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2" r:id="rId3"/>
    <p:sldId id="27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AEDE55-497F-49C0-9011-4442D8F6802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AB9F45-B757-4416-B431-2805100E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7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9926"/>
            <a:ext cx="12192000" cy="753358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377"/>
            <a:ext cx="12192000" cy="45274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2941" y="6078053"/>
            <a:ext cx="4114800" cy="365125"/>
          </a:xfrm>
        </p:spPr>
        <p:txBody>
          <a:bodyPr/>
          <a:lstStyle/>
          <a:p>
            <a:r>
              <a:rPr lang="en-US" altLang="zh-CN" dirty="0"/>
              <a:t>DA 6223 Data Analytics Tools &amp; Techniques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066844"/>
            <a:ext cx="2743200" cy="365125"/>
          </a:xfrm>
        </p:spPr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0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1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ueleconomy.go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Predictive Modeling</a:t>
            </a:r>
            <a:b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Chapter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2: A short tour of the predictive modeling process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STA 6543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The University of Texas at San Antonio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2</a:t>
            </a:r>
            <a:r>
              <a:rPr lang="en-US" sz="2800" dirty="0" smtClean="0"/>
              <a:t>: </a:t>
            </a:r>
            <a:r>
              <a:rPr lang="en-US" sz="2800" b="0" dirty="0" smtClean="0"/>
              <a:t>Fit </a:t>
            </a:r>
            <a:r>
              <a:rPr lang="en-US" sz="2800" b="0" dirty="0"/>
              <a:t>a </a:t>
            </a:r>
            <a:r>
              <a:rPr lang="en-US" sz="2800" b="0" dirty="0">
                <a:solidFill>
                  <a:srgbClr val="FF0000"/>
                </a:solidFill>
              </a:rPr>
              <a:t>quadratic model </a:t>
            </a:r>
            <a:r>
              <a:rPr lang="en-US" sz="2800" b="0" dirty="0"/>
              <a:t>and conduct 10-fold CV to estimate the error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751640"/>
              </p:ext>
            </p:extLst>
          </p:nvPr>
        </p:nvGraphicFramePr>
        <p:xfrm>
          <a:off x="433754" y="1368575"/>
          <a:ext cx="8229600" cy="489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25708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## Create squared terms</a:t>
                      </a:r>
                    </a:p>
                    <a:p>
                      <a:r>
                        <a:rPr lang="en-US" sz="1500" dirty="0" smtClean="0"/>
                        <a:t>displacement =cars2010$EngDispl</a:t>
                      </a:r>
                    </a:p>
                    <a:p>
                      <a:r>
                        <a:rPr lang="en-US" sz="1500" dirty="0" smtClean="0"/>
                        <a:t>cars2010$displacement2 =cars2010$EngDispl^2 #quadratic</a:t>
                      </a:r>
                      <a:r>
                        <a:rPr lang="en-US" sz="1500" baseline="0" dirty="0" smtClean="0"/>
                        <a:t> term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cars2011$displacement2 =cars2011$EngDispl^2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err="1" smtClean="0"/>
                        <a:t>set.seed</a:t>
                      </a:r>
                      <a:r>
                        <a:rPr lang="en-US" sz="1500" dirty="0" smtClean="0"/>
                        <a:t>(1)</a:t>
                      </a:r>
                    </a:p>
                    <a:p>
                      <a:r>
                        <a:rPr lang="en-US" sz="1500" dirty="0" smtClean="0"/>
                        <a:t>lm2Fit &lt;- train(FE ~ </a:t>
                      </a:r>
                      <a:r>
                        <a:rPr lang="en-US" sz="1500" dirty="0" err="1" smtClean="0"/>
                        <a:t>EngDispl</a:t>
                      </a:r>
                      <a:r>
                        <a:rPr lang="en-US" sz="1500" dirty="0" smtClean="0"/>
                        <a:t> + displacement2, </a:t>
                      </a:r>
                    </a:p>
                    <a:p>
                      <a:r>
                        <a:rPr lang="en-US" sz="1500" dirty="0" smtClean="0"/>
                        <a:t>                data = cars2010,</a:t>
                      </a:r>
                    </a:p>
                    <a:p>
                      <a:r>
                        <a:rPr lang="en-US" sz="1500" dirty="0" smtClean="0"/>
                        <a:t>                method = "lm", </a:t>
                      </a:r>
                    </a:p>
                    <a:p>
                      <a:r>
                        <a:rPr lang="en-US" sz="1500" dirty="0" smtClean="0"/>
                        <a:t>                </a:t>
                      </a:r>
                      <a:r>
                        <a:rPr lang="en-US" sz="1500" dirty="0" err="1" smtClean="0"/>
                        <a:t>trControl</a:t>
                      </a:r>
                      <a:r>
                        <a:rPr lang="en-US" sz="1500" dirty="0" smtClean="0"/>
                        <a:t> = </a:t>
                      </a:r>
                      <a:r>
                        <a:rPr lang="en-US" sz="1500" dirty="0" err="1" smtClean="0"/>
                        <a:t>trainControl</a:t>
                      </a:r>
                      <a:r>
                        <a:rPr lang="en-US" sz="1500" dirty="0" smtClean="0"/>
                        <a:t>(method= "cv"))</a:t>
                      </a:r>
                    </a:p>
                    <a:p>
                      <a:r>
                        <a:rPr lang="en-US" sz="1500" dirty="0" smtClean="0"/>
                        <a:t>lm2Fit</a:t>
                      </a:r>
                    </a:p>
                    <a:p>
                      <a:r>
                        <a:rPr lang="en-US" sz="1500" dirty="0" smtClean="0"/>
                        <a:t>summary(lm2Fit)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par(</a:t>
                      </a:r>
                      <a:r>
                        <a:rPr lang="en-US" sz="1500" dirty="0" err="1" smtClean="0"/>
                        <a:t>mfrow</a:t>
                      </a:r>
                      <a:r>
                        <a:rPr lang="en-US" sz="1500" dirty="0" smtClean="0"/>
                        <a:t>=c(1,2))</a:t>
                      </a:r>
                    </a:p>
                    <a:p>
                      <a:r>
                        <a:rPr lang="en-US" sz="1500" dirty="0" smtClean="0"/>
                        <a:t>#Quality of fit diagnostics </a:t>
                      </a:r>
                    </a:p>
                    <a:p>
                      <a:r>
                        <a:rPr lang="en-US" sz="1500" dirty="0" smtClean="0"/>
                        <a:t>plot(cars2010$EngDispl, cars2010$FE,xlab = "Engine Displacement", </a:t>
                      </a:r>
                      <a:r>
                        <a:rPr lang="en-US" sz="1500" dirty="0" err="1" smtClean="0"/>
                        <a:t>ylab</a:t>
                      </a:r>
                      <a:r>
                        <a:rPr lang="en-US" sz="1500" dirty="0" smtClean="0"/>
                        <a:t> = "Fuel Efficiency (MPG)")</a:t>
                      </a:r>
                    </a:p>
                    <a:p>
                      <a:r>
                        <a:rPr lang="en-US" sz="1500" dirty="0" smtClean="0"/>
                        <a:t>lines(displacement, fitted(lm2Fit), col=2, </a:t>
                      </a:r>
                      <a:r>
                        <a:rPr lang="en-US" sz="1500" dirty="0" err="1" smtClean="0"/>
                        <a:t>lwd</a:t>
                      </a:r>
                      <a:r>
                        <a:rPr lang="en-US" sz="1500" dirty="0" smtClean="0"/>
                        <a:t>=2)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Observed =cars2010$FE</a:t>
                      </a:r>
                    </a:p>
                    <a:p>
                      <a:r>
                        <a:rPr lang="en-US" sz="1500" dirty="0" smtClean="0"/>
                        <a:t>Predicted= fitted(lm2Fit)</a:t>
                      </a:r>
                    </a:p>
                    <a:p>
                      <a:r>
                        <a:rPr lang="en-US" sz="1500" dirty="0" smtClean="0"/>
                        <a:t>plot(Observed, Predicted, </a:t>
                      </a:r>
                      <a:r>
                        <a:rPr lang="en-US" sz="1500" dirty="0" err="1" smtClean="0"/>
                        <a:t>ylim</a:t>
                      </a:r>
                      <a:r>
                        <a:rPr lang="en-US" sz="1500" dirty="0" smtClean="0"/>
                        <a:t>=c(12, 70))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92048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 6543. Data Analytics Algorithms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Quadratic model summar</a:t>
            </a:r>
            <a:r>
              <a:rPr lang="en-US" sz="2800" b="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6" y="1539377"/>
            <a:ext cx="7158038" cy="42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Fit a </a:t>
            </a:r>
            <a:r>
              <a:rPr lang="en-US" sz="2800" b="0" dirty="0" smtClean="0"/>
              <a:t>quadratic model </a:t>
            </a:r>
            <a:r>
              <a:rPr lang="en-US" sz="2800" b="0" dirty="0"/>
              <a:t>and conduct 10-fold CV to estimate the error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3284"/>
            <a:ext cx="4891275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19654" y="4431324"/>
            <a:ext cx="395654" cy="4044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1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</a:t>
            </a:r>
            <a:r>
              <a:rPr lang="en-US" sz="2800" dirty="0" smtClean="0"/>
              <a:t>3:</a:t>
            </a:r>
            <a:r>
              <a:rPr lang="en-US" sz="2800" b="0" dirty="0" smtClean="0"/>
              <a:t> Fit </a:t>
            </a:r>
            <a:r>
              <a:rPr lang="en-US" sz="2800" b="0" dirty="0"/>
              <a:t>a MARS model (via the earth package)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11169"/>
              </p:ext>
            </p:extLst>
          </p:nvPr>
        </p:nvGraphicFramePr>
        <p:xfrm>
          <a:off x="169985" y="1525297"/>
          <a:ext cx="8229600" cy="44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25708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library(earth)</a:t>
                      </a:r>
                    </a:p>
                    <a:p>
                      <a:r>
                        <a:rPr lang="en-US" sz="1500" dirty="0" err="1" smtClean="0"/>
                        <a:t>set.seed</a:t>
                      </a:r>
                      <a:r>
                        <a:rPr lang="en-US" sz="1500" dirty="0" smtClean="0"/>
                        <a:t>(1)</a:t>
                      </a:r>
                    </a:p>
                    <a:p>
                      <a:r>
                        <a:rPr lang="en-US" sz="1500" dirty="0" err="1" smtClean="0"/>
                        <a:t>marsFit</a:t>
                      </a:r>
                      <a:r>
                        <a:rPr lang="en-US" sz="1500" dirty="0" smtClean="0"/>
                        <a:t> &lt;- train(FE ~ </a:t>
                      </a:r>
                      <a:r>
                        <a:rPr lang="en-US" sz="1500" dirty="0" err="1" smtClean="0"/>
                        <a:t>EngDispl</a:t>
                      </a:r>
                      <a:r>
                        <a:rPr lang="en-US" sz="1500" dirty="0" smtClean="0"/>
                        <a:t>, </a:t>
                      </a:r>
                    </a:p>
                    <a:p>
                      <a:r>
                        <a:rPr lang="en-US" sz="1500" dirty="0" smtClean="0"/>
                        <a:t>                 data = cars2010,</a:t>
                      </a:r>
                    </a:p>
                    <a:p>
                      <a:r>
                        <a:rPr lang="en-US" sz="1500" dirty="0" smtClean="0"/>
                        <a:t>                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method = "earth",</a:t>
                      </a:r>
                    </a:p>
                    <a:p>
                      <a:r>
                        <a:rPr lang="en-US" sz="1500" dirty="0" smtClean="0"/>
                        <a:t>                 </a:t>
                      </a:r>
                      <a:r>
                        <a:rPr lang="en-US" sz="1500" dirty="0" err="1" smtClean="0"/>
                        <a:t>tuneLength</a:t>
                      </a:r>
                      <a:r>
                        <a:rPr lang="en-US" sz="1500" dirty="0" smtClean="0"/>
                        <a:t> = 15,</a:t>
                      </a:r>
                    </a:p>
                    <a:p>
                      <a:r>
                        <a:rPr lang="en-US" sz="1500" dirty="0" smtClean="0"/>
                        <a:t>                 </a:t>
                      </a:r>
                      <a:r>
                        <a:rPr lang="en-US" sz="1500" dirty="0" err="1" smtClean="0"/>
                        <a:t>trControl</a:t>
                      </a:r>
                      <a:r>
                        <a:rPr lang="en-US" sz="1500" dirty="0" smtClean="0"/>
                        <a:t> = </a:t>
                      </a:r>
                      <a:r>
                        <a:rPr lang="en-US" sz="1500" dirty="0" err="1" smtClean="0"/>
                        <a:t>trainControl</a:t>
                      </a:r>
                      <a:r>
                        <a:rPr lang="en-US" sz="1500" dirty="0" smtClean="0"/>
                        <a:t>(method= "cv"))</a:t>
                      </a:r>
                    </a:p>
                    <a:p>
                      <a:r>
                        <a:rPr lang="en-US" sz="1500" dirty="0" err="1" smtClean="0"/>
                        <a:t>marsFit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summary(</a:t>
                      </a:r>
                      <a:r>
                        <a:rPr lang="en-US" sz="1500" dirty="0" err="1" smtClean="0"/>
                        <a:t>marsFit</a:t>
                      </a:r>
                      <a:r>
                        <a:rPr lang="en-US" sz="1500" dirty="0" smtClean="0"/>
                        <a:t>)</a:t>
                      </a:r>
                    </a:p>
                    <a:p>
                      <a:r>
                        <a:rPr lang="en-US" sz="1500" dirty="0" smtClean="0"/>
                        <a:t>plot(</a:t>
                      </a:r>
                      <a:r>
                        <a:rPr lang="en-US" sz="1500" dirty="0" err="1" smtClean="0"/>
                        <a:t>marsFit</a:t>
                      </a:r>
                      <a:r>
                        <a:rPr lang="en-US" sz="1500" dirty="0" smtClean="0"/>
                        <a:t>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par(</a:t>
                      </a:r>
                      <a:r>
                        <a:rPr lang="en-US" sz="1500" dirty="0" err="1" smtClean="0"/>
                        <a:t>mfrow</a:t>
                      </a:r>
                      <a:r>
                        <a:rPr lang="en-US" sz="1500" dirty="0" smtClean="0"/>
                        <a:t>=c(1,2))</a:t>
                      </a:r>
                    </a:p>
                    <a:p>
                      <a:r>
                        <a:rPr lang="en-US" sz="1500" dirty="0" smtClean="0"/>
                        <a:t>#Quality of fit diagnostics </a:t>
                      </a:r>
                    </a:p>
                    <a:p>
                      <a:r>
                        <a:rPr lang="en-US" sz="1500" dirty="0" smtClean="0"/>
                        <a:t>plot(cars2010$EngDispl, cars2010$FE,xlab = "Engine Displacement", </a:t>
                      </a:r>
                      <a:r>
                        <a:rPr lang="en-US" sz="1500" dirty="0" err="1" smtClean="0"/>
                        <a:t>ylab</a:t>
                      </a:r>
                      <a:r>
                        <a:rPr lang="en-US" sz="1500" dirty="0" smtClean="0"/>
                        <a:t> = "Fuel Efficiency (MPG)")</a:t>
                      </a:r>
                    </a:p>
                    <a:p>
                      <a:r>
                        <a:rPr lang="en-US" sz="1500" dirty="0" smtClean="0"/>
                        <a:t>lines(</a:t>
                      </a:r>
                      <a:r>
                        <a:rPr lang="en-US" sz="1500" dirty="0" err="1" smtClean="0"/>
                        <a:t>displacement,fitted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marsFit</a:t>
                      </a:r>
                      <a:r>
                        <a:rPr lang="en-US" sz="1500" dirty="0" smtClean="0"/>
                        <a:t>), col=2, </a:t>
                      </a:r>
                      <a:r>
                        <a:rPr lang="en-US" sz="1500" dirty="0" err="1" smtClean="0"/>
                        <a:t>lwd</a:t>
                      </a:r>
                      <a:r>
                        <a:rPr lang="en-US" sz="1500" dirty="0" smtClean="0"/>
                        <a:t>=2)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Observed =cars2010$FE</a:t>
                      </a:r>
                    </a:p>
                    <a:p>
                      <a:r>
                        <a:rPr lang="en-US" sz="1500" dirty="0" smtClean="0"/>
                        <a:t>Predicted= fitted(</a:t>
                      </a:r>
                      <a:r>
                        <a:rPr lang="en-US" sz="1500" dirty="0" err="1" smtClean="0"/>
                        <a:t>marsFit</a:t>
                      </a:r>
                      <a:r>
                        <a:rPr lang="en-US" sz="1500" dirty="0" smtClean="0"/>
                        <a:t>)</a:t>
                      </a:r>
                    </a:p>
                    <a:p>
                      <a:r>
                        <a:rPr lang="en-US" sz="1500" dirty="0" smtClean="0"/>
                        <a:t>plot(Observed, Predicted, </a:t>
                      </a:r>
                      <a:r>
                        <a:rPr lang="en-US" sz="1500" dirty="0" err="1" smtClean="0"/>
                        <a:t>ylim</a:t>
                      </a:r>
                      <a:r>
                        <a:rPr lang="en-US" sz="1500" dirty="0" smtClean="0"/>
                        <a:t>=c(12, 70))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92048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Fit a MARS model (via the earth package)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363" y="1600200"/>
            <a:ext cx="4891275" cy="48768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819293" y="5495193"/>
            <a:ext cx="395654" cy="4044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63354" y="3842240"/>
            <a:ext cx="1837592" cy="553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Minimum RMSE</a:t>
            </a:r>
          </a:p>
        </p:txBody>
      </p:sp>
      <p:cxnSp>
        <p:nvCxnSpPr>
          <p:cNvPr id="12" name="Straight Arrow Connector 11"/>
          <p:cNvCxnSpPr>
            <a:endCxn id="9" idx="7"/>
          </p:cNvCxnSpPr>
          <p:nvPr/>
        </p:nvCxnSpPr>
        <p:spPr>
          <a:xfrm flipH="1">
            <a:off x="8157006" y="4396155"/>
            <a:ext cx="849249" cy="115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3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MARS model summar</a:t>
            </a:r>
            <a:r>
              <a:rPr lang="en-US" sz="2800" b="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7" y="1585546"/>
            <a:ext cx="8040931" cy="33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Fit a MARS model (via the earth package)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363" y="1600200"/>
            <a:ext cx="4891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6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performance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50531"/>
              </p:ext>
            </p:extLst>
          </p:nvPr>
        </p:nvGraphicFramePr>
        <p:xfrm>
          <a:off x="240323" y="1626577"/>
          <a:ext cx="8229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25708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## Predict the test set data</a:t>
                      </a:r>
                    </a:p>
                    <a:p>
                      <a:r>
                        <a:rPr lang="en-US" sz="1500" dirty="0" smtClean="0"/>
                        <a:t>cars2011$lm1  &lt;- predict(lm1Fit,  cars2011)</a:t>
                      </a:r>
                    </a:p>
                    <a:p>
                      <a:r>
                        <a:rPr lang="en-US" sz="1500" dirty="0" smtClean="0"/>
                        <a:t>cars2011$lm2  &lt;- predict(lm2Fit,  cars2011)</a:t>
                      </a:r>
                    </a:p>
                    <a:p>
                      <a:r>
                        <a:rPr lang="en-US" sz="1500" dirty="0" smtClean="0"/>
                        <a:t>cars2011$mars &lt;- predict(</a:t>
                      </a:r>
                      <a:r>
                        <a:rPr lang="en-US" sz="1500" dirty="0" err="1" smtClean="0"/>
                        <a:t>marsFit</a:t>
                      </a:r>
                      <a:r>
                        <a:rPr lang="en-US" sz="1500" dirty="0" smtClean="0"/>
                        <a:t>, cars2011)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## Get test set performance values via </a:t>
                      </a:r>
                      <a:r>
                        <a:rPr lang="en-US" sz="1500" b="1" dirty="0" smtClean="0"/>
                        <a:t>caret</a:t>
                      </a:r>
                      <a:r>
                        <a:rPr lang="en-US" sz="1500" dirty="0" smtClean="0"/>
                        <a:t>'s </a:t>
                      </a:r>
                      <a:r>
                        <a:rPr lang="en-US" sz="1500" dirty="0" err="1" smtClean="0">
                          <a:solidFill>
                            <a:srgbClr val="FF0000"/>
                          </a:solidFill>
                        </a:rPr>
                        <a:t>postResample</a:t>
                      </a:r>
                      <a:r>
                        <a:rPr lang="en-US" sz="1500" dirty="0" smtClean="0"/>
                        <a:t> function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err="1" smtClean="0"/>
                        <a:t>postResample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pred</a:t>
                      </a:r>
                      <a:r>
                        <a:rPr lang="en-US" sz="1500" dirty="0" smtClean="0"/>
                        <a:t> = cars2011$lm1,  </a:t>
                      </a:r>
                      <a:r>
                        <a:rPr lang="en-US" sz="1500" dirty="0" err="1" smtClean="0"/>
                        <a:t>obs</a:t>
                      </a:r>
                      <a:r>
                        <a:rPr lang="en-US" sz="1500" dirty="0" smtClean="0"/>
                        <a:t> = cars2011$FE)</a:t>
                      </a:r>
                    </a:p>
                    <a:p>
                      <a:r>
                        <a:rPr lang="en-US" sz="1500" dirty="0" err="1" smtClean="0"/>
                        <a:t>postResample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pred</a:t>
                      </a:r>
                      <a:r>
                        <a:rPr lang="en-US" sz="1500" dirty="0" smtClean="0"/>
                        <a:t> = cars2011$lm2,  </a:t>
                      </a:r>
                      <a:r>
                        <a:rPr lang="en-US" sz="1500" dirty="0" err="1" smtClean="0"/>
                        <a:t>obs</a:t>
                      </a:r>
                      <a:r>
                        <a:rPr lang="en-US" sz="1500" dirty="0" smtClean="0"/>
                        <a:t> = cars2011$FE)</a:t>
                      </a:r>
                    </a:p>
                    <a:p>
                      <a:r>
                        <a:rPr lang="en-US" sz="1500" dirty="0" err="1" smtClean="0"/>
                        <a:t>postResample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pred</a:t>
                      </a:r>
                      <a:r>
                        <a:rPr lang="en-US" sz="1500" dirty="0" smtClean="0"/>
                        <a:t> = cars2011$mars, </a:t>
                      </a:r>
                      <a:r>
                        <a:rPr lang="en-US" sz="1500" dirty="0" err="1" smtClean="0"/>
                        <a:t>obs</a:t>
                      </a:r>
                      <a:r>
                        <a:rPr lang="en-US" sz="1500" dirty="0" smtClean="0"/>
                        <a:t> = cars2011$FE)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92048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22" y="3632702"/>
            <a:ext cx="8229600" cy="1896208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your selected criteria, which predictive should be preferred for predicting </a:t>
            </a:r>
            <a:r>
              <a:rPr lang="en-US" dirty="0"/>
              <a:t>fuel </a:t>
            </a:r>
            <a:r>
              <a:rPr lang="en-US" dirty="0" smtClean="0"/>
              <a:t>efficiency? Why?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192615"/>
              </p:ext>
            </p:extLst>
          </p:nvPr>
        </p:nvGraphicFramePr>
        <p:xfrm>
          <a:off x="495300" y="1723292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185">
                  <a:extLst>
                    <a:ext uri="{9D8B030D-6E8A-4147-A177-3AD203B41FA5}">
                      <a16:colId xmlns:a16="http://schemas.microsoft.com/office/drawing/2014/main" val="1685069017"/>
                    </a:ext>
                  </a:extLst>
                </a:gridCol>
                <a:gridCol w="1881553">
                  <a:extLst>
                    <a:ext uri="{9D8B030D-6E8A-4147-A177-3AD203B41FA5}">
                      <a16:colId xmlns:a16="http://schemas.microsoft.com/office/drawing/2014/main" val="26400469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452515278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3921515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7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5.1625309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0.7018642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3.8699447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8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r>
                        <a:rPr lang="en-US" baseline="0" dirty="0" smtClean="0"/>
                        <a:t> 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4.7162853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0.7486074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3.6638836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7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 MARS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model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4.6731291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0.7506505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3.6101626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8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162" y="3177120"/>
            <a:ext cx="3874477" cy="95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Exercise </a:t>
            </a:r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 descr="IconExerciseArrow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13" y="2910365"/>
            <a:ext cx="2044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8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 Short Tour of the Predictive Modeling</a:t>
            </a:r>
            <a:br>
              <a:rPr lang="en-US" sz="4000" dirty="0"/>
            </a:br>
            <a:r>
              <a:rPr lang="en-US" sz="4000" dirty="0"/>
              <a:t>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f</a:t>
            </a:r>
            <a:r>
              <a:rPr lang="en-US" dirty="0" smtClean="0"/>
              <a:t>uel </a:t>
            </a:r>
            <a:r>
              <a:rPr lang="en-US" dirty="0"/>
              <a:t>e</a:t>
            </a:r>
            <a:r>
              <a:rPr lang="en-US" dirty="0" smtClean="0"/>
              <a:t>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 action="ppaction://hlinkfile"/>
              </a:rPr>
              <a:t>fueleconomy.gov</a:t>
            </a:r>
            <a:r>
              <a:rPr lang="en-US" dirty="0"/>
              <a:t> web </a:t>
            </a:r>
            <a:r>
              <a:rPr lang="en-US" dirty="0" smtClean="0"/>
              <a:t>site lists </a:t>
            </a:r>
            <a:r>
              <a:rPr lang="en-US" dirty="0"/>
              <a:t>different estimates of fuel economy for passenger </a:t>
            </a:r>
            <a:r>
              <a:rPr lang="en-US" dirty="0" smtClean="0"/>
              <a:t>cars and </a:t>
            </a:r>
            <a:r>
              <a:rPr lang="en-US" dirty="0"/>
              <a:t>trucks.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vehicle, various characteristics are recorded such as </a:t>
            </a:r>
            <a:r>
              <a:rPr lang="en-US" dirty="0" smtClean="0"/>
              <a:t>the engine </a:t>
            </a:r>
            <a:r>
              <a:rPr lang="en-US" dirty="0"/>
              <a:t>displacement or number of cylinders. Along with these values, </a:t>
            </a:r>
            <a:r>
              <a:rPr lang="en-US" dirty="0" smtClean="0"/>
              <a:t>laboratory measurements </a:t>
            </a:r>
            <a:r>
              <a:rPr lang="en-US" dirty="0"/>
              <a:t>are made for the city and highway miles per </a:t>
            </a:r>
            <a:r>
              <a:rPr lang="en-US" dirty="0" smtClean="0"/>
              <a:t>gallon (MPG</a:t>
            </a:r>
            <a:r>
              <a:rPr lang="en-US" dirty="0"/>
              <a:t>) of the car.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Task</a:t>
            </a:r>
            <a:r>
              <a:rPr lang="en-US" dirty="0" smtClean="0"/>
              <a:t>: we would </a:t>
            </a:r>
            <a:r>
              <a:rPr lang="en-US" dirty="0"/>
              <a:t>build a model on as many </a:t>
            </a:r>
            <a:r>
              <a:rPr lang="en-US" dirty="0" smtClean="0"/>
              <a:t>vehicle characteristics (</a:t>
            </a:r>
            <a:r>
              <a:rPr lang="en-US" i="1" dirty="0" smtClean="0"/>
              <a:t>X</a:t>
            </a:r>
            <a:r>
              <a:rPr lang="en-US" dirty="0" smtClean="0"/>
              <a:t>) as possible </a:t>
            </a:r>
            <a:r>
              <a:rPr lang="en-US" dirty="0"/>
              <a:t>in order to find the </a:t>
            </a:r>
            <a:r>
              <a:rPr lang="en-US" dirty="0" smtClean="0"/>
              <a:t>most predictive model for predicting fuel efficiency (</a:t>
            </a:r>
            <a:r>
              <a:rPr lang="en-US" i="1" dirty="0" smtClean="0"/>
              <a:t>Y</a:t>
            </a:r>
            <a:r>
              <a:rPr lang="en-US" dirty="0" smtClean="0"/>
              <a:t>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4" y="5426078"/>
            <a:ext cx="3048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predicting fuel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377"/>
            <a:ext cx="12192000" cy="4773500"/>
          </a:xfrm>
        </p:spPr>
        <p:txBody>
          <a:bodyPr>
            <a:normAutofit/>
          </a:bodyPr>
          <a:lstStyle/>
          <a:p>
            <a:r>
              <a:rPr lang="en-US" dirty="0" smtClean="0"/>
              <a:t>For illustrative purposes, we focus on a single predictor</a:t>
            </a:r>
            <a:r>
              <a:rPr lang="en-US" dirty="0"/>
              <a:t>, engine displacement </a:t>
            </a:r>
            <a:r>
              <a:rPr lang="en-US" dirty="0" smtClean="0"/>
              <a:t>(</a:t>
            </a:r>
            <a:r>
              <a:rPr lang="en-US" dirty="0" err="1" smtClean="0"/>
              <a:t>EngDispl</a:t>
            </a:r>
            <a:r>
              <a:rPr lang="en-US" dirty="0" smtClean="0"/>
              <a:t>), and a </a:t>
            </a:r>
            <a:r>
              <a:rPr lang="en-US" dirty="0"/>
              <a:t>single response, unadjusted highway MPG for 2010–2011 model year cars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common terminology would be that the 2010 data are used as the model “training set” and the 2011 values are the “test” or “validation” set.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2979820"/>
            <a:ext cx="9191717" cy="14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predicting fuel economy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88367"/>
              </p:ext>
            </p:extLst>
          </p:nvPr>
        </p:nvGraphicFramePr>
        <p:xfrm>
          <a:off x="187567" y="1310057"/>
          <a:ext cx="8229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25708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install.packages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AppliedPredictiveModeling</a:t>
                      </a:r>
                      <a:r>
                        <a:rPr lang="en-US" sz="1500" dirty="0" smtClean="0"/>
                        <a:t>) #install this</a:t>
                      </a:r>
                      <a:r>
                        <a:rPr lang="en-US" sz="1500" baseline="0" dirty="0" smtClean="0"/>
                        <a:t> package into R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library(</a:t>
                      </a:r>
                      <a:r>
                        <a:rPr lang="en-US" sz="1500" dirty="0" err="1" smtClean="0"/>
                        <a:t>AppliedPredictiveModeling</a:t>
                      </a:r>
                      <a:r>
                        <a:rPr lang="en-US" sz="1500" dirty="0" smtClean="0"/>
                        <a:t>)</a:t>
                      </a:r>
                    </a:p>
                    <a:p>
                      <a:r>
                        <a:rPr lang="en-US" sz="1500" dirty="0" smtClean="0"/>
                        <a:t>data(</a:t>
                      </a:r>
                      <a:r>
                        <a:rPr lang="en-US" sz="1500" dirty="0" err="1" smtClean="0"/>
                        <a:t>FuelEconomy</a:t>
                      </a:r>
                      <a:r>
                        <a:rPr lang="en-US" sz="1500" dirty="0" smtClean="0"/>
                        <a:t>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## Format data for plotting against engine displacement</a:t>
                      </a:r>
                    </a:p>
                    <a:p>
                      <a:r>
                        <a:rPr lang="en-US" sz="1500" dirty="0" smtClean="0"/>
                        <a:t>## Sort by engine displacement</a:t>
                      </a:r>
                    </a:p>
                    <a:p>
                      <a:r>
                        <a:rPr lang="en-US" sz="1500" dirty="0" smtClean="0"/>
                        <a:t>cars2010 &lt;- cars2010[order(cars2010$EngDispl),]</a:t>
                      </a:r>
                    </a:p>
                    <a:p>
                      <a:r>
                        <a:rPr lang="en-US" sz="1500" dirty="0" smtClean="0"/>
                        <a:t>cars2011 &lt;- cars2011[order(cars2011$EngDispl),]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## Combine data into one data frame</a:t>
                      </a:r>
                    </a:p>
                    <a:p>
                      <a:r>
                        <a:rPr lang="en-US" sz="1500" dirty="0" smtClean="0"/>
                        <a:t>cars2010a &lt;- cars2010</a:t>
                      </a:r>
                    </a:p>
                    <a:p>
                      <a:r>
                        <a:rPr lang="en-US" sz="1500" dirty="0" smtClean="0"/>
                        <a:t>cars2010a$Year &lt;- "2010 Model Year"</a:t>
                      </a:r>
                    </a:p>
                    <a:p>
                      <a:r>
                        <a:rPr lang="en-US" sz="1500" dirty="0" smtClean="0"/>
                        <a:t>cars2011a &lt;- cars2011</a:t>
                      </a:r>
                    </a:p>
                    <a:p>
                      <a:r>
                        <a:rPr lang="en-US" sz="1500" dirty="0" smtClean="0"/>
                        <a:t>cars2011a$Year &lt;- "2011 Model Year"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err="1" smtClean="0"/>
                        <a:t>plotData</a:t>
                      </a:r>
                      <a:r>
                        <a:rPr lang="en-US" sz="1500" dirty="0" smtClean="0"/>
                        <a:t> &lt;- </a:t>
                      </a:r>
                      <a:r>
                        <a:rPr lang="en-US" sz="1500" dirty="0" err="1" smtClean="0"/>
                        <a:t>rbind</a:t>
                      </a:r>
                      <a:r>
                        <a:rPr lang="en-US" sz="1500" dirty="0" smtClean="0"/>
                        <a:t>(cars2010a, cars2011a)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library(lattice)</a:t>
                      </a:r>
                    </a:p>
                    <a:p>
                      <a:r>
                        <a:rPr lang="en-US" sz="1500" dirty="0" err="1" smtClean="0"/>
                        <a:t>xyplot</a:t>
                      </a:r>
                      <a:r>
                        <a:rPr lang="en-US" sz="1500" dirty="0" smtClean="0"/>
                        <a:t>(FE ~ </a:t>
                      </a:r>
                      <a:r>
                        <a:rPr lang="en-US" sz="1500" dirty="0" err="1" smtClean="0"/>
                        <a:t>EngDispl|Year</a:t>
                      </a:r>
                      <a:r>
                        <a:rPr lang="en-US" sz="1500" dirty="0" smtClean="0"/>
                        <a:t>, </a:t>
                      </a:r>
                      <a:r>
                        <a:rPr lang="en-US" sz="1500" dirty="0" err="1" smtClean="0"/>
                        <a:t>plotData</a:t>
                      </a:r>
                      <a:r>
                        <a:rPr lang="en-US" sz="1500" dirty="0" smtClean="0"/>
                        <a:t>,  </a:t>
                      </a:r>
                      <a:r>
                        <a:rPr lang="en-US" sz="1500" dirty="0" err="1" smtClean="0"/>
                        <a:t>xlab</a:t>
                      </a:r>
                      <a:r>
                        <a:rPr lang="en-US" sz="1500" dirty="0" smtClean="0"/>
                        <a:t> = "Engine Displacement", </a:t>
                      </a:r>
                      <a:r>
                        <a:rPr lang="en-US" sz="1500" dirty="0" err="1" smtClean="0"/>
                        <a:t>ylab</a:t>
                      </a:r>
                      <a:r>
                        <a:rPr lang="en-US" sz="1500" dirty="0" smtClean="0"/>
                        <a:t> = "Fuel Efficiency (MPG)",</a:t>
                      </a:r>
                    </a:p>
                    <a:p>
                      <a:r>
                        <a:rPr lang="en-US" sz="1500" dirty="0" smtClean="0"/>
                        <a:t>       between = list(x = 1.2))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92048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9396"/>
            <a:ext cx="12192000" cy="753358"/>
          </a:xfrm>
        </p:spPr>
        <p:txBody>
          <a:bodyPr>
            <a:noAutofit/>
          </a:bodyPr>
          <a:lstStyle/>
          <a:p>
            <a:r>
              <a:rPr lang="en-US" sz="2800" b="0" dirty="0"/>
              <a:t>The relationship between engine displacement and fuel efficiency of all 2010 model year vehicles and new 2011 car lines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46" y="1423284"/>
            <a:ext cx="4891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5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 1</a:t>
            </a:r>
            <a:r>
              <a:rPr lang="en-US" sz="2800" b="0" dirty="0" smtClean="0"/>
              <a:t>: Fit a single linear model and conduct 10-fold CV to estimate the error</a:t>
            </a:r>
            <a:endParaRPr lang="en-US" sz="2800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71586"/>
              </p:ext>
            </p:extLst>
          </p:nvPr>
        </p:nvGraphicFramePr>
        <p:xfrm>
          <a:off x="310662" y="1525297"/>
          <a:ext cx="8229600" cy="44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25708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library(caret)</a:t>
                      </a:r>
                    </a:p>
                    <a:p>
                      <a:r>
                        <a:rPr lang="en-US" sz="1500" dirty="0" err="1" smtClean="0"/>
                        <a:t>set.seed</a:t>
                      </a:r>
                      <a:r>
                        <a:rPr lang="en-US" sz="1500" dirty="0" smtClean="0"/>
                        <a:t>(1)</a:t>
                      </a:r>
                    </a:p>
                    <a:p>
                      <a:r>
                        <a:rPr lang="en-US" sz="1500" dirty="0" smtClean="0"/>
                        <a:t>lm1Fit &lt;- train(FE ~ </a:t>
                      </a:r>
                      <a:r>
                        <a:rPr lang="en-US" sz="1500" dirty="0" err="1" smtClean="0"/>
                        <a:t>EngDispl</a:t>
                      </a:r>
                      <a:r>
                        <a:rPr lang="en-US" sz="1500" dirty="0" smtClean="0"/>
                        <a:t>, </a:t>
                      </a:r>
                    </a:p>
                    <a:p>
                      <a:r>
                        <a:rPr lang="en-US" sz="1500" dirty="0" smtClean="0"/>
                        <a:t>                data = cars2010,</a:t>
                      </a:r>
                    </a:p>
                    <a:p>
                      <a:r>
                        <a:rPr lang="en-US" sz="1500" dirty="0" smtClean="0"/>
                        <a:t>               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method = "lm", </a:t>
                      </a:r>
                    </a:p>
                    <a:p>
                      <a:r>
                        <a:rPr lang="en-US" sz="1500" dirty="0" smtClean="0"/>
                        <a:t>                </a:t>
                      </a:r>
                      <a:r>
                        <a:rPr lang="en-US" sz="1500" dirty="0" err="1" smtClean="0"/>
                        <a:t>trControl</a:t>
                      </a:r>
                      <a:r>
                        <a:rPr lang="en-US" sz="1500" dirty="0" smtClean="0"/>
                        <a:t> = </a:t>
                      </a:r>
                      <a:r>
                        <a:rPr lang="en-US" sz="1500" dirty="0" err="1" smtClean="0"/>
                        <a:t>trainControl</a:t>
                      </a:r>
                      <a:r>
                        <a:rPr lang="en-US" sz="1500" dirty="0" smtClean="0"/>
                        <a:t>(method= "cv"))</a:t>
                      </a:r>
                    </a:p>
                    <a:p>
                      <a:r>
                        <a:rPr lang="en-US" sz="1500" dirty="0" smtClean="0"/>
                        <a:t>lm1Fit</a:t>
                      </a:r>
                    </a:p>
                    <a:p>
                      <a:r>
                        <a:rPr lang="en-US" sz="1500" dirty="0" smtClean="0"/>
                        <a:t>summary(lm1Fit)</a:t>
                      </a:r>
                    </a:p>
                    <a:p>
                      <a:r>
                        <a:rPr lang="en-US" sz="1500" dirty="0" smtClean="0"/>
                        <a:t>#Fitted linear regression line</a:t>
                      </a:r>
                    </a:p>
                    <a:p>
                      <a:r>
                        <a:rPr lang="en-US" sz="1500" dirty="0" smtClean="0"/>
                        <a:t>#efficiency = 50.5632 - 4.5209*displacement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#Quality of fit diagnostics </a:t>
                      </a:r>
                    </a:p>
                    <a:p>
                      <a:r>
                        <a:rPr lang="en-US" sz="1500" dirty="0" smtClean="0"/>
                        <a:t>par(</a:t>
                      </a:r>
                      <a:r>
                        <a:rPr lang="en-US" sz="1500" dirty="0" err="1" smtClean="0"/>
                        <a:t>mfrow</a:t>
                      </a:r>
                      <a:r>
                        <a:rPr lang="en-US" sz="1500" dirty="0" smtClean="0"/>
                        <a:t>=c(1,2))</a:t>
                      </a:r>
                    </a:p>
                    <a:p>
                      <a:r>
                        <a:rPr lang="en-US" sz="1500" dirty="0" smtClean="0"/>
                        <a:t>plot(cars2010$EngDispl, cars2010$FE,xlab = "Engine Displacement", </a:t>
                      </a:r>
                      <a:r>
                        <a:rPr lang="en-US" sz="1500" dirty="0" err="1" smtClean="0"/>
                        <a:t>ylab</a:t>
                      </a:r>
                      <a:r>
                        <a:rPr lang="en-US" sz="1500" dirty="0" smtClean="0"/>
                        <a:t> = "Fuel Efficiency (MPG)")</a:t>
                      </a:r>
                    </a:p>
                    <a:p>
                      <a:r>
                        <a:rPr lang="en-US" sz="1500" dirty="0" smtClean="0"/>
                        <a:t>lines(cars2010$EngDispl, fitted(lm1Fit), col=2, </a:t>
                      </a:r>
                      <a:r>
                        <a:rPr lang="en-US" sz="1500" dirty="0" err="1" smtClean="0"/>
                        <a:t>lwd</a:t>
                      </a:r>
                      <a:r>
                        <a:rPr lang="en-US" sz="1500" dirty="0" smtClean="0"/>
                        <a:t>=2)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dirty="0" smtClean="0"/>
                        <a:t>Observed =cars2010$FE</a:t>
                      </a:r>
                    </a:p>
                    <a:p>
                      <a:r>
                        <a:rPr lang="en-US" sz="1500" dirty="0" smtClean="0"/>
                        <a:t>Predicted= fitted(lm1Fit)</a:t>
                      </a:r>
                    </a:p>
                    <a:p>
                      <a:r>
                        <a:rPr lang="en-US" sz="1500" dirty="0" smtClean="0"/>
                        <a:t>plot(Observed, Predicted, </a:t>
                      </a:r>
                      <a:r>
                        <a:rPr lang="en-US" sz="1500" dirty="0" err="1" smtClean="0"/>
                        <a:t>ylim</a:t>
                      </a:r>
                      <a:r>
                        <a:rPr lang="en-US" sz="1500" dirty="0" smtClean="0"/>
                        <a:t>=c(12, 70))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92048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Linear model summar</a:t>
            </a:r>
            <a:r>
              <a:rPr lang="en-US" sz="2800" b="0" dirty="0"/>
              <a:t>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70" y="1354745"/>
            <a:ext cx="6945923" cy="430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56948" y="3147648"/>
            <a:ext cx="1063869" cy="11254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1282" y="4868010"/>
            <a:ext cx="1063869" cy="3154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70410" y="5104299"/>
            <a:ext cx="2068391" cy="3154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Fit a single linear model and conduct 10-fold CV to estimate the error</a:t>
            </a:r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078" y="967474"/>
            <a:ext cx="4891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818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Theme</vt:lpstr>
      <vt:lpstr>Predictive Modeling </vt:lpstr>
      <vt:lpstr>A Short Tour of the Predictive Modeling Process</vt:lpstr>
      <vt:lpstr>Case study: predicting fuel economy</vt:lpstr>
      <vt:lpstr>Case study: predicting fuel economy</vt:lpstr>
      <vt:lpstr>Case study: predicting fuel economy</vt:lpstr>
      <vt:lpstr>The relationship between engine displacement and fuel efficiency of all 2010 model year vehicles and new 2011 car lines</vt:lpstr>
      <vt:lpstr>Model 1: Fit a single linear model and conduct 10-fold CV to estimate the error</vt:lpstr>
      <vt:lpstr>Linear model summary</vt:lpstr>
      <vt:lpstr>Fit a single linear model and conduct 10-fold CV to estimate the error</vt:lpstr>
      <vt:lpstr>Model 2: Fit a quadratic model and conduct 10-fold CV to estimate the error</vt:lpstr>
      <vt:lpstr>Quadratic model summary</vt:lpstr>
      <vt:lpstr>Fit a quadratic model and conduct 10-fold CV to estimate the error</vt:lpstr>
      <vt:lpstr>Model 3: Fit a MARS model (via the earth package)</vt:lpstr>
      <vt:lpstr>Fit a MARS model (via the earth package)</vt:lpstr>
      <vt:lpstr>MARS model summary</vt:lpstr>
      <vt:lpstr>Fit a MARS model (via the earth package)</vt:lpstr>
      <vt:lpstr>Prediction performance </vt:lpstr>
      <vt:lpstr>Prediction performance </vt:lpstr>
      <vt:lpstr>Introduction to R 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Min Wang</cp:lastModifiedBy>
  <cp:revision>71</cp:revision>
  <dcterms:created xsi:type="dcterms:W3CDTF">2018-12-23T22:17:12Z</dcterms:created>
  <dcterms:modified xsi:type="dcterms:W3CDTF">2022-05-23T13:11:45Z</dcterms:modified>
</cp:coreProperties>
</file>