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314" r:id="rId2"/>
    <p:sldId id="537" r:id="rId3"/>
    <p:sldId id="540" r:id="rId4"/>
    <p:sldId id="541" r:id="rId5"/>
    <p:sldId id="542" r:id="rId6"/>
    <p:sldId id="543" r:id="rId7"/>
    <p:sldId id="533" r:id="rId8"/>
    <p:sldId id="534" r:id="rId9"/>
    <p:sldId id="523" r:id="rId10"/>
    <p:sldId id="527" r:id="rId11"/>
    <p:sldId id="525" r:id="rId12"/>
    <p:sldId id="528" r:id="rId13"/>
    <p:sldId id="529" r:id="rId14"/>
    <p:sldId id="530" r:id="rId15"/>
    <p:sldId id="531" r:id="rId16"/>
    <p:sldId id="486" r:id="rId17"/>
    <p:sldId id="532" r:id="rId18"/>
    <p:sldId id="535" r:id="rId19"/>
    <p:sldId id="547" r:id="rId20"/>
    <p:sldId id="548" r:id="rId21"/>
    <p:sldId id="549" r:id="rId22"/>
    <p:sldId id="550" r:id="rId23"/>
    <p:sldId id="551" r:id="rId2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96" autoAdjust="0"/>
  </p:normalViewPr>
  <p:slideViewPr>
    <p:cSldViewPr>
      <p:cViewPr varScale="1">
        <p:scale>
          <a:sx n="108" d="100"/>
          <a:sy n="108" d="100"/>
        </p:scale>
        <p:origin x="62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784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4819" name="Rectangle 3"/>
          <p:cNvSpPr>
            <a:spLocks noGrp="1" noChangeArrowheads="1"/>
          </p:cNvSpPr>
          <p:nvPr>
            <p:ph type="dt" sz="quarter" idx="1"/>
          </p:nvPr>
        </p:nvSpPr>
        <p:spPr bwMode="auto">
          <a:xfrm>
            <a:off x="3970938" y="0"/>
            <a:ext cx="303784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34820" name="Rectangle 4"/>
          <p:cNvSpPr>
            <a:spLocks noGrp="1" noChangeArrowheads="1"/>
          </p:cNvSpPr>
          <p:nvPr>
            <p:ph type="ftr" sz="quarter" idx="2"/>
          </p:nvPr>
        </p:nvSpPr>
        <p:spPr bwMode="auto">
          <a:xfrm>
            <a:off x="0" y="8831263"/>
            <a:ext cx="303784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4821" name="Rectangle 5"/>
          <p:cNvSpPr>
            <a:spLocks noGrp="1" noChangeArrowheads="1"/>
          </p:cNvSpPr>
          <p:nvPr>
            <p:ph type="sldNum" sz="quarter" idx="3"/>
          </p:nvPr>
        </p:nvSpPr>
        <p:spPr bwMode="auto">
          <a:xfrm>
            <a:off x="3970938" y="8831263"/>
            <a:ext cx="303784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82686F2-20FB-49CD-9251-F6A85C3B6EFD}" type="slidenum">
              <a:rPr lang="en-US"/>
              <a:pPr>
                <a:defRPr/>
              </a:pPr>
              <a:t>‹#›</a:t>
            </a:fld>
            <a:endParaRPr lang="en-US"/>
          </a:p>
        </p:txBody>
      </p:sp>
    </p:spTree>
    <p:extLst>
      <p:ext uri="{BB962C8B-B14F-4D97-AF65-F5344CB8AC3E}">
        <p14:creationId xmlns:p14="http://schemas.microsoft.com/office/powerpoint/2010/main" val="110660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3784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2771" name="Rectangle 3"/>
          <p:cNvSpPr>
            <a:spLocks noGrp="1" noChangeArrowheads="1"/>
          </p:cNvSpPr>
          <p:nvPr>
            <p:ph type="dt" idx="1"/>
          </p:nvPr>
        </p:nvSpPr>
        <p:spPr bwMode="auto">
          <a:xfrm>
            <a:off x="3970938" y="0"/>
            <a:ext cx="303784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701040" y="4416426"/>
            <a:ext cx="5608320" cy="418147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831263"/>
            <a:ext cx="303784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2775" name="Rectangle 7"/>
          <p:cNvSpPr>
            <a:spLocks noGrp="1" noChangeArrowheads="1"/>
          </p:cNvSpPr>
          <p:nvPr>
            <p:ph type="sldNum" sz="quarter" idx="5"/>
          </p:nvPr>
        </p:nvSpPr>
        <p:spPr bwMode="auto">
          <a:xfrm>
            <a:off x="3970938" y="8831263"/>
            <a:ext cx="303784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17AA1DB-E718-4430-A27D-7880F482F072}" type="slidenum">
              <a:rPr lang="en-US"/>
              <a:pPr>
                <a:defRPr/>
              </a:pPr>
              <a:t>‹#›</a:t>
            </a:fld>
            <a:endParaRPr lang="en-US"/>
          </a:p>
        </p:txBody>
      </p:sp>
    </p:spTree>
    <p:extLst>
      <p:ext uri="{BB962C8B-B14F-4D97-AF65-F5344CB8AC3E}">
        <p14:creationId xmlns:p14="http://schemas.microsoft.com/office/powerpoint/2010/main" val="373312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1</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88299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7</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2473039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8</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1262822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390CBAF6-B14E-4F88-A1A6-EFC862E117D0}"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30F555-82A6-45EF-90FE-066BA30E7CB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D63B7D-5AE7-490F-84B3-3CB2F235A050}"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53E5241-D357-4AA1-970B-ABC09812FA6E}"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88295867-3995-4ECA-A30C-89B6A4E7556D}"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EBE7223-7BE4-4A00-973B-705F90FA20FE}"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15A343B-662B-4A05-AEC2-B5200B27CA88}"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AD3DE21-9EBA-4C6F-9BE8-7A4FB156DA5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1A71168-C908-42D1-9296-7D5E7133E79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B6CB117-ACF3-4FB2-BC3E-33F692D7A2DE}"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p>
        </p:txBody>
      </p:sp>
      <p:sp>
        <p:nvSpPr>
          <p:cNvPr id="7" name="Slide Number Placeholder 6"/>
          <p:cNvSpPr>
            <a:spLocks noGrp="1"/>
          </p:cNvSpPr>
          <p:nvPr>
            <p:ph type="sldNum" sz="quarter" idx="12"/>
          </p:nvPr>
        </p:nvSpPr>
        <p:spPr>
          <a:xfrm>
            <a:off x="146304" y="6208776"/>
            <a:ext cx="457200" cy="457200"/>
          </a:xfrm>
        </p:spPr>
        <p:txBody>
          <a:bodyPr/>
          <a:lstStyle/>
          <a:p>
            <a:pPr>
              <a:defRPr/>
            </a:pPr>
            <a:fld id="{62CFACBB-E437-491F-862B-7B691352BE96}"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3CFCC041-D979-44D2-A88B-75B75D492645}"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a:bodyPr>
          <a:lstStyle/>
          <a:p>
            <a:pPr eaLnBrk="1" hangingPunct="1"/>
            <a:r>
              <a:rPr lang="en-US" sz="4800" dirty="0" smtClean="0"/>
              <a:t>Cluster Analysis</a:t>
            </a:r>
            <a:br>
              <a:rPr lang="en-US" sz="4800" dirty="0" smtClean="0"/>
            </a:br>
            <a:endParaRPr lang="en-US" sz="2700" dirty="0" smtClean="0"/>
          </a:p>
        </p:txBody>
      </p:sp>
      <p:sp>
        <p:nvSpPr>
          <p:cNvPr id="5" name="Subtitle 4"/>
          <p:cNvSpPr>
            <a:spLocks noGrp="1"/>
          </p:cNvSpPr>
          <p:nvPr>
            <p:ph type="subTitle" idx="1"/>
          </p:nvPr>
        </p:nvSpPr>
        <p:spPr>
          <a:xfrm>
            <a:off x="1295400" y="3581400"/>
            <a:ext cx="6400800" cy="3276600"/>
          </a:xfrm>
        </p:spPr>
        <p:txBody>
          <a:bodyPr>
            <a:normAutofit/>
          </a:bodyPr>
          <a:lstStyle/>
          <a:p>
            <a:r>
              <a:rPr lang="en-US" sz="4000" dirty="0" smtClean="0"/>
              <a:t>SAS version Gap Method</a:t>
            </a:r>
          </a:p>
          <a:p>
            <a:endParaRPr lang="en-US" sz="4000" dirty="0" smtClean="0"/>
          </a:p>
          <a:p>
            <a:endParaRPr lang="en-US" sz="4000" dirty="0">
              <a:solidFill>
                <a:srgbClr val="FF0000"/>
              </a:solidFill>
              <a:latin typeface="Matura MT Script Capitals" panose="03020802060602070202"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fontScale="85000" lnSpcReduction="20000"/>
          </a:bodyPr>
          <a:lstStyle/>
          <a:p>
            <a:pPr lvl="0" algn="ctr" fontAlgn="auto">
              <a:spcAft>
                <a:spcPts val="0"/>
              </a:spcAft>
              <a:defRPr/>
            </a:pPr>
            <a:endParaRPr lang="en-US" sz="3600" dirty="0" smtClean="0">
              <a:solidFill>
                <a:schemeClr val="tx2"/>
              </a:solidFill>
            </a:endParaRPr>
          </a:p>
          <a:p>
            <a:pPr lvl="0" algn="ctr" fontAlgn="auto">
              <a:spcAft>
                <a:spcPts val="0"/>
              </a:spcAft>
              <a:defRPr/>
            </a:pPr>
            <a:r>
              <a:rPr lang="en-US" sz="3600" dirty="0">
                <a:solidFill>
                  <a:schemeClr val="tx2"/>
                </a:solidFill>
              </a:rPr>
              <a:t>Step 5:  Interpretation of the Key Statistics</a:t>
            </a:r>
          </a:p>
          <a:p>
            <a:pPr algn="ctr" fontAlgn="auto">
              <a:spcAft>
                <a:spcPts val="0"/>
              </a:spcAft>
              <a:defRPr/>
            </a:pPr>
            <a:r>
              <a:rPr lang="en-US" sz="2400" dirty="0" smtClean="0">
                <a:solidFill>
                  <a:schemeClr val="tx2"/>
                </a:solidFill>
              </a:rPr>
              <a:t>How </a:t>
            </a:r>
            <a:r>
              <a:rPr lang="en-US" sz="2400" dirty="0">
                <a:solidFill>
                  <a:schemeClr val="tx2"/>
                </a:solidFill>
              </a:rPr>
              <a:t>many clusters do I want</a:t>
            </a:r>
            <a:r>
              <a:rPr lang="en-US" sz="2400" dirty="0" smtClean="0">
                <a:solidFill>
                  <a:schemeClr val="tx2"/>
                </a:solidFill>
              </a:rPr>
              <a:t>?</a:t>
            </a:r>
          </a:p>
          <a:p>
            <a:pPr algn="ctr" fontAlgn="auto">
              <a:spcAft>
                <a:spcPts val="0"/>
              </a:spcAft>
              <a:defRPr/>
            </a:pPr>
            <a:r>
              <a:rPr lang="en-US" sz="2400" dirty="0" smtClean="0">
                <a:solidFill>
                  <a:schemeClr val="tx2"/>
                </a:solidFill>
              </a:rPr>
              <a:t>Gap Analysis</a:t>
            </a:r>
            <a:endParaRPr lang="en-US" sz="2400" dirty="0">
              <a:solidFill>
                <a:schemeClr val="tx2"/>
              </a:solidFill>
            </a:endParaRPr>
          </a:p>
          <a:p>
            <a:pPr lvl="0" algn="ctr" fontAlgn="auto">
              <a:spcAft>
                <a:spcPts val="0"/>
              </a:spcAft>
              <a:defRPr/>
            </a:pPr>
            <a:endParaRPr lang="en-US" sz="36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8"/>
          <p:cNvSpPr>
            <a:spLocks noGrp="1"/>
          </p:cNvSpPr>
          <p:nvPr>
            <p:ph sz="quarter" idx="1"/>
          </p:nvPr>
        </p:nvSpPr>
        <p:spPr>
          <a:xfrm>
            <a:off x="228600" y="1600200"/>
            <a:ext cx="8763000" cy="4953000"/>
          </a:xfrm>
        </p:spPr>
        <p:txBody>
          <a:bodyPr>
            <a:noAutofit/>
          </a:bodyPr>
          <a:lstStyle/>
          <a:p>
            <a:pPr marL="514350" indent="-514350">
              <a:spcBef>
                <a:spcPts val="0"/>
              </a:spcBef>
              <a:buAutoNum type="arabicPeriod"/>
            </a:pPr>
            <a:r>
              <a:rPr lang="en-US" dirty="0" smtClean="0"/>
              <a:t>Here is the “meat” of the gap analysis.  Using the formula</a:t>
            </a:r>
          </a:p>
          <a:p>
            <a:pPr marL="514350" indent="-514350">
              <a:spcBef>
                <a:spcPts val="0"/>
              </a:spcBef>
              <a:buAutoNum type="arabicPeriod"/>
            </a:pPr>
            <a:endParaRPr lang="en-US" dirty="0"/>
          </a:p>
          <a:p>
            <a:pPr marL="514350" indent="-514350">
              <a:spcBef>
                <a:spcPts val="0"/>
              </a:spcBef>
              <a:buAutoNum type="arabicPeriod"/>
            </a:pPr>
            <a:endParaRPr lang="en-US" dirty="0" smtClean="0"/>
          </a:p>
          <a:p>
            <a:pPr marL="0" indent="0">
              <a:spcBef>
                <a:spcPts val="0"/>
              </a:spcBef>
              <a:buNone/>
            </a:pPr>
            <a:r>
              <a:rPr lang="en-US" dirty="0" smtClean="0"/>
              <a:t>                      </a:t>
            </a:r>
          </a:p>
          <a:p>
            <a:pPr marL="0" indent="0">
              <a:spcBef>
                <a:spcPts val="0"/>
              </a:spcBef>
              <a:buNone/>
            </a:pPr>
            <a:r>
              <a:rPr lang="en-US" dirty="0"/>
              <a:t> </a:t>
            </a:r>
            <a:r>
              <a:rPr lang="en-US" dirty="0" smtClean="0"/>
              <a:t>                         Gap(2)  =       7.1791          -    6.8523  =  </a:t>
            </a:r>
            <a:r>
              <a:rPr lang="en-US" b="1" dirty="0" smtClean="0"/>
              <a:t>.3267</a:t>
            </a:r>
            <a:endParaRPr lang="en-US" b="1" dirty="0"/>
          </a:p>
          <a:p>
            <a:pPr marL="514350" indent="-514350">
              <a:spcBef>
                <a:spcPts val="0"/>
              </a:spcBef>
              <a:buAutoNum type="arabicPeriod"/>
            </a:pPr>
            <a:endParaRPr lang="en-US" dirty="0" smtClean="0"/>
          </a:p>
        </p:txBody>
      </p:sp>
      <p:pic>
        <p:nvPicPr>
          <p:cNvPr id="3" name="Picture 2"/>
          <p:cNvPicPr>
            <a:picLocks noChangeAspect="1"/>
          </p:cNvPicPr>
          <p:nvPr/>
        </p:nvPicPr>
        <p:blipFill>
          <a:blip r:embed="rId2"/>
          <a:stretch>
            <a:fillRect/>
          </a:stretch>
        </p:blipFill>
        <p:spPr>
          <a:xfrm>
            <a:off x="1905000" y="3886116"/>
            <a:ext cx="5230050" cy="2971884"/>
          </a:xfrm>
          <a:prstGeom prst="rect">
            <a:avLst/>
          </a:prstGeom>
        </p:spPr>
      </p:pic>
      <p:pic>
        <p:nvPicPr>
          <p:cNvPr id="7" name="Picture 6"/>
          <p:cNvPicPr>
            <a:picLocks noChangeAspect="1"/>
          </p:cNvPicPr>
          <p:nvPr/>
        </p:nvPicPr>
        <p:blipFill>
          <a:blip r:embed="rId3"/>
          <a:stretch>
            <a:fillRect/>
          </a:stretch>
        </p:blipFill>
        <p:spPr>
          <a:xfrm>
            <a:off x="1676400" y="2336971"/>
            <a:ext cx="5329152" cy="787391"/>
          </a:xfrm>
          <a:prstGeom prst="rect">
            <a:avLst/>
          </a:prstGeom>
        </p:spPr>
      </p:pic>
      <p:pic>
        <p:nvPicPr>
          <p:cNvPr id="8" name="Picture 7"/>
          <p:cNvPicPr>
            <a:picLocks noChangeAspect="1"/>
          </p:cNvPicPr>
          <p:nvPr/>
        </p:nvPicPr>
        <p:blipFill>
          <a:blip r:embed="rId4"/>
          <a:stretch>
            <a:fillRect/>
          </a:stretch>
        </p:blipFill>
        <p:spPr>
          <a:xfrm rot="8230116">
            <a:off x="5012852" y="5131007"/>
            <a:ext cx="685021" cy="668920"/>
          </a:xfrm>
          <a:prstGeom prst="rect">
            <a:avLst/>
          </a:prstGeom>
        </p:spPr>
      </p:pic>
    </p:spTree>
    <p:extLst>
      <p:ext uri="{BB962C8B-B14F-4D97-AF65-F5344CB8AC3E}">
        <p14:creationId xmlns:p14="http://schemas.microsoft.com/office/powerpoint/2010/main" val="4206028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fontScale="85000" lnSpcReduction="20000"/>
          </a:bodyPr>
          <a:lstStyle/>
          <a:p>
            <a:pPr lvl="0" algn="ctr" fontAlgn="auto">
              <a:spcAft>
                <a:spcPts val="0"/>
              </a:spcAft>
              <a:defRPr/>
            </a:pPr>
            <a:endParaRPr lang="en-US" sz="3600" dirty="0" smtClean="0">
              <a:solidFill>
                <a:schemeClr val="tx2"/>
              </a:solidFill>
            </a:endParaRPr>
          </a:p>
          <a:p>
            <a:pPr lvl="0" algn="ctr" fontAlgn="auto">
              <a:spcAft>
                <a:spcPts val="0"/>
              </a:spcAft>
              <a:defRPr/>
            </a:pPr>
            <a:r>
              <a:rPr lang="en-US" sz="3600" dirty="0">
                <a:solidFill>
                  <a:schemeClr val="tx2"/>
                </a:solidFill>
              </a:rPr>
              <a:t>Step 5:  Interpretation of the Key Statistics</a:t>
            </a:r>
          </a:p>
          <a:p>
            <a:pPr algn="ctr" fontAlgn="auto">
              <a:spcAft>
                <a:spcPts val="0"/>
              </a:spcAft>
              <a:defRPr/>
            </a:pPr>
            <a:r>
              <a:rPr lang="en-US" sz="2400" dirty="0" smtClean="0">
                <a:solidFill>
                  <a:schemeClr val="tx2"/>
                </a:solidFill>
              </a:rPr>
              <a:t>How </a:t>
            </a:r>
            <a:r>
              <a:rPr lang="en-US" sz="2400" dirty="0">
                <a:solidFill>
                  <a:schemeClr val="tx2"/>
                </a:solidFill>
              </a:rPr>
              <a:t>many clusters do I want</a:t>
            </a:r>
            <a:r>
              <a:rPr lang="en-US" sz="2400" dirty="0" smtClean="0">
                <a:solidFill>
                  <a:schemeClr val="tx2"/>
                </a:solidFill>
              </a:rPr>
              <a:t>?</a:t>
            </a:r>
          </a:p>
          <a:p>
            <a:pPr algn="ctr" fontAlgn="auto">
              <a:spcAft>
                <a:spcPts val="0"/>
              </a:spcAft>
              <a:defRPr/>
            </a:pPr>
            <a:r>
              <a:rPr lang="en-US" sz="2400" dirty="0" smtClean="0">
                <a:solidFill>
                  <a:schemeClr val="tx2"/>
                </a:solidFill>
              </a:rPr>
              <a:t>Gap Analysis</a:t>
            </a:r>
            <a:endParaRPr lang="en-US" sz="2400" dirty="0">
              <a:solidFill>
                <a:schemeClr val="tx2"/>
              </a:solidFill>
            </a:endParaRPr>
          </a:p>
          <a:p>
            <a:pPr lvl="0" algn="ctr" fontAlgn="auto">
              <a:spcAft>
                <a:spcPts val="0"/>
              </a:spcAft>
              <a:defRPr/>
            </a:pPr>
            <a:endParaRPr lang="en-US" sz="36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8"/>
          <p:cNvSpPr>
            <a:spLocks noGrp="1"/>
          </p:cNvSpPr>
          <p:nvPr>
            <p:ph sz="quarter" idx="1"/>
          </p:nvPr>
        </p:nvSpPr>
        <p:spPr>
          <a:xfrm>
            <a:off x="228600" y="1600200"/>
            <a:ext cx="8763000" cy="4953000"/>
          </a:xfrm>
        </p:spPr>
        <p:txBody>
          <a:bodyPr>
            <a:noAutofit/>
          </a:bodyPr>
          <a:lstStyle/>
          <a:p>
            <a:pPr marL="514350" indent="-514350">
              <a:spcBef>
                <a:spcPts val="0"/>
              </a:spcBef>
              <a:buAutoNum type="arabicPeriod"/>
            </a:pPr>
            <a:r>
              <a:rPr lang="en-US" dirty="0" smtClean="0"/>
              <a:t>Here is how you determine the number of clusters. Find the first peak or maximum.  Here you see it is at cluster 3.</a:t>
            </a:r>
          </a:p>
          <a:p>
            <a:pPr marL="514350" indent="-514350">
              <a:spcBef>
                <a:spcPts val="0"/>
              </a:spcBef>
              <a:buAutoNum type="arabicPeriod"/>
            </a:pPr>
            <a:endParaRPr lang="en-US" dirty="0"/>
          </a:p>
          <a:p>
            <a:pPr marL="514350" indent="-514350">
              <a:spcBef>
                <a:spcPts val="0"/>
              </a:spcBef>
              <a:buAutoNum type="arabicPeriod"/>
            </a:pPr>
            <a:endParaRPr lang="en-US" dirty="0" smtClean="0"/>
          </a:p>
        </p:txBody>
      </p:sp>
      <p:pic>
        <p:nvPicPr>
          <p:cNvPr id="3" name="Picture 2"/>
          <p:cNvPicPr>
            <a:picLocks noChangeAspect="1"/>
          </p:cNvPicPr>
          <p:nvPr/>
        </p:nvPicPr>
        <p:blipFill>
          <a:blip r:embed="rId2"/>
          <a:stretch>
            <a:fillRect/>
          </a:stretch>
        </p:blipFill>
        <p:spPr>
          <a:xfrm>
            <a:off x="381000" y="2528031"/>
            <a:ext cx="7217764" cy="4101369"/>
          </a:xfrm>
          <a:prstGeom prst="rect">
            <a:avLst/>
          </a:prstGeom>
        </p:spPr>
      </p:pic>
      <p:pic>
        <p:nvPicPr>
          <p:cNvPr id="7" name="Picture 6"/>
          <p:cNvPicPr>
            <a:picLocks noChangeAspect="1"/>
          </p:cNvPicPr>
          <p:nvPr/>
        </p:nvPicPr>
        <p:blipFill>
          <a:blip r:embed="rId3"/>
          <a:stretch>
            <a:fillRect/>
          </a:stretch>
        </p:blipFill>
        <p:spPr>
          <a:xfrm rot="8230116">
            <a:off x="7383826" y="4385662"/>
            <a:ext cx="1457070" cy="1463167"/>
          </a:xfrm>
          <a:prstGeom prst="rect">
            <a:avLst/>
          </a:prstGeom>
        </p:spPr>
      </p:pic>
    </p:spTree>
    <p:extLst>
      <p:ext uri="{BB962C8B-B14F-4D97-AF65-F5344CB8AC3E}">
        <p14:creationId xmlns:p14="http://schemas.microsoft.com/office/powerpoint/2010/main" val="4223986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fontScale="85000" lnSpcReduction="20000"/>
          </a:bodyPr>
          <a:lstStyle/>
          <a:p>
            <a:pPr lvl="0" algn="ctr" fontAlgn="auto">
              <a:spcAft>
                <a:spcPts val="0"/>
              </a:spcAft>
              <a:defRPr/>
            </a:pPr>
            <a:endParaRPr lang="en-US" sz="3600" dirty="0" smtClean="0">
              <a:solidFill>
                <a:schemeClr val="tx2"/>
              </a:solidFill>
            </a:endParaRPr>
          </a:p>
          <a:p>
            <a:pPr lvl="0" algn="ctr" fontAlgn="auto">
              <a:spcAft>
                <a:spcPts val="0"/>
              </a:spcAft>
              <a:defRPr/>
            </a:pPr>
            <a:r>
              <a:rPr lang="en-US" sz="3600" dirty="0">
                <a:solidFill>
                  <a:schemeClr val="tx2"/>
                </a:solidFill>
              </a:rPr>
              <a:t>Step 5:  Interpretation of the Key Statistics</a:t>
            </a:r>
          </a:p>
          <a:p>
            <a:pPr algn="ctr" fontAlgn="auto">
              <a:spcAft>
                <a:spcPts val="0"/>
              </a:spcAft>
              <a:defRPr/>
            </a:pPr>
            <a:r>
              <a:rPr lang="en-US" sz="2400" dirty="0" smtClean="0">
                <a:solidFill>
                  <a:schemeClr val="tx2"/>
                </a:solidFill>
              </a:rPr>
              <a:t>How </a:t>
            </a:r>
            <a:r>
              <a:rPr lang="en-US" sz="2400" dirty="0">
                <a:solidFill>
                  <a:schemeClr val="tx2"/>
                </a:solidFill>
              </a:rPr>
              <a:t>many clusters do I want</a:t>
            </a:r>
            <a:r>
              <a:rPr lang="en-US" sz="2400" dirty="0" smtClean="0">
                <a:solidFill>
                  <a:schemeClr val="tx2"/>
                </a:solidFill>
              </a:rPr>
              <a:t>?</a:t>
            </a:r>
          </a:p>
          <a:p>
            <a:pPr algn="ctr" fontAlgn="auto">
              <a:spcAft>
                <a:spcPts val="0"/>
              </a:spcAft>
              <a:defRPr/>
            </a:pPr>
            <a:r>
              <a:rPr lang="en-US" sz="2400" dirty="0" smtClean="0">
                <a:solidFill>
                  <a:schemeClr val="tx2"/>
                </a:solidFill>
              </a:rPr>
              <a:t>Gap Analysis</a:t>
            </a:r>
            <a:endParaRPr lang="en-US" sz="2400" dirty="0">
              <a:solidFill>
                <a:schemeClr val="tx2"/>
              </a:solidFill>
            </a:endParaRPr>
          </a:p>
          <a:p>
            <a:pPr lvl="0" algn="ctr" fontAlgn="auto">
              <a:spcAft>
                <a:spcPts val="0"/>
              </a:spcAft>
              <a:defRPr/>
            </a:pPr>
            <a:endParaRPr lang="en-US" sz="36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8"/>
          <p:cNvSpPr>
            <a:spLocks noGrp="1"/>
          </p:cNvSpPr>
          <p:nvPr>
            <p:ph sz="quarter" idx="1"/>
          </p:nvPr>
        </p:nvSpPr>
        <p:spPr>
          <a:xfrm>
            <a:off x="228600" y="1600200"/>
            <a:ext cx="8763000" cy="4953000"/>
          </a:xfrm>
        </p:spPr>
        <p:txBody>
          <a:bodyPr>
            <a:noAutofit/>
          </a:bodyPr>
          <a:lstStyle/>
          <a:p>
            <a:pPr marL="514350" indent="-514350">
              <a:spcBef>
                <a:spcPts val="0"/>
              </a:spcBef>
              <a:buAutoNum type="arabicPeriod"/>
            </a:pPr>
            <a:r>
              <a:rPr lang="en-US" dirty="0" smtClean="0"/>
              <a:t>Now subtract the simulation adjusted standard deviation from the gap number for cluster=3</a:t>
            </a:r>
          </a:p>
          <a:p>
            <a:pPr marL="514350" indent="-514350">
              <a:spcBef>
                <a:spcPts val="0"/>
              </a:spcBef>
              <a:buAutoNum type="arabicPeriod"/>
            </a:pPr>
            <a:endParaRPr lang="en-US" dirty="0"/>
          </a:p>
          <a:p>
            <a:pPr marL="0" indent="0">
              <a:spcBef>
                <a:spcPts val="0"/>
              </a:spcBef>
              <a:buNone/>
            </a:pPr>
            <a:r>
              <a:rPr lang="en-US" dirty="0" smtClean="0"/>
              <a:t>      .3802    -      .0500     =    .3302</a:t>
            </a:r>
          </a:p>
          <a:p>
            <a:pPr marL="514350" indent="-514350">
              <a:spcBef>
                <a:spcPts val="0"/>
              </a:spcBef>
              <a:buAutoNum type="arabicPeriod"/>
            </a:pPr>
            <a:endParaRPr lang="en-US" dirty="0"/>
          </a:p>
          <a:p>
            <a:pPr marL="514350" indent="-514350">
              <a:spcBef>
                <a:spcPts val="0"/>
              </a:spcBef>
              <a:buAutoNum type="arabicPeriod"/>
            </a:pPr>
            <a:endParaRPr lang="en-US" dirty="0" smtClean="0"/>
          </a:p>
        </p:txBody>
      </p:sp>
      <p:pic>
        <p:nvPicPr>
          <p:cNvPr id="3" name="Picture 2"/>
          <p:cNvPicPr>
            <a:picLocks noChangeAspect="1"/>
          </p:cNvPicPr>
          <p:nvPr/>
        </p:nvPicPr>
        <p:blipFill>
          <a:blip r:embed="rId2"/>
          <a:stretch>
            <a:fillRect/>
          </a:stretch>
        </p:blipFill>
        <p:spPr>
          <a:xfrm>
            <a:off x="224852" y="3437317"/>
            <a:ext cx="5617564" cy="3192083"/>
          </a:xfrm>
          <a:prstGeom prst="rect">
            <a:avLst/>
          </a:prstGeom>
        </p:spPr>
      </p:pic>
      <p:pic>
        <p:nvPicPr>
          <p:cNvPr id="8" name="Picture 7"/>
          <p:cNvPicPr>
            <a:picLocks noChangeAspect="1"/>
          </p:cNvPicPr>
          <p:nvPr/>
        </p:nvPicPr>
        <p:blipFill>
          <a:blip r:embed="rId3"/>
          <a:stretch>
            <a:fillRect/>
          </a:stretch>
        </p:blipFill>
        <p:spPr>
          <a:xfrm rot="8230116">
            <a:off x="5484704" y="4756087"/>
            <a:ext cx="1457070" cy="1463167"/>
          </a:xfrm>
          <a:prstGeom prst="rect">
            <a:avLst/>
          </a:prstGeom>
        </p:spPr>
      </p:pic>
    </p:spTree>
    <p:extLst>
      <p:ext uri="{BB962C8B-B14F-4D97-AF65-F5344CB8AC3E}">
        <p14:creationId xmlns:p14="http://schemas.microsoft.com/office/powerpoint/2010/main" val="3316610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fontScale="85000" lnSpcReduction="20000"/>
          </a:bodyPr>
          <a:lstStyle/>
          <a:p>
            <a:pPr lvl="0" algn="ctr" fontAlgn="auto">
              <a:spcAft>
                <a:spcPts val="0"/>
              </a:spcAft>
              <a:defRPr/>
            </a:pPr>
            <a:endParaRPr lang="en-US" sz="3600" dirty="0" smtClean="0">
              <a:solidFill>
                <a:schemeClr val="tx2"/>
              </a:solidFill>
            </a:endParaRPr>
          </a:p>
          <a:p>
            <a:pPr lvl="0" algn="ctr" fontAlgn="auto">
              <a:spcAft>
                <a:spcPts val="0"/>
              </a:spcAft>
              <a:defRPr/>
            </a:pPr>
            <a:r>
              <a:rPr lang="en-US" sz="3600" dirty="0">
                <a:solidFill>
                  <a:schemeClr val="tx2"/>
                </a:solidFill>
              </a:rPr>
              <a:t>Step 5:  Interpretation of the Key Statistics</a:t>
            </a:r>
          </a:p>
          <a:p>
            <a:pPr algn="ctr" fontAlgn="auto">
              <a:spcAft>
                <a:spcPts val="0"/>
              </a:spcAft>
              <a:defRPr/>
            </a:pPr>
            <a:r>
              <a:rPr lang="en-US" sz="2400" dirty="0" smtClean="0">
                <a:solidFill>
                  <a:schemeClr val="tx2"/>
                </a:solidFill>
              </a:rPr>
              <a:t>How </a:t>
            </a:r>
            <a:r>
              <a:rPr lang="en-US" sz="2400" dirty="0">
                <a:solidFill>
                  <a:schemeClr val="tx2"/>
                </a:solidFill>
              </a:rPr>
              <a:t>many clusters do I want</a:t>
            </a:r>
            <a:r>
              <a:rPr lang="en-US" sz="2400" dirty="0" smtClean="0">
                <a:solidFill>
                  <a:schemeClr val="tx2"/>
                </a:solidFill>
              </a:rPr>
              <a:t>?</a:t>
            </a:r>
          </a:p>
          <a:p>
            <a:pPr algn="ctr" fontAlgn="auto">
              <a:spcAft>
                <a:spcPts val="0"/>
              </a:spcAft>
              <a:defRPr/>
            </a:pPr>
            <a:r>
              <a:rPr lang="en-US" sz="2400" dirty="0" smtClean="0">
                <a:solidFill>
                  <a:schemeClr val="tx2"/>
                </a:solidFill>
              </a:rPr>
              <a:t>Gap Analysis</a:t>
            </a:r>
            <a:endParaRPr lang="en-US" sz="2400" dirty="0">
              <a:solidFill>
                <a:schemeClr val="tx2"/>
              </a:solidFill>
            </a:endParaRPr>
          </a:p>
          <a:p>
            <a:pPr lvl="0" algn="ctr" fontAlgn="auto">
              <a:spcAft>
                <a:spcPts val="0"/>
              </a:spcAft>
              <a:defRPr/>
            </a:pPr>
            <a:endParaRPr lang="en-US" sz="36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8"/>
          <p:cNvSpPr>
            <a:spLocks noGrp="1"/>
          </p:cNvSpPr>
          <p:nvPr>
            <p:ph sz="quarter" idx="1"/>
          </p:nvPr>
        </p:nvSpPr>
        <p:spPr>
          <a:xfrm>
            <a:off x="228600" y="1600200"/>
            <a:ext cx="8763000" cy="4953000"/>
          </a:xfrm>
        </p:spPr>
        <p:txBody>
          <a:bodyPr>
            <a:noAutofit/>
          </a:bodyPr>
          <a:lstStyle/>
          <a:p>
            <a:pPr marL="514350" indent="-514350">
              <a:spcBef>
                <a:spcPts val="0"/>
              </a:spcBef>
              <a:buAutoNum type="arabicPeriod"/>
            </a:pPr>
            <a:r>
              <a:rPr lang="en-US" dirty="0" smtClean="0"/>
              <a:t>Is the gap number for cluster = 3 farther away than 1 standard deviation from the previous gap number (e.g. cluster number gap #)</a:t>
            </a:r>
          </a:p>
          <a:p>
            <a:pPr marL="0" indent="0">
              <a:spcBef>
                <a:spcPts val="0"/>
              </a:spcBef>
              <a:buNone/>
            </a:pPr>
            <a:r>
              <a:rPr lang="en-US" dirty="0"/>
              <a:t>.3802    -   </a:t>
            </a:r>
            <a:r>
              <a:rPr lang="en-US" dirty="0" smtClean="0"/>
              <a:t> </a:t>
            </a:r>
            <a:r>
              <a:rPr lang="en-US" dirty="0"/>
              <a:t>.0500     = </a:t>
            </a:r>
            <a:r>
              <a:rPr lang="en-US" dirty="0" smtClean="0"/>
              <a:t> </a:t>
            </a:r>
            <a:r>
              <a:rPr lang="en-US" dirty="0"/>
              <a:t>.</a:t>
            </a:r>
            <a:r>
              <a:rPr lang="en-US" dirty="0" smtClean="0"/>
              <a:t>3302    and now check if  .3302 &gt; .3267  </a:t>
            </a:r>
            <a:r>
              <a:rPr lang="en-US" dirty="0" smtClean="0">
                <a:solidFill>
                  <a:srgbClr val="FF0000"/>
                </a:solidFill>
              </a:rPr>
              <a:t>YES!</a:t>
            </a:r>
            <a:endParaRPr lang="en-US" dirty="0">
              <a:solidFill>
                <a:srgbClr val="FF0000"/>
              </a:solidFill>
            </a:endParaRPr>
          </a:p>
          <a:p>
            <a:pPr marL="514350"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smtClean="0"/>
          </a:p>
        </p:txBody>
      </p:sp>
      <p:pic>
        <p:nvPicPr>
          <p:cNvPr id="3" name="Picture 2"/>
          <p:cNvPicPr>
            <a:picLocks noChangeAspect="1"/>
          </p:cNvPicPr>
          <p:nvPr/>
        </p:nvPicPr>
        <p:blipFill>
          <a:blip r:embed="rId2"/>
          <a:stretch>
            <a:fillRect/>
          </a:stretch>
        </p:blipFill>
        <p:spPr>
          <a:xfrm>
            <a:off x="224852" y="3437317"/>
            <a:ext cx="5617564" cy="3192083"/>
          </a:xfrm>
          <a:prstGeom prst="rect">
            <a:avLst/>
          </a:prstGeom>
        </p:spPr>
      </p:pic>
      <p:pic>
        <p:nvPicPr>
          <p:cNvPr id="8" name="Picture 7"/>
          <p:cNvPicPr>
            <a:picLocks noChangeAspect="1"/>
          </p:cNvPicPr>
          <p:nvPr/>
        </p:nvPicPr>
        <p:blipFill>
          <a:blip r:embed="rId3"/>
          <a:stretch>
            <a:fillRect/>
          </a:stretch>
        </p:blipFill>
        <p:spPr>
          <a:xfrm rot="8230116">
            <a:off x="5484704" y="4756087"/>
            <a:ext cx="1457070" cy="1463167"/>
          </a:xfrm>
          <a:prstGeom prst="rect">
            <a:avLst/>
          </a:prstGeom>
        </p:spPr>
      </p:pic>
    </p:spTree>
    <p:extLst>
      <p:ext uri="{BB962C8B-B14F-4D97-AF65-F5344CB8AC3E}">
        <p14:creationId xmlns:p14="http://schemas.microsoft.com/office/powerpoint/2010/main" val="3639444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fontScale="85000" lnSpcReduction="20000"/>
          </a:bodyPr>
          <a:lstStyle/>
          <a:p>
            <a:pPr lvl="0" algn="ctr" fontAlgn="auto">
              <a:spcAft>
                <a:spcPts val="0"/>
              </a:spcAft>
              <a:defRPr/>
            </a:pPr>
            <a:endParaRPr lang="en-US" sz="3600" dirty="0" smtClean="0">
              <a:solidFill>
                <a:schemeClr val="tx2"/>
              </a:solidFill>
            </a:endParaRPr>
          </a:p>
          <a:p>
            <a:pPr lvl="0" algn="ctr" fontAlgn="auto">
              <a:spcAft>
                <a:spcPts val="0"/>
              </a:spcAft>
              <a:defRPr/>
            </a:pPr>
            <a:r>
              <a:rPr lang="en-US" sz="3600" dirty="0">
                <a:solidFill>
                  <a:schemeClr val="tx2"/>
                </a:solidFill>
              </a:rPr>
              <a:t>Step 5:  Interpretation of the Key Statistics</a:t>
            </a:r>
          </a:p>
          <a:p>
            <a:pPr algn="ctr" fontAlgn="auto">
              <a:spcAft>
                <a:spcPts val="0"/>
              </a:spcAft>
              <a:defRPr/>
            </a:pPr>
            <a:r>
              <a:rPr lang="en-US" sz="2400" dirty="0" smtClean="0">
                <a:solidFill>
                  <a:schemeClr val="tx2"/>
                </a:solidFill>
              </a:rPr>
              <a:t>How </a:t>
            </a:r>
            <a:r>
              <a:rPr lang="en-US" sz="2400" dirty="0">
                <a:solidFill>
                  <a:schemeClr val="tx2"/>
                </a:solidFill>
              </a:rPr>
              <a:t>many clusters do I want</a:t>
            </a:r>
            <a:r>
              <a:rPr lang="en-US" sz="2400" dirty="0" smtClean="0">
                <a:solidFill>
                  <a:schemeClr val="tx2"/>
                </a:solidFill>
              </a:rPr>
              <a:t>?</a:t>
            </a:r>
          </a:p>
          <a:p>
            <a:pPr algn="ctr" fontAlgn="auto">
              <a:spcAft>
                <a:spcPts val="0"/>
              </a:spcAft>
              <a:defRPr/>
            </a:pPr>
            <a:r>
              <a:rPr lang="en-US" sz="2400" dirty="0" smtClean="0">
                <a:solidFill>
                  <a:schemeClr val="tx2"/>
                </a:solidFill>
              </a:rPr>
              <a:t>Gap Analysis</a:t>
            </a:r>
            <a:endParaRPr lang="en-US" sz="2400" dirty="0">
              <a:solidFill>
                <a:schemeClr val="tx2"/>
              </a:solidFill>
            </a:endParaRPr>
          </a:p>
          <a:p>
            <a:pPr lvl="0" algn="ctr" fontAlgn="auto">
              <a:spcAft>
                <a:spcPts val="0"/>
              </a:spcAft>
              <a:defRPr/>
            </a:pPr>
            <a:endParaRPr lang="en-US" sz="36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8"/>
          <p:cNvSpPr>
            <a:spLocks noGrp="1"/>
          </p:cNvSpPr>
          <p:nvPr>
            <p:ph sz="quarter" idx="1"/>
          </p:nvPr>
        </p:nvSpPr>
        <p:spPr>
          <a:xfrm>
            <a:off x="228600" y="1600200"/>
            <a:ext cx="8763000" cy="4953000"/>
          </a:xfrm>
        </p:spPr>
        <p:txBody>
          <a:bodyPr>
            <a:noAutofit/>
          </a:bodyPr>
          <a:lstStyle/>
          <a:p>
            <a:pPr marL="514350" indent="-514350">
              <a:spcBef>
                <a:spcPts val="0"/>
              </a:spcBef>
              <a:buAutoNum type="arabicPeriod"/>
            </a:pPr>
            <a:r>
              <a:rPr lang="en-US" dirty="0" smtClean="0"/>
              <a:t>Is the gap number for cluster = 3 farther away than 1 standard deviation from the previous gap number (e.g. cluster number gap #)</a:t>
            </a:r>
          </a:p>
          <a:p>
            <a:pPr marL="0" indent="0">
              <a:spcBef>
                <a:spcPts val="0"/>
              </a:spcBef>
              <a:buNone/>
            </a:pPr>
            <a:r>
              <a:rPr lang="en-US" dirty="0"/>
              <a:t>.3802    -   </a:t>
            </a:r>
            <a:r>
              <a:rPr lang="en-US" dirty="0" smtClean="0"/>
              <a:t> </a:t>
            </a:r>
            <a:r>
              <a:rPr lang="en-US" dirty="0"/>
              <a:t>.0500     = </a:t>
            </a:r>
            <a:r>
              <a:rPr lang="en-US" dirty="0" smtClean="0"/>
              <a:t> </a:t>
            </a:r>
            <a:r>
              <a:rPr lang="en-US" dirty="0"/>
              <a:t>.</a:t>
            </a:r>
            <a:r>
              <a:rPr lang="en-US" dirty="0" smtClean="0"/>
              <a:t>3302    and now check if  .3302 &gt; .3267  </a:t>
            </a:r>
            <a:r>
              <a:rPr lang="en-US" dirty="0" smtClean="0">
                <a:solidFill>
                  <a:srgbClr val="FF0000"/>
                </a:solidFill>
              </a:rPr>
              <a:t>YES!</a:t>
            </a:r>
            <a:endParaRPr lang="en-US" dirty="0">
              <a:solidFill>
                <a:srgbClr val="FF0000"/>
              </a:solidFill>
            </a:endParaRPr>
          </a:p>
          <a:p>
            <a:pPr marL="514350" indent="-514350">
              <a:spcBef>
                <a:spcPts val="0"/>
              </a:spcBef>
              <a:buAutoNum type="arabicPeriod"/>
            </a:pPr>
            <a:endParaRPr lang="en-US" dirty="0" smtClean="0"/>
          </a:p>
          <a:p>
            <a:pPr marL="514350" indent="-514350">
              <a:spcBef>
                <a:spcPts val="0"/>
              </a:spcBef>
              <a:buAutoNum type="arabicPeriod"/>
            </a:pPr>
            <a:r>
              <a:rPr lang="en-US" dirty="0" err="1" smtClean="0"/>
              <a:t>dd</a:t>
            </a:r>
            <a:endParaRPr lang="en-US" dirty="0"/>
          </a:p>
          <a:p>
            <a:pPr marL="514350" indent="-514350">
              <a:spcBef>
                <a:spcPts val="0"/>
              </a:spcBef>
              <a:buAutoNum type="arabicPeriod"/>
            </a:pPr>
            <a:endParaRPr lang="en-US" dirty="0" smtClean="0"/>
          </a:p>
        </p:txBody>
      </p:sp>
      <p:pic>
        <p:nvPicPr>
          <p:cNvPr id="3" name="Picture 2"/>
          <p:cNvPicPr>
            <a:picLocks noChangeAspect="1"/>
          </p:cNvPicPr>
          <p:nvPr/>
        </p:nvPicPr>
        <p:blipFill>
          <a:blip r:embed="rId2"/>
          <a:stretch>
            <a:fillRect/>
          </a:stretch>
        </p:blipFill>
        <p:spPr>
          <a:xfrm>
            <a:off x="224852" y="3437317"/>
            <a:ext cx="5617564" cy="3192083"/>
          </a:xfrm>
          <a:prstGeom prst="rect">
            <a:avLst/>
          </a:prstGeom>
        </p:spPr>
      </p:pic>
      <p:pic>
        <p:nvPicPr>
          <p:cNvPr id="8" name="Picture 7"/>
          <p:cNvPicPr>
            <a:picLocks noChangeAspect="1"/>
          </p:cNvPicPr>
          <p:nvPr/>
        </p:nvPicPr>
        <p:blipFill>
          <a:blip r:embed="rId3"/>
          <a:stretch>
            <a:fillRect/>
          </a:stretch>
        </p:blipFill>
        <p:spPr>
          <a:xfrm rot="18978787">
            <a:off x="-77397" y="4789379"/>
            <a:ext cx="1457070" cy="1463167"/>
          </a:xfrm>
          <a:prstGeom prst="rect">
            <a:avLst/>
          </a:prstGeom>
        </p:spPr>
      </p:pic>
      <p:pic>
        <p:nvPicPr>
          <p:cNvPr id="2" name="Picture 1"/>
          <p:cNvPicPr>
            <a:picLocks noChangeAspect="1"/>
          </p:cNvPicPr>
          <p:nvPr/>
        </p:nvPicPr>
        <p:blipFill>
          <a:blip r:embed="rId4"/>
          <a:stretch>
            <a:fillRect/>
          </a:stretch>
        </p:blipFill>
        <p:spPr>
          <a:xfrm>
            <a:off x="5942312" y="4591566"/>
            <a:ext cx="3052917" cy="1371600"/>
          </a:xfrm>
          <a:prstGeom prst="rect">
            <a:avLst/>
          </a:prstGeom>
        </p:spPr>
      </p:pic>
      <p:sp>
        <p:nvSpPr>
          <p:cNvPr id="7" name="TextBox 6"/>
          <p:cNvSpPr txBox="1"/>
          <p:nvPr/>
        </p:nvSpPr>
        <p:spPr>
          <a:xfrm>
            <a:off x="6112151" y="4038600"/>
            <a:ext cx="2713238" cy="369332"/>
          </a:xfrm>
          <a:prstGeom prst="rect">
            <a:avLst/>
          </a:prstGeom>
          <a:solidFill>
            <a:srgbClr val="FF0000"/>
          </a:solidFill>
        </p:spPr>
        <p:txBody>
          <a:bodyPr wrap="square" rtlCol="0">
            <a:spAutoFit/>
          </a:bodyPr>
          <a:lstStyle/>
          <a:p>
            <a:r>
              <a:rPr lang="en-US" dirty="0" smtClean="0"/>
              <a:t>And SAS confirms this!</a:t>
            </a:r>
            <a:endParaRPr lang="en-US" dirty="0"/>
          </a:p>
        </p:txBody>
      </p:sp>
    </p:spTree>
    <p:extLst>
      <p:ext uri="{BB962C8B-B14F-4D97-AF65-F5344CB8AC3E}">
        <p14:creationId xmlns:p14="http://schemas.microsoft.com/office/powerpoint/2010/main" val="294164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5:  Interpretation of the Key Statistics</a:t>
            </a:r>
          </a:p>
          <a:p>
            <a:pPr algn="ctr" fontAlgn="auto">
              <a:spcAft>
                <a:spcPts val="0"/>
              </a:spcAft>
              <a:defRPr/>
            </a:pPr>
            <a:r>
              <a:rPr lang="en-US" sz="2400" dirty="0" smtClean="0">
                <a:solidFill>
                  <a:schemeClr val="tx2"/>
                </a:solidFill>
              </a:rPr>
              <a:t>How </a:t>
            </a:r>
            <a:r>
              <a:rPr lang="en-US" sz="2400" dirty="0">
                <a:solidFill>
                  <a:schemeClr val="tx2"/>
                </a:solidFill>
              </a:rPr>
              <a:t>many clusters do I want?</a:t>
            </a:r>
          </a:p>
          <a:p>
            <a:pPr lvl="0" algn="ctr" fontAlgn="auto">
              <a:spcAft>
                <a:spcPts val="0"/>
              </a:spcAft>
              <a:defRPr/>
            </a:pPr>
            <a:endParaRPr lang="en-US" sz="36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dirty="0" smtClean="0"/>
              <a:t>So now I’m confused.  The diagnostic statistics say 4 clusters and the gap analysis says 3 clusters.  Time to go to Hills and Dales?</a:t>
            </a:r>
          </a:p>
          <a:p>
            <a:pPr marL="514350" indent="-514350">
              <a:spcBef>
                <a:spcPts val="0"/>
              </a:spcBef>
              <a:buAutoNum type="arabicPeriod"/>
            </a:pPr>
            <a:endParaRPr lang="en-US" dirty="0"/>
          </a:p>
          <a:p>
            <a:pPr marL="514350" indent="-514350">
              <a:spcBef>
                <a:spcPts val="0"/>
              </a:spcBef>
              <a:buAutoNum type="arabicPeriod"/>
            </a:pPr>
            <a:r>
              <a:rPr lang="en-US" dirty="0" smtClean="0"/>
              <a:t>Nope – if you read the “fine print” on PROC HPCLUS you will see that the clustering method is “aligned box criterion”, which is a Monte Carlo technique to calculate the residual sum of squares between the reference distribution and the actual data run.</a:t>
            </a:r>
          </a:p>
          <a:p>
            <a:pPr marL="514350" indent="-514350">
              <a:spcBef>
                <a:spcPts val="0"/>
              </a:spcBef>
              <a:buAutoNum type="arabicPeriod"/>
            </a:pPr>
            <a:endParaRPr lang="en-US" dirty="0"/>
          </a:p>
          <a:p>
            <a:pPr marL="514350" indent="-514350">
              <a:spcBef>
                <a:spcPts val="0"/>
              </a:spcBef>
              <a:buFont typeface="Wingdings 2"/>
              <a:buAutoNum type="arabicPeriod"/>
            </a:pPr>
            <a:r>
              <a:rPr lang="en-US" dirty="0" smtClean="0"/>
              <a:t>The CCC in the FASTCLUS method used a heuristic approximation algorithm to calculate the </a:t>
            </a:r>
            <a:r>
              <a:rPr lang="en-US" dirty="0"/>
              <a:t>residual sum of squares between the reference distribution and the actual data </a:t>
            </a:r>
            <a:r>
              <a:rPr lang="en-US" dirty="0" smtClean="0"/>
              <a:t>run.</a:t>
            </a: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a:p>
        </p:txBody>
      </p:sp>
    </p:spTree>
    <p:extLst>
      <p:ext uri="{BB962C8B-B14F-4D97-AF65-F5344CB8AC3E}">
        <p14:creationId xmlns:p14="http://schemas.microsoft.com/office/powerpoint/2010/main" val="1562364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5:  Interpretation of the Key Statistics</a:t>
            </a:r>
          </a:p>
          <a:p>
            <a:pPr algn="ctr" fontAlgn="auto">
              <a:spcAft>
                <a:spcPts val="0"/>
              </a:spcAft>
              <a:defRPr/>
            </a:pPr>
            <a:r>
              <a:rPr lang="en-US" sz="2400" dirty="0" smtClean="0">
                <a:solidFill>
                  <a:schemeClr val="tx2"/>
                </a:solidFill>
              </a:rPr>
              <a:t>How </a:t>
            </a:r>
            <a:r>
              <a:rPr lang="en-US" sz="2400" dirty="0">
                <a:solidFill>
                  <a:schemeClr val="tx2"/>
                </a:solidFill>
              </a:rPr>
              <a:t>many clusters do I want?</a:t>
            </a:r>
          </a:p>
          <a:p>
            <a:pPr lvl="0" algn="ctr" fontAlgn="auto">
              <a:spcAft>
                <a:spcPts val="0"/>
              </a:spcAft>
              <a:defRPr/>
            </a:pPr>
            <a:endParaRPr lang="en-US" sz="36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dirty="0" smtClean="0"/>
              <a:t>So now I’m </a:t>
            </a:r>
            <a:r>
              <a:rPr lang="en-US" b="1" dirty="0" smtClean="0"/>
              <a:t>still</a:t>
            </a:r>
            <a:r>
              <a:rPr lang="en-US" dirty="0" smtClean="0"/>
              <a:t> confused.  Which one should I use?</a:t>
            </a:r>
          </a:p>
          <a:p>
            <a:pPr marL="514350" indent="-514350">
              <a:spcBef>
                <a:spcPts val="0"/>
              </a:spcBef>
              <a:buAutoNum type="arabicPeriod"/>
            </a:pPr>
            <a:endParaRPr lang="en-US" dirty="0"/>
          </a:p>
          <a:p>
            <a:pPr marL="514350" indent="-514350">
              <a:spcBef>
                <a:spcPts val="0"/>
              </a:spcBef>
              <a:buAutoNum type="arabicPeriod"/>
            </a:pPr>
            <a:r>
              <a:rPr lang="en-US" dirty="0" smtClean="0"/>
              <a:t>Statisticians argue about which criteria to use. </a:t>
            </a:r>
            <a:r>
              <a:rPr lang="en-US" dirty="0" err="1"/>
              <a:t>Tibshairani</a:t>
            </a:r>
            <a:r>
              <a:rPr lang="en-US" dirty="0"/>
              <a:t>, Walther and </a:t>
            </a:r>
            <a:r>
              <a:rPr lang="en-US" dirty="0" smtClean="0"/>
              <a:t>Hastie</a:t>
            </a:r>
            <a:r>
              <a:rPr lang="en-US" dirty="0"/>
              <a:t> </a:t>
            </a:r>
            <a:r>
              <a:rPr lang="en-US" dirty="0" smtClean="0"/>
              <a:t>(2000) label the traditional such as CCC and Pseudo F methods as “folklore”.  The CCC was developed before large scale computing was available to do Monte Carlo estimates.  So probably gap analysis, given their arguments in their paper, is probably a better choice.</a:t>
            </a:r>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a:p>
        </p:txBody>
      </p:sp>
    </p:spTree>
    <p:extLst>
      <p:ext uri="{BB962C8B-B14F-4D97-AF65-F5344CB8AC3E}">
        <p14:creationId xmlns:p14="http://schemas.microsoft.com/office/powerpoint/2010/main" val="3402379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5:  Interpretation of the Key Statistics</a:t>
            </a:r>
          </a:p>
          <a:p>
            <a:pPr algn="ctr" fontAlgn="auto">
              <a:spcAft>
                <a:spcPts val="0"/>
              </a:spcAft>
              <a:defRPr/>
            </a:pPr>
            <a:r>
              <a:rPr lang="en-US" sz="2400" dirty="0" smtClean="0">
                <a:solidFill>
                  <a:schemeClr val="tx2"/>
                </a:solidFill>
              </a:rPr>
              <a:t>How </a:t>
            </a:r>
            <a:r>
              <a:rPr lang="en-US" sz="2400" dirty="0">
                <a:solidFill>
                  <a:schemeClr val="tx2"/>
                </a:solidFill>
              </a:rPr>
              <a:t>many clusters do I want?</a:t>
            </a:r>
          </a:p>
          <a:p>
            <a:pPr lvl="0" algn="ctr" fontAlgn="auto">
              <a:spcAft>
                <a:spcPts val="0"/>
              </a:spcAft>
              <a:defRPr/>
            </a:pPr>
            <a:endParaRPr lang="en-US" sz="36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dirty="0" smtClean="0"/>
              <a:t>A bit of a CAUTION here – note that our 1,000 cases has been reduced to 223 because of missing values.  In the real world that is bad – you  don’t want to whack all of those cases.  I am using this example here because it’s fast – in real life you would want to deal with this missing cases hopefully by imputation or some similar scheme.</a:t>
            </a:r>
          </a:p>
          <a:p>
            <a:pPr marL="514350" indent="-514350">
              <a:spcBef>
                <a:spcPts val="0"/>
              </a:spcBef>
              <a:buAutoNum type="arabicPeriod"/>
            </a:pPr>
            <a:endParaRPr lang="en-US" dirty="0"/>
          </a:p>
          <a:p>
            <a:pPr marL="0" indent="0">
              <a:spcBef>
                <a:spcPts val="0"/>
              </a:spcBef>
              <a:buNone/>
            </a:pPr>
            <a:r>
              <a:rPr lang="en-US" dirty="0" smtClean="0"/>
              <a:t>.</a:t>
            </a:r>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a:p>
        </p:txBody>
      </p:sp>
    </p:spTree>
    <p:extLst>
      <p:ext uri="{BB962C8B-B14F-4D97-AF65-F5344CB8AC3E}">
        <p14:creationId xmlns:p14="http://schemas.microsoft.com/office/powerpoint/2010/main" val="672024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600" dirty="0">
                <a:solidFill>
                  <a:schemeClr val="tx2"/>
                </a:solidFill>
              </a:rPr>
              <a:t>Step 6:  Reinforcement of Most Crucial Key Statistics</a:t>
            </a:r>
          </a:p>
          <a:p>
            <a:pPr lvl="0" algn="ctr" fontAlgn="auto">
              <a:spcAft>
                <a:spcPts val="0"/>
              </a:spcAft>
              <a:defRPr/>
            </a:pPr>
            <a:endParaRPr lang="en-US" sz="36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dirty="0" smtClean="0"/>
              <a:t>So while we need to look at all of the run, the most key components are to look at the diagnostic statistics – either the CCC ad Pseudo F or do a gap analysis.  </a:t>
            </a:r>
          </a:p>
          <a:p>
            <a:pPr marL="514350" indent="-514350">
              <a:spcBef>
                <a:spcPts val="0"/>
              </a:spcBef>
              <a:buAutoNum type="arabicPeriod"/>
            </a:pPr>
            <a:endParaRPr lang="en-US" dirty="0"/>
          </a:p>
          <a:p>
            <a:pPr marL="514350" indent="-514350">
              <a:spcBef>
                <a:spcPts val="0"/>
              </a:spcBef>
              <a:buAutoNum type="arabicPeriod"/>
            </a:pPr>
            <a:r>
              <a:rPr lang="en-US" dirty="0" smtClean="0"/>
              <a:t>There will be other less technical criteria that we will talk about in the second half of our discussion in the next deck.</a:t>
            </a:r>
          </a:p>
          <a:p>
            <a:pPr marL="514350" indent="-514350">
              <a:spcBef>
                <a:spcPts val="0"/>
              </a:spcBef>
              <a:buAutoNum type="arabicPeriod"/>
            </a:pPr>
            <a:endParaRPr lang="en-US" dirty="0"/>
          </a:p>
          <a:p>
            <a:pPr marL="0" indent="0">
              <a:spcBef>
                <a:spcPts val="0"/>
              </a:spcBef>
              <a:buNone/>
            </a:pPr>
            <a:r>
              <a:rPr lang="en-US" dirty="0" smtClean="0"/>
              <a:t>.</a:t>
            </a:r>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a:p>
        </p:txBody>
      </p:sp>
    </p:spTree>
    <p:extLst>
      <p:ext uri="{BB962C8B-B14F-4D97-AF65-F5344CB8AC3E}">
        <p14:creationId xmlns:p14="http://schemas.microsoft.com/office/powerpoint/2010/main" val="1060692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7:  Sample Size</a:t>
            </a:r>
            <a:r>
              <a:rPr kumimoji="0" lang="en-US" sz="3200" b="0" i="0" u="none" strike="noStrike" kern="1200" cap="none" spc="0" normalizeH="0" noProof="0" dirty="0" smtClean="0">
                <a:ln>
                  <a:noFill/>
                </a:ln>
                <a:solidFill>
                  <a:schemeClr val="tx2"/>
                </a:solidFill>
                <a:effectLst/>
                <a:uLnTx/>
                <a:uFillTx/>
                <a:latin typeface="+mj-lt"/>
                <a:ea typeface="+mj-ea"/>
                <a:cs typeface="+mj-cs"/>
              </a:rPr>
              <a:t> and Power</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dirty="0"/>
              <a:t>Things that will make for a better cluster analysis</a:t>
            </a:r>
          </a:p>
          <a:p>
            <a:pPr marL="788670" lvl="1" indent="-514350">
              <a:spcBef>
                <a:spcPts val="0"/>
              </a:spcBef>
              <a:buAutoNum type="arabicPeriod"/>
            </a:pPr>
            <a:r>
              <a:rPr lang="en-US" sz="2600" dirty="0"/>
              <a:t>Variables that are characterized by higher levels of measurement</a:t>
            </a:r>
          </a:p>
          <a:p>
            <a:pPr marL="788670" lvl="1" indent="-514350">
              <a:spcBef>
                <a:spcPts val="0"/>
              </a:spcBef>
              <a:buAutoNum type="arabicPeriod"/>
            </a:pPr>
            <a:r>
              <a:rPr lang="en-US" sz="2600" dirty="0"/>
              <a:t>Variables that contain fewer outliers</a:t>
            </a:r>
          </a:p>
          <a:p>
            <a:pPr marL="788670" lvl="1" indent="-514350">
              <a:spcBef>
                <a:spcPts val="0"/>
              </a:spcBef>
              <a:buAutoNum type="arabicPeriod"/>
            </a:pPr>
            <a:r>
              <a:rPr lang="en-US" sz="2600" dirty="0"/>
              <a:t>Driver variables that are not highly correlated</a:t>
            </a:r>
          </a:p>
          <a:p>
            <a:pPr marL="514350" indent="-514350">
              <a:spcBef>
                <a:spcPts val="0"/>
              </a:spcBef>
              <a:buAutoNum type="arabicPeriod"/>
            </a:pPr>
            <a:endParaRPr lang="en-US" b="1" dirty="0" smtClean="0"/>
          </a:p>
          <a:p>
            <a:pPr marL="514350" indent="-514350">
              <a:spcBef>
                <a:spcPts val="0"/>
              </a:spcBef>
              <a:buFont typeface="Wingdings 2"/>
              <a:buAutoNum type="arabicPeriod"/>
            </a:pPr>
            <a:r>
              <a:rPr lang="en-US" dirty="0" smtClean="0"/>
              <a:t>Sample size – SAS recommends minimum size of 100.  Others recommend minimum size of 500.  Foreman (1984) suggests 2</a:t>
            </a:r>
            <a:r>
              <a:rPr lang="en-US" baseline="30000" dirty="0" smtClean="0"/>
              <a:t>m</a:t>
            </a:r>
            <a:r>
              <a:rPr lang="en-US" dirty="0" smtClean="0"/>
              <a:t>, where m is number of variables.  This obviously does not work well for solutions with a small number of drivers.</a:t>
            </a:r>
          </a:p>
          <a:p>
            <a:pPr marL="514350" indent="-514350">
              <a:spcBef>
                <a:spcPts val="0"/>
              </a:spcBef>
              <a:buFont typeface="Wingdings 2"/>
              <a:buAutoNum type="arabicPeriod"/>
            </a:pPr>
            <a:endParaRPr lang="en-US" dirty="0" smtClean="0"/>
          </a:p>
          <a:p>
            <a:pPr marL="0" indent="0">
              <a:spcBef>
                <a:spcPts val="0"/>
              </a:spcBef>
              <a:buNone/>
            </a:pPr>
            <a:endParaRPr lang="en-US" dirty="0" smtClean="0"/>
          </a:p>
          <a:p>
            <a:pPr marL="514350" indent="-514350">
              <a:spcBef>
                <a:spcPts val="0"/>
              </a:spcBef>
              <a:buFont typeface="Wingdings 2"/>
              <a:buAutoNum type="arabicPeriod"/>
            </a:pPr>
            <a:endParaRPr lang="en-US" dirty="0" smtClean="0"/>
          </a:p>
          <a:p>
            <a:pPr marL="514350" indent="-514350">
              <a:spcBef>
                <a:spcPts val="0"/>
              </a:spcBef>
              <a:buFont typeface="Wingdings 2"/>
              <a:buAutoNum type="arabicPeriod"/>
            </a:pPr>
            <a:endParaRPr lang="en-US" dirty="0"/>
          </a:p>
        </p:txBody>
      </p:sp>
    </p:spTree>
    <p:extLst>
      <p:ext uri="{BB962C8B-B14F-4D97-AF65-F5344CB8AC3E}">
        <p14:creationId xmlns:p14="http://schemas.microsoft.com/office/powerpoint/2010/main" val="1183647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fontScale="85000" lnSpcReduction="20000"/>
          </a:bodyPr>
          <a:lstStyle/>
          <a:p>
            <a:pPr lvl="0" algn="ctr" fontAlgn="auto">
              <a:spcAft>
                <a:spcPts val="0"/>
              </a:spcAft>
              <a:defRPr/>
            </a:pPr>
            <a:endParaRPr lang="en-US" sz="3600" dirty="0" smtClean="0">
              <a:solidFill>
                <a:schemeClr val="tx2"/>
              </a:solidFill>
            </a:endParaRPr>
          </a:p>
          <a:p>
            <a:pPr lvl="0" algn="ctr" fontAlgn="auto">
              <a:spcAft>
                <a:spcPts val="0"/>
              </a:spcAft>
              <a:defRPr/>
            </a:pPr>
            <a:r>
              <a:rPr lang="en-US" sz="3600" dirty="0" smtClean="0">
                <a:solidFill>
                  <a:schemeClr val="tx2"/>
                </a:solidFill>
              </a:rPr>
              <a:t>Step </a:t>
            </a:r>
            <a:r>
              <a:rPr lang="en-US" sz="3600" dirty="0">
                <a:solidFill>
                  <a:schemeClr val="tx2"/>
                </a:solidFill>
              </a:rPr>
              <a:t>3:  Analysis </a:t>
            </a:r>
            <a:r>
              <a:rPr lang="en-US" sz="3600" dirty="0" smtClean="0">
                <a:solidFill>
                  <a:schemeClr val="tx2"/>
                </a:solidFill>
              </a:rPr>
              <a:t>Run</a:t>
            </a:r>
          </a:p>
          <a:p>
            <a:pPr algn="ctr" fontAlgn="auto">
              <a:spcAft>
                <a:spcPts val="0"/>
              </a:spcAft>
              <a:defRPr/>
            </a:pPr>
            <a:r>
              <a:rPr lang="en-US" sz="2400" dirty="0">
                <a:solidFill>
                  <a:schemeClr val="tx2"/>
                </a:solidFill>
              </a:rPr>
              <a:t>How many clusters do I want</a:t>
            </a:r>
            <a:r>
              <a:rPr lang="en-US" sz="2400" dirty="0" smtClean="0">
                <a:solidFill>
                  <a:schemeClr val="tx2"/>
                </a:solidFill>
              </a:rPr>
              <a:t>?</a:t>
            </a:r>
          </a:p>
          <a:p>
            <a:pPr algn="ctr" fontAlgn="auto">
              <a:spcAft>
                <a:spcPts val="0"/>
              </a:spcAft>
              <a:defRPr/>
            </a:pPr>
            <a:r>
              <a:rPr lang="en-US" sz="2400" dirty="0" smtClean="0">
                <a:solidFill>
                  <a:schemeClr val="tx2"/>
                </a:solidFill>
              </a:rPr>
              <a:t>Diagnostic Statistics</a:t>
            </a:r>
            <a:endParaRPr lang="en-US" sz="2400" dirty="0">
              <a:solidFill>
                <a:schemeClr val="tx2"/>
              </a:solidFill>
            </a:endParaRPr>
          </a:p>
          <a:p>
            <a:pPr lvl="0" algn="ctr" fontAlgn="auto">
              <a:spcAft>
                <a:spcPts val="0"/>
              </a:spcAft>
              <a:defRPr/>
            </a:pPr>
            <a:endParaRPr lang="en-US" sz="36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dirty="0" smtClean="0"/>
              <a:t>There are two approaches to using technical criteria for deciding how many clusters to keep.</a:t>
            </a:r>
          </a:p>
          <a:p>
            <a:pPr marL="514350" indent="-514350">
              <a:spcBef>
                <a:spcPts val="0"/>
              </a:spcBef>
              <a:buAutoNum type="arabicPeriod"/>
            </a:pPr>
            <a:endParaRPr lang="en-US" dirty="0"/>
          </a:p>
          <a:p>
            <a:pPr marL="514350" indent="-514350">
              <a:spcBef>
                <a:spcPts val="0"/>
              </a:spcBef>
              <a:buAutoNum type="arabicPeriod"/>
            </a:pPr>
            <a:r>
              <a:rPr lang="en-US" dirty="0" smtClean="0"/>
              <a:t>The first approach uses the diagnostic statistics cubic clustering criteria (CCC) and the Pseudo F statistic.  Use only if clusters are not highly correlated.</a:t>
            </a:r>
          </a:p>
          <a:p>
            <a:pPr marL="514350" indent="-514350">
              <a:spcBef>
                <a:spcPts val="0"/>
              </a:spcBef>
              <a:buAutoNum type="arabicPeriod"/>
            </a:pPr>
            <a:endParaRPr lang="en-US" dirty="0"/>
          </a:p>
          <a:p>
            <a:pPr marL="514350" indent="-514350">
              <a:spcBef>
                <a:spcPts val="0"/>
              </a:spcBef>
              <a:buAutoNum type="arabicPeriod"/>
            </a:pPr>
            <a:r>
              <a:rPr lang="en-US" dirty="0" smtClean="0"/>
              <a:t>The second method uses what is called “gap analysis”.</a:t>
            </a:r>
          </a:p>
          <a:p>
            <a:pPr marL="514350" indent="-514350">
              <a:spcBef>
                <a:spcPts val="0"/>
              </a:spcBef>
              <a:buAutoNum type="arabicPeriod"/>
            </a:pPr>
            <a:endParaRPr lang="en-US" dirty="0"/>
          </a:p>
          <a:p>
            <a:pPr marL="514350" indent="-514350">
              <a:spcBef>
                <a:spcPts val="0"/>
              </a:spcBef>
              <a:buAutoNum type="arabicPeriod"/>
            </a:pPr>
            <a:r>
              <a:rPr lang="en-US" dirty="0" smtClean="0"/>
              <a:t>Both strategies rely upon comparing characteristics of the clustering solution created against a “reference solution” that relies upon distributing the data points using a uniform random distribution.</a:t>
            </a:r>
          </a:p>
        </p:txBody>
      </p:sp>
    </p:spTree>
    <p:extLst>
      <p:ext uri="{BB962C8B-B14F-4D97-AF65-F5344CB8AC3E}">
        <p14:creationId xmlns:p14="http://schemas.microsoft.com/office/powerpoint/2010/main" val="35754654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8:  Assumptions of the Test</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0" indent="0">
              <a:spcBef>
                <a:spcPts val="0"/>
              </a:spcBef>
              <a:buNone/>
            </a:pPr>
            <a:r>
              <a:rPr lang="en-US" dirty="0" smtClean="0"/>
              <a:t>Formal statistical assumptions are often far and few between  for cluster analysis.  However, we can suggest that the following will result in better separated, more distinct solutions.</a:t>
            </a:r>
          </a:p>
          <a:p>
            <a:pPr marL="0" indent="0">
              <a:spcBef>
                <a:spcPts val="0"/>
              </a:spcBef>
              <a:buNone/>
            </a:pPr>
            <a:endParaRPr lang="en-US" dirty="0" smtClean="0"/>
          </a:p>
          <a:p>
            <a:pPr marL="514350" indent="-514350">
              <a:spcBef>
                <a:spcPts val="0"/>
              </a:spcBef>
              <a:buAutoNum type="arabicPeriod"/>
            </a:pPr>
            <a:r>
              <a:rPr lang="en-US" dirty="0" smtClean="0"/>
              <a:t>Clusters are spherical in shape</a:t>
            </a:r>
          </a:p>
          <a:p>
            <a:pPr marL="514350" indent="-514350">
              <a:spcBef>
                <a:spcPts val="0"/>
              </a:spcBef>
              <a:buAutoNum type="arabicPeriod"/>
            </a:pPr>
            <a:endParaRPr lang="en-US" dirty="0" smtClean="0"/>
          </a:p>
          <a:p>
            <a:pPr marL="514350" indent="-514350">
              <a:spcBef>
                <a:spcPts val="0"/>
              </a:spcBef>
              <a:buAutoNum type="arabicPeriod"/>
            </a:pPr>
            <a:r>
              <a:rPr lang="en-US" dirty="0" smtClean="0"/>
              <a:t>Similar size n’s across clusters (k means tends to do that anyway)</a:t>
            </a:r>
          </a:p>
          <a:p>
            <a:pPr marL="514350" indent="-514350">
              <a:spcBef>
                <a:spcPts val="0"/>
              </a:spcBef>
              <a:buAutoNum type="arabicPeriod"/>
            </a:pPr>
            <a:endParaRPr lang="en-US" dirty="0"/>
          </a:p>
          <a:p>
            <a:pPr marL="514350" indent="-514350">
              <a:spcBef>
                <a:spcPts val="0"/>
              </a:spcBef>
              <a:buAutoNum type="arabicPeriod"/>
            </a:pPr>
            <a:r>
              <a:rPr lang="en-US" dirty="0" smtClean="0"/>
              <a:t>Similar variance-covariance structure across clusters</a:t>
            </a:r>
          </a:p>
          <a:p>
            <a:pPr marL="514350" indent="-514350">
              <a:spcBef>
                <a:spcPts val="0"/>
              </a:spcBef>
              <a:buAutoNum type="arabicPeriod"/>
            </a:pPr>
            <a:endParaRPr lang="en-US" dirty="0"/>
          </a:p>
          <a:p>
            <a:pPr marL="514350" indent="-514350">
              <a:spcBef>
                <a:spcPts val="0"/>
              </a:spcBef>
              <a:buAutoNum type="arabicPeriod"/>
            </a:pPr>
            <a:r>
              <a:rPr lang="en-US" dirty="0" smtClean="0"/>
              <a:t>Data points are independent – e.g. no repeated measures</a:t>
            </a:r>
          </a:p>
        </p:txBody>
      </p:sp>
    </p:spTree>
    <p:extLst>
      <p:ext uri="{BB962C8B-B14F-4D97-AF65-F5344CB8AC3E}">
        <p14:creationId xmlns:p14="http://schemas.microsoft.com/office/powerpoint/2010/main" val="25426709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9:  Notes</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dirty="0" err="1" smtClean="0"/>
              <a:t>Proc</a:t>
            </a:r>
            <a:r>
              <a:rPr lang="en-US" dirty="0" smtClean="0"/>
              <a:t> HPCLUS can be used to cluster nominal level variables.  Instead of the mean, the mode is used for determining centroids.</a:t>
            </a:r>
          </a:p>
          <a:p>
            <a:pPr marL="514350" indent="-514350">
              <a:spcBef>
                <a:spcPts val="0"/>
              </a:spcBef>
              <a:buAutoNum type="arabicPeriod"/>
            </a:pPr>
            <a:endParaRPr lang="en-US" dirty="0"/>
          </a:p>
          <a:p>
            <a:pPr marL="514350" indent="-514350">
              <a:spcBef>
                <a:spcPts val="0"/>
              </a:spcBef>
              <a:buAutoNum type="arabicPeriod"/>
            </a:pPr>
            <a:r>
              <a:rPr lang="en-US" dirty="0" err="1" smtClean="0"/>
              <a:t>Proc</a:t>
            </a:r>
            <a:r>
              <a:rPr lang="en-US" dirty="0" smtClean="0"/>
              <a:t> MODCLUS has some inferential tests where you can get p values if you really are addicted to them</a:t>
            </a:r>
          </a:p>
          <a:p>
            <a:pPr marL="514350" indent="-514350">
              <a:spcBef>
                <a:spcPts val="0"/>
              </a:spcBef>
              <a:buAutoNum type="arabicPeriod"/>
            </a:pPr>
            <a:endParaRPr lang="en-US" dirty="0"/>
          </a:p>
          <a:p>
            <a:pPr marL="514350" indent="-514350">
              <a:spcBef>
                <a:spcPts val="0"/>
              </a:spcBef>
              <a:buAutoNum type="arabicPeriod"/>
            </a:pPr>
            <a:r>
              <a:rPr lang="en-US" dirty="0" smtClean="0"/>
              <a:t>The statistical criteria for cluster analysis is only part of the game.  Part 2 where we look at other criteria for judging the actual quality of a cluster solution is even more important.  The number of clusters game only gets you to a possible solution, you then have to evaluate it.</a:t>
            </a:r>
          </a:p>
          <a:p>
            <a:pPr marL="514350" indent="-514350">
              <a:spcBef>
                <a:spcPts val="0"/>
              </a:spcBef>
              <a:buAutoNum type="arabicPeriod"/>
            </a:pPr>
            <a:endParaRPr lang="en-US" dirty="0"/>
          </a:p>
          <a:p>
            <a:pPr marL="514350" indent="-514350">
              <a:spcBef>
                <a:spcPts val="0"/>
              </a:spcBef>
              <a:buAutoNum type="arabicPeriod"/>
            </a:pPr>
            <a:endParaRPr lang="en-US" dirty="0"/>
          </a:p>
          <a:p>
            <a:pPr marL="514350" indent="-514350">
              <a:spcBef>
                <a:spcPts val="0"/>
              </a:spcBef>
              <a:buAutoNum type="arabicPeriod"/>
            </a:pPr>
            <a:endParaRPr lang="en-US" dirty="0"/>
          </a:p>
          <a:p>
            <a:pPr marL="514350" indent="-514350">
              <a:spcBef>
                <a:spcPts val="0"/>
              </a:spcBef>
              <a:buFont typeface="Wingdings 2"/>
              <a:buAutoNum type="arabicPeriod"/>
            </a:pPr>
            <a:endParaRPr lang="en-US" dirty="0"/>
          </a:p>
        </p:txBody>
      </p:sp>
    </p:spTree>
    <p:extLst>
      <p:ext uri="{BB962C8B-B14F-4D97-AF65-F5344CB8AC3E}">
        <p14:creationId xmlns:p14="http://schemas.microsoft.com/office/powerpoint/2010/main" val="25523566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Code</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r>
              <a:rPr lang="en-US" dirty="0" err="1"/>
              <a:t>libname</a:t>
            </a:r>
            <a:r>
              <a:rPr lang="en-US" dirty="0"/>
              <a:t> </a:t>
            </a:r>
            <a:r>
              <a:rPr lang="en-US" dirty="0" err="1"/>
              <a:t>mylib</a:t>
            </a:r>
            <a:r>
              <a:rPr lang="en-US" dirty="0"/>
              <a:t> '\\client\C$\Users\ska669\Documents\DA6823 summer 2017\</a:t>
            </a:r>
            <a:r>
              <a:rPr lang="en-US" dirty="0" err="1"/>
              <a:t>sas</a:t>
            </a:r>
            <a:r>
              <a:rPr lang="en-US" dirty="0"/>
              <a:t> data files';</a:t>
            </a:r>
          </a:p>
          <a:p>
            <a:r>
              <a:rPr lang="en-US" dirty="0"/>
              <a:t>/* go get the combo file */</a:t>
            </a:r>
          </a:p>
          <a:p>
            <a:r>
              <a:rPr lang="en-US" b="1" dirty="0"/>
              <a:t>data</a:t>
            </a:r>
            <a:r>
              <a:rPr lang="en-US" dirty="0"/>
              <a:t> </a:t>
            </a:r>
            <a:r>
              <a:rPr lang="en-US" dirty="0" err="1"/>
              <a:t>letscluster</a:t>
            </a:r>
            <a:r>
              <a:rPr lang="en-US" dirty="0"/>
              <a:t>;</a:t>
            </a:r>
          </a:p>
          <a:p>
            <a:r>
              <a:rPr lang="en-US" dirty="0"/>
              <a:t>set </a:t>
            </a:r>
            <a:r>
              <a:rPr lang="en-US" dirty="0" err="1"/>
              <a:t>mylib.mycombo</a:t>
            </a:r>
            <a:r>
              <a:rPr lang="en-US" dirty="0"/>
              <a:t>;</a:t>
            </a:r>
          </a:p>
          <a:p>
            <a:r>
              <a:rPr lang="en-US" b="1" dirty="0" err="1"/>
              <a:t>proc</a:t>
            </a:r>
            <a:r>
              <a:rPr lang="en-US" dirty="0"/>
              <a:t> </a:t>
            </a:r>
            <a:r>
              <a:rPr lang="en-US" b="1" dirty="0" err="1"/>
              <a:t>hpclus</a:t>
            </a:r>
            <a:r>
              <a:rPr lang="en-US" dirty="0"/>
              <a:t> data=</a:t>
            </a:r>
            <a:r>
              <a:rPr lang="en-US" dirty="0" err="1"/>
              <a:t>letscluster</a:t>
            </a:r>
            <a:r>
              <a:rPr lang="en-US" dirty="0"/>
              <a:t> </a:t>
            </a:r>
            <a:r>
              <a:rPr lang="en-US" dirty="0" err="1"/>
              <a:t>maxclusters</a:t>
            </a:r>
            <a:r>
              <a:rPr lang="en-US" dirty="0"/>
              <a:t>=</a:t>
            </a:r>
            <a:r>
              <a:rPr lang="en-US" b="1" dirty="0"/>
              <a:t>6</a:t>
            </a:r>
            <a:endParaRPr lang="en-US" dirty="0"/>
          </a:p>
          <a:p>
            <a:r>
              <a:rPr lang="en-US" dirty="0" err="1"/>
              <a:t>noc</a:t>
            </a:r>
            <a:r>
              <a:rPr lang="en-US" dirty="0"/>
              <a:t>=</a:t>
            </a:r>
            <a:r>
              <a:rPr lang="en-US" dirty="0" err="1"/>
              <a:t>abc</a:t>
            </a:r>
            <a:r>
              <a:rPr lang="en-US" dirty="0"/>
              <a:t>(b=</a:t>
            </a:r>
            <a:r>
              <a:rPr lang="en-US" b="1" dirty="0"/>
              <a:t>20</a:t>
            </a:r>
            <a:r>
              <a:rPr lang="en-US" dirty="0"/>
              <a:t> </a:t>
            </a:r>
            <a:r>
              <a:rPr lang="en-US" dirty="0" err="1"/>
              <a:t>minclusters</a:t>
            </a:r>
            <a:r>
              <a:rPr lang="en-US" dirty="0"/>
              <a:t>=</a:t>
            </a:r>
            <a:r>
              <a:rPr lang="en-US" b="1" dirty="0"/>
              <a:t>2</a:t>
            </a:r>
            <a:r>
              <a:rPr lang="en-US" dirty="0"/>
              <a:t> align=</a:t>
            </a:r>
            <a:r>
              <a:rPr lang="en-US" dirty="0" err="1"/>
              <a:t>pca</a:t>
            </a:r>
            <a:r>
              <a:rPr lang="en-US" dirty="0"/>
              <a:t> criterion=</a:t>
            </a:r>
            <a:r>
              <a:rPr lang="en-US" dirty="0" err="1"/>
              <a:t>firstpeak</a:t>
            </a:r>
            <a:r>
              <a:rPr lang="en-US" dirty="0" smtClean="0"/>
              <a:t>);</a:t>
            </a:r>
          </a:p>
          <a:p>
            <a:r>
              <a:rPr lang="en-US" dirty="0" smtClean="0"/>
              <a:t>Score out=</a:t>
            </a:r>
            <a:r>
              <a:rPr lang="en-US" dirty="0" err="1" smtClean="0"/>
              <a:t>mycluster</a:t>
            </a:r>
            <a:r>
              <a:rPr lang="en-US" dirty="0" smtClean="0"/>
              <a:t>;</a:t>
            </a:r>
            <a:endParaRPr lang="en-US" dirty="0"/>
          </a:p>
          <a:p>
            <a:r>
              <a:rPr lang="en-US" dirty="0"/>
              <a:t>input </a:t>
            </a:r>
            <a:r>
              <a:rPr lang="en-US" dirty="0" err="1"/>
              <a:t>earlyadopt</a:t>
            </a:r>
            <a:r>
              <a:rPr lang="en-US" dirty="0"/>
              <a:t> </a:t>
            </a:r>
            <a:r>
              <a:rPr lang="en-US" dirty="0" err="1"/>
              <a:t>socialphone</a:t>
            </a:r>
            <a:r>
              <a:rPr lang="en-US" dirty="0"/>
              <a:t> loser </a:t>
            </a:r>
            <a:r>
              <a:rPr lang="en-US" dirty="0" err="1"/>
              <a:t>ad_receptivity</a:t>
            </a:r>
            <a:r>
              <a:rPr lang="en-US" dirty="0"/>
              <a:t> / level=interval;</a:t>
            </a:r>
          </a:p>
          <a:p>
            <a:r>
              <a:rPr lang="en-US" b="1" dirty="0"/>
              <a:t>run</a:t>
            </a:r>
            <a:r>
              <a:rPr lang="en-US" dirty="0"/>
              <a:t>;</a:t>
            </a:r>
            <a:endParaRPr lang="en-US" dirty="0"/>
          </a:p>
          <a:p>
            <a:pPr marL="514350" indent="-514350">
              <a:spcBef>
                <a:spcPts val="0"/>
              </a:spcBef>
              <a:buAutoNum type="arabicPeriod"/>
            </a:pPr>
            <a:endParaRPr lang="en-US" dirty="0"/>
          </a:p>
          <a:p>
            <a:pPr marL="514350" indent="-514350">
              <a:spcBef>
                <a:spcPts val="0"/>
              </a:spcBef>
              <a:buAutoNum type="arabicPeriod"/>
            </a:pPr>
            <a:endParaRPr lang="en-US" dirty="0"/>
          </a:p>
          <a:p>
            <a:pPr marL="514350" indent="-514350">
              <a:spcBef>
                <a:spcPts val="0"/>
              </a:spcBef>
              <a:buFont typeface="Wingdings 2"/>
              <a:buAutoNum type="arabicPeriod"/>
            </a:pPr>
            <a:endParaRPr lang="en-US" dirty="0"/>
          </a:p>
        </p:txBody>
      </p:sp>
    </p:spTree>
    <p:extLst>
      <p:ext uri="{BB962C8B-B14F-4D97-AF65-F5344CB8AC3E}">
        <p14:creationId xmlns:p14="http://schemas.microsoft.com/office/powerpoint/2010/main" val="5220202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Code: a closer look</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a:ln>
            <a:solidFill>
              <a:schemeClr val="accent1"/>
            </a:solidFill>
          </a:ln>
        </p:spPr>
        <p:txBody>
          <a:bodyPr>
            <a:noAutofit/>
          </a:bodyPr>
          <a:lstStyle/>
          <a:p>
            <a:pPr marL="0" indent="0">
              <a:buNone/>
            </a:pPr>
            <a:r>
              <a:rPr lang="en-US" b="1" dirty="0" err="1" smtClean="0"/>
              <a:t>proc</a:t>
            </a:r>
            <a:r>
              <a:rPr lang="en-US" dirty="0" smtClean="0"/>
              <a:t> </a:t>
            </a:r>
            <a:r>
              <a:rPr lang="en-US" b="1" dirty="0" err="1"/>
              <a:t>hpclus</a:t>
            </a:r>
            <a:r>
              <a:rPr lang="en-US" dirty="0"/>
              <a:t> data=</a:t>
            </a:r>
            <a:r>
              <a:rPr lang="en-US" dirty="0" err="1"/>
              <a:t>letscluster</a:t>
            </a:r>
            <a:r>
              <a:rPr lang="en-US" dirty="0"/>
              <a:t> </a:t>
            </a:r>
            <a:r>
              <a:rPr lang="en-US" dirty="0" smtClean="0"/>
              <a:t>   </a:t>
            </a:r>
            <a:r>
              <a:rPr lang="en-US" dirty="0" err="1" smtClean="0"/>
              <a:t>maxclusters</a:t>
            </a:r>
            <a:r>
              <a:rPr lang="en-US" dirty="0" smtClean="0"/>
              <a:t>=</a:t>
            </a:r>
            <a:r>
              <a:rPr lang="en-US" b="1" dirty="0" smtClean="0"/>
              <a:t>6   </a:t>
            </a:r>
            <a:r>
              <a:rPr lang="en-US" dirty="0" err="1" smtClean="0"/>
              <a:t>maxiter</a:t>
            </a:r>
            <a:r>
              <a:rPr lang="en-US" dirty="0" smtClean="0"/>
              <a:t>=100</a:t>
            </a:r>
            <a:endParaRPr lang="en-US" b="1" dirty="0" smtClean="0"/>
          </a:p>
          <a:p>
            <a:pPr marL="0" indent="0">
              <a:buNone/>
            </a:pPr>
            <a:endParaRPr lang="en-US" b="1" dirty="0"/>
          </a:p>
          <a:p>
            <a:pPr marL="0" indent="0">
              <a:buNone/>
            </a:pPr>
            <a:endParaRPr lang="en-US" dirty="0" smtClean="0"/>
          </a:p>
          <a:p>
            <a:pPr marL="0" indent="0">
              <a:buNone/>
            </a:pPr>
            <a:r>
              <a:rPr lang="en-US" dirty="0" err="1" smtClean="0"/>
              <a:t>noc</a:t>
            </a:r>
            <a:r>
              <a:rPr lang="en-US" dirty="0" smtClean="0"/>
              <a:t>=</a:t>
            </a:r>
            <a:r>
              <a:rPr lang="en-US" dirty="0" err="1" smtClean="0"/>
              <a:t>abc</a:t>
            </a:r>
            <a:r>
              <a:rPr lang="en-US" dirty="0" smtClean="0"/>
              <a:t>  (b=</a:t>
            </a:r>
            <a:r>
              <a:rPr lang="en-US" b="1" dirty="0" smtClean="0"/>
              <a:t>20</a:t>
            </a:r>
            <a:r>
              <a:rPr lang="en-US" dirty="0" smtClean="0"/>
              <a:t>   </a:t>
            </a:r>
            <a:r>
              <a:rPr lang="en-US" dirty="0" err="1" smtClean="0"/>
              <a:t>minclusters</a:t>
            </a:r>
            <a:r>
              <a:rPr lang="en-US" dirty="0" smtClean="0"/>
              <a:t>=</a:t>
            </a:r>
            <a:r>
              <a:rPr lang="en-US" b="1" dirty="0" smtClean="0"/>
              <a:t>2  </a:t>
            </a:r>
            <a:r>
              <a:rPr lang="en-US" dirty="0" smtClean="0"/>
              <a:t> align=</a:t>
            </a:r>
            <a:r>
              <a:rPr lang="en-US" dirty="0" err="1" smtClean="0"/>
              <a:t>pca</a:t>
            </a:r>
            <a:r>
              <a:rPr lang="en-US" dirty="0" smtClean="0"/>
              <a:t>     </a:t>
            </a:r>
            <a:r>
              <a:rPr lang="en-US" dirty="0"/>
              <a:t>criterion=</a:t>
            </a:r>
            <a:r>
              <a:rPr lang="en-US" dirty="0" err="1"/>
              <a:t>firstpeak</a:t>
            </a:r>
            <a:r>
              <a:rPr lang="en-US" dirty="0" smtClean="0"/>
              <a:t>);</a:t>
            </a:r>
          </a:p>
          <a:p>
            <a:pPr marL="0" indent="0">
              <a:buNone/>
            </a:pPr>
            <a:endParaRPr lang="en-US" dirty="0" smtClean="0"/>
          </a:p>
          <a:p>
            <a:pPr marL="0" indent="0">
              <a:buNone/>
            </a:pPr>
            <a:endParaRPr lang="en-US" dirty="0"/>
          </a:p>
          <a:p>
            <a:pPr marL="0" indent="0">
              <a:buNone/>
            </a:pPr>
            <a:r>
              <a:rPr lang="en-US" dirty="0" smtClean="0"/>
              <a:t>Score                                   out=</a:t>
            </a:r>
            <a:r>
              <a:rPr lang="en-US" dirty="0" err="1" smtClean="0"/>
              <a:t>mycluster</a:t>
            </a:r>
            <a:r>
              <a:rPr lang="en-US" dirty="0" smtClean="0"/>
              <a:t>;    </a:t>
            </a:r>
          </a:p>
          <a:p>
            <a:pPr marL="0" indent="0">
              <a:buNone/>
            </a:pPr>
            <a:endParaRPr lang="en-US" dirty="0"/>
          </a:p>
          <a:p>
            <a:pPr marL="0" indent="0">
              <a:buNone/>
            </a:pPr>
            <a:endParaRPr lang="en-US" dirty="0" smtClean="0"/>
          </a:p>
          <a:p>
            <a:pPr marL="0" indent="0">
              <a:buNone/>
            </a:pPr>
            <a:r>
              <a:rPr lang="en-US" dirty="0" smtClean="0"/>
              <a:t>input </a:t>
            </a:r>
            <a:r>
              <a:rPr lang="en-US" dirty="0" err="1"/>
              <a:t>earlyadopt</a:t>
            </a:r>
            <a:r>
              <a:rPr lang="en-US" dirty="0"/>
              <a:t> </a:t>
            </a:r>
            <a:r>
              <a:rPr lang="en-US" dirty="0" err="1"/>
              <a:t>socialphone</a:t>
            </a:r>
            <a:r>
              <a:rPr lang="en-US" dirty="0"/>
              <a:t> loser </a:t>
            </a:r>
            <a:r>
              <a:rPr lang="en-US" dirty="0" err="1"/>
              <a:t>ad_receptivity</a:t>
            </a:r>
            <a:r>
              <a:rPr lang="en-US" dirty="0"/>
              <a:t> / level=interval</a:t>
            </a:r>
            <a:r>
              <a:rPr lang="en-US" dirty="0" smtClean="0"/>
              <a:t>;</a:t>
            </a:r>
          </a:p>
          <a:p>
            <a:pPr marL="0" indent="0">
              <a:buNone/>
            </a:pPr>
            <a:r>
              <a:rPr lang="en-US" dirty="0" smtClean="0"/>
              <a:t>Run;</a:t>
            </a:r>
            <a:endParaRPr lang="en-US" dirty="0"/>
          </a:p>
          <a:p>
            <a:pPr marL="0" indent="0">
              <a:spcBef>
                <a:spcPts val="0"/>
              </a:spcBef>
              <a:buNone/>
            </a:pPr>
            <a:endParaRPr lang="en-US" dirty="0"/>
          </a:p>
          <a:p>
            <a:pPr marL="0" indent="0">
              <a:spcBef>
                <a:spcPts val="0"/>
              </a:spcBef>
              <a:buNone/>
            </a:pPr>
            <a:endParaRPr lang="en-US" dirty="0"/>
          </a:p>
          <a:p>
            <a:pPr marL="514350" indent="-514350">
              <a:spcBef>
                <a:spcPts val="0"/>
              </a:spcBef>
              <a:buFont typeface="Wingdings 2"/>
              <a:buAutoNum type="arabicPeriod"/>
            </a:pPr>
            <a:endParaRPr lang="en-US" dirty="0"/>
          </a:p>
        </p:txBody>
      </p:sp>
      <p:sp>
        <p:nvSpPr>
          <p:cNvPr id="2" name="TextBox 1"/>
          <p:cNvSpPr txBox="1"/>
          <p:nvPr/>
        </p:nvSpPr>
        <p:spPr>
          <a:xfrm>
            <a:off x="2863787" y="2587823"/>
            <a:ext cx="851515" cy="307777"/>
          </a:xfrm>
          <a:prstGeom prst="rect">
            <a:avLst/>
          </a:prstGeom>
          <a:solidFill>
            <a:srgbClr val="FF0000"/>
          </a:solidFill>
        </p:spPr>
        <p:txBody>
          <a:bodyPr wrap="none" rtlCol="0">
            <a:spAutoFit/>
          </a:bodyPr>
          <a:lstStyle/>
          <a:p>
            <a:r>
              <a:rPr lang="en-US" sz="1400" dirty="0" smtClean="0"/>
              <a:t>Data set</a:t>
            </a:r>
            <a:endParaRPr lang="en-US" sz="1400" dirty="0"/>
          </a:p>
        </p:txBody>
      </p:sp>
      <p:sp>
        <p:nvSpPr>
          <p:cNvPr id="3" name="Right Arrow 2"/>
          <p:cNvSpPr/>
          <p:nvPr/>
        </p:nvSpPr>
        <p:spPr>
          <a:xfrm rot="16200000">
            <a:off x="3013700" y="2212919"/>
            <a:ext cx="551688" cy="19812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419600" y="2514600"/>
            <a:ext cx="1845377" cy="307777"/>
          </a:xfrm>
          <a:prstGeom prst="rect">
            <a:avLst/>
          </a:prstGeom>
          <a:solidFill>
            <a:srgbClr val="FF0000"/>
          </a:solidFill>
        </p:spPr>
        <p:txBody>
          <a:bodyPr wrap="none" rtlCol="0">
            <a:spAutoFit/>
          </a:bodyPr>
          <a:lstStyle/>
          <a:p>
            <a:r>
              <a:rPr lang="en-US" sz="1400" dirty="0" smtClean="0"/>
              <a:t>Max number clusters</a:t>
            </a:r>
            <a:endParaRPr lang="en-US" sz="1400" dirty="0"/>
          </a:p>
        </p:txBody>
      </p:sp>
      <p:sp>
        <p:nvSpPr>
          <p:cNvPr id="12" name="Right Arrow 11"/>
          <p:cNvSpPr/>
          <p:nvPr/>
        </p:nvSpPr>
        <p:spPr>
          <a:xfrm rot="16200000">
            <a:off x="4569513" y="2139696"/>
            <a:ext cx="551688" cy="19812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95316" y="3869612"/>
            <a:ext cx="1795684" cy="307777"/>
          </a:xfrm>
          <a:prstGeom prst="rect">
            <a:avLst/>
          </a:prstGeom>
          <a:solidFill>
            <a:srgbClr val="FF0000"/>
          </a:solidFill>
        </p:spPr>
        <p:txBody>
          <a:bodyPr wrap="none" rtlCol="0">
            <a:spAutoFit/>
          </a:bodyPr>
          <a:lstStyle/>
          <a:p>
            <a:r>
              <a:rPr lang="en-US" sz="1400" dirty="0" smtClean="0"/>
              <a:t>Min number clusters</a:t>
            </a:r>
            <a:endParaRPr lang="en-US" sz="1400" dirty="0"/>
          </a:p>
        </p:txBody>
      </p:sp>
      <p:sp>
        <p:nvSpPr>
          <p:cNvPr id="14" name="Right Arrow 13"/>
          <p:cNvSpPr/>
          <p:nvPr/>
        </p:nvSpPr>
        <p:spPr>
          <a:xfrm rot="16200000">
            <a:off x="2938225" y="3494709"/>
            <a:ext cx="551688" cy="19812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090474" y="4023501"/>
            <a:ext cx="2672526" cy="307777"/>
          </a:xfrm>
          <a:prstGeom prst="rect">
            <a:avLst/>
          </a:prstGeom>
          <a:solidFill>
            <a:srgbClr val="FF0000"/>
          </a:solidFill>
        </p:spPr>
        <p:txBody>
          <a:bodyPr wrap="none" rtlCol="0">
            <a:spAutoFit/>
          </a:bodyPr>
          <a:lstStyle/>
          <a:p>
            <a:r>
              <a:rPr lang="en-US" sz="1400" dirty="0" smtClean="0"/>
              <a:t>Suggest first peak as # clusters</a:t>
            </a:r>
            <a:endParaRPr lang="en-US" sz="1400" dirty="0"/>
          </a:p>
        </p:txBody>
      </p:sp>
      <p:sp>
        <p:nvSpPr>
          <p:cNvPr id="16" name="Right Arrow 15"/>
          <p:cNvSpPr/>
          <p:nvPr/>
        </p:nvSpPr>
        <p:spPr>
          <a:xfrm rot="16200000">
            <a:off x="7016496" y="3648597"/>
            <a:ext cx="551688" cy="19812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58620" y="2206823"/>
            <a:ext cx="1707519" cy="307777"/>
          </a:xfrm>
          <a:prstGeom prst="rect">
            <a:avLst/>
          </a:prstGeom>
          <a:solidFill>
            <a:srgbClr val="FF0000"/>
          </a:solidFill>
        </p:spPr>
        <p:txBody>
          <a:bodyPr wrap="none" rtlCol="0">
            <a:spAutoFit/>
          </a:bodyPr>
          <a:lstStyle/>
          <a:p>
            <a:r>
              <a:rPr lang="en-US" sz="1400" dirty="0" smtClean="0"/>
              <a:t>Aligned box criteria</a:t>
            </a:r>
            <a:endParaRPr lang="en-US" sz="1400" dirty="0"/>
          </a:p>
        </p:txBody>
      </p:sp>
      <p:sp>
        <p:nvSpPr>
          <p:cNvPr id="21" name="Right Arrow 20"/>
          <p:cNvSpPr/>
          <p:nvPr/>
        </p:nvSpPr>
        <p:spPr>
          <a:xfrm rot="5400000">
            <a:off x="880618" y="2730783"/>
            <a:ext cx="551688" cy="19812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483836" y="2495035"/>
            <a:ext cx="1298753" cy="307777"/>
          </a:xfrm>
          <a:prstGeom prst="rect">
            <a:avLst/>
          </a:prstGeom>
          <a:solidFill>
            <a:srgbClr val="FF0000"/>
          </a:solidFill>
        </p:spPr>
        <p:txBody>
          <a:bodyPr wrap="none" rtlCol="0">
            <a:spAutoFit/>
          </a:bodyPr>
          <a:lstStyle/>
          <a:p>
            <a:r>
              <a:rPr lang="en-US" sz="1400" dirty="0" smtClean="0"/>
              <a:t>Max iterations</a:t>
            </a:r>
            <a:endParaRPr lang="en-US" sz="1400" dirty="0"/>
          </a:p>
        </p:txBody>
      </p:sp>
      <p:sp>
        <p:nvSpPr>
          <p:cNvPr id="29" name="Right Arrow 28"/>
          <p:cNvSpPr/>
          <p:nvPr/>
        </p:nvSpPr>
        <p:spPr>
          <a:xfrm rot="16200000">
            <a:off x="6633749" y="2120131"/>
            <a:ext cx="551688" cy="19812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326191" y="4013564"/>
            <a:ext cx="1311321" cy="307777"/>
          </a:xfrm>
          <a:prstGeom prst="rect">
            <a:avLst/>
          </a:prstGeom>
          <a:solidFill>
            <a:srgbClr val="FF0000"/>
          </a:solidFill>
        </p:spPr>
        <p:txBody>
          <a:bodyPr wrap="none" rtlCol="0">
            <a:spAutoFit/>
          </a:bodyPr>
          <a:lstStyle/>
          <a:p>
            <a:r>
              <a:rPr lang="en-US" sz="1400" dirty="0" smtClean="0"/>
              <a:t>PCA align box</a:t>
            </a:r>
            <a:endParaRPr lang="en-US" sz="1400" dirty="0"/>
          </a:p>
        </p:txBody>
      </p:sp>
      <p:sp>
        <p:nvSpPr>
          <p:cNvPr id="31" name="Right Arrow 30"/>
          <p:cNvSpPr/>
          <p:nvPr/>
        </p:nvSpPr>
        <p:spPr>
          <a:xfrm rot="16200000">
            <a:off x="4767025" y="3647109"/>
            <a:ext cx="551688" cy="19812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51235" y="5331023"/>
            <a:ext cx="2672526" cy="307777"/>
          </a:xfrm>
          <a:prstGeom prst="rect">
            <a:avLst/>
          </a:prstGeom>
          <a:solidFill>
            <a:srgbClr val="FF0000"/>
          </a:solidFill>
        </p:spPr>
        <p:txBody>
          <a:bodyPr wrap="none" rtlCol="0">
            <a:spAutoFit/>
          </a:bodyPr>
          <a:lstStyle/>
          <a:p>
            <a:r>
              <a:rPr lang="en-US" sz="1400" dirty="0" smtClean="0"/>
              <a:t>Assign cluster number to cases</a:t>
            </a:r>
            <a:endParaRPr lang="en-US" sz="1400" dirty="0"/>
          </a:p>
        </p:txBody>
      </p:sp>
      <p:sp>
        <p:nvSpPr>
          <p:cNvPr id="33" name="Right Arrow 32"/>
          <p:cNvSpPr/>
          <p:nvPr/>
        </p:nvSpPr>
        <p:spPr>
          <a:xfrm rot="16200000">
            <a:off x="408533" y="4975354"/>
            <a:ext cx="551688" cy="19812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956874" y="5409254"/>
            <a:ext cx="4714752" cy="307777"/>
          </a:xfrm>
          <a:prstGeom prst="rect">
            <a:avLst/>
          </a:prstGeom>
          <a:solidFill>
            <a:srgbClr val="FF0000"/>
          </a:solidFill>
        </p:spPr>
        <p:txBody>
          <a:bodyPr wrap="none" rtlCol="0">
            <a:spAutoFit/>
          </a:bodyPr>
          <a:lstStyle/>
          <a:p>
            <a:r>
              <a:rPr lang="en-US" sz="1400" dirty="0" smtClean="0"/>
              <a:t>Output data set with all variables plus CLUSTER variable</a:t>
            </a:r>
            <a:endParaRPr lang="en-US" sz="1400" dirty="0"/>
          </a:p>
        </p:txBody>
      </p:sp>
      <p:sp>
        <p:nvSpPr>
          <p:cNvPr id="35" name="Right Arrow 34"/>
          <p:cNvSpPr/>
          <p:nvPr/>
        </p:nvSpPr>
        <p:spPr>
          <a:xfrm rot="16200000">
            <a:off x="4114172" y="5053585"/>
            <a:ext cx="551688" cy="19812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077378" y="6477000"/>
            <a:ext cx="2793189" cy="307777"/>
          </a:xfrm>
          <a:prstGeom prst="rect">
            <a:avLst/>
          </a:prstGeom>
          <a:solidFill>
            <a:srgbClr val="FF0000"/>
          </a:solidFill>
        </p:spPr>
        <p:txBody>
          <a:bodyPr wrap="square" rtlCol="0">
            <a:spAutoFit/>
          </a:bodyPr>
          <a:lstStyle/>
          <a:p>
            <a:r>
              <a:rPr lang="en-US" sz="1400" dirty="0" smtClean="0"/>
              <a:t>Statistical drivers</a:t>
            </a:r>
            <a:endParaRPr lang="en-US" sz="1400" dirty="0"/>
          </a:p>
        </p:txBody>
      </p:sp>
      <p:sp>
        <p:nvSpPr>
          <p:cNvPr id="37" name="Right Arrow 36"/>
          <p:cNvSpPr/>
          <p:nvPr/>
        </p:nvSpPr>
        <p:spPr>
          <a:xfrm rot="16200000">
            <a:off x="1367110" y="6225585"/>
            <a:ext cx="332107" cy="17072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167604" y="6399311"/>
            <a:ext cx="2249471" cy="307777"/>
          </a:xfrm>
          <a:prstGeom prst="rect">
            <a:avLst/>
          </a:prstGeom>
          <a:solidFill>
            <a:srgbClr val="FF0000"/>
          </a:solidFill>
        </p:spPr>
        <p:txBody>
          <a:bodyPr wrap="square" rtlCol="0">
            <a:spAutoFit/>
          </a:bodyPr>
          <a:lstStyle/>
          <a:p>
            <a:r>
              <a:rPr lang="en-US" sz="1400" dirty="0" smtClean="0"/>
              <a:t>Level of measurement</a:t>
            </a:r>
            <a:endParaRPr lang="en-US" sz="1400" dirty="0"/>
          </a:p>
        </p:txBody>
      </p:sp>
      <p:sp>
        <p:nvSpPr>
          <p:cNvPr id="39" name="Right Arrow 38"/>
          <p:cNvSpPr/>
          <p:nvPr/>
        </p:nvSpPr>
        <p:spPr>
          <a:xfrm rot="16200000">
            <a:off x="7182340" y="6233686"/>
            <a:ext cx="270545" cy="14757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990600" y="3972239"/>
            <a:ext cx="1317990" cy="307777"/>
          </a:xfrm>
          <a:prstGeom prst="rect">
            <a:avLst/>
          </a:prstGeom>
          <a:solidFill>
            <a:srgbClr val="FF0000"/>
          </a:solidFill>
        </p:spPr>
        <p:txBody>
          <a:bodyPr wrap="none" rtlCol="0">
            <a:spAutoFit/>
          </a:bodyPr>
          <a:lstStyle/>
          <a:p>
            <a:r>
              <a:rPr lang="en-US" sz="1400" dirty="0" smtClean="0"/>
              <a:t># ref data sets</a:t>
            </a:r>
            <a:endParaRPr lang="en-US" sz="1400" dirty="0"/>
          </a:p>
        </p:txBody>
      </p:sp>
      <p:sp>
        <p:nvSpPr>
          <p:cNvPr id="41" name="Right Arrow 40"/>
          <p:cNvSpPr/>
          <p:nvPr/>
        </p:nvSpPr>
        <p:spPr>
          <a:xfrm rot="16200000">
            <a:off x="1431434" y="3605784"/>
            <a:ext cx="551688" cy="19812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848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fontScale="85000" lnSpcReduction="20000"/>
          </a:bodyPr>
          <a:lstStyle/>
          <a:p>
            <a:pPr lvl="0" algn="ctr" fontAlgn="auto">
              <a:spcAft>
                <a:spcPts val="0"/>
              </a:spcAft>
              <a:defRPr/>
            </a:pPr>
            <a:endParaRPr lang="en-US" sz="3600" dirty="0" smtClean="0">
              <a:solidFill>
                <a:schemeClr val="tx2"/>
              </a:solidFill>
            </a:endParaRPr>
          </a:p>
          <a:p>
            <a:pPr lvl="0" algn="ctr" fontAlgn="auto">
              <a:spcAft>
                <a:spcPts val="0"/>
              </a:spcAft>
              <a:defRPr/>
            </a:pPr>
            <a:r>
              <a:rPr lang="en-US" sz="3600" dirty="0" smtClean="0">
                <a:solidFill>
                  <a:schemeClr val="tx2"/>
                </a:solidFill>
              </a:rPr>
              <a:t>Step </a:t>
            </a:r>
            <a:r>
              <a:rPr lang="en-US" sz="3600" dirty="0">
                <a:solidFill>
                  <a:schemeClr val="tx2"/>
                </a:solidFill>
              </a:rPr>
              <a:t>3:  Analysis </a:t>
            </a:r>
            <a:r>
              <a:rPr lang="en-US" sz="3600" dirty="0" smtClean="0">
                <a:solidFill>
                  <a:schemeClr val="tx2"/>
                </a:solidFill>
              </a:rPr>
              <a:t>Run</a:t>
            </a:r>
          </a:p>
          <a:p>
            <a:pPr algn="ctr" fontAlgn="auto">
              <a:spcAft>
                <a:spcPts val="0"/>
              </a:spcAft>
              <a:defRPr/>
            </a:pPr>
            <a:r>
              <a:rPr lang="en-US" sz="2400" dirty="0">
                <a:solidFill>
                  <a:schemeClr val="tx2"/>
                </a:solidFill>
              </a:rPr>
              <a:t>How many clusters do I want</a:t>
            </a:r>
            <a:r>
              <a:rPr lang="en-US" sz="2400" dirty="0" smtClean="0">
                <a:solidFill>
                  <a:schemeClr val="tx2"/>
                </a:solidFill>
              </a:rPr>
              <a:t>?</a:t>
            </a:r>
          </a:p>
          <a:p>
            <a:pPr algn="ctr" fontAlgn="auto">
              <a:spcAft>
                <a:spcPts val="0"/>
              </a:spcAft>
              <a:defRPr/>
            </a:pPr>
            <a:r>
              <a:rPr lang="en-US" sz="2400" dirty="0" smtClean="0">
                <a:solidFill>
                  <a:schemeClr val="tx2"/>
                </a:solidFill>
              </a:rPr>
              <a:t>Gap Analysis</a:t>
            </a:r>
            <a:endParaRPr lang="en-US" sz="2400" dirty="0">
              <a:solidFill>
                <a:schemeClr val="tx2"/>
              </a:solidFill>
            </a:endParaRPr>
          </a:p>
          <a:p>
            <a:pPr lvl="0" algn="ctr" fontAlgn="auto">
              <a:spcAft>
                <a:spcPts val="0"/>
              </a:spcAft>
              <a:defRPr/>
            </a:pPr>
            <a:endParaRPr lang="en-US" sz="36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dirty="0" smtClean="0"/>
              <a:t>Gap Analysis is another method for determining the number of clusters to keep (</a:t>
            </a:r>
            <a:r>
              <a:rPr lang="en-US" dirty="0" err="1" smtClean="0"/>
              <a:t>Tibshairani</a:t>
            </a:r>
            <a:r>
              <a:rPr lang="en-US" dirty="0" smtClean="0"/>
              <a:t>, Walther and Hastie, 2000).</a:t>
            </a:r>
          </a:p>
          <a:p>
            <a:pPr marL="788670" lvl="1" indent="-514350">
              <a:spcBef>
                <a:spcPts val="0"/>
              </a:spcBef>
              <a:buAutoNum type="arabicPeriod"/>
            </a:pPr>
            <a:endParaRPr lang="en-US" dirty="0"/>
          </a:p>
          <a:p>
            <a:pPr marL="514350" indent="-514350">
              <a:spcBef>
                <a:spcPts val="0"/>
              </a:spcBef>
              <a:buAutoNum type="arabicPeriod"/>
            </a:pPr>
            <a:r>
              <a:rPr lang="en-US" dirty="0" smtClean="0"/>
              <a:t>Gap analysis is fundamentally based upon the within cluster dispersion of data points.  Use PROC HPCLUS.  This </a:t>
            </a:r>
            <a:r>
              <a:rPr lang="en-US" dirty="0" err="1" smtClean="0"/>
              <a:t>proc</a:t>
            </a:r>
            <a:r>
              <a:rPr lang="en-US" dirty="0" smtClean="0"/>
              <a:t> will also allow you to use nominal level variables in the cluster analysis).</a:t>
            </a:r>
          </a:p>
          <a:p>
            <a:pPr marL="514350" indent="-514350">
              <a:spcBef>
                <a:spcPts val="0"/>
              </a:spcBef>
              <a:buAutoNum type="arabicPeriod"/>
            </a:pPr>
            <a:endParaRPr lang="en-US" dirty="0"/>
          </a:p>
          <a:p>
            <a:pPr marL="514350" indent="-514350">
              <a:spcBef>
                <a:spcPts val="0"/>
              </a:spcBef>
              <a:buAutoNum type="arabicPeriod"/>
            </a:pPr>
            <a:endParaRPr lang="en-US" dirty="0" smtClean="0"/>
          </a:p>
        </p:txBody>
      </p:sp>
    </p:spTree>
    <p:extLst>
      <p:ext uri="{BB962C8B-B14F-4D97-AF65-F5344CB8AC3E}">
        <p14:creationId xmlns:p14="http://schemas.microsoft.com/office/powerpoint/2010/main" val="3691742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fontScale="85000" lnSpcReduction="20000"/>
          </a:bodyPr>
          <a:lstStyle/>
          <a:p>
            <a:pPr lvl="0" algn="ctr" fontAlgn="auto">
              <a:spcAft>
                <a:spcPts val="0"/>
              </a:spcAft>
              <a:defRPr/>
            </a:pPr>
            <a:endParaRPr lang="en-US" sz="3600" dirty="0" smtClean="0">
              <a:solidFill>
                <a:schemeClr val="tx2"/>
              </a:solidFill>
            </a:endParaRPr>
          </a:p>
          <a:p>
            <a:pPr lvl="0" algn="ctr" fontAlgn="auto">
              <a:spcAft>
                <a:spcPts val="0"/>
              </a:spcAft>
              <a:defRPr/>
            </a:pPr>
            <a:r>
              <a:rPr lang="en-US" sz="3600" dirty="0" smtClean="0">
                <a:solidFill>
                  <a:schemeClr val="tx2"/>
                </a:solidFill>
              </a:rPr>
              <a:t>Step </a:t>
            </a:r>
            <a:r>
              <a:rPr lang="en-US" sz="3600" dirty="0">
                <a:solidFill>
                  <a:schemeClr val="tx2"/>
                </a:solidFill>
              </a:rPr>
              <a:t>3:  Analysis </a:t>
            </a:r>
            <a:r>
              <a:rPr lang="en-US" sz="3600" dirty="0" smtClean="0">
                <a:solidFill>
                  <a:schemeClr val="tx2"/>
                </a:solidFill>
              </a:rPr>
              <a:t>Run</a:t>
            </a:r>
          </a:p>
          <a:p>
            <a:pPr algn="ctr" fontAlgn="auto">
              <a:spcAft>
                <a:spcPts val="0"/>
              </a:spcAft>
              <a:defRPr/>
            </a:pPr>
            <a:r>
              <a:rPr lang="en-US" sz="2400" dirty="0">
                <a:solidFill>
                  <a:schemeClr val="tx2"/>
                </a:solidFill>
              </a:rPr>
              <a:t>How many clusters do I want</a:t>
            </a:r>
            <a:r>
              <a:rPr lang="en-US" sz="2400" dirty="0" smtClean="0">
                <a:solidFill>
                  <a:schemeClr val="tx2"/>
                </a:solidFill>
              </a:rPr>
              <a:t>?</a:t>
            </a:r>
          </a:p>
          <a:p>
            <a:pPr algn="ctr" fontAlgn="auto">
              <a:spcAft>
                <a:spcPts val="0"/>
              </a:spcAft>
              <a:defRPr/>
            </a:pPr>
            <a:r>
              <a:rPr lang="en-US" sz="2400" dirty="0" smtClean="0">
                <a:solidFill>
                  <a:schemeClr val="tx2"/>
                </a:solidFill>
              </a:rPr>
              <a:t>Gap Analysis</a:t>
            </a:r>
            <a:endParaRPr lang="en-US" sz="2400" dirty="0">
              <a:solidFill>
                <a:schemeClr val="tx2"/>
              </a:solidFill>
            </a:endParaRPr>
          </a:p>
          <a:p>
            <a:pPr lvl="0" algn="ctr" fontAlgn="auto">
              <a:spcAft>
                <a:spcPts val="0"/>
              </a:spcAft>
              <a:defRPr/>
            </a:pPr>
            <a:endParaRPr lang="en-US" sz="36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endParaRPr lang="en-US" dirty="0"/>
          </a:p>
          <a:p>
            <a:pPr marL="514350" indent="-514350">
              <a:spcBef>
                <a:spcPts val="0"/>
              </a:spcBef>
              <a:buAutoNum type="arabicPeriod"/>
            </a:pPr>
            <a:r>
              <a:rPr lang="en-US" dirty="0" smtClean="0"/>
              <a:t> D</a:t>
            </a:r>
            <a:r>
              <a:rPr lang="en-US" baseline="-25000" dirty="0" smtClean="0"/>
              <a:t>r</a:t>
            </a:r>
            <a:r>
              <a:rPr lang="en-US" dirty="0" smtClean="0"/>
              <a:t> represents the dispersion of data points within a single cluster</a:t>
            </a:r>
          </a:p>
          <a:p>
            <a:pPr marL="514350" indent="-514350">
              <a:spcBef>
                <a:spcPts val="0"/>
              </a:spcBef>
              <a:buAutoNum type="arabicPeriod"/>
            </a:pPr>
            <a:endParaRPr lang="en-US" dirty="0"/>
          </a:p>
          <a:p>
            <a:pPr marL="514350" indent="-514350">
              <a:spcBef>
                <a:spcPts val="0"/>
              </a:spcBef>
              <a:buAutoNum type="arabicPeriod"/>
            </a:pPr>
            <a:endParaRPr lang="en-US" dirty="0" smtClean="0"/>
          </a:p>
        </p:txBody>
      </p:sp>
      <p:pic>
        <p:nvPicPr>
          <p:cNvPr id="2" name="Picture 1"/>
          <p:cNvPicPr>
            <a:picLocks noChangeAspect="1"/>
          </p:cNvPicPr>
          <p:nvPr/>
        </p:nvPicPr>
        <p:blipFill>
          <a:blip r:embed="rId2"/>
          <a:stretch>
            <a:fillRect/>
          </a:stretch>
        </p:blipFill>
        <p:spPr>
          <a:xfrm>
            <a:off x="2286000" y="3886200"/>
            <a:ext cx="1867161" cy="847843"/>
          </a:xfrm>
          <a:prstGeom prst="rect">
            <a:avLst/>
          </a:prstGeom>
        </p:spPr>
      </p:pic>
      <p:sp>
        <p:nvSpPr>
          <p:cNvPr id="7" name="Cloud Callout 6"/>
          <p:cNvSpPr/>
          <p:nvPr/>
        </p:nvSpPr>
        <p:spPr>
          <a:xfrm>
            <a:off x="4724400" y="3133866"/>
            <a:ext cx="2286000" cy="1504667"/>
          </a:xfrm>
          <a:prstGeom prst="cloudCallout">
            <a:avLst>
              <a:gd name="adj1" fmla="val -81923"/>
              <a:gd name="adj2" fmla="val 22936"/>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Difference between two data points</a:t>
            </a:r>
            <a:endParaRPr lang="en-US" dirty="0"/>
          </a:p>
        </p:txBody>
      </p:sp>
    </p:spTree>
    <p:extLst>
      <p:ext uri="{BB962C8B-B14F-4D97-AF65-F5344CB8AC3E}">
        <p14:creationId xmlns:p14="http://schemas.microsoft.com/office/powerpoint/2010/main" val="321005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fontScale="85000" lnSpcReduction="20000"/>
          </a:bodyPr>
          <a:lstStyle/>
          <a:p>
            <a:pPr lvl="0" algn="ctr" fontAlgn="auto">
              <a:spcAft>
                <a:spcPts val="0"/>
              </a:spcAft>
              <a:defRPr/>
            </a:pPr>
            <a:endParaRPr lang="en-US" sz="3600" smtClean="0">
              <a:solidFill>
                <a:schemeClr val="tx2"/>
              </a:solidFill>
            </a:endParaRPr>
          </a:p>
          <a:p>
            <a:pPr lvl="0" algn="ctr" fontAlgn="auto">
              <a:spcAft>
                <a:spcPts val="0"/>
              </a:spcAft>
              <a:defRPr/>
            </a:pPr>
            <a:r>
              <a:rPr lang="en-US" sz="3600" smtClean="0">
                <a:solidFill>
                  <a:schemeClr val="tx2"/>
                </a:solidFill>
              </a:rPr>
              <a:t>Step </a:t>
            </a:r>
            <a:r>
              <a:rPr lang="en-US" sz="3600" dirty="0">
                <a:solidFill>
                  <a:schemeClr val="tx2"/>
                </a:solidFill>
              </a:rPr>
              <a:t>3:  Analysis </a:t>
            </a:r>
            <a:r>
              <a:rPr lang="en-US" sz="3600" dirty="0" smtClean="0">
                <a:solidFill>
                  <a:schemeClr val="tx2"/>
                </a:solidFill>
              </a:rPr>
              <a:t>Run</a:t>
            </a:r>
          </a:p>
          <a:p>
            <a:pPr algn="ctr" fontAlgn="auto">
              <a:spcAft>
                <a:spcPts val="0"/>
              </a:spcAft>
              <a:defRPr/>
            </a:pPr>
            <a:r>
              <a:rPr lang="en-US" sz="2400" dirty="0">
                <a:solidFill>
                  <a:schemeClr val="tx2"/>
                </a:solidFill>
              </a:rPr>
              <a:t>How many clusters do I want</a:t>
            </a:r>
            <a:r>
              <a:rPr lang="en-US" sz="2400" dirty="0" smtClean="0">
                <a:solidFill>
                  <a:schemeClr val="tx2"/>
                </a:solidFill>
              </a:rPr>
              <a:t>?</a:t>
            </a:r>
          </a:p>
          <a:p>
            <a:pPr algn="ctr" fontAlgn="auto">
              <a:spcAft>
                <a:spcPts val="0"/>
              </a:spcAft>
              <a:defRPr/>
            </a:pPr>
            <a:r>
              <a:rPr lang="en-US" sz="2400" dirty="0" smtClean="0">
                <a:solidFill>
                  <a:schemeClr val="tx2"/>
                </a:solidFill>
              </a:rPr>
              <a:t>Gap Analysis</a:t>
            </a:r>
            <a:endParaRPr lang="en-US" sz="2400" dirty="0">
              <a:solidFill>
                <a:schemeClr val="tx2"/>
              </a:solidFill>
            </a:endParaRPr>
          </a:p>
          <a:p>
            <a:pPr lvl="0" algn="ctr" fontAlgn="auto">
              <a:spcAft>
                <a:spcPts val="0"/>
              </a:spcAft>
              <a:defRPr/>
            </a:pPr>
            <a:endParaRPr lang="en-US" sz="36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dirty="0" smtClean="0"/>
              <a:t>Then the pooled within cluster sum of squares around the cluster means is represented by W</a:t>
            </a:r>
            <a:r>
              <a:rPr lang="en-US" baseline="-25000" dirty="0" smtClean="0"/>
              <a:t>k</a:t>
            </a:r>
          </a:p>
          <a:p>
            <a:pPr marL="788670" lvl="1" indent="-514350">
              <a:spcBef>
                <a:spcPts val="0"/>
              </a:spcBef>
              <a:buAutoNum type="arabicPeriod"/>
            </a:pPr>
            <a:endParaRPr lang="en-US" dirty="0" smtClean="0"/>
          </a:p>
          <a:p>
            <a:pPr marL="788670" lvl="1" indent="-514350">
              <a:spcBef>
                <a:spcPts val="0"/>
              </a:spcBef>
              <a:buAutoNum type="arabicPeriod"/>
            </a:pPr>
            <a:endParaRPr lang="en-US" dirty="0"/>
          </a:p>
          <a:p>
            <a:pPr marL="788670" lvl="1" indent="-514350">
              <a:spcBef>
                <a:spcPts val="0"/>
              </a:spcBef>
              <a:buAutoNum type="arabicPeriod"/>
            </a:pPr>
            <a:endParaRPr lang="en-US" dirty="0" smtClean="0"/>
          </a:p>
          <a:p>
            <a:pPr marL="788670" lvl="1" indent="-514350">
              <a:spcBef>
                <a:spcPts val="0"/>
              </a:spcBef>
              <a:buAutoNum type="arabicPeriod"/>
            </a:pPr>
            <a:endParaRPr lang="en-US" dirty="0"/>
          </a:p>
          <a:p>
            <a:pPr marL="788670" lvl="1" indent="-514350">
              <a:spcBef>
                <a:spcPts val="0"/>
              </a:spcBef>
              <a:buAutoNum type="arabicPeriod"/>
            </a:pPr>
            <a:endParaRPr lang="en-US" dirty="0" smtClean="0"/>
          </a:p>
          <a:p>
            <a:pPr marL="788670" lvl="1" indent="-514350">
              <a:spcBef>
                <a:spcPts val="0"/>
              </a:spcBef>
              <a:buAutoNum type="arabicPeriod"/>
            </a:pPr>
            <a:endParaRPr lang="en-US" dirty="0"/>
          </a:p>
          <a:p>
            <a:pPr marL="514350" indent="-514350">
              <a:spcBef>
                <a:spcPts val="0"/>
              </a:spcBef>
              <a:buAutoNum type="arabicPeriod"/>
            </a:pPr>
            <a:endParaRPr lang="en-US" dirty="0"/>
          </a:p>
          <a:p>
            <a:pPr marL="514350" indent="-514350">
              <a:spcBef>
                <a:spcPts val="0"/>
              </a:spcBef>
              <a:buAutoNum type="arabicPeriod"/>
            </a:pPr>
            <a:endParaRPr lang="en-US" dirty="0" smtClean="0"/>
          </a:p>
        </p:txBody>
      </p:sp>
      <p:pic>
        <p:nvPicPr>
          <p:cNvPr id="3" name="Picture 2"/>
          <p:cNvPicPr>
            <a:picLocks noChangeAspect="1"/>
          </p:cNvPicPr>
          <p:nvPr/>
        </p:nvPicPr>
        <p:blipFill>
          <a:blip r:embed="rId2"/>
          <a:stretch>
            <a:fillRect/>
          </a:stretch>
        </p:blipFill>
        <p:spPr>
          <a:xfrm>
            <a:off x="1905000" y="4080570"/>
            <a:ext cx="4199439" cy="1438391"/>
          </a:xfrm>
          <a:prstGeom prst="rect">
            <a:avLst/>
          </a:prstGeom>
        </p:spPr>
      </p:pic>
      <p:sp>
        <p:nvSpPr>
          <p:cNvPr id="7" name="Cloud Callout 6"/>
          <p:cNvSpPr/>
          <p:nvPr/>
        </p:nvSpPr>
        <p:spPr>
          <a:xfrm>
            <a:off x="6104438" y="3200401"/>
            <a:ext cx="2658561" cy="2006312"/>
          </a:xfrm>
          <a:prstGeom prst="cloudCallout">
            <a:avLst>
              <a:gd name="adj1" fmla="val -81923"/>
              <a:gd name="adj2" fmla="val 22936"/>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of all pairwise distances between data points in a cluster</a:t>
            </a:r>
            <a:endParaRPr lang="en-US" dirty="0"/>
          </a:p>
        </p:txBody>
      </p:sp>
      <p:sp>
        <p:nvSpPr>
          <p:cNvPr id="8" name="Cloud Callout 7"/>
          <p:cNvSpPr/>
          <p:nvPr/>
        </p:nvSpPr>
        <p:spPr>
          <a:xfrm>
            <a:off x="3810000" y="5638801"/>
            <a:ext cx="1828800" cy="1179190"/>
          </a:xfrm>
          <a:prstGeom prst="cloudCallout">
            <a:avLst>
              <a:gd name="adj1" fmla="val -12420"/>
              <a:gd name="adj2" fmla="val -84256"/>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Sample size cluster r</a:t>
            </a:r>
            <a:endParaRPr lang="en-US" dirty="0"/>
          </a:p>
        </p:txBody>
      </p:sp>
    </p:spTree>
    <p:extLst>
      <p:ext uri="{BB962C8B-B14F-4D97-AF65-F5344CB8AC3E}">
        <p14:creationId xmlns:p14="http://schemas.microsoft.com/office/powerpoint/2010/main" val="358875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fontScale="85000" lnSpcReduction="20000"/>
          </a:bodyPr>
          <a:lstStyle/>
          <a:p>
            <a:pPr lvl="0" algn="ctr" fontAlgn="auto">
              <a:spcAft>
                <a:spcPts val="0"/>
              </a:spcAft>
              <a:defRPr/>
            </a:pPr>
            <a:endParaRPr lang="en-US" sz="3600" dirty="0" smtClean="0">
              <a:solidFill>
                <a:schemeClr val="tx2"/>
              </a:solidFill>
            </a:endParaRPr>
          </a:p>
          <a:p>
            <a:pPr lvl="0" algn="ctr" fontAlgn="auto">
              <a:spcAft>
                <a:spcPts val="0"/>
              </a:spcAft>
              <a:defRPr/>
            </a:pPr>
            <a:r>
              <a:rPr lang="en-US" sz="3600" dirty="0" smtClean="0">
                <a:solidFill>
                  <a:schemeClr val="tx2"/>
                </a:solidFill>
              </a:rPr>
              <a:t>Step </a:t>
            </a:r>
            <a:r>
              <a:rPr lang="en-US" sz="3600" dirty="0">
                <a:solidFill>
                  <a:schemeClr val="tx2"/>
                </a:solidFill>
              </a:rPr>
              <a:t>3:  Analysis </a:t>
            </a:r>
            <a:r>
              <a:rPr lang="en-US" sz="3600" dirty="0" smtClean="0">
                <a:solidFill>
                  <a:schemeClr val="tx2"/>
                </a:solidFill>
              </a:rPr>
              <a:t>Run</a:t>
            </a:r>
          </a:p>
          <a:p>
            <a:pPr algn="ctr" fontAlgn="auto">
              <a:spcAft>
                <a:spcPts val="0"/>
              </a:spcAft>
              <a:defRPr/>
            </a:pPr>
            <a:r>
              <a:rPr lang="en-US" sz="2400" dirty="0">
                <a:solidFill>
                  <a:schemeClr val="tx2"/>
                </a:solidFill>
              </a:rPr>
              <a:t>How many clusters do I want</a:t>
            </a:r>
            <a:r>
              <a:rPr lang="en-US" sz="2400" dirty="0" smtClean="0">
                <a:solidFill>
                  <a:schemeClr val="tx2"/>
                </a:solidFill>
              </a:rPr>
              <a:t>?</a:t>
            </a:r>
          </a:p>
          <a:p>
            <a:pPr algn="ctr" fontAlgn="auto">
              <a:spcAft>
                <a:spcPts val="0"/>
              </a:spcAft>
              <a:defRPr/>
            </a:pPr>
            <a:r>
              <a:rPr lang="en-US" sz="2400" dirty="0" smtClean="0">
                <a:solidFill>
                  <a:schemeClr val="tx2"/>
                </a:solidFill>
              </a:rPr>
              <a:t>Gap Analysis</a:t>
            </a:r>
            <a:endParaRPr lang="en-US" sz="2400" dirty="0">
              <a:solidFill>
                <a:schemeClr val="tx2"/>
              </a:solidFill>
            </a:endParaRPr>
          </a:p>
          <a:p>
            <a:pPr lvl="0" algn="ctr" fontAlgn="auto">
              <a:spcAft>
                <a:spcPts val="0"/>
              </a:spcAft>
              <a:defRPr/>
            </a:pPr>
            <a:endParaRPr lang="en-US" sz="36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dirty="0" smtClean="0"/>
              <a:t>Then we can look to see how different the within cluster sum of squares calculated from the data is (Wk) from that within cluster sum of squares calculated from the reference distribution E*n.</a:t>
            </a:r>
          </a:p>
        </p:txBody>
      </p:sp>
      <p:pic>
        <p:nvPicPr>
          <p:cNvPr id="2" name="Picture 1"/>
          <p:cNvPicPr>
            <a:picLocks noChangeAspect="1"/>
          </p:cNvPicPr>
          <p:nvPr/>
        </p:nvPicPr>
        <p:blipFill>
          <a:blip r:embed="rId2"/>
          <a:stretch>
            <a:fillRect/>
          </a:stretch>
        </p:blipFill>
        <p:spPr>
          <a:xfrm>
            <a:off x="881148" y="3352800"/>
            <a:ext cx="7381704" cy="1090659"/>
          </a:xfrm>
          <a:prstGeom prst="rect">
            <a:avLst/>
          </a:prstGeom>
        </p:spPr>
      </p:pic>
      <p:sp>
        <p:nvSpPr>
          <p:cNvPr id="7" name="Cloud Callout 6"/>
          <p:cNvSpPr/>
          <p:nvPr/>
        </p:nvSpPr>
        <p:spPr>
          <a:xfrm>
            <a:off x="6256839" y="4659374"/>
            <a:ext cx="2658561" cy="2006312"/>
          </a:xfrm>
          <a:prstGeom prst="cloudCallout">
            <a:avLst>
              <a:gd name="adj1" fmla="val -15318"/>
              <a:gd name="adj2" fmla="val -77621"/>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Pooled within sum of squares from data</a:t>
            </a:r>
            <a:endParaRPr lang="en-US" dirty="0"/>
          </a:p>
        </p:txBody>
      </p:sp>
      <p:sp>
        <p:nvSpPr>
          <p:cNvPr id="8" name="Cloud Callout 7"/>
          <p:cNvSpPr/>
          <p:nvPr/>
        </p:nvSpPr>
        <p:spPr>
          <a:xfrm>
            <a:off x="3048000" y="4695660"/>
            <a:ext cx="2658561" cy="2006312"/>
          </a:xfrm>
          <a:prstGeom prst="cloudCallout">
            <a:avLst>
              <a:gd name="adj1" fmla="val 8158"/>
              <a:gd name="adj2" fmla="val -7617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Pooled sum of squares from reference data set</a:t>
            </a:r>
            <a:endParaRPr lang="en-US" dirty="0"/>
          </a:p>
        </p:txBody>
      </p:sp>
      <p:sp>
        <p:nvSpPr>
          <p:cNvPr id="9" name="Cloud Callout 8"/>
          <p:cNvSpPr/>
          <p:nvPr/>
        </p:nvSpPr>
        <p:spPr>
          <a:xfrm>
            <a:off x="1371600" y="4724688"/>
            <a:ext cx="1286961" cy="1599911"/>
          </a:xfrm>
          <a:prstGeom prst="cloudCallout">
            <a:avLst>
              <a:gd name="adj1" fmla="val 41992"/>
              <a:gd name="adj2" fmla="val -98862"/>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 is number of clusters</a:t>
            </a:r>
            <a:endParaRPr lang="en-US" dirty="0"/>
          </a:p>
        </p:txBody>
      </p:sp>
    </p:spTree>
    <p:extLst>
      <p:ext uri="{BB962C8B-B14F-4D97-AF65-F5344CB8AC3E}">
        <p14:creationId xmlns:p14="http://schemas.microsoft.com/office/powerpoint/2010/main" val="345747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4:  Identification of Key Sections</a:t>
            </a: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381000" y="3276600"/>
            <a:ext cx="8334516" cy="2485571"/>
          </a:xfrm>
          <a:prstGeom prst="rect">
            <a:avLst/>
          </a:prstGeom>
        </p:spPr>
      </p:pic>
      <p:sp>
        <p:nvSpPr>
          <p:cNvPr id="10" name="TextBox 9"/>
          <p:cNvSpPr txBox="1"/>
          <p:nvPr/>
        </p:nvSpPr>
        <p:spPr>
          <a:xfrm>
            <a:off x="2452972" y="2433935"/>
            <a:ext cx="4190571" cy="461665"/>
          </a:xfrm>
          <a:prstGeom prst="rect">
            <a:avLst/>
          </a:prstGeom>
          <a:noFill/>
        </p:spPr>
        <p:txBody>
          <a:bodyPr wrap="none" rtlCol="0">
            <a:spAutoFit/>
          </a:bodyPr>
          <a:lstStyle/>
          <a:p>
            <a:r>
              <a:rPr lang="en-US" sz="2400" dirty="0" smtClean="0"/>
              <a:t>K Means Diagnostics Method</a:t>
            </a:r>
            <a:endParaRPr lang="en-US" sz="2400" dirty="0"/>
          </a:p>
        </p:txBody>
      </p:sp>
    </p:spTree>
    <p:extLst>
      <p:ext uri="{BB962C8B-B14F-4D97-AF65-F5344CB8AC3E}">
        <p14:creationId xmlns:p14="http://schemas.microsoft.com/office/powerpoint/2010/main" val="57972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4:  Identification of Key Sections</a:t>
            </a: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2133600" y="2514600"/>
            <a:ext cx="5258683" cy="4213282"/>
          </a:xfrm>
          <a:prstGeom prst="rect">
            <a:avLst/>
          </a:prstGeom>
        </p:spPr>
      </p:pic>
      <p:sp>
        <p:nvSpPr>
          <p:cNvPr id="6" name="TextBox 5"/>
          <p:cNvSpPr txBox="1"/>
          <p:nvPr/>
        </p:nvSpPr>
        <p:spPr>
          <a:xfrm>
            <a:off x="2565544" y="1821124"/>
            <a:ext cx="4394793" cy="461665"/>
          </a:xfrm>
          <a:prstGeom prst="rect">
            <a:avLst/>
          </a:prstGeom>
          <a:noFill/>
        </p:spPr>
        <p:txBody>
          <a:bodyPr wrap="none" rtlCol="0">
            <a:spAutoFit/>
          </a:bodyPr>
          <a:lstStyle/>
          <a:p>
            <a:r>
              <a:rPr lang="en-US" sz="2400" dirty="0" smtClean="0"/>
              <a:t>K Means Gap Analysis Method</a:t>
            </a:r>
            <a:endParaRPr lang="en-US" sz="2400" dirty="0"/>
          </a:p>
        </p:txBody>
      </p:sp>
    </p:spTree>
    <p:extLst>
      <p:ext uri="{BB962C8B-B14F-4D97-AF65-F5344CB8AC3E}">
        <p14:creationId xmlns:p14="http://schemas.microsoft.com/office/powerpoint/2010/main" val="4096907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fontScale="85000" lnSpcReduction="20000"/>
          </a:bodyPr>
          <a:lstStyle/>
          <a:p>
            <a:pPr lvl="0" algn="ctr" fontAlgn="auto">
              <a:spcAft>
                <a:spcPts val="0"/>
              </a:spcAft>
              <a:defRPr/>
            </a:pPr>
            <a:endParaRPr lang="en-US" sz="3600" dirty="0" smtClean="0">
              <a:solidFill>
                <a:schemeClr val="tx2"/>
              </a:solidFill>
            </a:endParaRPr>
          </a:p>
          <a:p>
            <a:pPr lvl="0" algn="ctr" fontAlgn="auto">
              <a:spcAft>
                <a:spcPts val="0"/>
              </a:spcAft>
              <a:defRPr/>
            </a:pPr>
            <a:r>
              <a:rPr lang="en-US" sz="3600" dirty="0">
                <a:solidFill>
                  <a:schemeClr val="tx2"/>
                </a:solidFill>
              </a:rPr>
              <a:t>Step 5:  Interpretation of the Key Statistics</a:t>
            </a:r>
          </a:p>
          <a:p>
            <a:pPr algn="ctr" fontAlgn="auto">
              <a:spcAft>
                <a:spcPts val="0"/>
              </a:spcAft>
              <a:defRPr/>
            </a:pPr>
            <a:r>
              <a:rPr lang="en-US" sz="2400" dirty="0" smtClean="0">
                <a:solidFill>
                  <a:schemeClr val="tx2"/>
                </a:solidFill>
              </a:rPr>
              <a:t>How </a:t>
            </a:r>
            <a:r>
              <a:rPr lang="en-US" sz="2400" dirty="0">
                <a:solidFill>
                  <a:schemeClr val="tx2"/>
                </a:solidFill>
              </a:rPr>
              <a:t>many clusters do I want</a:t>
            </a:r>
            <a:r>
              <a:rPr lang="en-US" sz="2400" dirty="0" smtClean="0">
                <a:solidFill>
                  <a:schemeClr val="tx2"/>
                </a:solidFill>
              </a:rPr>
              <a:t>?</a:t>
            </a:r>
          </a:p>
          <a:p>
            <a:pPr algn="ctr" fontAlgn="auto">
              <a:spcAft>
                <a:spcPts val="0"/>
              </a:spcAft>
              <a:defRPr/>
            </a:pPr>
            <a:r>
              <a:rPr lang="en-US" sz="2400" dirty="0" smtClean="0">
                <a:solidFill>
                  <a:schemeClr val="tx2"/>
                </a:solidFill>
              </a:rPr>
              <a:t>Gap Analysis</a:t>
            </a:r>
            <a:endParaRPr lang="en-US" sz="2400" dirty="0">
              <a:solidFill>
                <a:schemeClr val="tx2"/>
              </a:solidFill>
            </a:endParaRPr>
          </a:p>
          <a:p>
            <a:pPr lvl="0" algn="ctr" fontAlgn="auto">
              <a:spcAft>
                <a:spcPts val="0"/>
              </a:spcAft>
              <a:defRPr/>
            </a:pPr>
            <a:endParaRPr lang="en-US" sz="36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8"/>
          <p:cNvSpPr>
            <a:spLocks noGrp="1"/>
          </p:cNvSpPr>
          <p:nvPr>
            <p:ph sz="quarter" idx="1"/>
          </p:nvPr>
        </p:nvSpPr>
        <p:spPr>
          <a:xfrm>
            <a:off x="228600" y="1600200"/>
            <a:ext cx="8763000" cy="4953000"/>
          </a:xfrm>
        </p:spPr>
        <p:txBody>
          <a:bodyPr>
            <a:noAutofit/>
          </a:bodyPr>
          <a:lstStyle/>
          <a:p>
            <a:pPr marL="514350" indent="-514350">
              <a:spcBef>
                <a:spcPts val="0"/>
              </a:spcBef>
              <a:buAutoNum type="arabicPeriod"/>
            </a:pPr>
            <a:r>
              <a:rPr lang="en-US" dirty="0" smtClean="0"/>
              <a:t>Here is the “meat” of the gap analysis</a:t>
            </a:r>
          </a:p>
          <a:p>
            <a:pPr marL="514350" indent="-514350">
              <a:spcBef>
                <a:spcPts val="0"/>
              </a:spcBef>
              <a:buAutoNum type="arabicPeriod"/>
            </a:pPr>
            <a:endParaRPr lang="en-US" dirty="0"/>
          </a:p>
          <a:p>
            <a:pPr marL="514350" indent="-514350">
              <a:spcBef>
                <a:spcPts val="0"/>
              </a:spcBef>
              <a:buAutoNum type="arabicPeriod"/>
            </a:pPr>
            <a:endParaRPr lang="en-US" dirty="0" smtClean="0"/>
          </a:p>
        </p:txBody>
      </p:sp>
      <p:pic>
        <p:nvPicPr>
          <p:cNvPr id="3" name="Picture 2"/>
          <p:cNvPicPr>
            <a:picLocks noChangeAspect="1"/>
          </p:cNvPicPr>
          <p:nvPr/>
        </p:nvPicPr>
        <p:blipFill>
          <a:blip r:embed="rId2"/>
          <a:stretch>
            <a:fillRect/>
          </a:stretch>
        </p:blipFill>
        <p:spPr>
          <a:xfrm>
            <a:off x="1066800" y="2438400"/>
            <a:ext cx="6754050" cy="3837871"/>
          </a:xfrm>
          <a:prstGeom prst="rect">
            <a:avLst/>
          </a:prstGeom>
        </p:spPr>
      </p:pic>
    </p:spTree>
    <p:extLst>
      <p:ext uri="{BB962C8B-B14F-4D97-AF65-F5344CB8AC3E}">
        <p14:creationId xmlns:p14="http://schemas.microsoft.com/office/powerpoint/2010/main" val="2673812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10351</TotalTime>
  <Words>1566</Words>
  <Application>Microsoft Office PowerPoint</Application>
  <PresentationFormat>On-screen Show (4:3)</PresentationFormat>
  <Paragraphs>190</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Franklin Gothic Book</vt:lpstr>
      <vt:lpstr>Matura MT Script Capitals</vt:lpstr>
      <vt:lpstr>Perpetua</vt:lpstr>
      <vt:lpstr>Wingdings 2</vt:lpstr>
      <vt:lpstr>Equity</vt:lpstr>
      <vt:lpstr>Cluster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NEW HAMPSHIRE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Review of Basic Concepts</dc:title>
  <dc:creator>R-WARNER</dc:creator>
  <cp:lastModifiedBy>Max Kilger</cp:lastModifiedBy>
  <cp:revision>587</cp:revision>
  <cp:lastPrinted>2017-06-07T23:31:29Z</cp:lastPrinted>
  <dcterms:created xsi:type="dcterms:W3CDTF">2007-03-27T14:14:02Z</dcterms:created>
  <dcterms:modified xsi:type="dcterms:W3CDTF">2020-04-01T22:21:52Z</dcterms:modified>
</cp:coreProperties>
</file>