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314" r:id="rId5"/>
    <p:sldId id="436" r:id="rId6"/>
    <p:sldId id="562" r:id="rId7"/>
    <p:sldId id="564" r:id="rId8"/>
    <p:sldId id="565" r:id="rId9"/>
    <p:sldId id="563" r:id="rId10"/>
    <p:sldId id="566" r:id="rId11"/>
    <p:sldId id="567" r:id="rId12"/>
    <p:sldId id="569" r:id="rId13"/>
    <p:sldId id="570" r:id="rId14"/>
    <p:sldId id="571" r:id="rId1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96" autoAdjust="0"/>
  </p:normalViewPr>
  <p:slideViewPr>
    <p:cSldViewPr>
      <p:cViewPr varScale="1">
        <p:scale>
          <a:sx n="82" d="100"/>
          <a:sy n="82" d="100"/>
        </p:scale>
        <p:origin x="7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784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970938" y="0"/>
            <a:ext cx="303784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303784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970938" y="8831263"/>
            <a:ext cx="303784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784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970938" y="0"/>
            <a:ext cx="303784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1040" y="4416426"/>
            <a:ext cx="560832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303784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970938" y="8831263"/>
            <a:ext cx="303784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829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Cluster Analysis</a:t>
            </a:r>
            <a:br>
              <a:rPr lang="en-US" sz="4800" dirty="0" smtClean="0"/>
            </a:br>
            <a:endParaRPr lang="en-US" sz="2700" dirty="0" smtClean="0"/>
          </a:p>
        </p:txBody>
      </p:sp>
      <p:sp>
        <p:nvSpPr>
          <p:cNvPr id="5" name="Subtitle 4"/>
          <p:cNvSpPr>
            <a:spLocks noGrp="1"/>
          </p:cNvSpPr>
          <p:nvPr>
            <p:ph type="subTitle" idx="1"/>
          </p:nvPr>
        </p:nvSpPr>
        <p:spPr>
          <a:xfrm>
            <a:off x="1295400" y="3581400"/>
            <a:ext cx="6400800" cy="3276600"/>
          </a:xfrm>
        </p:spPr>
        <p:txBody>
          <a:bodyPr>
            <a:normAutofit/>
          </a:bodyPr>
          <a:lstStyle/>
          <a:p>
            <a:r>
              <a:rPr lang="en-US" sz="4000" dirty="0" smtClean="0"/>
              <a:t>Nominal Level Variable Clustering:  </a:t>
            </a:r>
            <a:endParaRPr lang="en-US" sz="4000" dirty="0" smtClean="0"/>
          </a:p>
          <a:p>
            <a:r>
              <a:rPr lang="en-US" sz="4000" dirty="0" smtClean="0"/>
              <a:t>K Modes Clustering</a:t>
            </a:r>
            <a:endParaRPr lang="en-US" sz="4000" dirty="0" smtClean="0"/>
          </a:p>
          <a:p>
            <a:endParaRPr lang="en-US" sz="4000" dirty="0" smtClean="0"/>
          </a:p>
          <a:p>
            <a:endParaRPr lang="en-US" sz="4000" dirty="0">
              <a:solidFill>
                <a:srgbClr val="FF0000"/>
              </a:solidFill>
              <a:latin typeface="Matura MT Script Capitals" panose="03020802060602070202"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smtClean="0">
                <a:solidFill>
                  <a:schemeClr val="tx2"/>
                </a:solidFill>
              </a:rPr>
              <a:t>How does k modes work?</a:t>
            </a:r>
            <a:endParaRPr lang="en-US" sz="24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1641332"/>
            <a:ext cx="8991600" cy="877163"/>
          </a:xfrm>
          <a:prstGeom prst="rect">
            <a:avLst/>
          </a:prstGeom>
          <a:noFill/>
        </p:spPr>
        <p:txBody>
          <a:bodyPr wrap="square" rtlCol="0">
            <a:spAutoFit/>
          </a:bodyPr>
          <a:lstStyle/>
          <a:p>
            <a:r>
              <a:rPr lang="en-US" sz="1700" dirty="0" smtClean="0"/>
              <a:t>The new leaders for round 2 are outlined below.  As in cluster 2 skin color, if there is no true mode then the mode is picked randomly.  In this case fair was chosen as skin mode for cluster 2.</a:t>
            </a:r>
            <a:endParaRPr lang="en-US" sz="1700" dirty="0"/>
          </a:p>
        </p:txBody>
      </p:sp>
      <p:sp>
        <p:nvSpPr>
          <p:cNvPr id="8" name="TextBox 7"/>
          <p:cNvSpPr txBox="1"/>
          <p:nvPr/>
        </p:nvSpPr>
        <p:spPr>
          <a:xfrm>
            <a:off x="304800" y="6400800"/>
            <a:ext cx="6698822" cy="276999"/>
          </a:xfrm>
          <a:prstGeom prst="rect">
            <a:avLst/>
          </a:prstGeom>
          <a:noFill/>
        </p:spPr>
        <p:txBody>
          <a:bodyPr wrap="none" rtlCol="0">
            <a:spAutoFit/>
          </a:bodyPr>
          <a:lstStyle/>
          <a:p>
            <a:r>
              <a:rPr lang="en-US" sz="1200" dirty="0"/>
              <a:t>https://www.analyticsvidhya.com/blog/2021/06/kmodes-clustering-algorithm-for-categorical-data/</a:t>
            </a:r>
          </a:p>
        </p:txBody>
      </p:sp>
      <p:pic>
        <p:nvPicPr>
          <p:cNvPr id="2" name="Picture 1"/>
          <p:cNvPicPr>
            <a:picLocks noChangeAspect="1"/>
          </p:cNvPicPr>
          <p:nvPr/>
        </p:nvPicPr>
        <p:blipFill>
          <a:blip r:embed="rId2"/>
          <a:stretch>
            <a:fillRect/>
          </a:stretch>
        </p:blipFill>
        <p:spPr>
          <a:xfrm>
            <a:off x="1600200" y="4957911"/>
            <a:ext cx="5562600" cy="1400175"/>
          </a:xfrm>
          <a:prstGeom prst="rect">
            <a:avLst/>
          </a:prstGeom>
        </p:spPr>
      </p:pic>
      <p:pic>
        <p:nvPicPr>
          <p:cNvPr id="4" name="Picture 3"/>
          <p:cNvPicPr>
            <a:picLocks noChangeAspect="1"/>
          </p:cNvPicPr>
          <p:nvPr/>
        </p:nvPicPr>
        <p:blipFill>
          <a:blip r:embed="rId3"/>
          <a:stretch>
            <a:fillRect/>
          </a:stretch>
        </p:blipFill>
        <p:spPr>
          <a:xfrm>
            <a:off x="1552711" y="2365254"/>
            <a:ext cx="5657578" cy="2523963"/>
          </a:xfrm>
          <a:prstGeom prst="rect">
            <a:avLst/>
          </a:prstGeom>
        </p:spPr>
      </p:pic>
      <p:sp>
        <p:nvSpPr>
          <p:cNvPr id="9" name="Down Arrow 8"/>
          <p:cNvSpPr/>
          <p:nvPr/>
        </p:nvSpPr>
        <p:spPr>
          <a:xfrm rot="5400000">
            <a:off x="7086390" y="5425895"/>
            <a:ext cx="247798" cy="9784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4484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smtClean="0">
                <a:solidFill>
                  <a:schemeClr val="tx2"/>
                </a:solidFill>
              </a:rPr>
              <a:t>How does k modes work?</a:t>
            </a:r>
            <a:endParaRPr lang="en-US" sz="24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3400" y="1992590"/>
            <a:ext cx="8991600" cy="353943"/>
          </a:xfrm>
          <a:prstGeom prst="rect">
            <a:avLst/>
          </a:prstGeom>
          <a:noFill/>
        </p:spPr>
        <p:txBody>
          <a:bodyPr wrap="square" rtlCol="0">
            <a:spAutoFit/>
          </a:bodyPr>
          <a:lstStyle/>
          <a:p>
            <a:r>
              <a:rPr lang="en-US" sz="1700" dirty="0" smtClean="0"/>
              <a:t>Repeat the process until no observation changes cluster identify.  Then you are done!</a:t>
            </a:r>
            <a:endParaRPr lang="en-US" sz="1700" dirty="0"/>
          </a:p>
        </p:txBody>
      </p:sp>
      <p:sp>
        <p:nvSpPr>
          <p:cNvPr id="8" name="TextBox 7"/>
          <p:cNvSpPr txBox="1"/>
          <p:nvPr/>
        </p:nvSpPr>
        <p:spPr>
          <a:xfrm>
            <a:off x="304800" y="6400800"/>
            <a:ext cx="6698822" cy="276999"/>
          </a:xfrm>
          <a:prstGeom prst="rect">
            <a:avLst/>
          </a:prstGeom>
          <a:noFill/>
        </p:spPr>
        <p:txBody>
          <a:bodyPr wrap="none" rtlCol="0">
            <a:spAutoFit/>
          </a:bodyPr>
          <a:lstStyle/>
          <a:p>
            <a:r>
              <a:rPr lang="en-US" sz="1200" dirty="0"/>
              <a:t>https://www.analyticsvidhya.com/blog/2021/06/kmodes-clustering-algorithm-for-categorical-data/</a:t>
            </a:r>
          </a:p>
        </p:txBody>
      </p:sp>
      <p:pic>
        <p:nvPicPr>
          <p:cNvPr id="3" name="Picture 2"/>
          <p:cNvPicPr>
            <a:picLocks noChangeAspect="1"/>
          </p:cNvPicPr>
          <p:nvPr/>
        </p:nvPicPr>
        <p:blipFill>
          <a:blip r:embed="rId2"/>
          <a:stretch>
            <a:fillRect/>
          </a:stretch>
        </p:blipFill>
        <p:spPr>
          <a:xfrm>
            <a:off x="3124200" y="3099629"/>
            <a:ext cx="2709209" cy="2478638"/>
          </a:xfrm>
          <a:prstGeom prst="rect">
            <a:avLst/>
          </a:prstGeom>
        </p:spPr>
      </p:pic>
    </p:spTree>
    <p:extLst>
      <p:ext uri="{BB962C8B-B14F-4D97-AF65-F5344CB8AC3E}">
        <p14:creationId xmlns:p14="http://schemas.microsoft.com/office/powerpoint/2010/main" val="1252798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smtClean="0">
                <a:solidFill>
                  <a:schemeClr val="tx2"/>
                </a:solidFill>
              </a:rPr>
              <a:t>What is the objective of k means?</a:t>
            </a:r>
            <a:endParaRPr lang="en-US" sz="24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a:spcBef>
                <a:spcPts val="0"/>
              </a:spcBef>
            </a:pPr>
            <a:r>
              <a:rPr lang="en-US" sz="2400" dirty="0" smtClean="0"/>
              <a:t> k means clustering required variables to be at least interval in nature, thus the mean had real meaning for these variables and could be used in the clustering algorithm</a:t>
            </a:r>
          </a:p>
          <a:p>
            <a:pPr>
              <a:spcBef>
                <a:spcPts val="0"/>
              </a:spcBef>
            </a:pPr>
            <a:endParaRPr lang="en-US" sz="2400" dirty="0"/>
          </a:p>
          <a:p>
            <a:pPr>
              <a:spcBef>
                <a:spcPts val="0"/>
              </a:spcBef>
            </a:pPr>
            <a:r>
              <a:rPr lang="en-US" sz="2400" dirty="0" smtClean="0"/>
              <a:t>But what about clustering variables that are nominal in nature?  How does that work?  </a:t>
            </a:r>
          </a:p>
          <a:p>
            <a:pPr>
              <a:spcBef>
                <a:spcPts val="0"/>
              </a:spcBef>
            </a:pPr>
            <a:endParaRPr lang="en-US" sz="2400" dirty="0"/>
          </a:p>
          <a:p>
            <a:pPr>
              <a:spcBef>
                <a:spcPts val="0"/>
              </a:spcBef>
            </a:pPr>
            <a:r>
              <a:rPr lang="en-US" sz="2400" dirty="0" smtClean="0"/>
              <a:t>There is a method called k modes clustering that uses the mode to help define distances and establish clusters*</a:t>
            </a:r>
            <a:endParaRPr lang="en-US" sz="2400" dirty="0" smtClean="0"/>
          </a:p>
          <a:p>
            <a:pPr marL="0" indent="0">
              <a:spcBef>
                <a:spcPts val="0"/>
              </a:spcBef>
              <a:buNone/>
            </a:pPr>
            <a:endParaRPr lang="en-US" sz="2400" dirty="0"/>
          </a:p>
          <a:p>
            <a:pPr marL="0" indent="0">
              <a:spcBef>
                <a:spcPts val="0"/>
              </a:spcBef>
              <a:buNone/>
            </a:pPr>
            <a:endParaRPr lang="en-US" sz="2400" dirty="0" smtClean="0"/>
          </a:p>
          <a:p>
            <a:pPr marL="0" indent="0">
              <a:spcBef>
                <a:spcPts val="0"/>
              </a:spcBef>
              <a:buNone/>
            </a:pPr>
            <a:endParaRPr lang="en-US" sz="2400" dirty="0"/>
          </a:p>
          <a:p>
            <a:pPr marL="0" indent="0">
              <a:spcBef>
                <a:spcPts val="0"/>
              </a:spcBef>
              <a:buNone/>
            </a:pPr>
            <a:r>
              <a:rPr lang="en-US" sz="1200" dirty="0" smtClean="0"/>
              <a:t>*Huang</a:t>
            </a:r>
            <a:r>
              <a:rPr lang="en-US" sz="1200" dirty="0"/>
              <a:t>, Z. (1997). “A Fast Clustering Algorithm to Cluster Very Large Categorical Data Sets in Data Mining.” In Proceedings of the SIGMOD Workshop on Research Issues on Data Mining and Knowledge Discovery, 1–8. New York: ACM Press.</a:t>
            </a:r>
            <a:endParaRPr lang="en-US" sz="1200" dirty="0"/>
          </a:p>
          <a:p>
            <a:pPr marL="0" indent="0">
              <a:spcBef>
                <a:spcPts val="0"/>
              </a:spcBef>
              <a:buNone/>
            </a:pPr>
            <a:endParaRPr lang="en-US" sz="2400"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p:txBody>
      </p:sp>
    </p:spTree>
    <p:extLst>
      <p:ext uri="{BB962C8B-B14F-4D97-AF65-F5344CB8AC3E}">
        <p14:creationId xmlns:p14="http://schemas.microsoft.com/office/powerpoint/2010/main" val="251598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smtClean="0">
                <a:solidFill>
                  <a:schemeClr val="tx2"/>
                </a:solidFill>
              </a:rPr>
              <a:t>What is the objective of k means?</a:t>
            </a:r>
            <a:endParaRPr lang="en-US" sz="24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a:spcBef>
                <a:spcPts val="0"/>
              </a:spcBef>
            </a:pPr>
            <a:r>
              <a:rPr lang="en-US" sz="2400" dirty="0" smtClean="0"/>
              <a:t> One of the most obvious issues is that of distance</a:t>
            </a:r>
          </a:p>
          <a:p>
            <a:pPr>
              <a:spcBef>
                <a:spcPts val="0"/>
              </a:spcBef>
            </a:pPr>
            <a:endParaRPr lang="en-US" sz="2400" dirty="0"/>
          </a:p>
          <a:p>
            <a:pPr>
              <a:spcBef>
                <a:spcPts val="0"/>
              </a:spcBef>
            </a:pPr>
            <a:r>
              <a:rPr lang="en-US" sz="2400" dirty="0" smtClean="0"/>
              <a:t>In k means we had a bunch of potential distance measures – Euclidean, </a:t>
            </a:r>
            <a:r>
              <a:rPr lang="en-US" sz="2400" dirty="0" err="1" smtClean="0"/>
              <a:t>Manhatten</a:t>
            </a:r>
            <a:r>
              <a:rPr lang="en-US" sz="2400" dirty="0"/>
              <a:t>, </a:t>
            </a:r>
            <a:r>
              <a:rPr lang="en-US" sz="2400" dirty="0" err="1" smtClean="0"/>
              <a:t>Mahalanobis</a:t>
            </a:r>
            <a:r>
              <a:rPr lang="en-US" sz="2400" dirty="0" smtClean="0"/>
              <a:t>…</a:t>
            </a:r>
            <a:endParaRPr lang="en-US" sz="2400" dirty="0" smtClean="0"/>
          </a:p>
          <a:p>
            <a:pPr>
              <a:spcBef>
                <a:spcPts val="0"/>
              </a:spcBef>
            </a:pPr>
            <a:endParaRPr lang="en-US" sz="2400" dirty="0"/>
          </a:p>
          <a:p>
            <a:pPr>
              <a:spcBef>
                <a:spcPts val="0"/>
              </a:spcBef>
            </a:pPr>
            <a:r>
              <a:rPr lang="en-US" sz="2400" dirty="0" smtClean="0"/>
              <a:t>But what about clustering variables that are nominal in nature?  How does that work?  </a:t>
            </a:r>
          </a:p>
          <a:p>
            <a:pPr>
              <a:spcBef>
                <a:spcPts val="0"/>
              </a:spcBef>
            </a:pPr>
            <a:endParaRPr lang="en-US" sz="2400" dirty="0"/>
          </a:p>
          <a:p>
            <a:pPr>
              <a:spcBef>
                <a:spcPts val="0"/>
              </a:spcBef>
            </a:pPr>
            <a:r>
              <a:rPr lang="en-US" sz="2400" dirty="0" smtClean="0"/>
              <a:t>K modes uses a dissimilarity metri</a:t>
            </a:r>
            <a:r>
              <a:rPr lang="en-US" sz="2400" dirty="0" smtClean="0"/>
              <a:t>c to help establish distances</a:t>
            </a:r>
            <a:endParaRPr lang="en-US" sz="2400" dirty="0" smtClean="0"/>
          </a:p>
          <a:p>
            <a:pPr marL="0" indent="0">
              <a:spcBef>
                <a:spcPts val="0"/>
              </a:spcBef>
              <a:buNone/>
            </a:pPr>
            <a:endParaRPr lang="en-US" sz="2400" dirty="0"/>
          </a:p>
          <a:p>
            <a:pPr marL="0" indent="0">
              <a:spcBef>
                <a:spcPts val="0"/>
              </a:spcBef>
              <a:buNone/>
            </a:pPr>
            <a:endParaRPr lang="en-US" sz="2400" dirty="0" smtClean="0"/>
          </a:p>
          <a:p>
            <a:pPr marL="0" indent="0">
              <a:spcBef>
                <a:spcPts val="0"/>
              </a:spcBef>
              <a:buNone/>
            </a:pPr>
            <a:endParaRPr lang="en-US" sz="2400" dirty="0"/>
          </a:p>
          <a:p>
            <a:pPr marL="0" indent="0">
              <a:spcBef>
                <a:spcPts val="0"/>
              </a:spcBef>
              <a:buNone/>
            </a:pPr>
            <a:r>
              <a:rPr lang="en-US" sz="1200" dirty="0" smtClean="0"/>
              <a:t>*Huang</a:t>
            </a:r>
            <a:r>
              <a:rPr lang="en-US" sz="1200" dirty="0"/>
              <a:t>, Z. (1997). “A Fast Clustering Algorithm to Cluster Very Large Categorical Data Sets in Data Mining.” In Proceedings of the SIGMOD Workshop on Research Issues on Data Mining and Knowledge Discovery, 1–8. New York: ACM Press.</a:t>
            </a:r>
            <a:endParaRPr lang="en-US" sz="1200" dirty="0"/>
          </a:p>
          <a:p>
            <a:pPr marL="0" indent="0">
              <a:spcBef>
                <a:spcPts val="0"/>
              </a:spcBef>
              <a:buNone/>
            </a:pPr>
            <a:endParaRPr lang="en-US" sz="2400"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p:txBody>
      </p:sp>
    </p:spTree>
    <p:extLst>
      <p:ext uri="{BB962C8B-B14F-4D97-AF65-F5344CB8AC3E}">
        <p14:creationId xmlns:p14="http://schemas.microsoft.com/office/powerpoint/2010/main" val="2304388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smtClean="0">
                <a:solidFill>
                  <a:schemeClr val="tx2"/>
                </a:solidFill>
              </a:rPr>
              <a:t>How does k modes work?</a:t>
            </a:r>
            <a:endParaRPr lang="en-US" sz="24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2195512" y="2895600"/>
            <a:ext cx="4752975" cy="2543175"/>
          </a:xfrm>
          <a:prstGeom prst="rect">
            <a:avLst/>
          </a:prstGeom>
        </p:spPr>
      </p:pic>
      <p:sp>
        <p:nvSpPr>
          <p:cNvPr id="7" name="TextBox 6"/>
          <p:cNvSpPr txBox="1"/>
          <p:nvPr/>
        </p:nvSpPr>
        <p:spPr>
          <a:xfrm>
            <a:off x="76200" y="2062375"/>
            <a:ext cx="9220200" cy="353943"/>
          </a:xfrm>
          <a:prstGeom prst="rect">
            <a:avLst/>
          </a:prstGeom>
          <a:noFill/>
        </p:spPr>
        <p:txBody>
          <a:bodyPr wrap="square" rtlCol="0">
            <a:spAutoFit/>
          </a:bodyPr>
          <a:lstStyle/>
          <a:p>
            <a:r>
              <a:rPr lang="en-US" sz="1700" dirty="0" smtClean="0"/>
              <a:t>Let’s assume that we have three nominal level variables  - hair color, eye color and skin color</a:t>
            </a:r>
            <a:endParaRPr lang="en-US" sz="1700" dirty="0"/>
          </a:p>
        </p:txBody>
      </p:sp>
      <p:sp>
        <p:nvSpPr>
          <p:cNvPr id="8" name="TextBox 7"/>
          <p:cNvSpPr txBox="1"/>
          <p:nvPr/>
        </p:nvSpPr>
        <p:spPr>
          <a:xfrm>
            <a:off x="304800" y="6400800"/>
            <a:ext cx="6698822" cy="276999"/>
          </a:xfrm>
          <a:prstGeom prst="rect">
            <a:avLst/>
          </a:prstGeom>
          <a:noFill/>
        </p:spPr>
        <p:txBody>
          <a:bodyPr wrap="none" rtlCol="0">
            <a:spAutoFit/>
          </a:bodyPr>
          <a:lstStyle/>
          <a:p>
            <a:r>
              <a:rPr lang="en-US" sz="1200" dirty="0"/>
              <a:t>https://www.analyticsvidhya.com/blog/2021/06/kmodes-clustering-algorithm-for-categorical-data/</a:t>
            </a:r>
          </a:p>
        </p:txBody>
      </p:sp>
      <p:sp>
        <p:nvSpPr>
          <p:cNvPr id="9" name="TextBox 8"/>
          <p:cNvSpPr txBox="1"/>
          <p:nvPr/>
        </p:nvSpPr>
        <p:spPr>
          <a:xfrm>
            <a:off x="76200" y="5885400"/>
            <a:ext cx="9220200" cy="353943"/>
          </a:xfrm>
          <a:prstGeom prst="rect">
            <a:avLst/>
          </a:prstGeom>
          <a:noFill/>
        </p:spPr>
        <p:txBody>
          <a:bodyPr wrap="square" rtlCol="0">
            <a:spAutoFit/>
          </a:bodyPr>
          <a:lstStyle/>
          <a:p>
            <a:r>
              <a:rPr lang="en-US" sz="1700" dirty="0" smtClean="0"/>
              <a:t>And we decide – just like k means – that there will be three clusters  e.g. k=3</a:t>
            </a:r>
            <a:endParaRPr lang="en-US" sz="1700" dirty="0"/>
          </a:p>
        </p:txBody>
      </p:sp>
    </p:spTree>
    <p:extLst>
      <p:ext uri="{BB962C8B-B14F-4D97-AF65-F5344CB8AC3E}">
        <p14:creationId xmlns:p14="http://schemas.microsoft.com/office/powerpoint/2010/main" val="1993055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smtClean="0">
                <a:solidFill>
                  <a:schemeClr val="tx2"/>
                </a:solidFill>
              </a:rPr>
              <a:t>How does k modes work?</a:t>
            </a:r>
            <a:endParaRPr lang="en-US" sz="24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1641332"/>
            <a:ext cx="9220200" cy="615553"/>
          </a:xfrm>
          <a:prstGeom prst="rect">
            <a:avLst/>
          </a:prstGeom>
          <a:noFill/>
        </p:spPr>
        <p:txBody>
          <a:bodyPr wrap="square" rtlCol="0">
            <a:spAutoFit/>
          </a:bodyPr>
          <a:lstStyle/>
          <a:p>
            <a:r>
              <a:rPr lang="en-US" sz="1700" dirty="0" smtClean="0"/>
              <a:t>Pick three observations at random that will be become the kernels or “leaders” of the three clusters</a:t>
            </a:r>
            <a:endParaRPr lang="en-US" sz="1700" dirty="0"/>
          </a:p>
        </p:txBody>
      </p:sp>
      <p:sp>
        <p:nvSpPr>
          <p:cNvPr id="8" name="TextBox 7"/>
          <p:cNvSpPr txBox="1"/>
          <p:nvPr/>
        </p:nvSpPr>
        <p:spPr>
          <a:xfrm>
            <a:off x="304800" y="6400800"/>
            <a:ext cx="6698822" cy="276999"/>
          </a:xfrm>
          <a:prstGeom prst="rect">
            <a:avLst/>
          </a:prstGeom>
          <a:noFill/>
        </p:spPr>
        <p:txBody>
          <a:bodyPr wrap="none" rtlCol="0">
            <a:spAutoFit/>
          </a:bodyPr>
          <a:lstStyle/>
          <a:p>
            <a:r>
              <a:rPr lang="en-US" sz="1200" dirty="0"/>
              <a:t>https://www.analyticsvidhya.com/blog/2021/06/kmodes-clustering-algorithm-for-categorical-data/</a:t>
            </a:r>
          </a:p>
        </p:txBody>
      </p:sp>
      <p:pic>
        <p:nvPicPr>
          <p:cNvPr id="10" name="Picture 9"/>
          <p:cNvPicPr>
            <a:picLocks noChangeAspect="1"/>
          </p:cNvPicPr>
          <p:nvPr/>
        </p:nvPicPr>
        <p:blipFill>
          <a:blip r:embed="rId2"/>
          <a:stretch>
            <a:fillRect/>
          </a:stretch>
        </p:blipFill>
        <p:spPr>
          <a:xfrm>
            <a:off x="2133600" y="2416318"/>
            <a:ext cx="4714875" cy="3867150"/>
          </a:xfrm>
          <a:prstGeom prst="rect">
            <a:avLst/>
          </a:prstGeom>
        </p:spPr>
      </p:pic>
    </p:spTree>
    <p:extLst>
      <p:ext uri="{BB962C8B-B14F-4D97-AF65-F5344CB8AC3E}">
        <p14:creationId xmlns:p14="http://schemas.microsoft.com/office/powerpoint/2010/main" val="2757951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smtClean="0">
                <a:solidFill>
                  <a:schemeClr val="tx2"/>
                </a:solidFill>
              </a:rPr>
              <a:t>How does k modes work?</a:t>
            </a:r>
            <a:endParaRPr lang="en-US" sz="24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1641332"/>
            <a:ext cx="9220200" cy="615553"/>
          </a:xfrm>
          <a:prstGeom prst="rect">
            <a:avLst/>
          </a:prstGeom>
          <a:noFill/>
        </p:spPr>
        <p:txBody>
          <a:bodyPr wrap="square" rtlCol="0">
            <a:spAutoFit/>
          </a:bodyPr>
          <a:lstStyle/>
          <a:p>
            <a:r>
              <a:rPr lang="en-US" sz="1700" dirty="0" smtClean="0"/>
              <a:t>Compare the first leader to the first observation that is P1 leader to P1.  How many dissimilarities are there?  There are no dissimilarities e.g. d=0.</a:t>
            </a:r>
            <a:endParaRPr lang="en-US" sz="1700" dirty="0"/>
          </a:p>
        </p:txBody>
      </p:sp>
      <p:sp>
        <p:nvSpPr>
          <p:cNvPr id="8" name="TextBox 7"/>
          <p:cNvSpPr txBox="1"/>
          <p:nvPr/>
        </p:nvSpPr>
        <p:spPr>
          <a:xfrm>
            <a:off x="304800" y="6400800"/>
            <a:ext cx="6698822" cy="276999"/>
          </a:xfrm>
          <a:prstGeom prst="rect">
            <a:avLst/>
          </a:prstGeom>
          <a:noFill/>
        </p:spPr>
        <p:txBody>
          <a:bodyPr wrap="none" rtlCol="0">
            <a:spAutoFit/>
          </a:bodyPr>
          <a:lstStyle/>
          <a:p>
            <a:r>
              <a:rPr lang="en-US" sz="1200" dirty="0"/>
              <a:t>https://www.analyticsvidhya.com/blog/2021/06/kmodes-clustering-algorithm-for-categorical-data/</a:t>
            </a:r>
          </a:p>
        </p:txBody>
      </p:sp>
      <p:pic>
        <p:nvPicPr>
          <p:cNvPr id="11" name="Picture 10"/>
          <p:cNvPicPr>
            <a:picLocks noChangeAspect="1"/>
          </p:cNvPicPr>
          <p:nvPr/>
        </p:nvPicPr>
        <p:blipFill>
          <a:blip r:embed="rId2"/>
          <a:stretch>
            <a:fillRect/>
          </a:stretch>
        </p:blipFill>
        <p:spPr>
          <a:xfrm>
            <a:off x="2057400" y="2374217"/>
            <a:ext cx="4714875" cy="3867150"/>
          </a:xfrm>
          <a:prstGeom prst="rect">
            <a:avLst/>
          </a:prstGeom>
        </p:spPr>
      </p:pic>
    </p:spTree>
    <p:extLst>
      <p:ext uri="{BB962C8B-B14F-4D97-AF65-F5344CB8AC3E}">
        <p14:creationId xmlns:p14="http://schemas.microsoft.com/office/powerpoint/2010/main" val="2874157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smtClean="0">
                <a:solidFill>
                  <a:schemeClr val="tx2"/>
                </a:solidFill>
              </a:rPr>
              <a:t>How does k modes work?</a:t>
            </a:r>
            <a:endParaRPr lang="en-US" sz="24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1641332"/>
            <a:ext cx="9220200" cy="615553"/>
          </a:xfrm>
          <a:prstGeom prst="rect">
            <a:avLst/>
          </a:prstGeom>
          <a:noFill/>
        </p:spPr>
        <p:txBody>
          <a:bodyPr wrap="square" rtlCol="0">
            <a:spAutoFit/>
          </a:bodyPr>
          <a:lstStyle/>
          <a:p>
            <a:r>
              <a:rPr lang="en-US" sz="1700" dirty="0" smtClean="0"/>
              <a:t>Compare the first leader to the first observation that is P1 leader to P2.  How many dissimilarities are there?  There are 1 (hair) + 1 (eye) + 1 (skin) = 3 = d.</a:t>
            </a:r>
            <a:endParaRPr lang="en-US" sz="1700" dirty="0"/>
          </a:p>
        </p:txBody>
      </p:sp>
      <p:sp>
        <p:nvSpPr>
          <p:cNvPr id="8" name="TextBox 7"/>
          <p:cNvSpPr txBox="1"/>
          <p:nvPr/>
        </p:nvSpPr>
        <p:spPr>
          <a:xfrm>
            <a:off x="304800" y="6400800"/>
            <a:ext cx="6698822" cy="276999"/>
          </a:xfrm>
          <a:prstGeom prst="rect">
            <a:avLst/>
          </a:prstGeom>
          <a:noFill/>
        </p:spPr>
        <p:txBody>
          <a:bodyPr wrap="none" rtlCol="0">
            <a:spAutoFit/>
          </a:bodyPr>
          <a:lstStyle/>
          <a:p>
            <a:r>
              <a:rPr lang="en-US" sz="1200" dirty="0"/>
              <a:t>https://www.analyticsvidhya.com/blog/2021/06/kmodes-clustering-algorithm-for-categorical-data/</a:t>
            </a:r>
          </a:p>
        </p:txBody>
      </p:sp>
      <p:pic>
        <p:nvPicPr>
          <p:cNvPr id="2" name="Picture 1"/>
          <p:cNvPicPr>
            <a:picLocks noChangeAspect="1"/>
          </p:cNvPicPr>
          <p:nvPr/>
        </p:nvPicPr>
        <p:blipFill>
          <a:blip r:embed="rId2"/>
          <a:stretch>
            <a:fillRect/>
          </a:stretch>
        </p:blipFill>
        <p:spPr>
          <a:xfrm>
            <a:off x="1905000" y="2431034"/>
            <a:ext cx="4714875" cy="3867150"/>
          </a:xfrm>
          <a:prstGeom prst="rect">
            <a:avLst/>
          </a:prstGeom>
        </p:spPr>
      </p:pic>
    </p:spTree>
    <p:extLst>
      <p:ext uri="{BB962C8B-B14F-4D97-AF65-F5344CB8AC3E}">
        <p14:creationId xmlns:p14="http://schemas.microsoft.com/office/powerpoint/2010/main" val="381609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smtClean="0">
                <a:solidFill>
                  <a:schemeClr val="tx2"/>
                </a:solidFill>
              </a:rPr>
              <a:t>How does k modes work?</a:t>
            </a:r>
            <a:endParaRPr lang="en-US" sz="24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1641332"/>
            <a:ext cx="9220200" cy="1138773"/>
          </a:xfrm>
          <a:prstGeom prst="rect">
            <a:avLst/>
          </a:prstGeom>
          <a:noFill/>
        </p:spPr>
        <p:txBody>
          <a:bodyPr wrap="square" rtlCol="0">
            <a:spAutoFit/>
          </a:bodyPr>
          <a:lstStyle/>
          <a:p>
            <a:r>
              <a:rPr lang="en-US" sz="1700" dirty="0" smtClean="0"/>
              <a:t>Here is the dissimilarity matrix.  Note that the cells contain the number of dissimilarities for each cluster.  The result is that all the observations get assigned to a cluster by noting which of the three clusters (cluster 1, 2 or 3) has the least dissimilarities.  Ties mean that observation gets randomly assigned to a cluster.</a:t>
            </a:r>
            <a:endParaRPr lang="en-US" sz="1700" dirty="0"/>
          </a:p>
        </p:txBody>
      </p:sp>
      <p:sp>
        <p:nvSpPr>
          <p:cNvPr id="8" name="TextBox 7"/>
          <p:cNvSpPr txBox="1"/>
          <p:nvPr/>
        </p:nvSpPr>
        <p:spPr>
          <a:xfrm>
            <a:off x="304800" y="6400800"/>
            <a:ext cx="6698822" cy="276999"/>
          </a:xfrm>
          <a:prstGeom prst="rect">
            <a:avLst/>
          </a:prstGeom>
          <a:noFill/>
        </p:spPr>
        <p:txBody>
          <a:bodyPr wrap="none" rtlCol="0">
            <a:spAutoFit/>
          </a:bodyPr>
          <a:lstStyle/>
          <a:p>
            <a:r>
              <a:rPr lang="en-US" sz="1200" dirty="0"/>
              <a:t>https://www.analyticsvidhya.com/blog/2021/06/kmodes-clustering-algorithm-for-categorical-data/</a:t>
            </a:r>
          </a:p>
        </p:txBody>
      </p:sp>
      <p:pic>
        <p:nvPicPr>
          <p:cNvPr id="3" name="Picture 2"/>
          <p:cNvPicPr>
            <a:picLocks noChangeAspect="1"/>
          </p:cNvPicPr>
          <p:nvPr/>
        </p:nvPicPr>
        <p:blipFill>
          <a:blip r:embed="rId2"/>
          <a:stretch>
            <a:fillRect/>
          </a:stretch>
        </p:blipFill>
        <p:spPr>
          <a:xfrm>
            <a:off x="1023937" y="3153315"/>
            <a:ext cx="7096125" cy="2514600"/>
          </a:xfrm>
          <a:prstGeom prst="rect">
            <a:avLst/>
          </a:prstGeom>
        </p:spPr>
      </p:pic>
      <p:sp>
        <p:nvSpPr>
          <p:cNvPr id="4" name="Down Arrow 3"/>
          <p:cNvSpPr/>
          <p:nvPr/>
        </p:nvSpPr>
        <p:spPr>
          <a:xfrm rot="2286388">
            <a:off x="8175054" y="2482596"/>
            <a:ext cx="484632" cy="9784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629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smtClean="0">
                <a:solidFill>
                  <a:schemeClr val="tx2"/>
                </a:solidFill>
              </a:rPr>
              <a:t>How does k modes work?</a:t>
            </a:r>
            <a:endParaRPr lang="en-US" sz="24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1641332"/>
            <a:ext cx="9220200" cy="1400383"/>
          </a:xfrm>
          <a:prstGeom prst="rect">
            <a:avLst/>
          </a:prstGeom>
          <a:noFill/>
        </p:spPr>
        <p:txBody>
          <a:bodyPr wrap="square" rtlCol="0">
            <a:spAutoFit/>
          </a:bodyPr>
          <a:lstStyle/>
          <a:p>
            <a:r>
              <a:rPr lang="en-US" sz="1700" dirty="0" smtClean="0"/>
              <a:t>Once the observations are all assigned, here is what we have.  </a:t>
            </a:r>
            <a:endParaRPr lang="en-US" sz="1700" dirty="0"/>
          </a:p>
          <a:p>
            <a:endParaRPr lang="en-US" sz="1700" dirty="0" smtClean="0"/>
          </a:p>
          <a:p>
            <a:r>
              <a:rPr lang="en-US" sz="1700" dirty="0" smtClean="0"/>
              <a:t>Cluster 1 = Yellow</a:t>
            </a:r>
          </a:p>
          <a:p>
            <a:r>
              <a:rPr lang="en-US" sz="1700" dirty="0" smtClean="0"/>
              <a:t>Cluster 2 = Red</a:t>
            </a:r>
          </a:p>
          <a:p>
            <a:r>
              <a:rPr lang="en-US" sz="1700" dirty="0" smtClean="0"/>
              <a:t>Cluster 3 = Purple </a:t>
            </a:r>
            <a:endParaRPr lang="en-US" sz="1700" dirty="0"/>
          </a:p>
        </p:txBody>
      </p:sp>
      <p:sp>
        <p:nvSpPr>
          <p:cNvPr id="8" name="TextBox 7"/>
          <p:cNvSpPr txBox="1"/>
          <p:nvPr/>
        </p:nvSpPr>
        <p:spPr>
          <a:xfrm>
            <a:off x="304800" y="6400800"/>
            <a:ext cx="6698822" cy="276999"/>
          </a:xfrm>
          <a:prstGeom prst="rect">
            <a:avLst/>
          </a:prstGeom>
          <a:noFill/>
        </p:spPr>
        <p:txBody>
          <a:bodyPr wrap="none" rtlCol="0">
            <a:spAutoFit/>
          </a:bodyPr>
          <a:lstStyle/>
          <a:p>
            <a:r>
              <a:rPr lang="en-US" sz="1200" dirty="0"/>
              <a:t>https://www.analyticsvidhya.com/blog/2021/06/kmodes-clustering-algorithm-for-categorical-data/</a:t>
            </a:r>
          </a:p>
        </p:txBody>
      </p:sp>
      <p:pic>
        <p:nvPicPr>
          <p:cNvPr id="3" name="Picture 2"/>
          <p:cNvPicPr>
            <a:picLocks noChangeAspect="1"/>
          </p:cNvPicPr>
          <p:nvPr/>
        </p:nvPicPr>
        <p:blipFill>
          <a:blip r:embed="rId2"/>
          <a:stretch>
            <a:fillRect/>
          </a:stretch>
        </p:blipFill>
        <p:spPr>
          <a:xfrm>
            <a:off x="1600200" y="3352800"/>
            <a:ext cx="5657850" cy="2524125"/>
          </a:xfrm>
          <a:prstGeom prst="rect">
            <a:avLst/>
          </a:prstGeom>
        </p:spPr>
      </p:pic>
    </p:spTree>
    <p:extLst>
      <p:ext uri="{BB962C8B-B14F-4D97-AF65-F5344CB8AC3E}">
        <p14:creationId xmlns:p14="http://schemas.microsoft.com/office/powerpoint/2010/main" val="24481319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F51392A1D0240A3D2BA431493B7E2" ma:contentTypeVersion="14" ma:contentTypeDescription="Create a new document." ma:contentTypeScope="" ma:versionID="c7c3d213cbb2d469674a6ed12af4d478">
  <xsd:schema xmlns:xsd="http://www.w3.org/2001/XMLSchema" xmlns:xs="http://www.w3.org/2001/XMLSchema" xmlns:p="http://schemas.microsoft.com/office/2006/metadata/properties" xmlns:ns3="7c4dd8aa-edd7-4664-bc6c-feed373e4ae0" xmlns:ns4="50189497-729f-4dc5-9929-5ffc656f3910" targetNamespace="http://schemas.microsoft.com/office/2006/metadata/properties" ma:root="true" ma:fieldsID="a5f2cd12e341de827b888a8fb19bbec0" ns3:_="" ns4:_="">
    <xsd:import namespace="7c4dd8aa-edd7-4664-bc6c-feed373e4ae0"/>
    <xsd:import namespace="50189497-729f-4dc5-9929-5ffc656f391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DateTaken" minOccurs="0"/>
                <xsd:element ref="ns4:MediaServiceAutoTags" minOccurs="0"/>
                <xsd:element ref="ns4:MediaServiceLocation" minOccurs="0"/>
                <xsd:element ref="ns4:MediaServiceOCR"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4dd8aa-edd7-4664-bc6c-feed373e4ae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189497-729f-4dc5-9929-5ffc656f391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29E67F-B8C4-4CF8-87B7-1102582FF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4dd8aa-edd7-4664-bc6c-feed373e4ae0"/>
    <ds:schemaRef ds:uri="50189497-729f-4dc5-9929-5ffc656f39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6ECF4B-FE7C-4600-A78F-8F525CB1DB83}">
  <ds:schemaRefs>
    <ds:schemaRef ds:uri="http://schemas.microsoft.com/sharepoint/v3/contenttype/forms"/>
  </ds:schemaRefs>
</ds:datastoreItem>
</file>

<file path=customXml/itemProps3.xml><?xml version="1.0" encoding="utf-8"?>
<ds:datastoreItem xmlns:ds="http://schemas.openxmlformats.org/officeDocument/2006/customXml" ds:itemID="{0BC51CAC-3257-44BA-9277-F5F36D44F5E1}">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7c4dd8aa-edd7-4664-bc6c-feed373e4ae0"/>
    <ds:schemaRef ds:uri="http://schemas.microsoft.com/office/infopath/2007/PartnerControls"/>
    <ds:schemaRef ds:uri="50189497-729f-4dc5-9929-5ffc656f391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Equity</Template>
  <TotalTime>11379</TotalTime>
  <Words>597</Words>
  <Application>Microsoft Office PowerPoint</Application>
  <PresentationFormat>On-screen Show (4:3)</PresentationFormat>
  <Paragraphs>59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 Book</vt:lpstr>
      <vt:lpstr>Matura MT Script Capitals</vt:lpstr>
      <vt:lpstr>Perpetua</vt:lpstr>
      <vt:lpstr>Wingdings 2</vt:lpstr>
      <vt:lpstr>Equity</vt:lpstr>
      <vt:lpstr>Cluster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606</cp:revision>
  <cp:lastPrinted>2017-06-07T23:31:29Z</cp:lastPrinted>
  <dcterms:created xsi:type="dcterms:W3CDTF">2007-03-27T14:14:02Z</dcterms:created>
  <dcterms:modified xsi:type="dcterms:W3CDTF">2022-01-13T20:25:08Z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0x0101001A4F51392A1D0240A3D2BA431493B7E2</vt:lpwstr>
  </property>
</Properties>
</file>