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6"/>
  </p:notesMasterIdLst>
  <p:sldIdLst>
    <p:sldId id="256" r:id="rId5"/>
    <p:sldId id="262" r:id="rId6"/>
    <p:sldId id="389" r:id="rId7"/>
    <p:sldId id="390" r:id="rId8"/>
    <p:sldId id="391" r:id="rId9"/>
    <p:sldId id="392" r:id="rId10"/>
    <p:sldId id="266" r:id="rId11"/>
    <p:sldId id="393" r:id="rId12"/>
    <p:sldId id="394" r:id="rId13"/>
    <p:sldId id="395" r:id="rId14"/>
    <p:sldId id="396" r:id="rId15"/>
    <p:sldId id="397" r:id="rId16"/>
    <p:sldId id="398" r:id="rId17"/>
    <p:sldId id="401" r:id="rId18"/>
    <p:sldId id="402" r:id="rId19"/>
    <p:sldId id="404" r:id="rId20"/>
    <p:sldId id="403" r:id="rId21"/>
    <p:sldId id="405" r:id="rId22"/>
    <p:sldId id="406" r:id="rId23"/>
    <p:sldId id="407" r:id="rId24"/>
    <p:sldId id="408" r:id="rId25"/>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5" autoAdjust="0"/>
    <p:restoredTop sz="95620" autoAdjust="0"/>
  </p:normalViewPr>
  <p:slideViewPr>
    <p:cSldViewPr>
      <p:cViewPr varScale="1">
        <p:scale>
          <a:sx n="83" d="100"/>
          <a:sy n="83" d="100"/>
        </p:scale>
        <p:origin x="653"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79203" name="Rectangle 3"/>
          <p:cNvSpPr>
            <a:spLocks noGrp="1" noChangeArrowheads="1"/>
          </p:cNvSpPr>
          <p:nvPr>
            <p:ph type="dt" idx="1"/>
          </p:nvPr>
        </p:nvSpPr>
        <p:spPr bwMode="auto">
          <a:xfrm>
            <a:off x="4023092"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p:spPr>
      </p:sp>
      <p:sp>
        <p:nvSpPr>
          <p:cNvPr id="179205" name="Rectangle 5"/>
          <p:cNvSpPr>
            <a:spLocks noGrp="1" noChangeArrowheads="1"/>
          </p:cNvSpPr>
          <p:nvPr>
            <p:ph type="body" sz="quarter" idx="3"/>
          </p:nvPr>
        </p:nvSpPr>
        <p:spPr bwMode="auto">
          <a:xfrm>
            <a:off x="710248" y="4459526"/>
            <a:ext cx="5681980" cy="422481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9206"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79207" name="Rectangle 7"/>
          <p:cNvSpPr>
            <a:spLocks noGrp="1" noChangeArrowheads="1"/>
          </p:cNvSpPr>
          <p:nvPr>
            <p:ph type="sldNum" sz="quarter" idx="5"/>
          </p:nvPr>
        </p:nvSpPr>
        <p:spPr bwMode="auto">
          <a:xfrm>
            <a:off x="4023092"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eaLnBrk="1" hangingPunct="1">
              <a:defRPr sz="1200" smtClean="0">
                <a:latin typeface="Arial" charset="0"/>
              </a:defRPr>
            </a:lvl1pPr>
          </a:lstStyle>
          <a:p>
            <a:pPr>
              <a:defRPr/>
            </a:pPr>
            <a:fld id="{15367AFD-85EE-43FE-AE75-A9E066BDEA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EAE4558-A45A-46B4-A730-07939C7CAAA4}" type="slidenum">
              <a:rPr lang="en-US"/>
              <a:pPr/>
              <a:t>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96866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11</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3931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4798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982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439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108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59618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73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3767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19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029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20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34551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21</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5056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135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313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264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65489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A15D67D-A651-449B-969D-8A16AF5CD3FB}" type="slidenum">
              <a:rPr lang="en-US"/>
              <a:pPr/>
              <a:t>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A15D67D-A651-449B-969D-8A16AF5CD3FB}" type="slidenum">
              <a:rPr lang="en-US"/>
              <a:pPr/>
              <a:t>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6468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6119C48-7CCA-468A-B52B-7E69D6918AE0}" type="slidenum">
              <a:rPr lang="en-US"/>
              <a:pPr/>
              <a:t>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6699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smtClean="0">
                <a:solidFill>
                  <a:schemeClr val="bg1"/>
                </a:solidFill>
              </a:defRPr>
            </a:lvl1pPr>
          </a:lstStyle>
          <a:p>
            <a:pPr>
              <a:defRPr/>
            </a:pPr>
            <a:fld id="{7581DE9C-40C3-42C3-9492-8FC6F7A625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5CD6FFD-0EB0-4975-A102-0C1333370E3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CADBB3F-5108-447D-8054-5CE0D4D31EA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F9A0811-C48F-47CA-B750-66FC32A3BF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312715E-F9FE-40E3-BDD9-61F943DD1B9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21D2061-84A5-4B25-B5C6-BF4E1E1D5AA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5"/>
          <p:cNvSpPr>
            <a:spLocks noGrp="1"/>
          </p:cNvSpPr>
          <p:nvPr>
            <p:ph type="dt" sz="half" idx="10"/>
          </p:nvPr>
        </p:nvSpPr>
        <p:spPr/>
        <p:txBody>
          <a:bodyPr rtlCol="0"/>
          <a:lstStyle>
            <a:lvl1pPr>
              <a:defRPr/>
            </a:lvl1pPr>
          </a:lstStyle>
          <a:p>
            <a:pPr>
              <a:defRPr/>
            </a:pPr>
            <a:endParaRPr lang="en-US"/>
          </a:p>
        </p:txBody>
      </p:sp>
      <p:sp>
        <p:nvSpPr>
          <p:cNvPr id="8" name="Slide Number Placeholder 26"/>
          <p:cNvSpPr>
            <a:spLocks noGrp="1"/>
          </p:cNvSpPr>
          <p:nvPr>
            <p:ph type="sldNum" sz="quarter" idx="11"/>
          </p:nvPr>
        </p:nvSpPr>
        <p:spPr/>
        <p:txBody>
          <a:bodyPr rtlCol="0"/>
          <a:lstStyle>
            <a:lvl1pPr>
              <a:defRPr/>
            </a:lvl1pPr>
          </a:lstStyle>
          <a:p>
            <a:pPr>
              <a:defRPr/>
            </a:pPr>
            <a:fld id="{89251BA6-AA6D-4BD9-BE02-81B978191492}" type="slidenum">
              <a:rPr lang="en-US"/>
              <a:pPr>
                <a:defRPr/>
              </a:pPr>
              <a:t>‹#›</a:t>
            </a:fld>
            <a:endParaRPr lang="en-US"/>
          </a:p>
        </p:txBody>
      </p:sp>
      <p:sp>
        <p:nvSpPr>
          <p:cNvPr id="9" name="Footer Placeholder 2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FA1B710-293B-4659-9961-FB861508BA5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11BE7536-5CA1-45E8-AA94-6ABB81D306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66D4BAB-6C17-44C1-A34F-EB9B722983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6B1199D-411D-4704-9CFB-2475DD0AE7D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351"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52"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smtClean="0">
                <a:solidFill>
                  <a:srgbClr val="FFFFFF"/>
                </a:solidFill>
              </a:defRPr>
            </a:lvl1pPr>
          </a:lstStyle>
          <a:p>
            <a:pPr>
              <a:defRPr/>
            </a:pPr>
            <a:fld id="{285D83E7-34B0-49A7-90F4-D348CCC311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6" r:id="rId2"/>
    <p:sldLayoutId id="2147483745" r:id="rId3"/>
    <p:sldLayoutId id="2147483744" r:id="rId4"/>
    <p:sldLayoutId id="2147483748" r:id="rId5"/>
    <p:sldLayoutId id="2147483749" r:id="rId6"/>
    <p:sldLayoutId id="2147483743" r:id="rId7"/>
    <p:sldLayoutId id="2147483742" r:id="rId8"/>
    <p:sldLayoutId id="2147483741" r:id="rId9"/>
    <p:sldLayoutId id="2147483740" r:id="rId10"/>
    <p:sldLayoutId id="2147483739"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Trebuchet MS" pitchFamily="34" charset="0"/>
        </a:defRPr>
      </a:lvl2pPr>
      <a:lvl3pPr algn="l" rtl="0" fontAlgn="base">
        <a:spcBef>
          <a:spcPct val="0"/>
        </a:spcBef>
        <a:spcAft>
          <a:spcPct val="0"/>
        </a:spcAft>
        <a:defRPr sz="4000">
          <a:solidFill>
            <a:schemeClr val="tx2"/>
          </a:solidFill>
          <a:latin typeface="Trebuchet MS" pitchFamily="34" charset="0"/>
        </a:defRPr>
      </a:lvl3pPr>
      <a:lvl4pPr algn="l" rtl="0" fontAlgn="base">
        <a:spcBef>
          <a:spcPct val="0"/>
        </a:spcBef>
        <a:spcAft>
          <a:spcPct val="0"/>
        </a:spcAft>
        <a:defRPr sz="4000">
          <a:solidFill>
            <a:schemeClr val="tx2"/>
          </a:solidFill>
          <a:latin typeface="Trebuchet MS" pitchFamily="34" charset="0"/>
        </a:defRPr>
      </a:lvl4pPr>
      <a:lvl5pPr algn="l" rtl="0" fontAlgn="base">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fontAlgn="base">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fontAlgn="base">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fontAlgn="base">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fontAlgn="base">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fontAlgn="base">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2401888"/>
            <a:ext cx="8458200" cy="1470025"/>
          </a:xfrm>
        </p:spPr>
        <p:txBody>
          <a:bodyPr>
            <a:normAutofit/>
          </a:bodyPr>
          <a:lstStyle/>
          <a:p>
            <a:pPr fontAlgn="auto">
              <a:spcAft>
                <a:spcPts val="0"/>
              </a:spcAft>
              <a:defRPr/>
            </a:pPr>
            <a:r>
              <a:rPr lang="en-US" sz="3600" dirty="0" smtClean="0"/>
              <a:t>ONEWAY </a:t>
            </a:r>
            <a:r>
              <a:rPr lang="en-US" sz="3600" dirty="0" smtClean="0"/>
              <a:t>MANOVA: Environmentally Sensitive Car Example</a:t>
            </a:r>
            <a:endParaRPr lang="en-US" sz="3600" dirty="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Sniff for Homogeneity of Covariance </a:t>
            </a:r>
            <a:r>
              <a:rPr lang="en-US" sz="3200" dirty="0"/>
              <a:t>M</a:t>
            </a:r>
            <a:r>
              <a:rPr lang="en-US" sz="3200" dirty="0" smtClean="0"/>
              <a:t>atrices</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6" name="Rectangle 5"/>
          <p:cNvSpPr/>
          <p:nvPr/>
        </p:nvSpPr>
        <p:spPr>
          <a:xfrm>
            <a:off x="76200" y="2605207"/>
            <a:ext cx="5715000" cy="1661993"/>
          </a:xfrm>
          <a:prstGeom prst="rect">
            <a:avLst/>
          </a:prstGeom>
        </p:spPr>
        <p:txBody>
          <a:bodyPr wrap="square">
            <a:spAutoFit/>
          </a:bodyPr>
          <a:lstStyle/>
          <a:p>
            <a:r>
              <a:rPr lang="en-US" sz="1400" dirty="0"/>
              <a:t>/* use </a:t>
            </a:r>
            <a:r>
              <a:rPr lang="en-US" sz="1400" dirty="0" err="1"/>
              <a:t>proc</a:t>
            </a:r>
            <a:r>
              <a:rPr lang="en-US" sz="1400" dirty="0"/>
              <a:t> </a:t>
            </a:r>
            <a:r>
              <a:rPr lang="en-US" sz="1400" dirty="0" err="1"/>
              <a:t>discrim</a:t>
            </a:r>
            <a:r>
              <a:rPr lang="en-US" sz="1400" dirty="0"/>
              <a:t> to do Box M test */</a:t>
            </a:r>
          </a:p>
          <a:p>
            <a:r>
              <a:rPr lang="en-US" sz="1400" dirty="0" err="1"/>
              <a:t>proc</a:t>
            </a:r>
            <a:r>
              <a:rPr lang="en-US" sz="1400" dirty="0"/>
              <a:t> </a:t>
            </a:r>
            <a:r>
              <a:rPr lang="en-US" sz="1400" dirty="0" err="1"/>
              <a:t>discrim</a:t>
            </a:r>
            <a:r>
              <a:rPr lang="en-US" sz="1400" dirty="0"/>
              <a:t> data=fancy pool=test;</a:t>
            </a:r>
          </a:p>
          <a:p>
            <a:r>
              <a:rPr lang="en-US" sz="1400" dirty="0"/>
              <a:t>class </a:t>
            </a:r>
            <a:r>
              <a:rPr lang="en-US" sz="1400" dirty="0" err="1"/>
              <a:t>environcar</a:t>
            </a:r>
            <a:r>
              <a:rPr lang="en-US" sz="1400" dirty="0"/>
              <a:t>;</a:t>
            </a:r>
          </a:p>
          <a:p>
            <a:r>
              <a:rPr lang="en-US" sz="1400" dirty="0"/>
              <a:t>var </a:t>
            </a:r>
          </a:p>
          <a:p>
            <a:r>
              <a:rPr lang="en-US" sz="1400" dirty="0"/>
              <a:t>I_CONSIDER_MYSELF_A_SPIRITUAL_PE</a:t>
            </a:r>
          </a:p>
          <a:p>
            <a:r>
              <a:rPr lang="en-US" sz="1400" dirty="0"/>
              <a:t>PEOPLE_HAVE_A_DUTY_TO_RECYCLE</a:t>
            </a:r>
          </a:p>
          <a:p>
            <a:r>
              <a:rPr lang="en-US" sz="1400" dirty="0"/>
              <a:t>BUY_SAME_PRODUCTS_THAT_CELEBRITI;</a:t>
            </a:r>
            <a:r>
              <a:rPr lang="en-US" dirty="0" smtClean="0"/>
              <a:t>;</a:t>
            </a:r>
            <a:endParaRPr lang="en-US" dirty="0"/>
          </a:p>
        </p:txBody>
      </p:sp>
      <p:pic>
        <p:nvPicPr>
          <p:cNvPr id="3" name="Picture 2"/>
          <p:cNvPicPr>
            <a:picLocks noChangeAspect="1"/>
          </p:cNvPicPr>
          <p:nvPr/>
        </p:nvPicPr>
        <p:blipFill>
          <a:blip r:embed="rId3"/>
          <a:stretch>
            <a:fillRect/>
          </a:stretch>
        </p:blipFill>
        <p:spPr>
          <a:xfrm>
            <a:off x="1933575" y="4657725"/>
            <a:ext cx="4819650" cy="2047875"/>
          </a:xfrm>
          <a:prstGeom prst="rect">
            <a:avLst/>
          </a:prstGeom>
        </p:spPr>
      </p:pic>
      <p:sp>
        <p:nvSpPr>
          <p:cNvPr id="8" name="Right Arrow 7"/>
          <p:cNvSpPr/>
          <p:nvPr/>
        </p:nvSpPr>
        <p:spPr>
          <a:xfrm rot="10800000">
            <a:off x="3167451" y="2910006"/>
            <a:ext cx="962824" cy="2851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19600" y="2830829"/>
            <a:ext cx="4707995" cy="523220"/>
          </a:xfrm>
          <a:prstGeom prst="rect">
            <a:avLst/>
          </a:prstGeom>
          <a:noFill/>
        </p:spPr>
        <p:txBody>
          <a:bodyPr wrap="square" rtlCol="0">
            <a:spAutoFit/>
          </a:bodyPr>
          <a:lstStyle/>
          <a:p>
            <a:r>
              <a:rPr lang="en-US" sz="1400" dirty="0" smtClean="0">
                <a:solidFill>
                  <a:srgbClr val="FF0000"/>
                </a:solidFill>
              </a:rPr>
              <a:t>Run Box M test to test for equality of  covariance matrices</a:t>
            </a:r>
            <a:endParaRPr lang="en-US" sz="1400" dirty="0">
              <a:solidFill>
                <a:srgbClr val="FF0000"/>
              </a:solidFill>
            </a:endParaRPr>
          </a:p>
        </p:txBody>
      </p:sp>
      <p:sp>
        <p:nvSpPr>
          <p:cNvPr id="5" name="TextBox 4"/>
          <p:cNvSpPr txBox="1"/>
          <p:nvPr/>
        </p:nvSpPr>
        <p:spPr>
          <a:xfrm>
            <a:off x="427905" y="1527153"/>
            <a:ext cx="8699690" cy="923330"/>
          </a:xfrm>
          <a:prstGeom prst="rect">
            <a:avLst/>
          </a:prstGeom>
          <a:noFill/>
        </p:spPr>
        <p:txBody>
          <a:bodyPr wrap="square" rtlCol="0">
            <a:spAutoFit/>
          </a:bodyPr>
          <a:lstStyle/>
          <a:p>
            <a:r>
              <a:rPr lang="en-US" dirty="0" err="1" smtClean="0"/>
              <a:t>Proc</a:t>
            </a:r>
            <a:r>
              <a:rPr lang="en-US" dirty="0" smtClean="0"/>
              <a:t> GLM that does the MANOVA does not have Box’s M test to test for equivalencies of variance matrices so we will use PROC DISCRIM to do that…</a:t>
            </a:r>
          </a:p>
          <a:p>
            <a:endParaRPr lang="en-US" dirty="0"/>
          </a:p>
        </p:txBody>
      </p:sp>
    </p:spTree>
    <p:extLst>
      <p:ext uri="{BB962C8B-B14F-4D97-AF65-F5344CB8AC3E}">
        <p14:creationId xmlns:p14="http://schemas.microsoft.com/office/powerpoint/2010/main" val="2211725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pic>
        <p:nvPicPr>
          <p:cNvPr id="3" name="Picture 2"/>
          <p:cNvPicPr>
            <a:picLocks noChangeAspect="1"/>
          </p:cNvPicPr>
          <p:nvPr/>
        </p:nvPicPr>
        <p:blipFill>
          <a:blip r:embed="rId3"/>
          <a:stretch>
            <a:fillRect/>
          </a:stretch>
        </p:blipFill>
        <p:spPr>
          <a:xfrm>
            <a:off x="2124075" y="3581400"/>
            <a:ext cx="4819650" cy="2047875"/>
          </a:xfrm>
          <a:prstGeom prst="rect">
            <a:avLst/>
          </a:prstGeom>
        </p:spPr>
      </p:pic>
      <p:sp>
        <p:nvSpPr>
          <p:cNvPr id="5" name="TextBox 4"/>
          <p:cNvSpPr txBox="1"/>
          <p:nvPr/>
        </p:nvSpPr>
        <p:spPr>
          <a:xfrm>
            <a:off x="416601" y="1752600"/>
            <a:ext cx="8699690" cy="1477328"/>
          </a:xfrm>
          <a:prstGeom prst="rect">
            <a:avLst/>
          </a:prstGeom>
          <a:noFill/>
        </p:spPr>
        <p:txBody>
          <a:bodyPr wrap="square" rtlCol="0">
            <a:spAutoFit/>
          </a:bodyPr>
          <a:lstStyle/>
          <a:p>
            <a:r>
              <a:rPr lang="en-US" dirty="0" smtClean="0"/>
              <a:t>Box’s M is sensitive to sample size and so large sample sizes will often produce p values much less than .05.  When sample sizes are large, homogeneity plays less of a serious threat to the validity of the analysis and so we should just view this test with a modicum of caution.</a:t>
            </a:r>
          </a:p>
          <a:p>
            <a:endParaRPr lang="en-US" dirty="0"/>
          </a:p>
        </p:txBody>
      </p:sp>
      <p:sp>
        <p:nvSpPr>
          <p:cNvPr id="10" name="Rectangle 2"/>
          <p:cNvSpPr txBox="1">
            <a:spLocks noChangeArrowheads="1"/>
          </p:cNvSpPr>
          <p:nvPr/>
        </p:nvSpPr>
        <p:spPr bwMode="auto">
          <a:xfrm>
            <a:off x="228600" y="457200"/>
            <a:ext cx="8610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Trebuchet MS" pitchFamily="34" charset="0"/>
              </a:defRPr>
            </a:lvl2pPr>
            <a:lvl3pPr algn="l" rtl="0" fontAlgn="base">
              <a:spcBef>
                <a:spcPct val="0"/>
              </a:spcBef>
              <a:spcAft>
                <a:spcPct val="0"/>
              </a:spcAft>
              <a:defRPr sz="4000">
                <a:solidFill>
                  <a:schemeClr val="tx2"/>
                </a:solidFill>
                <a:latin typeface="Trebuchet MS" pitchFamily="34" charset="0"/>
              </a:defRPr>
            </a:lvl3pPr>
            <a:lvl4pPr algn="l" rtl="0" fontAlgn="base">
              <a:spcBef>
                <a:spcPct val="0"/>
              </a:spcBef>
              <a:spcAft>
                <a:spcPct val="0"/>
              </a:spcAft>
              <a:defRPr sz="4000">
                <a:solidFill>
                  <a:schemeClr val="tx2"/>
                </a:solidFill>
                <a:latin typeface="Trebuchet MS" pitchFamily="34" charset="0"/>
              </a:defRPr>
            </a:lvl4pPr>
            <a:lvl5pPr algn="l" rtl="0" fontAlgn="base">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a:lstStyle>
          <a:p>
            <a:pPr eaLnBrk="1" hangingPunct="1"/>
            <a:r>
              <a:rPr lang="en-US" sz="3200" dirty="0" smtClean="0"/>
              <a:t>Sniff for Homogeneity of Covariance </a:t>
            </a:r>
            <a:r>
              <a:rPr lang="en-US" sz="3200" dirty="0"/>
              <a:t>M</a:t>
            </a:r>
            <a:r>
              <a:rPr lang="en-US" sz="3200" dirty="0" smtClean="0"/>
              <a:t>atrices</a:t>
            </a:r>
            <a:endParaRPr lang="en-US" sz="3200" dirty="0" smtClean="0"/>
          </a:p>
        </p:txBody>
      </p:sp>
    </p:spTree>
    <p:extLst>
      <p:ext uri="{BB962C8B-B14F-4D97-AF65-F5344CB8AC3E}">
        <p14:creationId xmlns:p14="http://schemas.microsoft.com/office/powerpoint/2010/main" val="3583454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Run PROC GLM for </a:t>
            </a:r>
            <a:r>
              <a:rPr lang="en-US" sz="3200" dirty="0" err="1" smtClean="0"/>
              <a:t>Oneway</a:t>
            </a:r>
            <a:r>
              <a:rPr lang="en-US" sz="3200" dirty="0" smtClean="0"/>
              <a:t> MANOVA</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6" name="Rectangle 5"/>
          <p:cNvSpPr/>
          <p:nvPr/>
        </p:nvSpPr>
        <p:spPr>
          <a:xfrm>
            <a:off x="76200" y="2605207"/>
            <a:ext cx="5715000" cy="3280065"/>
          </a:xfrm>
          <a:prstGeom prst="rect">
            <a:avLst/>
          </a:prstGeom>
        </p:spPr>
        <p:txBody>
          <a:bodyPr wrap="square">
            <a:spAutoFit/>
          </a:bodyPr>
          <a:lstStyle/>
          <a:p>
            <a:pPr>
              <a:lnSpc>
                <a:spcPct val="150000"/>
              </a:lnSpc>
            </a:pPr>
            <a:r>
              <a:rPr lang="en-US" sz="1400" dirty="0"/>
              <a:t>/* do </a:t>
            </a:r>
            <a:r>
              <a:rPr lang="en-US" sz="1400" dirty="0" err="1"/>
              <a:t>manova</a:t>
            </a:r>
            <a:r>
              <a:rPr lang="en-US" sz="1400" dirty="0"/>
              <a:t> with </a:t>
            </a:r>
            <a:r>
              <a:rPr lang="en-US" sz="1400" dirty="0" err="1"/>
              <a:t>tukey</a:t>
            </a:r>
            <a:r>
              <a:rPr lang="en-US" sz="1400" dirty="0"/>
              <a:t> post hoc tests */</a:t>
            </a:r>
          </a:p>
          <a:p>
            <a:pPr>
              <a:lnSpc>
                <a:spcPct val="150000"/>
              </a:lnSpc>
            </a:pPr>
            <a:r>
              <a:rPr lang="en-US" sz="1400" dirty="0" err="1"/>
              <a:t>proc</a:t>
            </a:r>
            <a:r>
              <a:rPr lang="en-US" sz="1400" dirty="0"/>
              <a:t> </a:t>
            </a:r>
            <a:r>
              <a:rPr lang="en-US" sz="1400" dirty="0" err="1"/>
              <a:t>glm</a:t>
            </a:r>
            <a:r>
              <a:rPr lang="en-US" sz="1400" dirty="0"/>
              <a:t> data=fancy;</a:t>
            </a:r>
          </a:p>
          <a:p>
            <a:pPr>
              <a:lnSpc>
                <a:spcPct val="150000"/>
              </a:lnSpc>
            </a:pPr>
            <a:r>
              <a:rPr lang="en-US" sz="1400" dirty="0"/>
              <a:t>class </a:t>
            </a:r>
            <a:r>
              <a:rPr lang="en-US" sz="1400" dirty="0" err="1"/>
              <a:t>environcar</a:t>
            </a:r>
            <a:r>
              <a:rPr lang="en-US" sz="1400" dirty="0"/>
              <a:t>;</a:t>
            </a:r>
          </a:p>
          <a:p>
            <a:pPr>
              <a:lnSpc>
                <a:spcPct val="150000"/>
              </a:lnSpc>
            </a:pPr>
            <a:r>
              <a:rPr lang="en-US" sz="1400" dirty="0"/>
              <a:t>model </a:t>
            </a:r>
          </a:p>
          <a:p>
            <a:pPr>
              <a:lnSpc>
                <a:spcPct val="150000"/>
              </a:lnSpc>
            </a:pPr>
            <a:r>
              <a:rPr lang="en-US" sz="1400" dirty="0"/>
              <a:t>I_CONSIDER_MYSELF_A_SPIRITUAL_PE</a:t>
            </a:r>
          </a:p>
          <a:p>
            <a:pPr>
              <a:lnSpc>
                <a:spcPct val="150000"/>
              </a:lnSpc>
            </a:pPr>
            <a:r>
              <a:rPr lang="en-US" sz="1400" dirty="0"/>
              <a:t>PEOPLE_HAVE_A_DUTY_TO_RECYCLE</a:t>
            </a:r>
          </a:p>
          <a:p>
            <a:pPr>
              <a:lnSpc>
                <a:spcPct val="150000"/>
              </a:lnSpc>
            </a:pPr>
            <a:r>
              <a:rPr lang="en-US" sz="1400" dirty="0"/>
              <a:t>BUY_SAME_PRODUCTS_THAT_CELEBRITI = </a:t>
            </a:r>
            <a:r>
              <a:rPr lang="en-US" sz="1400" dirty="0" err="1"/>
              <a:t>environcar</a:t>
            </a:r>
            <a:r>
              <a:rPr lang="en-US" sz="1400" dirty="0"/>
              <a:t>;</a:t>
            </a:r>
          </a:p>
          <a:p>
            <a:pPr>
              <a:lnSpc>
                <a:spcPct val="150000"/>
              </a:lnSpc>
            </a:pPr>
            <a:r>
              <a:rPr lang="en-US" sz="1400" dirty="0"/>
              <a:t>means </a:t>
            </a:r>
            <a:r>
              <a:rPr lang="en-US" sz="1400" dirty="0" err="1"/>
              <a:t>environcar</a:t>
            </a:r>
            <a:r>
              <a:rPr lang="en-US" sz="1400" dirty="0"/>
              <a:t> / </a:t>
            </a:r>
            <a:r>
              <a:rPr lang="en-US" sz="1400" dirty="0" err="1"/>
              <a:t>dunenett</a:t>
            </a:r>
            <a:r>
              <a:rPr lang="en-US" sz="1400" dirty="0"/>
              <a:t> </a:t>
            </a:r>
            <a:r>
              <a:rPr lang="en-US" sz="1400" dirty="0" err="1"/>
              <a:t>hovtest</a:t>
            </a:r>
            <a:r>
              <a:rPr lang="en-US" sz="1400" dirty="0"/>
              <a:t>;</a:t>
            </a:r>
          </a:p>
          <a:p>
            <a:pPr>
              <a:lnSpc>
                <a:spcPct val="150000"/>
              </a:lnSpc>
            </a:pPr>
            <a:r>
              <a:rPr lang="en-US" sz="1400" dirty="0" err="1"/>
              <a:t>manova</a:t>
            </a:r>
            <a:r>
              <a:rPr lang="en-US" sz="1400" dirty="0"/>
              <a:t> h=_all_ / </a:t>
            </a:r>
            <a:r>
              <a:rPr lang="en-US" sz="1400" dirty="0" err="1"/>
              <a:t>printe</a:t>
            </a:r>
            <a:r>
              <a:rPr lang="en-US" sz="1400" dirty="0"/>
              <a:t> </a:t>
            </a:r>
            <a:r>
              <a:rPr lang="en-US" sz="1400" dirty="0" err="1"/>
              <a:t>printh</a:t>
            </a:r>
            <a:r>
              <a:rPr lang="en-US" sz="1400" dirty="0"/>
              <a:t>;</a:t>
            </a:r>
          </a:p>
          <a:p>
            <a:pPr>
              <a:lnSpc>
                <a:spcPct val="150000"/>
              </a:lnSpc>
            </a:pPr>
            <a:r>
              <a:rPr lang="en-US" sz="1400" dirty="0"/>
              <a:t>run;</a:t>
            </a:r>
            <a:endParaRPr lang="en-US" dirty="0"/>
          </a:p>
        </p:txBody>
      </p:sp>
      <p:sp>
        <p:nvSpPr>
          <p:cNvPr id="8" name="Right Arrow 7"/>
          <p:cNvSpPr/>
          <p:nvPr/>
        </p:nvSpPr>
        <p:spPr>
          <a:xfrm rot="10800000">
            <a:off x="2590801" y="3067601"/>
            <a:ext cx="962824" cy="2089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42950" y="2988424"/>
            <a:ext cx="4707995" cy="307777"/>
          </a:xfrm>
          <a:prstGeom prst="rect">
            <a:avLst/>
          </a:prstGeom>
          <a:noFill/>
        </p:spPr>
        <p:txBody>
          <a:bodyPr wrap="square" rtlCol="0">
            <a:spAutoFit/>
          </a:bodyPr>
          <a:lstStyle/>
          <a:p>
            <a:r>
              <a:rPr lang="en-US" sz="1400" dirty="0" err="1" smtClean="0">
                <a:solidFill>
                  <a:srgbClr val="FF0000"/>
                </a:solidFill>
              </a:rPr>
              <a:t>Proc</a:t>
            </a:r>
            <a:r>
              <a:rPr lang="en-US" sz="1400" dirty="0" smtClean="0">
                <a:solidFill>
                  <a:srgbClr val="FF0000"/>
                </a:solidFill>
              </a:rPr>
              <a:t> GLM does the </a:t>
            </a:r>
            <a:r>
              <a:rPr lang="en-US" sz="1400" dirty="0" err="1" smtClean="0">
                <a:solidFill>
                  <a:srgbClr val="FF0000"/>
                </a:solidFill>
              </a:rPr>
              <a:t>oneway</a:t>
            </a:r>
            <a:r>
              <a:rPr lang="en-US" sz="1400" dirty="0" smtClean="0">
                <a:solidFill>
                  <a:srgbClr val="FF0000"/>
                </a:solidFill>
              </a:rPr>
              <a:t> MANOVA test in SAS</a:t>
            </a:r>
            <a:endParaRPr lang="en-US" sz="1400" dirty="0">
              <a:solidFill>
                <a:srgbClr val="FF0000"/>
              </a:solidFill>
            </a:endParaRPr>
          </a:p>
        </p:txBody>
      </p:sp>
      <p:sp>
        <p:nvSpPr>
          <p:cNvPr id="5" name="TextBox 4"/>
          <p:cNvSpPr txBox="1"/>
          <p:nvPr/>
        </p:nvSpPr>
        <p:spPr>
          <a:xfrm>
            <a:off x="427905" y="1527153"/>
            <a:ext cx="8699690" cy="923330"/>
          </a:xfrm>
          <a:prstGeom prst="rect">
            <a:avLst/>
          </a:prstGeom>
          <a:noFill/>
        </p:spPr>
        <p:txBody>
          <a:bodyPr wrap="square" rtlCol="0">
            <a:spAutoFit/>
          </a:bodyPr>
          <a:lstStyle/>
          <a:p>
            <a:r>
              <a:rPr lang="en-US" dirty="0" err="1" smtClean="0"/>
              <a:t>Proc</a:t>
            </a:r>
            <a:r>
              <a:rPr lang="en-US" dirty="0" smtClean="0"/>
              <a:t> GLM that does the MANOVA does not have Box’s M test to test for equivalencies of variance matrices so we will use PROC DISCRIM to do that…</a:t>
            </a:r>
          </a:p>
          <a:p>
            <a:endParaRPr lang="en-US" dirty="0"/>
          </a:p>
        </p:txBody>
      </p:sp>
      <p:sp>
        <p:nvSpPr>
          <p:cNvPr id="10" name="Right Arrow 9"/>
          <p:cNvSpPr/>
          <p:nvPr/>
        </p:nvSpPr>
        <p:spPr>
          <a:xfrm rot="10800000">
            <a:off x="2590801" y="3441359"/>
            <a:ext cx="962824" cy="2089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42950" y="3362182"/>
            <a:ext cx="4707995" cy="307777"/>
          </a:xfrm>
          <a:prstGeom prst="rect">
            <a:avLst/>
          </a:prstGeom>
          <a:noFill/>
        </p:spPr>
        <p:txBody>
          <a:bodyPr wrap="square" rtlCol="0">
            <a:spAutoFit/>
          </a:bodyPr>
          <a:lstStyle/>
          <a:p>
            <a:r>
              <a:rPr lang="en-US" sz="1400" dirty="0" smtClean="0">
                <a:solidFill>
                  <a:srgbClr val="FF0000"/>
                </a:solidFill>
              </a:rPr>
              <a:t>Here is our IV of attitude towards eco-friendly car</a:t>
            </a:r>
            <a:endParaRPr lang="en-US" sz="1400" dirty="0">
              <a:solidFill>
                <a:srgbClr val="FF0000"/>
              </a:solidFill>
            </a:endParaRPr>
          </a:p>
        </p:txBody>
      </p:sp>
      <p:sp>
        <p:nvSpPr>
          <p:cNvPr id="12" name="Right Arrow 11"/>
          <p:cNvSpPr/>
          <p:nvPr/>
        </p:nvSpPr>
        <p:spPr>
          <a:xfrm rot="10800000">
            <a:off x="4005650" y="4148808"/>
            <a:ext cx="962824" cy="2089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257800" y="4069631"/>
            <a:ext cx="3733800" cy="307777"/>
          </a:xfrm>
          <a:prstGeom prst="rect">
            <a:avLst/>
          </a:prstGeom>
          <a:noFill/>
        </p:spPr>
        <p:txBody>
          <a:bodyPr wrap="square" rtlCol="0">
            <a:spAutoFit/>
          </a:bodyPr>
          <a:lstStyle/>
          <a:p>
            <a:r>
              <a:rPr lang="en-US" sz="1400" dirty="0" smtClean="0">
                <a:solidFill>
                  <a:srgbClr val="FF0000"/>
                </a:solidFill>
              </a:rPr>
              <a:t>Here is our model for the </a:t>
            </a:r>
            <a:r>
              <a:rPr lang="en-US" sz="1400" dirty="0" err="1" smtClean="0">
                <a:solidFill>
                  <a:srgbClr val="FF0000"/>
                </a:solidFill>
              </a:rPr>
              <a:t>oneway</a:t>
            </a:r>
            <a:r>
              <a:rPr lang="en-US" sz="1400" dirty="0" smtClean="0">
                <a:solidFill>
                  <a:srgbClr val="FF0000"/>
                </a:solidFill>
              </a:rPr>
              <a:t> MANOVA</a:t>
            </a:r>
            <a:endParaRPr lang="en-US" sz="1400" dirty="0">
              <a:solidFill>
                <a:srgbClr val="FF0000"/>
              </a:solidFill>
            </a:endParaRPr>
          </a:p>
        </p:txBody>
      </p:sp>
      <p:sp>
        <p:nvSpPr>
          <p:cNvPr id="14" name="Right Arrow 13"/>
          <p:cNvSpPr/>
          <p:nvPr/>
        </p:nvSpPr>
        <p:spPr>
          <a:xfrm rot="10800000">
            <a:off x="3243651" y="4995848"/>
            <a:ext cx="962824" cy="2089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76854" y="4856257"/>
            <a:ext cx="4707995" cy="523220"/>
          </a:xfrm>
          <a:prstGeom prst="rect">
            <a:avLst/>
          </a:prstGeom>
          <a:noFill/>
        </p:spPr>
        <p:txBody>
          <a:bodyPr wrap="square" rtlCol="0">
            <a:spAutoFit/>
          </a:bodyPr>
          <a:lstStyle/>
          <a:p>
            <a:r>
              <a:rPr lang="en-US" sz="1400" dirty="0" smtClean="0">
                <a:solidFill>
                  <a:srgbClr val="FF0000"/>
                </a:solidFill>
              </a:rPr>
              <a:t>Means tests of groups with adjusted alphas for multiple groups</a:t>
            </a:r>
            <a:endParaRPr lang="en-US" sz="1400" dirty="0">
              <a:solidFill>
                <a:srgbClr val="FF0000"/>
              </a:solidFill>
            </a:endParaRPr>
          </a:p>
        </p:txBody>
      </p:sp>
      <p:sp>
        <p:nvSpPr>
          <p:cNvPr id="16" name="Right Arrow 15"/>
          <p:cNvSpPr/>
          <p:nvPr/>
        </p:nvSpPr>
        <p:spPr>
          <a:xfrm rot="10800000">
            <a:off x="3202710" y="5364302"/>
            <a:ext cx="962824" cy="2089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454859" y="5285125"/>
            <a:ext cx="4707995" cy="523220"/>
          </a:xfrm>
          <a:prstGeom prst="rect">
            <a:avLst/>
          </a:prstGeom>
          <a:noFill/>
        </p:spPr>
        <p:txBody>
          <a:bodyPr wrap="square" rtlCol="0">
            <a:spAutoFit/>
          </a:bodyPr>
          <a:lstStyle/>
          <a:p>
            <a:r>
              <a:rPr lang="en-US" sz="1400" dirty="0" smtClean="0">
                <a:solidFill>
                  <a:srgbClr val="FF0000"/>
                </a:solidFill>
              </a:rPr>
              <a:t>Run the </a:t>
            </a:r>
            <a:r>
              <a:rPr lang="en-US" sz="1400" dirty="0" err="1" smtClean="0">
                <a:solidFill>
                  <a:srgbClr val="FF0000"/>
                </a:solidFill>
              </a:rPr>
              <a:t>manova</a:t>
            </a:r>
            <a:r>
              <a:rPr lang="en-US" sz="1400" dirty="0" smtClean="0">
                <a:solidFill>
                  <a:srgbClr val="FF0000"/>
                </a:solidFill>
              </a:rPr>
              <a:t> – show me the between groups and error SCP matrices!</a:t>
            </a:r>
            <a:endParaRPr lang="en-US" sz="1400" dirty="0">
              <a:solidFill>
                <a:srgbClr val="FF0000"/>
              </a:solidFill>
            </a:endParaRPr>
          </a:p>
        </p:txBody>
      </p:sp>
    </p:spTree>
    <p:extLst>
      <p:ext uri="{BB962C8B-B14F-4D97-AF65-F5344CB8AC3E}">
        <p14:creationId xmlns:p14="http://schemas.microsoft.com/office/powerpoint/2010/main" val="3538952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Univariate ANOVA test for Spiritual Person Q</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9" name="TextBox 8"/>
          <p:cNvSpPr txBox="1"/>
          <p:nvPr/>
        </p:nvSpPr>
        <p:spPr>
          <a:xfrm>
            <a:off x="7543800" y="2968823"/>
            <a:ext cx="1524000" cy="307777"/>
          </a:xfrm>
          <a:prstGeom prst="rect">
            <a:avLst/>
          </a:prstGeom>
          <a:noFill/>
        </p:spPr>
        <p:txBody>
          <a:bodyPr wrap="square" rtlCol="0">
            <a:spAutoFit/>
          </a:bodyPr>
          <a:lstStyle/>
          <a:p>
            <a:r>
              <a:rPr lang="en-US" sz="1400" dirty="0" smtClean="0">
                <a:solidFill>
                  <a:srgbClr val="FF0000"/>
                </a:solidFill>
              </a:rPr>
              <a:t>Test is significant</a:t>
            </a:r>
            <a:endParaRPr lang="en-US" sz="1400" dirty="0">
              <a:solidFill>
                <a:srgbClr val="FF0000"/>
              </a:solidFill>
            </a:endParaRPr>
          </a:p>
        </p:txBody>
      </p:sp>
      <p:pic>
        <p:nvPicPr>
          <p:cNvPr id="4" name="Picture 3"/>
          <p:cNvPicPr>
            <a:picLocks noChangeAspect="1"/>
          </p:cNvPicPr>
          <p:nvPr/>
        </p:nvPicPr>
        <p:blipFill>
          <a:blip r:embed="rId3"/>
          <a:stretch>
            <a:fillRect/>
          </a:stretch>
        </p:blipFill>
        <p:spPr>
          <a:xfrm>
            <a:off x="1702435" y="2242763"/>
            <a:ext cx="5079365" cy="3619500"/>
          </a:xfrm>
          <a:prstGeom prst="rect">
            <a:avLst/>
          </a:prstGeom>
        </p:spPr>
      </p:pic>
      <p:sp>
        <p:nvSpPr>
          <p:cNvPr id="8" name="Right Arrow 7"/>
          <p:cNvSpPr/>
          <p:nvPr/>
        </p:nvSpPr>
        <p:spPr>
          <a:xfrm rot="10800000">
            <a:off x="6400800" y="3048000"/>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400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Univariate ANOVA test for Duty to Recycle</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9" name="TextBox 8"/>
          <p:cNvSpPr txBox="1"/>
          <p:nvPr/>
        </p:nvSpPr>
        <p:spPr>
          <a:xfrm>
            <a:off x="7543800" y="3008411"/>
            <a:ext cx="1524000" cy="307777"/>
          </a:xfrm>
          <a:prstGeom prst="rect">
            <a:avLst/>
          </a:prstGeom>
          <a:noFill/>
        </p:spPr>
        <p:txBody>
          <a:bodyPr wrap="square" rtlCol="0">
            <a:spAutoFit/>
          </a:bodyPr>
          <a:lstStyle/>
          <a:p>
            <a:r>
              <a:rPr lang="en-US" sz="1400" dirty="0" smtClean="0">
                <a:solidFill>
                  <a:srgbClr val="FF0000"/>
                </a:solidFill>
              </a:rPr>
              <a:t>Test is significant</a:t>
            </a:r>
            <a:endParaRPr lang="en-US" sz="1400" dirty="0">
              <a:solidFill>
                <a:srgbClr val="FF0000"/>
              </a:solidFill>
            </a:endParaRPr>
          </a:p>
        </p:txBody>
      </p:sp>
      <p:pic>
        <p:nvPicPr>
          <p:cNvPr id="2" name="Picture 1"/>
          <p:cNvPicPr>
            <a:picLocks noChangeAspect="1"/>
          </p:cNvPicPr>
          <p:nvPr/>
        </p:nvPicPr>
        <p:blipFill>
          <a:blip r:embed="rId3"/>
          <a:stretch>
            <a:fillRect/>
          </a:stretch>
        </p:blipFill>
        <p:spPr>
          <a:xfrm>
            <a:off x="1602043" y="2362201"/>
            <a:ext cx="4934797" cy="3581399"/>
          </a:xfrm>
          <a:prstGeom prst="rect">
            <a:avLst/>
          </a:prstGeom>
        </p:spPr>
      </p:pic>
      <p:sp>
        <p:nvSpPr>
          <p:cNvPr id="8" name="Right Arrow 7"/>
          <p:cNvSpPr/>
          <p:nvPr/>
        </p:nvSpPr>
        <p:spPr>
          <a:xfrm rot="10800000">
            <a:off x="6400800" y="3048000"/>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821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Univariate ANOVA test for Products Celebrities Use</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9" name="TextBox 8"/>
          <p:cNvSpPr txBox="1"/>
          <p:nvPr/>
        </p:nvSpPr>
        <p:spPr>
          <a:xfrm>
            <a:off x="7543800" y="3008411"/>
            <a:ext cx="1524000" cy="307777"/>
          </a:xfrm>
          <a:prstGeom prst="rect">
            <a:avLst/>
          </a:prstGeom>
          <a:noFill/>
        </p:spPr>
        <p:txBody>
          <a:bodyPr wrap="square" rtlCol="0">
            <a:spAutoFit/>
          </a:bodyPr>
          <a:lstStyle/>
          <a:p>
            <a:r>
              <a:rPr lang="en-US" sz="1400" dirty="0" smtClean="0">
                <a:solidFill>
                  <a:srgbClr val="FF0000"/>
                </a:solidFill>
              </a:rPr>
              <a:t>Test is significant</a:t>
            </a:r>
            <a:endParaRPr lang="en-US" sz="1400" dirty="0">
              <a:solidFill>
                <a:srgbClr val="FF0000"/>
              </a:solidFill>
            </a:endParaRPr>
          </a:p>
        </p:txBody>
      </p:sp>
      <p:pic>
        <p:nvPicPr>
          <p:cNvPr id="3" name="Picture 2"/>
          <p:cNvPicPr>
            <a:picLocks noChangeAspect="1"/>
          </p:cNvPicPr>
          <p:nvPr/>
        </p:nvPicPr>
        <p:blipFill>
          <a:blip r:embed="rId3"/>
          <a:stretch>
            <a:fillRect/>
          </a:stretch>
        </p:blipFill>
        <p:spPr>
          <a:xfrm>
            <a:off x="1371600" y="2438400"/>
            <a:ext cx="5298580" cy="3486727"/>
          </a:xfrm>
          <a:prstGeom prst="rect">
            <a:avLst/>
          </a:prstGeom>
        </p:spPr>
      </p:pic>
      <p:sp>
        <p:nvSpPr>
          <p:cNvPr id="8" name="Right Arrow 7"/>
          <p:cNvSpPr/>
          <p:nvPr/>
        </p:nvSpPr>
        <p:spPr>
          <a:xfrm rot="10800000">
            <a:off x="6400800" y="3048000"/>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417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19364"/>
            <a:ext cx="4114800" cy="1066800"/>
          </a:xfrm>
        </p:spPr>
        <p:txBody>
          <a:bodyPr/>
          <a:lstStyle/>
          <a:p>
            <a:r>
              <a:rPr lang="en-US" sz="3200" dirty="0" err="1" smtClean="0"/>
              <a:t>Oneway</a:t>
            </a:r>
            <a:r>
              <a:rPr lang="en-US" sz="3200" dirty="0" smtClean="0"/>
              <a:t> MANOVA test</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9" name="TextBox 8"/>
          <p:cNvSpPr txBox="1"/>
          <p:nvPr/>
        </p:nvSpPr>
        <p:spPr>
          <a:xfrm>
            <a:off x="7010400" y="2715280"/>
            <a:ext cx="1524000" cy="523220"/>
          </a:xfrm>
          <a:prstGeom prst="rect">
            <a:avLst/>
          </a:prstGeom>
          <a:noFill/>
        </p:spPr>
        <p:txBody>
          <a:bodyPr wrap="square" rtlCol="0">
            <a:spAutoFit/>
          </a:bodyPr>
          <a:lstStyle/>
          <a:p>
            <a:r>
              <a:rPr lang="en-US" sz="1400" dirty="0" smtClean="0">
                <a:solidFill>
                  <a:srgbClr val="FF0000"/>
                </a:solidFill>
              </a:rPr>
              <a:t>Tests are significant</a:t>
            </a:r>
            <a:endParaRPr lang="en-US" sz="1400" dirty="0">
              <a:solidFill>
                <a:srgbClr val="FF0000"/>
              </a:solidFill>
            </a:endParaRPr>
          </a:p>
        </p:txBody>
      </p:sp>
      <p:pic>
        <p:nvPicPr>
          <p:cNvPr id="2" name="Picture 1"/>
          <p:cNvPicPr>
            <a:picLocks noChangeAspect="1"/>
          </p:cNvPicPr>
          <p:nvPr/>
        </p:nvPicPr>
        <p:blipFill>
          <a:blip r:embed="rId3"/>
          <a:stretch>
            <a:fillRect/>
          </a:stretch>
        </p:blipFill>
        <p:spPr>
          <a:xfrm>
            <a:off x="762000" y="3200400"/>
            <a:ext cx="7410450" cy="3585958"/>
          </a:xfrm>
          <a:prstGeom prst="rect">
            <a:avLst/>
          </a:prstGeom>
        </p:spPr>
      </p:pic>
      <p:sp>
        <p:nvSpPr>
          <p:cNvPr id="8" name="Right Arrow 7"/>
          <p:cNvSpPr/>
          <p:nvPr/>
        </p:nvSpPr>
        <p:spPr>
          <a:xfrm rot="5400000">
            <a:off x="6948088" y="3643712"/>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0" y="1217712"/>
            <a:ext cx="8699690" cy="1200329"/>
          </a:xfrm>
          <a:prstGeom prst="rect">
            <a:avLst/>
          </a:prstGeom>
          <a:noFill/>
        </p:spPr>
        <p:txBody>
          <a:bodyPr wrap="square" rtlCol="0">
            <a:spAutoFit/>
          </a:bodyPr>
          <a:lstStyle/>
          <a:p>
            <a:r>
              <a:rPr lang="en-US" dirty="0" smtClean="0"/>
              <a:t>We see here that Wilk’s </a:t>
            </a:r>
            <a:r>
              <a:rPr lang="en-US" dirty="0" err="1" smtClean="0"/>
              <a:t>Lamda</a:t>
            </a:r>
            <a:r>
              <a:rPr lang="en-US" dirty="0" smtClean="0"/>
              <a:t> as well as the rest of the tests suggest that there are likely differences in means across one or more of the dependent variables in the MANOVA.</a:t>
            </a:r>
          </a:p>
          <a:p>
            <a:endParaRPr lang="en-US" dirty="0"/>
          </a:p>
        </p:txBody>
      </p:sp>
    </p:spTree>
    <p:extLst>
      <p:ext uri="{BB962C8B-B14F-4D97-AF65-F5344CB8AC3E}">
        <p14:creationId xmlns:p14="http://schemas.microsoft.com/office/powerpoint/2010/main" val="3103131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Univariate Levine Tests for Equal Variances Across Groups</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pic>
        <p:nvPicPr>
          <p:cNvPr id="2" name="Picture 1"/>
          <p:cNvPicPr>
            <a:picLocks noChangeAspect="1"/>
          </p:cNvPicPr>
          <p:nvPr/>
        </p:nvPicPr>
        <p:blipFill>
          <a:blip r:embed="rId3"/>
          <a:stretch>
            <a:fillRect/>
          </a:stretch>
        </p:blipFill>
        <p:spPr>
          <a:xfrm>
            <a:off x="1981200" y="2706429"/>
            <a:ext cx="5122068" cy="4151571"/>
          </a:xfrm>
          <a:prstGeom prst="rect">
            <a:avLst/>
          </a:prstGeom>
        </p:spPr>
      </p:pic>
      <p:sp>
        <p:nvSpPr>
          <p:cNvPr id="10" name="TextBox 9"/>
          <p:cNvSpPr txBox="1"/>
          <p:nvPr/>
        </p:nvSpPr>
        <p:spPr>
          <a:xfrm>
            <a:off x="298355" y="1711404"/>
            <a:ext cx="8699690" cy="1107996"/>
          </a:xfrm>
          <a:prstGeom prst="rect">
            <a:avLst/>
          </a:prstGeom>
          <a:noFill/>
        </p:spPr>
        <p:txBody>
          <a:bodyPr wrap="square" rtlCol="0">
            <a:spAutoFit/>
          </a:bodyPr>
          <a:lstStyle/>
          <a:p>
            <a:r>
              <a:rPr lang="en-US" sz="1600" dirty="0" smtClean="0"/>
              <a:t>Not surprising considering the result from Box’s M test.  So this will figure in when choosing a multiple group comparison test in the next slide…We will have to use a test designed for unequal variances…</a:t>
            </a:r>
          </a:p>
          <a:p>
            <a:endParaRPr lang="en-US" dirty="0"/>
          </a:p>
        </p:txBody>
      </p:sp>
      <p:sp>
        <p:nvSpPr>
          <p:cNvPr id="11" name="Right Arrow 10"/>
          <p:cNvSpPr/>
          <p:nvPr/>
        </p:nvSpPr>
        <p:spPr>
          <a:xfrm rot="10800000">
            <a:off x="7059216" y="3679536"/>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7087832" y="4953000"/>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7113231" y="6205683"/>
            <a:ext cx="96282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278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Multiple Group Comparison Tests</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10" name="TextBox 9"/>
          <p:cNvSpPr txBox="1"/>
          <p:nvPr/>
        </p:nvSpPr>
        <p:spPr>
          <a:xfrm>
            <a:off x="298355" y="1711404"/>
            <a:ext cx="8699690" cy="1354217"/>
          </a:xfrm>
          <a:prstGeom prst="rect">
            <a:avLst/>
          </a:prstGeom>
          <a:noFill/>
        </p:spPr>
        <p:txBody>
          <a:bodyPr wrap="square" rtlCol="0">
            <a:spAutoFit/>
          </a:bodyPr>
          <a:lstStyle/>
          <a:p>
            <a:r>
              <a:rPr lang="en-US" sz="1600" dirty="0" smtClean="0"/>
              <a:t>We see that two of the three possible comparisons for the three categories of the IV are significant for the dependent variable I consider myself a spiritual person. Note that the alpha levels are adjusted for tests.  Also note that we are using </a:t>
            </a:r>
            <a:r>
              <a:rPr lang="en-US" sz="1600" dirty="0" err="1" smtClean="0"/>
              <a:t>Dunnett’s</a:t>
            </a:r>
            <a:r>
              <a:rPr lang="en-US" sz="1600" dirty="0" smtClean="0"/>
              <a:t> test because of the unequal variances between groups.</a:t>
            </a:r>
          </a:p>
          <a:p>
            <a:endParaRPr lang="en-US" dirty="0"/>
          </a:p>
        </p:txBody>
      </p:sp>
      <p:pic>
        <p:nvPicPr>
          <p:cNvPr id="3" name="Picture 2"/>
          <p:cNvPicPr>
            <a:picLocks noChangeAspect="1"/>
          </p:cNvPicPr>
          <p:nvPr/>
        </p:nvPicPr>
        <p:blipFill>
          <a:blip r:embed="rId3"/>
          <a:stretch>
            <a:fillRect/>
          </a:stretch>
        </p:blipFill>
        <p:spPr>
          <a:xfrm>
            <a:off x="425979" y="3316577"/>
            <a:ext cx="8184621" cy="3312823"/>
          </a:xfrm>
          <a:prstGeom prst="rect">
            <a:avLst/>
          </a:prstGeom>
        </p:spPr>
      </p:pic>
    </p:spTree>
    <p:extLst>
      <p:ext uri="{BB962C8B-B14F-4D97-AF65-F5344CB8AC3E}">
        <p14:creationId xmlns:p14="http://schemas.microsoft.com/office/powerpoint/2010/main" val="1920923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Multiple Group Comparison Tests</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10" name="TextBox 9"/>
          <p:cNvSpPr txBox="1"/>
          <p:nvPr/>
        </p:nvSpPr>
        <p:spPr>
          <a:xfrm>
            <a:off x="298355" y="1711404"/>
            <a:ext cx="8699690" cy="1354217"/>
          </a:xfrm>
          <a:prstGeom prst="rect">
            <a:avLst/>
          </a:prstGeom>
          <a:noFill/>
        </p:spPr>
        <p:txBody>
          <a:bodyPr wrap="square" rtlCol="0">
            <a:spAutoFit/>
          </a:bodyPr>
          <a:lstStyle/>
          <a:p>
            <a:r>
              <a:rPr lang="en-US" sz="1600" dirty="0" smtClean="0"/>
              <a:t>We see that two of the three possible comparisons for the three categories of the IV are significant for the dependent variable duty to recycle. Note that the alpha levels are adjusted for tests.  Also note that we are using </a:t>
            </a:r>
            <a:r>
              <a:rPr lang="en-US" sz="1600" dirty="0" err="1" smtClean="0"/>
              <a:t>Dunnett’s</a:t>
            </a:r>
            <a:r>
              <a:rPr lang="en-US" sz="1600" dirty="0" smtClean="0"/>
              <a:t> test because of the unequal variances between groups.</a:t>
            </a:r>
          </a:p>
          <a:p>
            <a:endParaRPr lang="en-US" dirty="0"/>
          </a:p>
        </p:txBody>
      </p:sp>
      <p:pic>
        <p:nvPicPr>
          <p:cNvPr id="4" name="Picture 3"/>
          <p:cNvPicPr>
            <a:picLocks noChangeAspect="1"/>
          </p:cNvPicPr>
          <p:nvPr/>
        </p:nvPicPr>
        <p:blipFill>
          <a:blip r:embed="rId3"/>
          <a:stretch>
            <a:fillRect/>
          </a:stretch>
        </p:blipFill>
        <p:spPr>
          <a:xfrm>
            <a:off x="433224" y="3218389"/>
            <a:ext cx="8201351" cy="3533775"/>
          </a:xfrm>
          <a:prstGeom prst="rect">
            <a:avLst/>
          </a:prstGeom>
        </p:spPr>
      </p:pic>
    </p:spTree>
    <p:extLst>
      <p:ext uri="{BB962C8B-B14F-4D97-AF65-F5344CB8AC3E}">
        <p14:creationId xmlns:p14="http://schemas.microsoft.com/office/powerpoint/2010/main" val="872446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229600" cy="1066800"/>
          </a:xfrm>
        </p:spPr>
        <p:txBody>
          <a:bodyPr/>
          <a:lstStyle/>
          <a:p>
            <a:r>
              <a:rPr lang="en-US" dirty="0" smtClean="0"/>
              <a:t>Business Challenge</a:t>
            </a:r>
            <a:endParaRPr lang="en-US" dirty="0" smtClean="0"/>
          </a:p>
        </p:txBody>
      </p:sp>
      <p:sp>
        <p:nvSpPr>
          <p:cNvPr id="45059" name="Rectangle 3"/>
          <p:cNvSpPr>
            <a:spLocks noGrp="1" noChangeArrowheads="1"/>
          </p:cNvSpPr>
          <p:nvPr>
            <p:ph idx="1"/>
          </p:nvPr>
        </p:nvSpPr>
        <p:spPr>
          <a:xfrm>
            <a:off x="381000" y="1524000"/>
            <a:ext cx="4724400" cy="4324350"/>
          </a:xfrm>
        </p:spPr>
        <p:txBody>
          <a:bodyPr/>
          <a:lstStyle/>
          <a:p>
            <a:r>
              <a:rPr lang="en-US" dirty="0" smtClean="0"/>
              <a:t>You want to start a new car company that is gentle to the environment.  </a:t>
            </a:r>
          </a:p>
          <a:p>
            <a:endParaRPr lang="en-US" dirty="0"/>
          </a:p>
          <a:p>
            <a:r>
              <a:rPr lang="en-US" dirty="0" smtClean="0"/>
              <a:t>You want to call it the </a:t>
            </a:r>
            <a:r>
              <a:rPr lang="en-US" dirty="0" err="1" smtClean="0"/>
              <a:t>Ecospirit</a:t>
            </a:r>
            <a:r>
              <a:rPr lang="en-US" dirty="0" smtClean="0"/>
              <a:t> and want the brand to stand for supportin</a:t>
            </a:r>
            <a:r>
              <a:rPr lang="en-US" dirty="0" smtClean="0"/>
              <a:t>g the spirit of the environment while getting people to where they need to go.</a:t>
            </a:r>
            <a:endParaRPr lang="en-US" dirty="0" smtClean="0"/>
          </a:p>
          <a:p>
            <a:endParaRPr lang="en-US" dirty="0" smtClean="0"/>
          </a:p>
          <a:p>
            <a:endParaRPr lang="en-US" sz="2400" dirty="0" smtClean="0"/>
          </a:p>
        </p:txBody>
      </p:sp>
      <p:pic>
        <p:nvPicPr>
          <p:cNvPr id="2" name="Picture 1"/>
          <p:cNvPicPr>
            <a:picLocks noChangeAspect="1"/>
          </p:cNvPicPr>
          <p:nvPr/>
        </p:nvPicPr>
        <p:blipFill>
          <a:blip r:embed="rId3"/>
          <a:stretch>
            <a:fillRect/>
          </a:stretch>
        </p:blipFill>
        <p:spPr>
          <a:xfrm>
            <a:off x="5410200" y="2209800"/>
            <a:ext cx="3671888" cy="2443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Multiple Group Comparison Tests</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10" name="TextBox 9"/>
          <p:cNvSpPr txBox="1"/>
          <p:nvPr/>
        </p:nvSpPr>
        <p:spPr>
          <a:xfrm>
            <a:off x="298355" y="1711404"/>
            <a:ext cx="8699690" cy="1354217"/>
          </a:xfrm>
          <a:prstGeom prst="rect">
            <a:avLst/>
          </a:prstGeom>
          <a:noFill/>
        </p:spPr>
        <p:txBody>
          <a:bodyPr wrap="square" rtlCol="0">
            <a:spAutoFit/>
          </a:bodyPr>
          <a:lstStyle/>
          <a:p>
            <a:r>
              <a:rPr lang="en-US" sz="1600" dirty="0" smtClean="0"/>
              <a:t>We see that two of the three possible comparisons for the three categories of the IV are significant for the dependent variable buy the </a:t>
            </a:r>
            <a:r>
              <a:rPr lang="en-US" sz="1600" dirty="0" err="1" smtClean="0"/>
              <a:t>ame</a:t>
            </a:r>
            <a:r>
              <a:rPr lang="en-US" sz="1600" dirty="0" smtClean="0"/>
              <a:t> products as celebrities. Note that the alpha levels are adjusted for tests.  Also note that we are using </a:t>
            </a:r>
            <a:r>
              <a:rPr lang="en-US" sz="1600" dirty="0" err="1" smtClean="0"/>
              <a:t>Dunnett’s</a:t>
            </a:r>
            <a:r>
              <a:rPr lang="en-US" sz="1600" dirty="0" smtClean="0"/>
              <a:t> test because of the unequal variances between groups.</a:t>
            </a:r>
          </a:p>
          <a:p>
            <a:endParaRPr lang="en-US" dirty="0"/>
          </a:p>
        </p:txBody>
      </p:sp>
      <p:pic>
        <p:nvPicPr>
          <p:cNvPr id="2" name="Picture 1"/>
          <p:cNvPicPr>
            <a:picLocks noChangeAspect="1"/>
          </p:cNvPicPr>
          <p:nvPr/>
        </p:nvPicPr>
        <p:blipFill>
          <a:blip r:embed="rId3"/>
          <a:stretch>
            <a:fillRect/>
          </a:stretch>
        </p:blipFill>
        <p:spPr>
          <a:xfrm>
            <a:off x="533400" y="3352800"/>
            <a:ext cx="8217534" cy="3352800"/>
          </a:xfrm>
          <a:prstGeom prst="rect">
            <a:avLst/>
          </a:prstGeom>
        </p:spPr>
      </p:pic>
    </p:spTree>
    <p:extLst>
      <p:ext uri="{BB962C8B-B14F-4D97-AF65-F5344CB8AC3E}">
        <p14:creationId xmlns:p14="http://schemas.microsoft.com/office/powerpoint/2010/main" val="470880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610600" cy="1066800"/>
          </a:xfrm>
        </p:spPr>
        <p:txBody>
          <a:bodyPr/>
          <a:lstStyle/>
          <a:p>
            <a:r>
              <a:rPr lang="en-US" sz="3200" dirty="0" smtClean="0"/>
              <a:t>Just in Case You’re Curious</a:t>
            </a:r>
            <a:endParaRPr lang="en-US" sz="3200"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sp>
        <p:nvSpPr>
          <p:cNvPr id="10" name="TextBox 9"/>
          <p:cNvSpPr txBox="1"/>
          <p:nvPr/>
        </p:nvSpPr>
        <p:spPr>
          <a:xfrm>
            <a:off x="298355" y="1295400"/>
            <a:ext cx="8699690" cy="615553"/>
          </a:xfrm>
          <a:prstGeom prst="rect">
            <a:avLst/>
          </a:prstGeom>
          <a:noFill/>
        </p:spPr>
        <p:txBody>
          <a:bodyPr wrap="square" rtlCol="0">
            <a:spAutoFit/>
          </a:bodyPr>
          <a:lstStyle/>
          <a:p>
            <a:r>
              <a:rPr lang="en-US" sz="1600" dirty="0" smtClean="0"/>
              <a:t>Here are the between and error SCP matrices as well as the eigenvalues (characteristic roots) !</a:t>
            </a:r>
          </a:p>
          <a:p>
            <a:endParaRPr lang="en-US" dirty="0"/>
          </a:p>
        </p:txBody>
      </p:sp>
      <p:pic>
        <p:nvPicPr>
          <p:cNvPr id="5" name="Picture 4"/>
          <p:cNvPicPr>
            <a:picLocks noChangeAspect="1"/>
          </p:cNvPicPr>
          <p:nvPr/>
        </p:nvPicPr>
        <p:blipFill>
          <a:blip r:embed="rId3"/>
          <a:stretch>
            <a:fillRect/>
          </a:stretch>
        </p:blipFill>
        <p:spPr>
          <a:xfrm>
            <a:off x="52758" y="3364642"/>
            <a:ext cx="8962283" cy="1837159"/>
          </a:xfrm>
          <a:prstGeom prst="rect">
            <a:avLst/>
          </a:prstGeom>
        </p:spPr>
      </p:pic>
      <p:pic>
        <p:nvPicPr>
          <p:cNvPr id="6" name="Picture 5"/>
          <p:cNvPicPr>
            <a:picLocks noChangeAspect="1"/>
          </p:cNvPicPr>
          <p:nvPr/>
        </p:nvPicPr>
        <p:blipFill>
          <a:blip r:embed="rId4"/>
          <a:stretch>
            <a:fillRect/>
          </a:stretch>
        </p:blipFill>
        <p:spPr>
          <a:xfrm>
            <a:off x="313865" y="1646758"/>
            <a:ext cx="8695723" cy="1579127"/>
          </a:xfrm>
          <a:prstGeom prst="rect">
            <a:avLst/>
          </a:prstGeom>
        </p:spPr>
      </p:pic>
      <p:pic>
        <p:nvPicPr>
          <p:cNvPr id="7" name="Picture 6"/>
          <p:cNvPicPr>
            <a:picLocks noChangeAspect="1"/>
          </p:cNvPicPr>
          <p:nvPr/>
        </p:nvPicPr>
        <p:blipFill>
          <a:blip r:embed="rId5"/>
          <a:stretch>
            <a:fillRect/>
          </a:stretch>
        </p:blipFill>
        <p:spPr>
          <a:xfrm>
            <a:off x="758775" y="5179379"/>
            <a:ext cx="7805901" cy="1655327"/>
          </a:xfrm>
          <a:prstGeom prst="rect">
            <a:avLst/>
          </a:prstGeom>
        </p:spPr>
      </p:pic>
    </p:spTree>
    <p:extLst>
      <p:ext uri="{BB962C8B-B14F-4D97-AF65-F5344CB8AC3E}">
        <p14:creationId xmlns:p14="http://schemas.microsoft.com/office/powerpoint/2010/main" val="740279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229600" cy="1066800"/>
          </a:xfrm>
        </p:spPr>
        <p:txBody>
          <a:bodyPr/>
          <a:lstStyle/>
          <a:p>
            <a:r>
              <a:rPr lang="en-US" dirty="0" smtClean="0"/>
              <a:t>Business Challenge</a:t>
            </a:r>
            <a:endParaRPr lang="en-US" dirty="0" smtClean="0"/>
          </a:p>
        </p:txBody>
      </p:sp>
      <p:sp>
        <p:nvSpPr>
          <p:cNvPr id="45059" name="Rectangle 3"/>
          <p:cNvSpPr>
            <a:spLocks noGrp="1" noChangeArrowheads="1"/>
          </p:cNvSpPr>
          <p:nvPr>
            <p:ph idx="1"/>
          </p:nvPr>
        </p:nvSpPr>
        <p:spPr>
          <a:xfrm>
            <a:off x="533400" y="1524000"/>
            <a:ext cx="8229600" cy="4324350"/>
          </a:xfrm>
        </p:spPr>
        <p:txBody>
          <a:bodyPr/>
          <a:lstStyle/>
          <a:p>
            <a:r>
              <a:rPr lang="en-US" dirty="0" smtClean="0"/>
              <a:t>You separate your potential customers into three different groups:</a:t>
            </a:r>
          </a:p>
          <a:p>
            <a:endParaRPr lang="en-US" dirty="0" smtClean="0"/>
          </a:p>
          <a:p>
            <a:pPr lvl="1"/>
            <a:r>
              <a:rPr lang="en-US" dirty="0" smtClean="0"/>
              <a:t>People with positive attitudes towards owning an eco-friendly car</a:t>
            </a:r>
          </a:p>
          <a:p>
            <a:pPr lvl="1"/>
            <a:endParaRPr lang="en-US" dirty="0"/>
          </a:p>
          <a:p>
            <a:pPr lvl="1"/>
            <a:r>
              <a:rPr lang="en-US" dirty="0"/>
              <a:t>People with </a:t>
            </a:r>
            <a:r>
              <a:rPr lang="en-US" dirty="0" smtClean="0"/>
              <a:t>neutral </a:t>
            </a:r>
            <a:r>
              <a:rPr lang="en-US" dirty="0"/>
              <a:t>attitudes towards owning an eco-friendly </a:t>
            </a:r>
            <a:r>
              <a:rPr lang="en-US" dirty="0" smtClean="0"/>
              <a:t>car</a:t>
            </a:r>
          </a:p>
          <a:p>
            <a:pPr lvl="1"/>
            <a:endParaRPr lang="en-US" dirty="0"/>
          </a:p>
          <a:p>
            <a:pPr lvl="1"/>
            <a:r>
              <a:rPr lang="en-US" dirty="0"/>
              <a:t>People with </a:t>
            </a:r>
            <a:r>
              <a:rPr lang="en-US" dirty="0" smtClean="0"/>
              <a:t>negative </a:t>
            </a:r>
            <a:r>
              <a:rPr lang="en-US" dirty="0"/>
              <a:t>attitudes towards owning an eco-friendly car</a:t>
            </a:r>
          </a:p>
          <a:p>
            <a:pPr lvl="1"/>
            <a:endParaRPr lang="en-US" dirty="0"/>
          </a:p>
          <a:p>
            <a:pPr lvl="1"/>
            <a:endParaRPr lang="en-US" dirty="0" smtClean="0"/>
          </a:p>
          <a:p>
            <a:pPr lvl="1"/>
            <a:endParaRPr lang="en-US" dirty="0" smtClean="0"/>
          </a:p>
          <a:p>
            <a:endParaRPr lang="en-US" dirty="0" smtClean="0"/>
          </a:p>
          <a:p>
            <a:endParaRPr lang="en-US" sz="2400" dirty="0" smtClean="0"/>
          </a:p>
        </p:txBody>
      </p:sp>
    </p:spTree>
    <p:extLst>
      <p:ext uri="{BB962C8B-B14F-4D97-AF65-F5344CB8AC3E}">
        <p14:creationId xmlns:p14="http://schemas.microsoft.com/office/powerpoint/2010/main" val="174928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229600" cy="1066800"/>
          </a:xfrm>
        </p:spPr>
        <p:txBody>
          <a:bodyPr/>
          <a:lstStyle/>
          <a:p>
            <a:r>
              <a:rPr lang="en-US" dirty="0" smtClean="0"/>
              <a:t>Business Challenge</a:t>
            </a:r>
            <a:endParaRPr lang="en-US" dirty="0" smtClean="0"/>
          </a:p>
        </p:txBody>
      </p:sp>
      <p:sp>
        <p:nvSpPr>
          <p:cNvPr id="45059" name="Rectangle 3"/>
          <p:cNvSpPr>
            <a:spLocks noGrp="1" noChangeArrowheads="1"/>
          </p:cNvSpPr>
          <p:nvPr>
            <p:ph idx="1"/>
          </p:nvPr>
        </p:nvSpPr>
        <p:spPr>
          <a:xfrm>
            <a:off x="457200" y="1676400"/>
            <a:ext cx="8229600" cy="685800"/>
          </a:xfrm>
        </p:spPr>
        <p:txBody>
          <a:bodyPr/>
          <a:lstStyle/>
          <a:p>
            <a:r>
              <a:rPr lang="en-US" dirty="0" smtClean="0"/>
              <a:t>Here are the </a:t>
            </a:r>
            <a:r>
              <a:rPr lang="en-US" dirty="0" err="1" smtClean="0"/>
              <a:t>freqs</a:t>
            </a:r>
            <a:r>
              <a:rPr lang="en-US" dirty="0" smtClean="0"/>
              <a:t> for our customer categories</a:t>
            </a:r>
          </a:p>
          <a:p>
            <a:endParaRPr lang="en-US" dirty="0" smtClean="0"/>
          </a:p>
          <a:p>
            <a:pPr lvl="1"/>
            <a:endParaRPr lang="en-US" dirty="0"/>
          </a:p>
          <a:p>
            <a:pPr lvl="1"/>
            <a:endParaRPr lang="en-US" dirty="0" smtClean="0"/>
          </a:p>
          <a:p>
            <a:pPr lvl="1"/>
            <a:endParaRPr lang="en-US" dirty="0" smtClean="0"/>
          </a:p>
          <a:p>
            <a:endParaRPr lang="en-US" dirty="0" smtClean="0"/>
          </a:p>
          <a:p>
            <a:endParaRPr lang="en-US" sz="2400" dirty="0" smtClean="0"/>
          </a:p>
        </p:txBody>
      </p:sp>
      <p:pic>
        <p:nvPicPr>
          <p:cNvPr id="2" name="Picture 1"/>
          <p:cNvPicPr>
            <a:picLocks noChangeAspect="1"/>
          </p:cNvPicPr>
          <p:nvPr/>
        </p:nvPicPr>
        <p:blipFill>
          <a:blip r:embed="rId3"/>
          <a:stretch>
            <a:fillRect/>
          </a:stretch>
        </p:blipFill>
        <p:spPr>
          <a:xfrm>
            <a:off x="1143000" y="2895600"/>
            <a:ext cx="6546305" cy="3105150"/>
          </a:xfrm>
          <a:prstGeom prst="rect">
            <a:avLst/>
          </a:prstGeom>
        </p:spPr>
      </p:pic>
    </p:spTree>
    <p:extLst>
      <p:ext uri="{BB962C8B-B14F-4D97-AF65-F5344CB8AC3E}">
        <p14:creationId xmlns:p14="http://schemas.microsoft.com/office/powerpoint/2010/main" val="377940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229600" cy="1066800"/>
          </a:xfrm>
        </p:spPr>
        <p:txBody>
          <a:bodyPr/>
          <a:lstStyle/>
          <a:p>
            <a:r>
              <a:rPr lang="en-US" dirty="0" smtClean="0"/>
              <a:t>Business Challenge</a:t>
            </a:r>
            <a:endParaRPr lang="en-US" dirty="0" smtClean="0"/>
          </a:p>
        </p:txBody>
      </p:sp>
      <p:sp>
        <p:nvSpPr>
          <p:cNvPr id="45059" name="Rectangle 3"/>
          <p:cNvSpPr>
            <a:spLocks noGrp="1" noChangeArrowheads="1"/>
          </p:cNvSpPr>
          <p:nvPr>
            <p:ph idx="1"/>
          </p:nvPr>
        </p:nvSpPr>
        <p:spPr>
          <a:xfrm>
            <a:off x="533400" y="1524000"/>
            <a:ext cx="8229600" cy="4324350"/>
          </a:xfrm>
        </p:spPr>
        <p:txBody>
          <a:bodyPr/>
          <a:lstStyle/>
          <a:p>
            <a:r>
              <a:rPr lang="en-US" dirty="0" smtClean="0"/>
              <a:t>You think that your potential customers have the following qualities:</a:t>
            </a:r>
          </a:p>
          <a:p>
            <a:endParaRPr lang="en-US" dirty="0" smtClean="0"/>
          </a:p>
          <a:p>
            <a:pPr lvl="1"/>
            <a:r>
              <a:rPr lang="en-US" dirty="0" smtClean="0"/>
              <a:t>People have a duty to recycle</a:t>
            </a:r>
          </a:p>
          <a:p>
            <a:pPr lvl="1"/>
            <a:endParaRPr lang="en-US" dirty="0"/>
          </a:p>
          <a:p>
            <a:pPr lvl="1"/>
            <a:r>
              <a:rPr lang="en-US" dirty="0" smtClean="0"/>
              <a:t>I consider myself a spiritual person</a:t>
            </a:r>
          </a:p>
          <a:p>
            <a:pPr lvl="1"/>
            <a:endParaRPr lang="en-US" dirty="0"/>
          </a:p>
          <a:p>
            <a:pPr lvl="1"/>
            <a:r>
              <a:rPr lang="en-US" dirty="0" smtClean="0"/>
              <a:t>I buy the same products that celebrities use</a:t>
            </a:r>
            <a:endParaRPr lang="en-US" dirty="0"/>
          </a:p>
          <a:p>
            <a:pPr lvl="1"/>
            <a:endParaRPr lang="en-US" dirty="0"/>
          </a:p>
          <a:p>
            <a:pPr lvl="1"/>
            <a:endParaRPr lang="en-US" dirty="0" smtClean="0"/>
          </a:p>
          <a:p>
            <a:pPr lvl="1"/>
            <a:endParaRPr lang="en-US" dirty="0" smtClean="0"/>
          </a:p>
          <a:p>
            <a:endParaRPr lang="en-US" dirty="0" smtClean="0"/>
          </a:p>
          <a:p>
            <a:endParaRPr lang="en-US" sz="2400" dirty="0" smtClean="0"/>
          </a:p>
        </p:txBody>
      </p:sp>
    </p:spTree>
    <p:extLst>
      <p:ext uri="{BB962C8B-B14F-4D97-AF65-F5344CB8AC3E}">
        <p14:creationId xmlns:p14="http://schemas.microsoft.com/office/powerpoint/2010/main" val="1551447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229600" cy="1066800"/>
          </a:xfrm>
        </p:spPr>
        <p:txBody>
          <a:bodyPr/>
          <a:lstStyle/>
          <a:p>
            <a:r>
              <a:rPr lang="en-US" dirty="0" smtClean="0"/>
              <a:t>Business Challenge</a:t>
            </a:r>
            <a:endParaRPr lang="en-US" dirty="0" smtClean="0"/>
          </a:p>
        </p:txBody>
      </p:sp>
      <p:sp>
        <p:nvSpPr>
          <p:cNvPr id="45059" name="Rectangle 3"/>
          <p:cNvSpPr>
            <a:spLocks noGrp="1" noChangeArrowheads="1"/>
          </p:cNvSpPr>
          <p:nvPr>
            <p:ph idx="1"/>
          </p:nvPr>
        </p:nvSpPr>
        <p:spPr>
          <a:xfrm>
            <a:off x="533400" y="1295400"/>
            <a:ext cx="8229600" cy="685800"/>
          </a:xfrm>
        </p:spPr>
        <p:txBody>
          <a:bodyPr/>
          <a:lstStyle/>
          <a:p>
            <a:r>
              <a:rPr lang="en-US" dirty="0" smtClean="0"/>
              <a:t>Here are the frequencies for your customer characteristics</a:t>
            </a:r>
          </a:p>
          <a:p>
            <a:endParaRPr lang="en-US" dirty="0" smtClean="0"/>
          </a:p>
          <a:p>
            <a:pPr lvl="1"/>
            <a:endParaRPr lang="en-US" dirty="0"/>
          </a:p>
          <a:p>
            <a:pPr lvl="1"/>
            <a:endParaRPr lang="en-US" dirty="0" smtClean="0"/>
          </a:p>
          <a:p>
            <a:pPr lvl="1"/>
            <a:endParaRPr lang="en-US" dirty="0" smtClean="0"/>
          </a:p>
          <a:p>
            <a:endParaRPr lang="en-US" dirty="0" smtClean="0"/>
          </a:p>
          <a:p>
            <a:endParaRPr lang="en-US" sz="2400" dirty="0" smtClean="0"/>
          </a:p>
        </p:txBody>
      </p:sp>
      <p:pic>
        <p:nvPicPr>
          <p:cNvPr id="3" name="Picture 2"/>
          <p:cNvPicPr>
            <a:picLocks noChangeAspect="1"/>
          </p:cNvPicPr>
          <p:nvPr/>
        </p:nvPicPr>
        <p:blipFill>
          <a:blip r:embed="rId3"/>
          <a:stretch>
            <a:fillRect/>
          </a:stretch>
        </p:blipFill>
        <p:spPr>
          <a:xfrm>
            <a:off x="4876800" y="2847109"/>
            <a:ext cx="4073236" cy="1932084"/>
          </a:xfrm>
          <a:prstGeom prst="rect">
            <a:avLst/>
          </a:prstGeom>
        </p:spPr>
      </p:pic>
      <p:pic>
        <p:nvPicPr>
          <p:cNvPr id="4" name="Picture 3"/>
          <p:cNvPicPr>
            <a:picLocks noChangeAspect="1"/>
          </p:cNvPicPr>
          <p:nvPr/>
        </p:nvPicPr>
        <p:blipFill>
          <a:blip r:embed="rId4"/>
          <a:stretch>
            <a:fillRect/>
          </a:stretch>
        </p:blipFill>
        <p:spPr>
          <a:xfrm>
            <a:off x="533400" y="2906028"/>
            <a:ext cx="3962400" cy="1879510"/>
          </a:xfrm>
          <a:prstGeom prst="rect">
            <a:avLst/>
          </a:prstGeom>
        </p:spPr>
      </p:pic>
      <p:pic>
        <p:nvPicPr>
          <p:cNvPr id="5" name="Picture 4"/>
          <p:cNvPicPr>
            <a:picLocks noChangeAspect="1"/>
          </p:cNvPicPr>
          <p:nvPr/>
        </p:nvPicPr>
        <p:blipFill>
          <a:blip r:embed="rId5"/>
          <a:stretch>
            <a:fillRect/>
          </a:stretch>
        </p:blipFill>
        <p:spPr>
          <a:xfrm>
            <a:off x="2657764" y="4876800"/>
            <a:ext cx="3821545" cy="1812698"/>
          </a:xfrm>
          <a:prstGeom prst="rect">
            <a:avLst/>
          </a:prstGeom>
        </p:spPr>
      </p:pic>
    </p:spTree>
    <p:extLst>
      <p:ext uri="{BB962C8B-B14F-4D97-AF65-F5344CB8AC3E}">
        <p14:creationId xmlns:p14="http://schemas.microsoft.com/office/powerpoint/2010/main" val="318434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46" y="457200"/>
            <a:ext cx="9155545" cy="1066800"/>
          </a:xfrm>
        </p:spPr>
        <p:txBody>
          <a:bodyPr/>
          <a:lstStyle/>
          <a:p>
            <a:r>
              <a:rPr lang="en-US" sz="3000" dirty="0" smtClean="0"/>
              <a:t>Grab the data and prep the independent variable</a:t>
            </a:r>
            <a:endParaRPr lang="en-US" sz="3000" dirty="0" smtClean="0"/>
          </a:p>
        </p:txBody>
      </p:sp>
      <p:sp>
        <p:nvSpPr>
          <p:cNvPr id="52227" name="Rectangle 3"/>
          <p:cNvSpPr>
            <a:spLocks noGrp="1" noChangeArrowheads="1"/>
          </p:cNvSpPr>
          <p:nvPr>
            <p:ph idx="1"/>
          </p:nvPr>
        </p:nvSpPr>
        <p:spPr>
          <a:xfrm>
            <a:off x="76200" y="1524000"/>
            <a:ext cx="6553200" cy="4324350"/>
          </a:xfrm>
        </p:spPr>
        <p:txBody>
          <a:bodyPr/>
          <a:lstStyle/>
          <a:p>
            <a:pPr marL="109537" indent="0">
              <a:lnSpc>
                <a:spcPct val="150000"/>
              </a:lnSpc>
              <a:buNone/>
            </a:pPr>
            <a:r>
              <a:rPr lang="en-US" sz="1400" dirty="0"/>
              <a:t>libname </a:t>
            </a:r>
            <a:r>
              <a:rPr lang="en-US" sz="1400" dirty="0" err="1"/>
              <a:t>mylib</a:t>
            </a:r>
            <a:r>
              <a:rPr lang="en-US" sz="1400" dirty="0"/>
              <a:t> "P</a:t>
            </a:r>
            <a:r>
              <a:rPr lang="en-US" sz="1400" dirty="0" smtClean="0"/>
              <a:t>:\“;</a:t>
            </a:r>
            <a:endParaRPr lang="en-US" sz="1400" dirty="0"/>
          </a:p>
          <a:p>
            <a:pPr marL="109537" indent="0">
              <a:lnSpc>
                <a:spcPct val="150000"/>
              </a:lnSpc>
              <a:buNone/>
            </a:pPr>
            <a:r>
              <a:rPr lang="en-US" sz="1400" dirty="0" err="1"/>
              <a:t>proc</a:t>
            </a:r>
            <a:r>
              <a:rPr lang="en-US" sz="1400" dirty="0"/>
              <a:t> format;</a:t>
            </a:r>
          </a:p>
          <a:p>
            <a:pPr marL="109537" indent="0">
              <a:lnSpc>
                <a:spcPct val="150000"/>
              </a:lnSpc>
              <a:buNone/>
            </a:pPr>
            <a:r>
              <a:rPr lang="en-US" sz="1400" dirty="0"/>
              <a:t>value </a:t>
            </a:r>
            <a:r>
              <a:rPr lang="en-US" sz="1400" dirty="0" err="1"/>
              <a:t>myenviron</a:t>
            </a:r>
            <a:endParaRPr lang="en-US" sz="1400" dirty="0"/>
          </a:p>
          <a:p>
            <a:pPr marL="109537" indent="0">
              <a:lnSpc>
                <a:spcPct val="150000"/>
              </a:lnSpc>
              <a:buNone/>
            </a:pPr>
            <a:r>
              <a:rPr lang="en-US" sz="1400" dirty="0"/>
              <a:t>1 = "negative attitude towards environment with car"</a:t>
            </a:r>
          </a:p>
          <a:p>
            <a:pPr marL="109537" indent="0">
              <a:lnSpc>
                <a:spcPct val="150000"/>
              </a:lnSpc>
              <a:buNone/>
            </a:pPr>
            <a:r>
              <a:rPr lang="en-US" sz="1400" dirty="0"/>
              <a:t>2 = "neutral attitude towards environment with car"</a:t>
            </a:r>
          </a:p>
          <a:p>
            <a:pPr marL="109537" indent="0">
              <a:lnSpc>
                <a:spcPct val="150000"/>
              </a:lnSpc>
              <a:buNone/>
            </a:pPr>
            <a:r>
              <a:rPr lang="en-US" sz="1400" dirty="0"/>
              <a:t>3 = "positive attitude towards </a:t>
            </a:r>
            <a:r>
              <a:rPr lang="en-US" sz="1400" dirty="0" err="1"/>
              <a:t>environmentwith</a:t>
            </a:r>
            <a:r>
              <a:rPr lang="en-US" sz="1400" dirty="0"/>
              <a:t> car";</a:t>
            </a:r>
          </a:p>
          <a:p>
            <a:pPr marL="109537" indent="0">
              <a:lnSpc>
                <a:spcPct val="150000"/>
              </a:lnSpc>
              <a:buNone/>
            </a:pPr>
            <a:r>
              <a:rPr lang="en-US" sz="1400" dirty="0"/>
              <a:t>data fancy;</a:t>
            </a:r>
          </a:p>
          <a:p>
            <a:pPr marL="109537" indent="0">
              <a:lnSpc>
                <a:spcPct val="150000"/>
              </a:lnSpc>
              <a:buNone/>
            </a:pPr>
            <a:r>
              <a:rPr lang="en-US" sz="1400" dirty="0"/>
              <a:t>set mylib.emba1;</a:t>
            </a:r>
          </a:p>
          <a:p>
            <a:pPr marL="109537" indent="0">
              <a:lnSpc>
                <a:spcPct val="150000"/>
              </a:lnSpc>
              <a:buNone/>
            </a:pPr>
            <a:r>
              <a:rPr lang="en-US" sz="1400" dirty="0"/>
              <a:t>/* set up pro/con/neutral recycle */</a:t>
            </a:r>
          </a:p>
          <a:p>
            <a:pPr marL="109537" indent="0">
              <a:lnSpc>
                <a:spcPct val="150000"/>
              </a:lnSpc>
              <a:buNone/>
            </a:pPr>
            <a:r>
              <a:rPr lang="en-US" sz="1400" dirty="0"/>
              <a:t>if CHOOSE_METHDS_OF_TRNSPRT_ENVRNMN &lt; 3 then </a:t>
            </a:r>
            <a:r>
              <a:rPr lang="en-US" sz="1400" dirty="0" err="1"/>
              <a:t>environcar</a:t>
            </a:r>
            <a:r>
              <a:rPr lang="en-US" sz="1400" dirty="0"/>
              <a:t> =1;</a:t>
            </a:r>
          </a:p>
          <a:p>
            <a:pPr marL="109537" indent="0">
              <a:lnSpc>
                <a:spcPct val="150000"/>
              </a:lnSpc>
              <a:buNone/>
            </a:pPr>
            <a:r>
              <a:rPr lang="en-US" sz="1400" dirty="0"/>
              <a:t>if CHOOSE_METHDS_OF_TRNSPRT_ENVRNMN =  3 then </a:t>
            </a:r>
            <a:r>
              <a:rPr lang="en-US" sz="1400" dirty="0" err="1"/>
              <a:t>environcar</a:t>
            </a:r>
            <a:r>
              <a:rPr lang="en-US" sz="1400" dirty="0"/>
              <a:t>=2;</a:t>
            </a:r>
          </a:p>
          <a:p>
            <a:pPr marL="109537" indent="0">
              <a:lnSpc>
                <a:spcPct val="150000"/>
              </a:lnSpc>
              <a:buNone/>
            </a:pPr>
            <a:r>
              <a:rPr lang="en-US" sz="1400" dirty="0"/>
              <a:t>if CHOOSE_METHDS_OF_TRNSPRT_ENVRNMN &gt; 3 then </a:t>
            </a:r>
            <a:r>
              <a:rPr lang="en-US" sz="1400" dirty="0" err="1"/>
              <a:t>environcar</a:t>
            </a:r>
            <a:r>
              <a:rPr lang="en-US" sz="1400" dirty="0"/>
              <a:t>=3;</a:t>
            </a:r>
          </a:p>
          <a:p>
            <a:pPr marL="109537" indent="0">
              <a:lnSpc>
                <a:spcPct val="150000"/>
              </a:lnSpc>
              <a:buNone/>
            </a:pPr>
            <a:r>
              <a:rPr lang="en-US" sz="1400" dirty="0"/>
              <a:t>label environ = 'people attitude toward environment with car';</a:t>
            </a:r>
          </a:p>
          <a:p>
            <a:pPr marL="109537" indent="0">
              <a:lnSpc>
                <a:spcPct val="150000"/>
              </a:lnSpc>
              <a:buNone/>
            </a:pPr>
            <a:r>
              <a:rPr lang="en-US" sz="1400" dirty="0"/>
              <a:t>format </a:t>
            </a:r>
            <a:r>
              <a:rPr lang="en-US" sz="1400" dirty="0" err="1"/>
              <a:t>environcar</a:t>
            </a:r>
            <a:r>
              <a:rPr lang="en-US" sz="1400" dirty="0"/>
              <a:t> </a:t>
            </a:r>
            <a:r>
              <a:rPr lang="en-US" sz="1400" dirty="0" err="1"/>
              <a:t>myenviron</a:t>
            </a:r>
            <a:r>
              <a:rPr lang="en-US" sz="1400" dirty="0"/>
              <a:t>.;</a:t>
            </a:r>
            <a:endParaRPr lang="en-US" sz="1400" dirty="0" smtClean="0"/>
          </a:p>
        </p:txBody>
      </p:sp>
      <p:sp>
        <p:nvSpPr>
          <p:cNvPr id="2" name="Right Arrow 1"/>
          <p:cNvSpPr/>
          <p:nvPr/>
        </p:nvSpPr>
        <p:spPr>
          <a:xfrm rot="10800000">
            <a:off x="2438400" y="1667225"/>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86122" y="1588048"/>
            <a:ext cx="2595454" cy="307777"/>
          </a:xfrm>
          <a:prstGeom prst="rect">
            <a:avLst/>
          </a:prstGeom>
          <a:noFill/>
        </p:spPr>
        <p:txBody>
          <a:bodyPr wrap="none" rtlCol="0">
            <a:spAutoFit/>
          </a:bodyPr>
          <a:lstStyle/>
          <a:p>
            <a:r>
              <a:rPr lang="en-US" sz="1400" dirty="0" smtClean="0">
                <a:solidFill>
                  <a:srgbClr val="FF0000"/>
                </a:solidFill>
              </a:rPr>
              <a:t>Point to SAS data set directory</a:t>
            </a:r>
            <a:endParaRPr lang="en-US" sz="1400" dirty="0">
              <a:solidFill>
                <a:srgbClr val="FF0000"/>
              </a:solidFill>
            </a:endParaRPr>
          </a:p>
        </p:txBody>
      </p:sp>
      <p:sp>
        <p:nvSpPr>
          <p:cNvPr id="6" name="Right Arrow 5"/>
          <p:cNvSpPr/>
          <p:nvPr/>
        </p:nvSpPr>
        <p:spPr>
          <a:xfrm rot="10800000">
            <a:off x="4573976" y="2288977"/>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21698" y="2209800"/>
            <a:ext cx="2026902" cy="307777"/>
          </a:xfrm>
          <a:prstGeom prst="rect">
            <a:avLst/>
          </a:prstGeom>
          <a:noFill/>
        </p:spPr>
        <p:txBody>
          <a:bodyPr wrap="none" rtlCol="0">
            <a:spAutoFit/>
          </a:bodyPr>
          <a:lstStyle/>
          <a:p>
            <a:r>
              <a:rPr lang="en-US" sz="1400" dirty="0" smtClean="0">
                <a:solidFill>
                  <a:srgbClr val="FF0000"/>
                </a:solidFill>
              </a:rPr>
              <a:t>Prep value labels for IV</a:t>
            </a:r>
            <a:endParaRPr lang="en-US" sz="1400" dirty="0">
              <a:solidFill>
                <a:srgbClr val="FF0000"/>
              </a:solidFill>
            </a:endParaRPr>
          </a:p>
        </p:txBody>
      </p:sp>
      <p:sp>
        <p:nvSpPr>
          <p:cNvPr id="10" name="Right Arrow 9"/>
          <p:cNvSpPr/>
          <p:nvPr/>
        </p:nvSpPr>
        <p:spPr>
          <a:xfrm rot="10800000">
            <a:off x="2562278" y="3965377"/>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3886200"/>
            <a:ext cx="4997394" cy="307777"/>
          </a:xfrm>
          <a:prstGeom prst="rect">
            <a:avLst/>
          </a:prstGeom>
          <a:noFill/>
        </p:spPr>
        <p:txBody>
          <a:bodyPr wrap="none" rtlCol="0">
            <a:spAutoFit/>
          </a:bodyPr>
          <a:lstStyle/>
          <a:p>
            <a:r>
              <a:rPr lang="en-US" sz="1400" dirty="0" smtClean="0">
                <a:solidFill>
                  <a:srgbClr val="FF0000"/>
                </a:solidFill>
              </a:rPr>
              <a:t>Create temp data set fancy and put SAS data set emba1 in it</a:t>
            </a:r>
            <a:endParaRPr lang="en-US" sz="1400" dirty="0">
              <a:solidFill>
                <a:srgbClr val="FF0000"/>
              </a:solidFill>
            </a:endParaRPr>
          </a:p>
        </p:txBody>
      </p:sp>
      <p:sp>
        <p:nvSpPr>
          <p:cNvPr id="12" name="Right Arrow 11"/>
          <p:cNvSpPr/>
          <p:nvPr/>
        </p:nvSpPr>
        <p:spPr>
          <a:xfrm rot="10800000">
            <a:off x="6598551" y="5202350"/>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98550" y="5430951"/>
            <a:ext cx="2454518" cy="523220"/>
          </a:xfrm>
          <a:prstGeom prst="rect">
            <a:avLst/>
          </a:prstGeom>
          <a:noFill/>
        </p:spPr>
        <p:txBody>
          <a:bodyPr wrap="none" rtlCol="0">
            <a:spAutoFit/>
          </a:bodyPr>
          <a:lstStyle/>
          <a:p>
            <a:r>
              <a:rPr lang="en-US" sz="1400" dirty="0" smtClean="0">
                <a:solidFill>
                  <a:srgbClr val="FF0000"/>
                </a:solidFill>
              </a:rPr>
              <a:t>Make positive, negative </a:t>
            </a:r>
          </a:p>
          <a:p>
            <a:r>
              <a:rPr lang="en-US" sz="1400" dirty="0" smtClean="0">
                <a:solidFill>
                  <a:srgbClr val="FF0000"/>
                </a:solidFill>
              </a:rPr>
              <a:t>and neutral categories for IV</a:t>
            </a:r>
            <a:endParaRPr lang="en-US" sz="1400" dirty="0">
              <a:solidFill>
                <a:srgbClr val="FF0000"/>
              </a:solidFill>
            </a:endParaRPr>
          </a:p>
        </p:txBody>
      </p:sp>
      <p:sp>
        <p:nvSpPr>
          <p:cNvPr id="14" name="Right Arrow 13"/>
          <p:cNvSpPr/>
          <p:nvPr/>
        </p:nvSpPr>
        <p:spPr>
          <a:xfrm rot="10800000">
            <a:off x="5198347" y="6046992"/>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446069" y="5967815"/>
            <a:ext cx="891591" cy="307777"/>
          </a:xfrm>
          <a:prstGeom prst="rect">
            <a:avLst/>
          </a:prstGeom>
          <a:noFill/>
        </p:spPr>
        <p:txBody>
          <a:bodyPr wrap="none" rtlCol="0">
            <a:spAutoFit/>
          </a:bodyPr>
          <a:lstStyle/>
          <a:p>
            <a:r>
              <a:rPr lang="en-US" sz="1400" dirty="0" smtClean="0">
                <a:solidFill>
                  <a:srgbClr val="FF0000"/>
                </a:solidFill>
              </a:rPr>
              <a:t>Label IV </a:t>
            </a:r>
            <a:endParaRPr lang="en-US" sz="1400" dirty="0">
              <a:solidFill>
                <a:srgbClr val="FF0000"/>
              </a:solidFill>
            </a:endParaRPr>
          </a:p>
        </p:txBody>
      </p:sp>
      <p:sp>
        <p:nvSpPr>
          <p:cNvPr id="16" name="Right Arrow 15"/>
          <p:cNvSpPr/>
          <p:nvPr/>
        </p:nvSpPr>
        <p:spPr>
          <a:xfrm rot="10800000">
            <a:off x="2943278" y="6335232"/>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91000" y="6256055"/>
            <a:ext cx="2110258" cy="307777"/>
          </a:xfrm>
          <a:prstGeom prst="rect">
            <a:avLst/>
          </a:prstGeom>
          <a:noFill/>
        </p:spPr>
        <p:txBody>
          <a:bodyPr wrap="none" rtlCol="0">
            <a:spAutoFit/>
          </a:bodyPr>
          <a:lstStyle/>
          <a:p>
            <a:r>
              <a:rPr lang="en-US" sz="1400" dirty="0" smtClean="0">
                <a:solidFill>
                  <a:srgbClr val="FF0000"/>
                </a:solidFill>
              </a:rPr>
              <a:t>Attach value labels to IV</a:t>
            </a:r>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46" y="457200"/>
            <a:ext cx="9155545" cy="1066800"/>
          </a:xfrm>
        </p:spPr>
        <p:txBody>
          <a:bodyPr/>
          <a:lstStyle/>
          <a:p>
            <a:r>
              <a:rPr lang="en-US" sz="3000" dirty="0" smtClean="0"/>
              <a:t>Grab the data and prep the independent variable</a:t>
            </a:r>
            <a:endParaRPr lang="en-US" sz="3000" dirty="0" smtClean="0"/>
          </a:p>
        </p:txBody>
      </p:sp>
      <p:sp>
        <p:nvSpPr>
          <p:cNvPr id="52227" name="Rectangle 3"/>
          <p:cNvSpPr>
            <a:spLocks noGrp="1" noChangeArrowheads="1"/>
          </p:cNvSpPr>
          <p:nvPr>
            <p:ph idx="1"/>
          </p:nvPr>
        </p:nvSpPr>
        <p:spPr>
          <a:xfrm>
            <a:off x="76200" y="1524000"/>
            <a:ext cx="6553200" cy="4324350"/>
          </a:xfrm>
        </p:spPr>
        <p:txBody>
          <a:bodyPr/>
          <a:lstStyle/>
          <a:p>
            <a:pPr marL="109537" indent="0">
              <a:lnSpc>
                <a:spcPct val="150000"/>
              </a:lnSpc>
              <a:buNone/>
            </a:pPr>
            <a:r>
              <a:rPr lang="en-US" sz="1400" dirty="0"/>
              <a:t>libname </a:t>
            </a:r>
            <a:r>
              <a:rPr lang="en-US" sz="1400" dirty="0" err="1"/>
              <a:t>mylib</a:t>
            </a:r>
            <a:r>
              <a:rPr lang="en-US" sz="1400" dirty="0"/>
              <a:t> "P</a:t>
            </a:r>
            <a:r>
              <a:rPr lang="en-US" sz="1400" dirty="0" smtClean="0"/>
              <a:t>:\“;</a:t>
            </a:r>
            <a:endParaRPr lang="en-US" sz="1400" dirty="0"/>
          </a:p>
          <a:p>
            <a:pPr marL="109537" indent="0">
              <a:lnSpc>
                <a:spcPct val="150000"/>
              </a:lnSpc>
              <a:buNone/>
            </a:pPr>
            <a:r>
              <a:rPr lang="en-US" sz="1400" dirty="0" err="1"/>
              <a:t>proc</a:t>
            </a:r>
            <a:r>
              <a:rPr lang="en-US" sz="1400" dirty="0"/>
              <a:t> format;</a:t>
            </a:r>
          </a:p>
          <a:p>
            <a:pPr marL="109537" indent="0">
              <a:lnSpc>
                <a:spcPct val="150000"/>
              </a:lnSpc>
              <a:buNone/>
            </a:pPr>
            <a:r>
              <a:rPr lang="en-US" sz="1400" dirty="0"/>
              <a:t>value </a:t>
            </a:r>
            <a:r>
              <a:rPr lang="en-US" sz="1400" dirty="0" err="1"/>
              <a:t>myenviron</a:t>
            </a:r>
            <a:endParaRPr lang="en-US" sz="1400" dirty="0"/>
          </a:p>
          <a:p>
            <a:pPr marL="109537" indent="0">
              <a:lnSpc>
                <a:spcPct val="150000"/>
              </a:lnSpc>
              <a:buNone/>
            </a:pPr>
            <a:r>
              <a:rPr lang="en-US" sz="1400" dirty="0"/>
              <a:t>1 = "negative attitude towards environment with car"</a:t>
            </a:r>
          </a:p>
          <a:p>
            <a:pPr marL="109537" indent="0">
              <a:lnSpc>
                <a:spcPct val="150000"/>
              </a:lnSpc>
              <a:buNone/>
            </a:pPr>
            <a:r>
              <a:rPr lang="en-US" sz="1400" dirty="0"/>
              <a:t>2 = "neutral attitude towards environment with car"</a:t>
            </a:r>
          </a:p>
          <a:p>
            <a:pPr marL="109537" indent="0">
              <a:lnSpc>
                <a:spcPct val="150000"/>
              </a:lnSpc>
              <a:buNone/>
            </a:pPr>
            <a:r>
              <a:rPr lang="en-US" sz="1400" dirty="0"/>
              <a:t>3 = "positive attitude towards </a:t>
            </a:r>
            <a:r>
              <a:rPr lang="en-US" sz="1400" dirty="0" err="1"/>
              <a:t>environmentwith</a:t>
            </a:r>
            <a:r>
              <a:rPr lang="en-US" sz="1400" dirty="0"/>
              <a:t> car";</a:t>
            </a:r>
          </a:p>
          <a:p>
            <a:pPr marL="109537" indent="0">
              <a:lnSpc>
                <a:spcPct val="150000"/>
              </a:lnSpc>
              <a:buNone/>
            </a:pPr>
            <a:r>
              <a:rPr lang="en-US" sz="1400" dirty="0"/>
              <a:t>data fancy;</a:t>
            </a:r>
          </a:p>
          <a:p>
            <a:pPr marL="109537" indent="0">
              <a:lnSpc>
                <a:spcPct val="150000"/>
              </a:lnSpc>
              <a:buNone/>
            </a:pPr>
            <a:r>
              <a:rPr lang="en-US" sz="1400" dirty="0"/>
              <a:t>set mylib.emba1;</a:t>
            </a:r>
          </a:p>
          <a:p>
            <a:pPr marL="109537" indent="0">
              <a:lnSpc>
                <a:spcPct val="150000"/>
              </a:lnSpc>
              <a:buNone/>
            </a:pPr>
            <a:r>
              <a:rPr lang="en-US" sz="1400" dirty="0"/>
              <a:t>/* set up pro/con/neutral recycle */</a:t>
            </a:r>
          </a:p>
          <a:p>
            <a:pPr marL="109537" indent="0">
              <a:lnSpc>
                <a:spcPct val="150000"/>
              </a:lnSpc>
              <a:buNone/>
            </a:pPr>
            <a:r>
              <a:rPr lang="en-US" sz="1400" dirty="0"/>
              <a:t>if CHOOSE_METHDS_OF_TRNSPRT_ENVRNMN &lt; 3 then </a:t>
            </a:r>
            <a:r>
              <a:rPr lang="en-US" sz="1400" dirty="0" err="1"/>
              <a:t>environcar</a:t>
            </a:r>
            <a:r>
              <a:rPr lang="en-US" sz="1400" dirty="0"/>
              <a:t> =1;</a:t>
            </a:r>
          </a:p>
          <a:p>
            <a:pPr marL="109537" indent="0">
              <a:lnSpc>
                <a:spcPct val="150000"/>
              </a:lnSpc>
              <a:buNone/>
            </a:pPr>
            <a:r>
              <a:rPr lang="en-US" sz="1400" dirty="0"/>
              <a:t>if CHOOSE_METHDS_OF_TRNSPRT_ENVRNMN =  3 then </a:t>
            </a:r>
            <a:r>
              <a:rPr lang="en-US" sz="1400" dirty="0" err="1"/>
              <a:t>environcar</a:t>
            </a:r>
            <a:r>
              <a:rPr lang="en-US" sz="1400" dirty="0"/>
              <a:t>=2;</a:t>
            </a:r>
          </a:p>
          <a:p>
            <a:pPr marL="109537" indent="0">
              <a:lnSpc>
                <a:spcPct val="150000"/>
              </a:lnSpc>
              <a:buNone/>
            </a:pPr>
            <a:r>
              <a:rPr lang="en-US" sz="1400" dirty="0"/>
              <a:t>if CHOOSE_METHDS_OF_TRNSPRT_ENVRNMN &gt; 3 then </a:t>
            </a:r>
            <a:r>
              <a:rPr lang="en-US" sz="1400" dirty="0" err="1"/>
              <a:t>environcar</a:t>
            </a:r>
            <a:r>
              <a:rPr lang="en-US" sz="1400" dirty="0"/>
              <a:t>=3;</a:t>
            </a:r>
          </a:p>
          <a:p>
            <a:pPr marL="109537" indent="0">
              <a:lnSpc>
                <a:spcPct val="150000"/>
              </a:lnSpc>
              <a:buNone/>
            </a:pPr>
            <a:r>
              <a:rPr lang="en-US" sz="1400" dirty="0"/>
              <a:t>label environ = 'people attitude toward environment with car';</a:t>
            </a:r>
          </a:p>
          <a:p>
            <a:pPr marL="109537" indent="0">
              <a:lnSpc>
                <a:spcPct val="150000"/>
              </a:lnSpc>
              <a:buNone/>
            </a:pPr>
            <a:r>
              <a:rPr lang="en-US" sz="1400" dirty="0"/>
              <a:t>format </a:t>
            </a:r>
            <a:r>
              <a:rPr lang="en-US" sz="1400" dirty="0" err="1"/>
              <a:t>environcar</a:t>
            </a:r>
            <a:r>
              <a:rPr lang="en-US" sz="1400" dirty="0"/>
              <a:t> </a:t>
            </a:r>
            <a:r>
              <a:rPr lang="en-US" sz="1400" dirty="0" err="1"/>
              <a:t>myenviron</a:t>
            </a:r>
            <a:r>
              <a:rPr lang="en-US" sz="1400" dirty="0"/>
              <a:t>.;</a:t>
            </a:r>
            <a:endParaRPr lang="en-US" sz="1400" dirty="0" smtClean="0"/>
          </a:p>
        </p:txBody>
      </p:sp>
      <p:sp>
        <p:nvSpPr>
          <p:cNvPr id="2" name="Right Arrow 1"/>
          <p:cNvSpPr/>
          <p:nvPr/>
        </p:nvSpPr>
        <p:spPr>
          <a:xfrm rot="10800000">
            <a:off x="2438400" y="1667225"/>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86122" y="1588048"/>
            <a:ext cx="2595454" cy="307777"/>
          </a:xfrm>
          <a:prstGeom prst="rect">
            <a:avLst/>
          </a:prstGeom>
          <a:noFill/>
        </p:spPr>
        <p:txBody>
          <a:bodyPr wrap="none" rtlCol="0">
            <a:spAutoFit/>
          </a:bodyPr>
          <a:lstStyle/>
          <a:p>
            <a:r>
              <a:rPr lang="en-US" sz="1400" dirty="0" smtClean="0">
                <a:solidFill>
                  <a:srgbClr val="FF0000"/>
                </a:solidFill>
              </a:rPr>
              <a:t>Point to SAS data set directory</a:t>
            </a:r>
            <a:endParaRPr lang="en-US" sz="1400" dirty="0">
              <a:solidFill>
                <a:srgbClr val="FF0000"/>
              </a:solidFill>
            </a:endParaRPr>
          </a:p>
        </p:txBody>
      </p:sp>
      <p:sp>
        <p:nvSpPr>
          <p:cNvPr id="6" name="Right Arrow 5"/>
          <p:cNvSpPr/>
          <p:nvPr/>
        </p:nvSpPr>
        <p:spPr>
          <a:xfrm rot="10800000">
            <a:off x="4573976" y="2288977"/>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21698" y="2209800"/>
            <a:ext cx="2026902" cy="307777"/>
          </a:xfrm>
          <a:prstGeom prst="rect">
            <a:avLst/>
          </a:prstGeom>
          <a:noFill/>
        </p:spPr>
        <p:txBody>
          <a:bodyPr wrap="none" rtlCol="0">
            <a:spAutoFit/>
          </a:bodyPr>
          <a:lstStyle/>
          <a:p>
            <a:r>
              <a:rPr lang="en-US" sz="1400" dirty="0" smtClean="0">
                <a:solidFill>
                  <a:srgbClr val="FF0000"/>
                </a:solidFill>
              </a:rPr>
              <a:t>Prep value labels for IV</a:t>
            </a:r>
            <a:endParaRPr lang="en-US" sz="1400" dirty="0">
              <a:solidFill>
                <a:srgbClr val="FF0000"/>
              </a:solidFill>
            </a:endParaRPr>
          </a:p>
        </p:txBody>
      </p:sp>
      <p:sp>
        <p:nvSpPr>
          <p:cNvPr id="10" name="Right Arrow 9"/>
          <p:cNvSpPr/>
          <p:nvPr/>
        </p:nvSpPr>
        <p:spPr>
          <a:xfrm rot="10800000">
            <a:off x="2562278" y="3965377"/>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3886200"/>
            <a:ext cx="4997394" cy="307777"/>
          </a:xfrm>
          <a:prstGeom prst="rect">
            <a:avLst/>
          </a:prstGeom>
          <a:noFill/>
        </p:spPr>
        <p:txBody>
          <a:bodyPr wrap="none" rtlCol="0">
            <a:spAutoFit/>
          </a:bodyPr>
          <a:lstStyle/>
          <a:p>
            <a:r>
              <a:rPr lang="en-US" sz="1400" dirty="0" smtClean="0">
                <a:solidFill>
                  <a:srgbClr val="FF0000"/>
                </a:solidFill>
              </a:rPr>
              <a:t>Create temp data set fancy and put SAS data set emba1 in it</a:t>
            </a:r>
            <a:endParaRPr lang="en-US" sz="1400" dirty="0">
              <a:solidFill>
                <a:srgbClr val="FF0000"/>
              </a:solidFill>
            </a:endParaRPr>
          </a:p>
        </p:txBody>
      </p:sp>
      <p:sp>
        <p:nvSpPr>
          <p:cNvPr id="12" name="Right Arrow 11"/>
          <p:cNvSpPr/>
          <p:nvPr/>
        </p:nvSpPr>
        <p:spPr>
          <a:xfrm rot="10800000">
            <a:off x="6598551" y="5202350"/>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98550" y="5430951"/>
            <a:ext cx="2454518" cy="523220"/>
          </a:xfrm>
          <a:prstGeom prst="rect">
            <a:avLst/>
          </a:prstGeom>
          <a:noFill/>
        </p:spPr>
        <p:txBody>
          <a:bodyPr wrap="none" rtlCol="0">
            <a:spAutoFit/>
          </a:bodyPr>
          <a:lstStyle/>
          <a:p>
            <a:r>
              <a:rPr lang="en-US" sz="1400" dirty="0" smtClean="0">
                <a:solidFill>
                  <a:srgbClr val="FF0000"/>
                </a:solidFill>
              </a:rPr>
              <a:t>Make positive, negative </a:t>
            </a:r>
          </a:p>
          <a:p>
            <a:r>
              <a:rPr lang="en-US" sz="1400" dirty="0" smtClean="0">
                <a:solidFill>
                  <a:srgbClr val="FF0000"/>
                </a:solidFill>
              </a:rPr>
              <a:t>and neutral categories for IV</a:t>
            </a:r>
            <a:endParaRPr lang="en-US" sz="1400" dirty="0">
              <a:solidFill>
                <a:srgbClr val="FF0000"/>
              </a:solidFill>
            </a:endParaRPr>
          </a:p>
        </p:txBody>
      </p:sp>
      <p:sp>
        <p:nvSpPr>
          <p:cNvPr id="14" name="Right Arrow 13"/>
          <p:cNvSpPr/>
          <p:nvPr/>
        </p:nvSpPr>
        <p:spPr>
          <a:xfrm rot="10800000">
            <a:off x="5198347" y="6046992"/>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446069" y="5967815"/>
            <a:ext cx="891591" cy="307777"/>
          </a:xfrm>
          <a:prstGeom prst="rect">
            <a:avLst/>
          </a:prstGeom>
          <a:noFill/>
        </p:spPr>
        <p:txBody>
          <a:bodyPr wrap="none" rtlCol="0">
            <a:spAutoFit/>
          </a:bodyPr>
          <a:lstStyle/>
          <a:p>
            <a:r>
              <a:rPr lang="en-US" sz="1400" dirty="0" smtClean="0">
                <a:solidFill>
                  <a:srgbClr val="FF0000"/>
                </a:solidFill>
              </a:rPr>
              <a:t>Label IV </a:t>
            </a:r>
            <a:endParaRPr lang="en-US" sz="1400" dirty="0">
              <a:solidFill>
                <a:srgbClr val="FF0000"/>
              </a:solidFill>
            </a:endParaRPr>
          </a:p>
        </p:txBody>
      </p:sp>
      <p:sp>
        <p:nvSpPr>
          <p:cNvPr id="16" name="Right Arrow 15"/>
          <p:cNvSpPr/>
          <p:nvPr/>
        </p:nvSpPr>
        <p:spPr>
          <a:xfrm rot="10800000">
            <a:off x="2943278" y="6335232"/>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91000" y="6256055"/>
            <a:ext cx="2110258" cy="307777"/>
          </a:xfrm>
          <a:prstGeom prst="rect">
            <a:avLst/>
          </a:prstGeom>
          <a:noFill/>
        </p:spPr>
        <p:txBody>
          <a:bodyPr wrap="none" rtlCol="0">
            <a:spAutoFit/>
          </a:bodyPr>
          <a:lstStyle/>
          <a:p>
            <a:r>
              <a:rPr lang="en-US" sz="1400" dirty="0" smtClean="0">
                <a:solidFill>
                  <a:srgbClr val="FF0000"/>
                </a:solidFill>
              </a:rPr>
              <a:t>Attach value labels to IV</a:t>
            </a:r>
            <a:endParaRPr lang="en-US" sz="1400" dirty="0">
              <a:solidFill>
                <a:srgbClr val="FF0000"/>
              </a:solidFill>
            </a:endParaRPr>
          </a:p>
        </p:txBody>
      </p:sp>
    </p:spTree>
    <p:extLst>
      <p:ext uri="{BB962C8B-B14F-4D97-AF65-F5344CB8AC3E}">
        <p14:creationId xmlns:p14="http://schemas.microsoft.com/office/powerpoint/2010/main" val="312852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57200"/>
            <a:ext cx="8229600" cy="1066800"/>
          </a:xfrm>
        </p:spPr>
        <p:txBody>
          <a:bodyPr/>
          <a:lstStyle/>
          <a:p>
            <a:r>
              <a:rPr lang="en-US" dirty="0" smtClean="0"/>
              <a:t>Sniff for Multi-collinearity</a:t>
            </a:r>
            <a:endParaRPr lang="en-US" dirty="0" smtClean="0"/>
          </a:p>
        </p:txBody>
      </p:sp>
      <p:sp>
        <p:nvSpPr>
          <p:cNvPr id="45059" name="Rectangle 3"/>
          <p:cNvSpPr>
            <a:spLocks noGrp="1" noChangeArrowheads="1"/>
          </p:cNvSpPr>
          <p:nvPr>
            <p:ph idx="1"/>
          </p:nvPr>
        </p:nvSpPr>
        <p:spPr>
          <a:xfrm>
            <a:off x="533400" y="1295400"/>
            <a:ext cx="8229600" cy="685800"/>
          </a:xfrm>
        </p:spPr>
        <p:txBody>
          <a:bodyPr/>
          <a:lstStyle/>
          <a:p>
            <a:pPr marL="109537" indent="0">
              <a:buNone/>
            </a:pPr>
            <a:endParaRPr lang="en-US" sz="1400" dirty="0" smtClean="0"/>
          </a:p>
          <a:p>
            <a:pPr marL="411162" lvl="1" indent="0">
              <a:buNone/>
            </a:pPr>
            <a:endParaRPr lang="en-US" sz="1400" dirty="0"/>
          </a:p>
          <a:p>
            <a:pPr marL="411162" lvl="1" indent="0">
              <a:buNone/>
            </a:pPr>
            <a:endParaRPr lang="en-US" sz="1400" dirty="0" smtClean="0"/>
          </a:p>
          <a:p>
            <a:pPr marL="411162" lvl="1" indent="0">
              <a:buNone/>
            </a:pPr>
            <a:endParaRPr lang="en-US" sz="1400" dirty="0" smtClean="0"/>
          </a:p>
          <a:p>
            <a:pPr marL="109537" indent="0">
              <a:buNone/>
            </a:pPr>
            <a:endParaRPr lang="en-US" sz="1400" dirty="0" smtClean="0"/>
          </a:p>
          <a:p>
            <a:pPr marL="109537" indent="0">
              <a:buNone/>
            </a:pPr>
            <a:endParaRPr lang="en-US" sz="1400" dirty="0" smtClean="0"/>
          </a:p>
        </p:txBody>
      </p:sp>
      <p:pic>
        <p:nvPicPr>
          <p:cNvPr id="2" name="Picture 1"/>
          <p:cNvPicPr>
            <a:picLocks noChangeAspect="1"/>
          </p:cNvPicPr>
          <p:nvPr/>
        </p:nvPicPr>
        <p:blipFill>
          <a:blip r:embed="rId3"/>
          <a:stretch>
            <a:fillRect/>
          </a:stretch>
        </p:blipFill>
        <p:spPr>
          <a:xfrm>
            <a:off x="304800" y="3886200"/>
            <a:ext cx="8262724" cy="2185987"/>
          </a:xfrm>
          <a:prstGeom prst="rect">
            <a:avLst/>
          </a:prstGeom>
        </p:spPr>
      </p:pic>
      <p:sp>
        <p:nvSpPr>
          <p:cNvPr id="6" name="Rectangle 5"/>
          <p:cNvSpPr/>
          <p:nvPr/>
        </p:nvSpPr>
        <p:spPr>
          <a:xfrm>
            <a:off x="228600" y="1930400"/>
            <a:ext cx="5715000" cy="1446550"/>
          </a:xfrm>
          <a:prstGeom prst="rect">
            <a:avLst/>
          </a:prstGeom>
        </p:spPr>
        <p:txBody>
          <a:bodyPr wrap="square">
            <a:spAutoFit/>
          </a:bodyPr>
          <a:lstStyle/>
          <a:p>
            <a:r>
              <a:rPr lang="en-US" sz="1400" dirty="0"/>
              <a:t>/* check for </a:t>
            </a:r>
            <a:r>
              <a:rPr lang="en-US" sz="1400" dirty="0" err="1"/>
              <a:t>multicollinearity</a:t>
            </a:r>
            <a:r>
              <a:rPr lang="en-US" sz="1400" dirty="0"/>
              <a:t> */</a:t>
            </a:r>
          </a:p>
          <a:p>
            <a:r>
              <a:rPr lang="en-US" sz="1400" dirty="0" err="1"/>
              <a:t>proc</a:t>
            </a:r>
            <a:r>
              <a:rPr lang="en-US" sz="1400" dirty="0"/>
              <a:t> </a:t>
            </a:r>
            <a:r>
              <a:rPr lang="en-US" sz="1400" dirty="0" err="1"/>
              <a:t>corr</a:t>
            </a:r>
            <a:r>
              <a:rPr lang="en-US" sz="1400" dirty="0"/>
              <a:t> data=fancy;</a:t>
            </a:r>
          </a:p>
          <a:p>
            <a:r>
              <a:rPr lang="en-US" sz="1400" dirty="0"/>
              <a:t>var </a:t>
            </a:r>
          </a:p>
          <a:p>
            <a:r>
              <a:rPr lang="en-US" sz="1400" dirty="0"/>
              <a:t>I_CONSIDER_MYSELF_A_SPIRITUAL_PE</a:t>
            </a:r>
          </a:p>
          <a:p>
            <a:r>
              <a:rPr lang="en-US" sz="1400" dirty="0"/>
              <a:t>PEOPLE_HAVE_A_DUTY_TO_RECYCLE</a:t>
            </a:r>
          </a:p>
          <a:p>
            <a:r>
              <a:rPr lang="en-US" sz="1400" dirty="0"/>
              <a:t>BUY_SAME_PRODUCTS_THAT_CELEBRITI</a:t>
            </a:r>
            <a:r>
              <a:rPr lang="en-US" dirty="0"/>
              <a:t>;</a:t>
            </a:r>
          </a:p>
        </p:txBody>
      </p:sp>
    </p:spTree>
    <p:extLst>
      <p:ext uri="{BB962C8B-B14F-4D97-AF65-F5344CB8AC3E}">
        <p14:creationId xmlns:p14="http://schemas.microsoft.com/office/powerpoint/2010/main" val="3849290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A5E251-3841-4A4A-A7EE-471246B61380}">
  <ds:schemaRefs>
    <ds:schemaRef ds:uri="http://schemas.microsoft.com/office/2006/documentManagement/types"/>
    <ds:schemaRef ds:uri="http://purl.org/dc/terms/"/>
    <ds:schemaRef ds:uri="http://schemas.microsoft.com/office/2006/metadata/properties"/>
    <ds:schemaRef ds:uri="7c4dd8aa-edd7-4664-bc6c-feed373e4ae0"/>
    <ds:schemaRef ds:uri="http://www.w3.org/XML/1998/namespace"/>
    <ds:schemaRef ds:uri="http://purl.org/dc/dcmitype/"/>
    <ds:schemaRef ds:uri="http://schemas.openxmlformats.org/package/2006/metadata/core-properties"/>
    <ds:schemaRef ds:uri="http://schemas.microsoft.com/office/infopath/2007/PartnerControls"/>
    <ds:schemaRef ds:uri="50189497-729f-4dc5-9929-5ffc656f3910"/>
    <ds:schemaRef ds:uri="http://purl.org/dc/elements/1.1/"/>
  </ds:schemaRefs>
</ds:datastoreItem>
</file>

<file path=customXml/itemProps2.xml><?xml version="1.0" encoding="utf-8"?>
<ds:datastoreItem xmlns:ds="http://schemas.openxmlformats.org/officeDocument/2006/customXml" ds:itemID="{5FC3C9C3-F1F7-4033-B982-A86B28716639}">
  <ds:schemaRefs>
    <ds:schemaRef ds:uri="http://schemas.microsoft.com/sharepoint/v3/contenttype/forms"/>
  </ds:schemaRefs>
</ds:datastoreItem>
</file>

<file path=customXml/itemProps3.xml><?xml version="1.0" encoding="utf-8"?>
<ds:datastoreItem xmlns:ds="http://schemas.openxmlformats.org/officeDocument/2006/customXml" ds:itemID="{B9E307E0-E127-4EBB-A836-E8B232D5A5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7689</TotalTime>
  <Words>1024</Words>
  <Application>Microsoft Office PowerPoint</Application>
  <PresentationFormat>On-screen Show (4:3)</PresentationFormat>
  <Paragraphs>211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Georgia</vt:lpstr>
      <vt:lpstr>Tahoma</vt:lpstr>
      <vt:lpstr>Trebuchet MS</vt:lpstr>
      <vt:lpstr>Wingdings 2</vt:lpstr>
      <vt:lpstr>Urban</vt:lpstr>
      <vt:lpstr>ONEWAY MANOVA: Environmentally Sensitive Car Example</vt:lpstr>
      <vt:lpstr>Business Challenge</vt:lpstr>
      <vt:lpstr>Business Challenge</vt:lpstr>
      <vt:lpstr>Business Challenge</vt:lpstr>
      <vt:lpstr>Business Challenge</vt:lpstr>
      <vt:lpstr>Business Challenge</vt:lpstr>
      <vt:lpstr>Grab the data and prep the independent variable</vt:lpstr>
      <vt:lpstr>Grab the data and prep the independent variable</vt:lpstr>
      <vt:lpstr>Sniff for Multi-collinearity</vt:lpstr>
      <vt:lpstr>Sniff for Homogeneity of Covariance Matrices</vt:lpstr>
      <vt:lpstr>PowerPoint Presentation</vt:lpstr>
      <vt:lpstr>Run PROC GLM for Oneway MANOVA</vt:lpstr>
      <vt:lpstr>Univariate ANOVA test for Spiritual Person Q</vt:lpstr>
      <vt:lpstr>Univariate ANOVA test for Duty to Recycle</vt:lpstr>
      <vt:lpstr>Univariate ANOVA test for Products Celebrities Use</vt:lpstr>
      <vt:lpstr>Oneway MANOVA test</vt:lpstr>
      <vt:lpstr>Univariate Levine Tests for Equal Variances Across Groups</vt:lpstr>
      <vt:lpstr>Multiple Group Comparison Tests</vt:lpstr>
      <vt:lpstr>Multiple Group Comparison Tests</vt:lpstr>
      <vt:lpstr>Multiple Group Comparison Tests</vt:lpstr>
      <vt:lpstr>Just in Case You’re Curious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dc:title>
  <dc:creator>Mike</dc:creator>
  <cp:lastModifiedBy>Max Kilger</cp:lastModifiedBy>
  <cp:revision>204</cp:revision>
  <cp:lastPrinted>2023-04-02T19:53:46Z</cp:lastPrinted>
  <dcterms:created xsi:type="dcterms:W3CDTF">2005-10-19T01:06:11Z</dcterms:created>
  <dcterms:modified xsi:type="dcterms:W3CDTF">2023-04-04T18:30:16Z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