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36"/>
  </p:notesMasterIdLst>
  <p:sldIdLst>
    <p:sldId id="256" r:id="rId5"/>
    <p:sldId id="262" r:id="rId6"/>
    <p:sldId id="266" r:id="rId7"/>
    <p:sldId id="263" r:id="rId8"/>
    <p:sldId id="316" r:id="rId9"/>
    <p:sldId id="365" r:id="rId10"/>
    <p:sldId id="363" r:id="rId11"/>
    <p:sldId id="364" r:id="rId12"/>
    <p:sldId id="317" r:id="rId13"/>
    <p:sldId id="367" r:id="rId14"/>
    <p:sldId id="320" r:id="rId15"/>
    <p:sldId id="370" r:id="rId16"/>
    <p:sldId id="371" r:id="rId17"/>
    <p:sldId id="372" r:id="rId18"/>
    <p:sldId id="374" r:id="rId19"/>
    <p:sldId id="377" r:id="rId20"/>
    <p:sldId id="380" r:id="rId21"/>
    <p:sldId id="381" r:id="rId22"/>
    <p:sldId id="382" r:id="rId23"/>
    <p:sldId id="383" r:id="rId24"/>
    <p:sldId id="385" r:id="rId25"/>
    <p:sldId id="387" r:id="rId26"/>
    <p:sldId id="330" r:id="rId27"/>
    <p:sldId id="331" r:id="rId28"/>
    <p:sldId id="332" r:id="rId29"/>
    <p:sldId id="351" r:id="rId30"/>
    <p:sldId id="355" r:id="rId31"/>
    <p:sldId id="335" r:id="rId32"/>
    <p:sldId id="339" r:id="rId33"/>
    <p:sldId id="340" r:id="rId34"/>
    <p:sldId id="388" r:id="rId35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1" autoAdjust="0"/>
    <p:restoredTop sz="95620" autoAdjust="0"/>
  </p:normalViewPr>
  <p:slideViewPr>
    <p:cSldViewPr>
      <p:cViewPr varScale="1">
        <p:scale>
          <a:sx n="83" d="100"/>
          <a:sy n="83" d="100"/>
        </p:scale>
        <p:origin x="135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6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9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5367AFD-85EE-43FE-AE75-A9E066BDE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E4558-A45A-46B4-A730-07939C7CAAA4}" type="slidenum">
              <a:rPr lang="en-US"/>
              <a:pPr/>
              <a:t>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1A3C6-4520-44AF-902D-1C24802F95AA}" type="slidenum">
              <a:rPr lang="en-US"/>
              <a:pPr/>
              <a:t>10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*Often you will see </a:t>
            </a:r>
            <a:r>
              <a:rPr lang="en-US" b="1" smtClean="0"/>
              <a:t>T = H + E</a:t>
            </a:r>
            <a:r>
              <a:rPr lang="en-US" smtClean="0"/>
              <a:t>, where H stands for hypothesis sums of squares, and E error sums of squares. In that case we’d have </a:t>
            </a:r>
            <a:r>
              <a:rPr lang="en-US" b="1" smtClean="0"/>
              <a:t>HE</a:t>
            </a:r>
            <a:r>
              <a:rPr lang="en-US" b="1" baseline="30000" smtClean="0"/>
              <a:t>-1</a:t>
            </a:r>
            <a:endParaRPr lang="en-US" baseline="30000" smtClean="0"/>
          </a:p>
        </p:txBody>
      </p:sp>
    </p:spTree>
    <p:extLst>
      <p:ext uri="{BB962C8B-B14F-4D97-AF65-F5344CB8AC3E}">
        <p14:creationId xmlns:p14="http://schemas.microsoft.com/office/powerpoint/2010/main" val="61523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67AB9-7D72-43FA-87C9-D6055D20496F}" type="slidenum">
              <a:rPr lang="en-US"/>
              <a:pPr/>
              <a:t>11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*If you’d like the easier way to do it, here is how to in R:</a:t>
            </a:r>
          </a:p>
          <a:p>
            <a:pPr eaLnBrk="1" hangingPunct="1"/>
            <a:r>
              <a:rPr lang="en-US" smtClean="0"/>
              <a:t>Wmatrix=matrix(c(88,80,80,126), ncol=2)</a:t>
            </a:r>
          </a:p>
          <a:p>
            <a:pPr eaLnBrk="1" hangingPunct="1"/>
            <a:r>
              <a:rPr lang="en-US" smtClean="0"/>
              <a:t>solve(Wmatrix)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077DD-D7F5-4D73-AC27-1847DE058E74}" type="slidenum">
              <a:rPr lang="en-US"/>
              <a:pPr/>
              <a:t>12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9434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077DD-D7F5-4D73-AC27-1847DE058E74}" type="slidenum">
              <a:rPr lang="en-US"/>
              <a:pPr/>
              <a:t>13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612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077DD-D7F5-4D73-AC27-1847DE058E74}" type="slidenum">
              <a:rPr lang="en-US"/>
              <a:pPr/>
              <a:t>14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003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505E-76B6-4C54-A050-F376B13CABBE}" type="slidenum">
              <a:rPr lang="en-US"/>
              <a:pPr/>
              <a:t>15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Here’s what I’ve done so far in R:</a:t>
            </a:r>
          </a:p>
          <a:p>
            <a:pPr eaLnBrk="1" hangingPunct="1"/>
            <a:r>
              <a:rPr lang="en-US" dirty="0" err="1" smtClean="0"/>
              <a:t>Bmatrix</a:t>
            </a:r>
            <a:r>
              <a:rPr lang="en-US" dirty="0" smtClean="0"/>
              <a:t>=matrix(c(210,-90,-90,90),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Wmatrix</a:t>
            </a:r>
            <a:r>
              <a:rPr lang="en-US" dirty="0" smtClean="0"/>
              <a:t>=matrix(c(88,80,80,126),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Tmatrix</a:t>
            </a:r>
            <a:r>
              <a:rPr lang="en-US" dirty="0" smtClean="0"/>
              <a:t>=</a:t>
            </a:r>
            <a:r>
              <a:rPr lang="en-US" dirty="0" err="1" smtClean="0"/>
              <a:t>Bmatrix+Wmatrix</a:t>
            </a:r>
            <a:endParaRPr lang="en-US" dirty="0" smtClean="0"/>
          </a:p>
          <a:p>
            <a:pPr eaLnBrk="1" hangingPunct="1"/>
            <a:r>
              <a:rPr lang="en-US" dirty="0" err="1" smtClean="0"/>
              <a:t>Wmatinvers</a:t>
            </a:r>
            <a:r>
              <a:rPr lang="en-US" dirty="0" smtClean="0"/>
              <a:t>= solve(</a:t>
            </a:r>
            <a:r>
              <a:rPr lang="en-US" dirty="0" err="1" smtClean="0"/>
              <a:t>Wmatrix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newmat</a:t>
            </a:r>
            <a:r>
              <a:rPr lang="en-US" dirty="0" smtClean="0"/>
              <a:t>=</a:t>
            </a:r>
            <a:r>
              <a:rPr lang="en-US" dirty="0" err="1" smtClean="0"/>
              <a:t>Bmatrix</a:t>
            </a:r>
            <a:r>
              <a:rPr lang="en-US" dirty="0" smtClean="0"/>
              <a:t>%*%</a:t>
            </a:r>
            <a:r>
              <a:rPr lang="en-US" dirty="0" err="1" smtClean="0"/>
              <a:t>Wmatinvers</a:t>
            </a:r>
            <a:endParaRPr lang="en-US" dirty="0" smtClean="0"/>
          </a:p>
          <a:p>
            <a:pPr eaLnBrk="1" hangingPunct="1"/>
            <a:r>
              <a:rPr lang="en-US" dirty="0" err="1" smtClean="0"/>
              <a:t>eigen</a:t>
            </a:r>
            <a:r>
              <a:rPr lang="en-US" dirty="0" smtClean="0"/>
              <a:t>(</a:t>
            </a:r>
            <a:r>
              <a:rPr lang="en-US" dirty="0" err="1" smtClean="0"/>
              <a:t>newmat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7731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505E-76B6-4C54-A050-F376B13CABBE}" type="slidenum">
              <a:rPr lang="en-US"/>
              <a:pPr/>
              <a:t>16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Here’s what I’ve done so far in R:</a:t>
            </a:r>
          </a:p>
          <a:p>
            <a:pPr eaLnBrk="1" hangingPunct="1"/>
            <a:r>
              <a:rPr lang="en-US" dirty="0" err="1" smtClean="0"/>
              <a:t>Bmatrix</a:t>
            </a:r>
            <a:r>
              <a:rPr lang="en-US" dirty="0" smtClean="0"/>
              <a:t>=matrix(c(210,-90,-90,90),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Wmatrix</a:t>
            </a:r>
            <a:r>
              <a:rPr lang="en-US" dirty="0" smtClean="0"/>
              <a:t>=matrix(c(88,80,80,126),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Tmatrix</a:t>
            </a:r>
            <a:r>
              <a:rPr lang="en-US" dirty="0" smtClean="0"/>
              <a:t>=</a:t>
            </a:r>
            <a:r>
              <a:rPr lang="en-US" dirty="0" err="1" smtClean="0"/>
              <a:t>Bmatrix+Wmatrix</a:t>
            </a:r>
            <a:endParaRPr lang="en-US" dirty="0" smtClean="0"/>
          </a:p>
          <a:p>
            <a:pPr eaLnBrk="1" hangingPunct="1"/>
            <a:r>
              <a:rPr lang="en-US" dirty="0" err="1" smtClean="0"/>
              <a:t>Wmatinvers</a:t>
            </a:r>
            <a:r>
              <a:rPr lang="en-US" dirty="0" smtClean="0"/>
              <a:t>= solve(</a:t>
            </a:r>
            <a:r>
              <a:rPr lang="en-US" dirty="0" err="1" smtClean="0"/>
              <a:t>Wmatrix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newmat</a:t>
            </a:r>
            <a:r>
              <a:rPr lang="en-US" dirty="0" smtClean="0"/>
              <a:t>=</a:t>
            </a:r>
            <a:r>
              <a:rPr lang="en-US" dirty="0" err="1" smtClean="0"/>
              <a:t>Bmatrix</a:t>
            </a:r>
            <a:r>
              <a:rPr lang="en-US" dirty="0" smtClean="0"/>
              <a:t>%*%</a:t>
            </a:r>
            <a:r>
              <a:rPr lang="en-US" dirty="0" err="1" smtClean="0"/>
              <a:t>Wmatinvers</a:t>
            </a:r>
            <a:endParaRPr lang="en-US" dirty="0" smtClean="0"/>
          </a:p>
          <a:p>
            <a:pPr eaLnBrk="1" hangingPunct="1"/>
            <a:r>
              <a:rPr lang="en-US" dirty="0" err="1" smtClean="0"/>
              <a:t>eigen</a:t>
            </a:r>
            <a:r>
              <a:rPr lang="en-US" dirty="0" smtClean="0"/>
              <a:t>(</a:t>
            </a:r>
            <a:r>
              <a:rPr lang="en-US" dirty="0" err="1" smtClean="0"/>
              <a:t>newmat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2837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505E-76B6-4C54-A050-F376B13CABBE}" type="slidenum">
              <a:rPr lang="en-US"/>
              <a:pPr/>
              <a:t>17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Here’s what I’ve done so far in R:</a:t>
            </a:r>
          </a:p>
          <a:p>
            <a:pPr eaLnBrk="1" hangingPunct="1"/>
            <a:r>
              <a:rPr lang="en-US" dirty="0" err="1" smtClean="0"/>
              <a:t>Bmatrix</a:t>
            </a:r>
            <a:r>
              <a:rPr lang="en-US" dirty="0" smtClean="0"/>
              <a:t>=matrix(c(210,-90,-90,90),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Wmatrix</a:t>
            </a:r>
            <a:r>
              <a:rPr lang="en-US" dirty="0" smtClean="0"/>
              <a:t>=matrix(c(88,80,80,126),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Tmatrix</a:t>
            </a:r>
            <a:r>
              <a:rPr lang="en-US" dirty="0" smtClean="0"/>
              <a:t>=</a:t>
            </a:r>
            <a:r>
              <a:rPr lang="en-US" dirty="0" err="1" smtClean="0"/>
              <a:t>Bmatrix+Wmatrix</a:t>
            </a:r>
            <a:endParaRPr lang="en-US" dirty="0" smtClean="0"/>
          </a:p>
          <a:p>
            <a:pPr eaLnBrk="1" hangingPunct="1"/>
            <a:r>
              <a:rPr lang="en-US" dirty="0" err="1" smtClean="0"/>
              <a:t>Wmatinvers</a:t>
            </a:r>
            <a:r>
              <a:rPr lang="en-US" dirty="0" smtClean="0"/>
              <a:t>= solve(</a:t>
            </a:r>
            <a:r>
              <a:rPr lang="en-US" dirty="0" err="1" smtClean="0"/>
              <a:t>Wmatrix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newmat</a:t>
            </a:r>
            <a:r>
              <a:rPr lang="en-US" dirty="0" smtClean="0"/>
              <a:t>=</a:t>
            </a:r>
            <a:r>
              <a:rPr lang="en-US" dirty="0" err="1" smtClean="0"/>
              <a:t>Bmatrix</a:t>
            </a:r>
            <a:r>
              <a:rPr lang="en-US" dirty="0" smtClean="0"/>
              <a:t>%*%</a:t>
            </a:r>
            <a:r>
              <a:rPr lang="en-US" dirty="0" err="1" smtClean="0"/>
              <a:t>Wmatinvers</a:t>
            </a:r>
            <a:endParaRPr lang="en-US" dirty="0" smtClean="0"/>
          </a:p>
          <a:p>
            <a:pPr eaLnBrk="1" hangingPunct="1"/>
            <a:r>
              <a:rPr lang="en-US" dirty="0" err="1" smtClean="0"/>
              <a:t>eigen</a:t>
            </a:r>
            <a:r>
              <a:rPr lang="en-US" dirty="0" smtClean="0"/>
              <a:t>(</a:t>
            </a:r>
            <a:r>
              <a:rPr lang="en-US" dirty="0" err="1" smtClean="0"/>
              <a:t>newmat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611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505E-76B6-4C54-A050-F376B13CABBE}" type="slidenum">
              <a:rPr lang="en-US"/>
              <a:pPr/>
              <a:t>18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Here’s what I’ve done so far in R:</a:t>
            </a:r>
          </a:p>
          <a:p>
            <a:pPr eaLnBrk="1" hangingPunct="1"/>
            <a:r>
              <a:rPr lang="en-US" dirty="0" err="1" smtClean="0"/>
              <a:t>Bmatrix</a:t>
            </a:r>
            <a:r>
              <a:rPr lang="en-US" dirty="0" smtClean="0"/>
              <a:t>=matrix(c(210,-90,-90,90),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Wmatrix</a:t>
            </a:r>
            <a:r>
              <a:rPr lang="en-US" dirty="0" smtClean="0"/>
              <a:t>=matrix(c(88,80,80,126),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Tmatrix</a:t>
            </a:r>
            <a:r>
              <a:rPr lang="en-US" dirty="0" smtClean="0"/>
              <a:t>=</a:t>
            </a:r>
            <a:r>
              <a:rPr lang="en-US" dirty="0" err="1" smtClean="0"/>
              <a:t>Bmatrix+Wmatrix</a:t>
            </a:r>
            <a:endParaRPr lang="en-US" dirty="0" smtClean="0"/>
          </a:p>
          <a:p>
            <a:pPr eaLnBrk="1" hangingPunct="1"/>
            <a:r>
              <a:rPr lang="en-US" dirty="0" err="1" smtClean="0"/>
              <a:t>Wmatinvers</a:t>
            </a:r>
            <a:r>
              <a:rPr lang="en-US" dirty="0" smtClean="0"/>
              <a:t>= solve(</a:t>
            </a:r>
            <a:r>
              <a:rPr lang="en-US" dirty="0" err="1" smtClean="0"/>
              <a:t>Wmatrix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newmat</a:t>
            </a:r>
            <a:r>
              <a:rPr lang="en-US" dirty="0" smtClean="0"/>
              <a:t>=</a:t>
            </a:r>
            <a:r>
              <a:rPr lang="en-US" dirty="0" err="1" smtClean="0"/>
              <a:t>Bmatrix</a:t>
            </a:r>
            <a:r>
              <a:rPr lang="en-US" dirty="0" smtClean="0"/>
              <a:t>%*%</a:t>
            </a:r>
            <a:r>
              <a:rPr lang="en-US" dirty="0" err="1" smtClean="0"/>
              <a:t>Wmatinvers</a:t>
            </a:r>
            <a:endParaRPr lang="en-US" dirty="0" smtClean="0"/>
          </a:p>
          <a:p>
            <a:pPr eaLnBrk="1" hangingPunct="1"/>
            <a:r>
              <a:rPr lang="en-US" dirty="0" err="1" smtClean="0"/>
              <a:t>eigen</a:t>
            </a:r>
            <a:r>
              <a:rPr lang="en-US" dirty="0" smtClean="0"/>
              <a:t>(</a:t>
            </a:r>
            <a:r>
              <a:rPr lang="en-US" dirty="0" err="1" smtClean="0"/>
              <a:t>newmat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260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505E-76B6-4C54-A050-F376B13CABBE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Here’s what I’ve done so far in R:</a:t>
            </a:r>
          </a:p>
          <a:p>
            <a:pPr eaLnBrk="1" hangingPunct="1"/>
            <a:r>
              <a:rPr lang="en-US" dirty="0" err="1" smtClean="0"/>
              <a:t>Bmatrix</a:t>
            </a:r>
            <a:r>
              <a:rPr lang="en-US" dirty="0" smtClean="0"/>
              <a:t>=matrix(c(210,-90,-90,90),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Wmatrix</a:t>
            </a:r>
            <a:r>
              <a:rPr lang="en-US" dirty="0" smtClean="0"/>
              <a:t>=matrix(c(88,80,80,126),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Tmatrix</a:t>
            </a:r>
            <a:r>
              <a:rPr lang="en-US" dirty="0" smtClean="0"/>
              <a:t>=</a:t>
            </a:r>
            <a:r>
              <a:rPr lang="en-US" dirty="0" err="1" smtClean="0"/>
              <a:t>Bmatrix+Wmatrix</a:t>
            </a:r>
            <a:endParaRPr lang="en-US" dirty="0" smtClean="0"/>
          </a:p>
          <a:p>
            <a:pPr eaLnBrk="1" hangingPunct="1"/>
            <a:r>
              <a:rPr lang="en-US" dirty="0" err="1" smtClean="0"/>
              <a:t>Wmatinvers</a:t>
            </a:r>
            <a:r>
              <a:rPr lang="en-US" dirty="0" smtClean="0"/>
              <a:t>= solve(</a:t>
            </a:r>
            <a:r>
              <a:rPr lang="en-US" dirty="0" err="1" smtClean="0"/>
              <a:t>Wmatrix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newmat</a:t>
            </a:r>
            <a:r>
              <a:rPr lang="en-US" dirty="0" smtClean="0"/>
              <a:t>=</a:t>
            </a:r>
            <a:r>
              <a:rPr lang="en-US" dirty="0" err="1" smtClean="0"/>
              <a:t>Bmatrix</a:t>
            </a:r>
            <a:r>
              <a:rPr lang="en-US" dirty="0" smtClean="0"/>
              <a:t>%*%</a:t>
            </a:r>
            <a:r>
              <a:rPr lang="en-US" dirty="0" err="1" smtClean="0"/>
              <a:t>Wmatinvers</a:t>
            </a:r>
            <a:endParaRPr lang="en-US" dirty="0" smtClean="0"/>
          </a:p>
          <a:p>
            <a:pPr eaLnBrk="1" hangingPunct="1"/>
            <a:r>
              <a:rPr lang="en-US" dirty="0" err="1" smtClean="0"/>
              <a:t>eigen</a:t>
            </a:r>
            <a:r>
              <a:rPr lang="en-US" dirty="0" smtClean="0"/>
              <a:t>(</a:t>
            </a:r>
            <a:r>
              <a:rPr lang="en-US" dirty="0" err="1" smtClean="0"/>
              <a:t>newmat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92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19C48-7CCA-468A-B52B-7E69D6918AE0}" type="slidenum">
              <a:rPr lang="en-US"/>
              <a:pPr/>
              <a:t>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505E-76B6-4C54-A050-F376B13CABBE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Here’s what I’ve done so far in R:</a:t>
            </a:r>
          </a:p>
          <a:p>
            <a:pPr eaLnBrk="1" hangingPunct="1"/>
            <a:r>
              <a:rPr lang="en-US" dirty="0" err="1" smtClean="0"/>
              <a:t>Bmatrix</a:t>
            </a:r>
            <a:r>
              <a:rPr lang="en-US" dirty="0" smtClean="0"/>
              <a:t>=matrix(c(210,-90,-90,90),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Wmatrix</a:t>
            </a:r>
            <a:r>
              <a:rPr lang="en-US" dirty="0" smtClean="0"/>
              <a:t>=matrix(c(88,80,80,126),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Tmatrix</a:t>
            </a:r>
            <a:r>
              <a:rPr lang="en-US" dirty="0" smtClean="0"/>
              <a:t>=</a:t>
            </a:r>
            <a:r>
              <a:rPr lang="en-US" dirty="0" err="1" smtClean="0"/>
              <a:t>Bmatrix+Wmatrix</a:t>
            </a:r>
            <a:endParaRPr lang="en-US" dirty="0" smtClean="0"/>
          </a:p>
          <a:p>
            <a:pPr eaLnBrk="1" hangingPunct="1"/>
            <a:r>
              <a:rPr lang="en-US" dirty="0" err="1" smtClean="0"/>
              <a:t>Wmatinvers</a:t>
            </a:r>
            <a:r>
              <a:rPr lang="en-US" dirty="0" smtClean="0"/>
              <a:t>= solve(</a:t>
            </a:r>
            <a:r>
              <a:rPr lang="en-US" dirty="0" err="1" smtClean="0"/>
              <a:t>Wmatrix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newmat</a:t>
            </a:r>
            <a:r>
              <a:rPr lang="en-US" dirty="0" smtClean="0"/>
              <a:t>=</a:t>
            </a:r>
            <a:r>
              <a:rPr lang="en-US" dirty="0" err="1" smtClean="0"/>
              <a:t>Bmatrix</a:t>
            </a:r>
            <a:r>
              <a:rPr lang="en-US" dirty="0" smtClean="0"/>
              <a:t>%*%</a:t>
            </a:r>
            <a:r>
              <a:rPr lang="en-US" dirty="0" err="1" smtClean="0"/>
              <a:t>Wmatinvers</a:t>
            </a:r>
            <a:endParaRPr lang="en-US" dirty="0" smtClean="0"/>
          </a:p>
          <a:p>
            <a:pPr eaLnBrk="1" hangingPunct="1"/>
            <a:r>
              <a:rPr lang="en-US" dirty="0" err="1" smtClean="0"/>
              <a:t>eigen</a:t>
            </a:r>
            <a:r>
              <a:rPr lang="en-US" dirty="0" smtClean="0"/>
              <a:t>(</a:t>
            </a:r>
            <a:r>
              <a:rPr lang="en-US" dirty="0" err="1" smtClean="0"/>
              <a:t>newmat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40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505E-76B6-4C54-A050-F376B13CABBE}" type="slidenum">
              <a:rPr lang="en-US"/>
              <a:pPr/>
              <a:t>21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Here’s what I’ve done so far in R:</a:t>
            </a:r>
          </a:p>
          <a:p>
            <a:pPr eaLnBrk="1" hangingPunct="1"/>
            <a:r>
              <a:rPr lang="en-US" dirty="0" err="1" smtClean="0"/>
              <a:t>Bmatrix</a:t>
            </a:r>
            <a:r>
              <a:rPr lang="en-US" dirty="0" smtClean="0"/>
              <a:t>=matrix(c(210,-90,-90,90),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Wmatrix</a:t>
            </a:r>
            <a:r>
              <a:rPr lang="en-US" dirty="0" smtClean="0"/>
              <a:t>=matrix(c(88,80,80,126),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Tmatrix</a:t>
            </a:r>
            <a:r>
              <a:rPr lang="en-US" dirty="0" smtClean="0"/>
              <a:t>=</a:t>
            </a:r>
            <a:r>
              <a:rPr lang="en-US" dirty="0" err="1" smtClean="0"/>
              <a:t>Bmatrix+Wmatrix</a:t>
            </a:r>
            <a:endParaRPr lang="en-US" dirty="0" smtClean="0"/>
          </a:p>
          <a:p>
            <a:pPr eaLnBrk="1" hangingPunct="1"/>
            <a:r>
              <a:rPr lang="en-US" dirty="0" err="1" smtClean="0"/>
              <a:t>Wmatinvers</a:t>
            </a:r>
            <a:r>
              <a:rPr lang="en-US" dirty="0" smtClean="0"/>
              <a:t>= solve(</a:t>
            </a:r>
            <a:r>
              <a:rPr lang="en-US" dirty="0" err="1" smtClean="0"/>
              <a:t>Wmatrix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newmat</a:t>
            </a:r>
            <a:r>
              <a:rPr lang="en-US" dirty="0" smtClean="0"/>
              <a:t>=</a:t>
            </a:r>
            <a:r>
              <a:rPr lang="en-US" dirty="0" err="1" smtClean="0"/>
              <a:t>Bmatrix</a:t>
            </a:r>
            <a:r>
              <a:rPr lang="en-US" dirty="0" smtClean="0"/>
              <a:t>%*%</a:t>
            </a:r>
            <a:r>
              <a:rPr lang="en-US" dirty="0" err="1" smtClean="0"/>
              <a:t>Wmatinvers</a:t>
            </a:r>
            <a:endParaRPr lang="en-US" dirty="0" smtClean="0"/>
          </a:p>
          <a:p>
            <a:pPr eaLnBrk="1" hangingPunct="1"/>
            <a:r>
              <a:rPr lang="en-US" dirty="0" err="1" smtClean="0"/>
              <a:t>eigen</a:t>
            </a:r>
            <a:r>
              <a:rPr lang="en-US" dirty="0" smtClean="0"/>
              <a:t>(</a:t>
            </a:r>
            <a:r>
              <a:rPr lang="en-US" dirty="0" err="1" smtClean="0"/>
              <a:t>newmat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364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505E-76B6-4C54-A050-F376B13CABBE}" type="slidenum">
              <a:rPr lang="en-US"/>
              <a:pPr/>
              <a:t>22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Here’s what I’ve done so far in R:</a:t>
            </a:r>
          </a:p>
          <a:p>
            <a:pPr eaLnBrk="1" hangingPunct="1"/>
            <a:r>
              <a:rPr lang="en-US" dirty="0" err="1" smtClean="0"/>
              <a:t>Bmatrix</a:t>
            </a:r>
            <a:r>
              <a:rPr lang="en-US" dirty="0" smtClean="0"/>
              <a:t>=matrix(c(210,-90,-90,90),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Wmatrix</a:t>
            </a:r>
            <a:r>
              <a:rPr lang="en-US" dirty="0" smtClean="0"/>
              <a:t>=matrix(c(88,80,80,126), </a:t>
            </a:r>
            <a:r>
              <a:rPr lang="en-US" dirty="0" err="1" smtClean="0"/>
              <a:t>ncol</a:t>
            </a:r>
            <a:r>
              <a:rPr lang="en-US" dirty="0" smtClean="0"/>
              <a:t>=2)</a:t>
            </a:r>
          </a:p>
          <a:p>
            <a:pPr eaLnBrk="1" hangingPunct="1"/>
            <a:r>
              <a:rPr lang="en-US" dirty="0" err="1" smtClean="0"/>
              <a:t>Tmatrix</a:t>
            </a:r>
            <a:r>
              <a:rPr lang="en-US" dirty="0" smtClean="0"/>
              <a:t>=</a:t>
            </a:r>
            <a:r>
              <a:rPr lang="en-US" dirty="0" err="1" smtClean="0"/>
              <a:t>Bmatrix+Wmatrix</a:t>
            </a:r>
            <a:endParaRPr lang="en-US" dirty="0" smtClean="0"/>
          </a:p>
          <a:p>
            <a:pPr eaLnBrk="1" hangingPunct="1"/>
            <a:r>
              <a:rPr lang="en-US" dirty="0" err="1" smtClean="0"/>
              <a:t>Wmatinvers</a:t>
            </a:r>
            <a:r>
              <a:rPr lang="en-US" dirty="0" smtClean="0"/>
              <a:t>= solve(</a:t>
            </a:r>
            <a:r>
              <a:rPr lang="en-US" dirty="0" err="1" smtClean="0"/>
              <a:t>Wmatrix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newmat</a:t>
            </a:r>
            <a:r>
              <a:rPr lang="en-US" dirty="0" smtClean="0"/>
              <a:t>=</a:t>
            </a:r>
            <a:r>
              <a:rPr lang="en-US" dirty="0" err="1" smtClean="0"/>
              <a:t>Bmatrix</a:t>
            </a:r>
            <a:r>
              <a:rPr lang="en-US" dirty="0" smtClean="0"/>
              <a:t>%*%</a:t>
            </a:r>
            <a:r>
              <a:rPr lang="en-US" dirty="0" err="1" smtClean="0"/>
              <a:t>Wmatinvers</a:t>
            </a:r>
            <a:endParaRPr lang="en-US" dirty="0" smtClean="0"/>
          </a:p>
          <a:p>
            <a:pPr eaLnBrk="1" hangingPunct="1"/>
            <a:r>
              <a:rPr lang="en-US" dirty="0" err="1" smtClean="0"/>
              <a:t>eigen</a:t>
            </a:r>
            <a:r>
              <a:rPr lang="en-US" dirty="0" smtClean="0"/>
              <a:t>(</a:t>
            </a:r>
            <a:r>
              <a:rPr lang="en-US" dirty="0" err="1" smtClean="0"/>
              <a:t>newmat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757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141E8-F8ED-4060-8263-B4FCD68B4C6B}" type="slidenum">
              <a:rPr lang="en-US"/>
              <a:pPr/>
              <a:t>23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9CF8D-6BA5-4019-BED7-5C574F5C3FF1}" type="slidenum">
              <a:rPr lang="en-US"/>
              <a:pPr/>
              <a:t>24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F7243-E301-48F5-BA74-1CEF85DF3166}" type="slidenum">
              <a:rPr lang="en-US"/>
              <a:pPr/>
              <a:t>25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E7086-2841-447F-B82A-1EF1720FF985}" type="slidenum">
              <a:rPr lang="en-US"/>
              <a:pPr/>
              <a:t>26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06D94-C0AB-4F31-9C98-A82FD886DF86}" type="slidenum">
              <a:rPr lang="en-US"/>
              <a:pPr/>
              <a:t>27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5D1B7-14CD-48AB-8C76-152B7E3B3369}" type="slidenum">
              <a:rPr lang="en-US"/>
              <a:pPr/>
              <a:t>28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740F2-EF06-4A92-897A-846A45B729FE}" type="slidenum">
              <a:rPr lang="en-US"/>
              <a:pPr/>
              <a:t>29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15D67D-A651-449B-969D-8A16AF5CD3FB}" type="slidenum">
              <a:rPr lang="en-US"/>
              <a:pPr/>
              <a:t>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EA664B-76D6-45AC-B48D-FE7DC7D3D499}" type="slidenum">
              <a:rPr lang="en-US"/>
              <a:pPr/>
              <a:t>30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*Here is how to think of DFA. First, as we have said MANOVA is a special case of </a:t>
            </a:r>
            <a:r>
              <a:rPr lang="en-US" dirty="0" err="1" smtClean="0"/>
              <a:t>cancorr</a:t>
            </a:r>
            <a:r>
              <a:rPr lang="en-US" dirty="0" smtClean="0"/>
              <a:t> in which one of the sets of variables contains dummy-coded variables representing group membership.  Now, would the actual </a:t>
            </a:r>
            <a:r>
              <a:rPr lang="en-US" dirty="0" err="1" smtClean="0"/>
              <a:t>cancorr</a:t>
            </a:r>
            <a:r>
              <a:rPr lang="en-US" dirty="0" smtClean="0"/>
              <a:t>, which we identified as largely a descriptive procedure, ‘care’ which side had the coded variables in calculating the correlation?  It would not.  As such MANOVA and DFA are mathematically </a:t>
            </a:r>
            <a:r>
              <a:rPr lang="en-US" i="1" dirty="0" smtClean="0"/>
              <a:t>equivalent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EA664B-76D6-45AC-B48D-FE7DC7D3D499}" type="slidenum">
              <a:rPr lang="en-US"/>
              <a:pPr/>
              <a:t>31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*Here is how to think of DFA. First, as we have said MANOVA is a special case of </a:t>
            </a:r>
            <a:r>
              <a:rPr lang="en-US" dirty="0" err="1" smtClean="0"/>
              <a:t>cancorr</a:t>
            </a:r>
            <a:r>
              <a:rPr lang="en-US" dirty="0" smtClean="0"/>
              <a:t> in which one of the sets of variables contains dummy-coded variables representing group membership.  Now, would the actual </a:t>
            </a:r>
            <a:r>
              <a:rPr lang="en-US" dirty="0" err="1" smtClean="0"/>
              <a:t>cancorr</a:t>
            </a:r>
            <a:r>
              <a:rPr lang="en-US" dirty="0" smtClean="0"/>
              <a:t>, which we identified as largely a descriptive procedure, ‘care’ which side had the coded variables in calculating the correlation?  It would not.  As such MANOVA and DFA are mathematically </a:t>
            </a:r>
            <a:r>
              <a:rPr lang="en-US" i="1" dirty="0" smtClean="0"/>
              <a:t>equivalent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507B9-E506-4DCB-A4CB-B66CBC501464}" type="slidenum">
              <a:rPr lang="en-US"/>
              <a:pPr/>
              <a:t>4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BF4B5-66B1-46C5-9AC8-5C2689F3E633}" type="slidenum">
              <a:rPr lang="en-US"/>
              <a:pPr/>
              <a:t>5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D213A-7074-413A-BC89-B98405C4A0F0}" type="slidenum">
              <a:rPr lang="en-US"/>
              <a:pPr/>
              <a:t>6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449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BF4B5-66B1-46C5-9AC8-5C2689F3E633}" type="slidenum">
              <a:rPr lang="en-US"/>
              <a:pPr/>
              <a:t>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562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BF4B5-66B1-46C5-9AC8-5C2689F3E633}" type="slidenum">
              <a:rPr lang="en-US"/>
              <a:pPr/>
              <a:t>8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704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1A3C6-4520-44AF-902D-1C24802F95AA}" type="slidenum">
              <a:rPr lang="en-US"/>
              <a:pPr/>
              <a:t>9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*Often you will see </a:t>
            </a:r>
            <a:r>
              <a:rPr lang="en-US" b="1" smtClean="0"/>
              <a:t>T = H + E</a:t>
            </a:r>
            <a:r>
              <a:rPr lang="en-US" smtClean="0"/>
              <a:t>, where H stands for hypothesis sums of squares, and E error sums of squares. In that case we’d have </a:t>
            </a:r>
            <a:r>
              <a:rPr lang="en-US" b="1" smtClean="0"/>
              <a:t>HE</a:t>
            </a:r>
            <a:r>
              <a:rPr lang="en-US" b="1" baseline="30000" smtClean="0"/>
              <a:t>-1</a:t>
            </a:r>
            <a:endParaRPr lang="en-US" baseline="30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81DE9C-40C3-42C3-9492-8FC6F7A62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D6FFD-0EB0-4975-A102-0C1333370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BB3F-5108-447D-8054-5CE0D4D31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CB3AC-76C2-4E39-900B-F07260F3F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A0811-C48F-47CA-B750-66FC32A3B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715E-F9FE-40E3-BDD9-61F943DD1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D2061-84A5-4B25-B5C6-BF4E1E1D5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9251BA6-AA6D-4BD9-BE02-81B978191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1B710-293B-4659-9961-FB861508B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7536-5CA1-45E8-AA94-6ABB81D3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D4BAB-6C17-44C1-A34F-EB9B72298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1199D-411D-4704-9CFB-2475DD0AE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35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85D83E7-34B0-49A7-90F4-D348CCC31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5" r:id="rId3"/>
    <p:sldLayoutId id="2147483744" r:id="rId4"/>
    <p:sldLayoutId id="2147483748" r:id="rId5"/>
    <p:sldLayoutId id="2147483749" r:id="rId6"/>
    <p:sldLayoutId id="2147483743" r:id="rId7"/>
    <p:sldLayoutId id="2147483742" r:id="rId8"/>
    <p:sldLayoutId id="2147483741" r:id="rId9"/>
    <p:sldLayoutId id="2147483740" r:id="rId10"/>
    <p:sldLayoutId id="2147483739" r:id="rId11"/>
    <p:sldLayoutId id="214748375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9600" dirty="0" smtClean="0"/>
              <a:t>ONEWAY MANOVA</a:t>
            </a:r>
            <a:endParaRPr lang="en-US" sz="9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45" y="6491288"/>
            <a:ext cx="8686800" cy="366712"/>
          </a:xfrm>
        </p:spPr>
        <p:txBody>
          <a:bodyPr/>
          <a:lstStyle/>
          <a:p>
            <a:pPr marL="63500"/>
            <a:r>
              <a:rPr lang="en-US" sz="1800" dirty="0" smtClean="0"/>
              <a:t>Adapted from https</a:t>
            </a:r>
            <a:r>
              <a:rPr lang="en-US" sz="1800" dirty="0"/>
              <a:t>://www.webpages.uidaho.edu/~stevel/519/manova.short.pptx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Multivariate Test of Significance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399" cy="4324350"/>
          </a:xfrm>
        </p:spPr>
        <p:txBody>
          <a:bodyPr/>
          <a:lstStyle/>
          <a:p>
            <a:r>
              <a:rPr lang="en-US" dirty="0" smtClean="0"/>
              <a:t>How do we </a:t>
            </a:r>
            <a:r>
              <a:rPr lang="en-US" dirty="0"/>
              <a:t>calculate SCP</a:t>
            </a:r>
            <a:r>
              <a:rPr lang="en-US" baseline="-25000" dirty="0"/>
              <a:t>between</a:t>
            </a:r>
            <a:r>
              <a:rPr lang="en-US" dirty="0"/>
              <a:t> / (SCP</a:t>
            </a:r>
            <a:r>
              <a:rPr lang="en-US" baseline="-25000" dirty="0"/>
              <a:t>between</a:t>
            </a:r>
            <a:r>
              <a:rPr lang="en-US" dirty="0"/>
              <a:t> + SCP</a:t>
            </a:r>
            <a:r>
              <a:rPr lang="en-US" baseline="-25000" dirty="0"/>
              <a:t>error</a:t>
            </a:r>
            <a:r>
              <a:rPr lang="en-US" dirty="0" smtClean="0"/>
              <a:t>) ?</a:t>
            </a:r>
          </a:p>
          <a:p>
            <a:endParaRPr lang="en-US" dirty="0"/>
          </a:p>
          <a:p>
            <a:r>
              <a:rPr lang="en-US" dirty="0" smtClean="0"/>
              <a:t>Remember that we are not dealing with a single dependent variable anymore but multiple dependent variables so they need to be expressed as a matrix, so let’s translate the above into matrix form</a:t>
            </a:r>
          </a:p>
          <a:p>
            <a:endParaRPr lang="en-US" dirty="0" smtClean="0"/>
          </a:p>
          <a:p>
            <a:pPr marL="109537" indent="0">
              <a:buNone/>
            </a:pPr>
            <a:r>
              <a:rPr lang="en-US" dirty="0" smtClean="0"/>
              <a:t>			       </a:t>
            </a:r>
            <a:r>
              <a:rPr lang="en-US" b="1" dirty="0" smtClean="0"/>
              <a:t>BW</a:t>
            </a:r>
            <a:r>
              <a:rPr lang="en-US" b="1" baseline="30000" dirty="0" smtClean="0"/>
              <a:t>-1</a:t>
            </a:r>
          </a:p>
          <a:p>
            <a:endParaRPr lang="en-US" dirty="0" smtClean="0"/>
          </a:p>
          <a:p>
            <a:r>
              <a:rPr lang="en-US" dirty="0" smtClean="0"/>
              <a:t>We take the between subjects SCP matrix and post multiply by the inverted SCP error matrix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497777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SCP</a:t>
            </a:r>
            <a:r>
              <a:rPr lang="en-US" sz="1400" baseline="-25000" dirty="0" smtClean="0"/>
              <a:t>between</a:t>
            </a:r>
            <a:endParaRPr lang="en-US" sz="1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597400" y="5464373"/>
            <a:ext cx="1244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SCP</a:t>
            </a:r>
            <a:r>
              <a:rPr lang="en-US" sz="1400" baseline="-25000" dirty="0" smtClean="0"/>
              <a:t>error or within</a:t>
            </a:r>
            <a:endParaRPr lang="en-US" sz="1400" baseline="-25000" dirty="0"/>
          </a:p>
        </p:txBody>
      </p:sp>
      <p:sp>
        <p:nvSpPr>
          <p:cNvPr id="3" name="Right Arrow 2"/>
          <p:cNvSpPr/>
          <p:nvPr/>
        </p:nvSpPr>
        <p:spPr>
          <a:xfrm>
            <a:off x="2920881" y="5131667"/>
            <a:ext cx="572731" cy="159551"/>
          </a:xfrm>
          <a:prstGeom prst="rightArrow">
            <a:avLst>
              <a:gd name="adj1" fmla="val 5120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1836061">
            <a:off x="4125574" y="5384596"/>
            <a:ext cx="572731" cy="159551"/>
          </a:xfrm>
          <a:prstGeom prst="rightArrow">
            <a:avLst>
              <a:gd name="adj1" fmla="val 5120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27188"/>
            <a:ext cx="9067800" cy="1066800"/>
          </a:xfrm>
        </p:spPr>
        <p:txBody>
          <a:bodyPr/>
          <a:lstStyle/>
          <a:p>
            <a:r>
              <a:rPr lang="en-US" sz="3800" dirty="0" smtClean="0"/>
              <a:t>How do we invert the W (error) matrix?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285754"/>
              </p:ext>
            </p:extLst>
          </p:nvPr>
        </p:nvGraphicFramePr>
        <p:xfrm>
          <a:off x="5181600" y="1752600"/>
          <a:ext cx="22098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Equation" r:id="rId4" imgW="1155600" imgH="736560" progId="Equation.DSMT4">
                  <p:embed/>
                </p:oleObj>
              </mc:Choice>
              <mc:Fallback>
                <p:oleObj name="Equation" r:id="rId4" imgW="115560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2209800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39486"/>
              </p:ext>
            </p:extLst>
          </p:nvPr>
        </p:nvGraphicFramePr>
        <p:xfrm>
          <a:off x="2954125" y="3858288"/>
          <a:ext cx="2590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Equation" r:id="rId6" imgW="1434960" imgH="482400" progId="Equation.DSMT4">
                  <p:embed/>
                </p:oleObj>
              </mc:Choice>
              <mc:Fallback>
                <p:oleObj name="Equation" r:id="rId6" imgW="14349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125" y="3858288"/>
                        <a:ext cx="25908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152534" y="2004973"/>
            <a:ext cx="392391" cy="37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48017" y="1973226"/>
            <a:ext cx="478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5222524" y="2722069"/>
            <a:ext cx="392391" cy="37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41732" y="2709982"/>
            <a:ext cx="691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|W|</a:t>
            </a:r>
            <a:endParaRPr lang="en-US" sz="22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58946" y="2026424"/>
            <a:ext cx="322039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Here is the error matrix W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883939" y="2814756"/>
            <a:ext cx="322039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Here is the determinant of W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8414" y="4025015"/>
            <a:ext cx="414386" cy="414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8414" y="4109391"/>
            <a:ext cx="604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</a:t>
            </a:r>
            <a:r>
              <a:rPr lang="en-US" sz="2200" baseline="30000" dirty="0"/>
              <a:t>-1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3657600" y="4330200"/>
            <a:ext cx="381000" cy="42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60502" y="4283845"/>
            <a:ext cx="6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|W|</a:t>
            </a:r>
            <a:endParaRPr lang="en-US" dirty="0"/>
          </a:p>
        </p:txBody>
      </p:sp>
      <p:pic>
        <p:nvPicPr>
          <p:cNvPr id="21" name="Picture 2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88" y="5257800"/>
            <a:ext cx="2286000" cy="1371600"/>
          </a:xfrm>
          <a:prstGeom prst="rect">
            <a:avLst/>
          </a:prstGeom>
          <a:noFill/>
        </p:spPr>
      </p:pic>
      <p:sp>
        <p:nvSpPr>
          <p:cNvPr id="10" name="Bent-Up Arrow 9"/>
          <p:cNvSpPr/>
          <p:nvPr/>
        </p:nvSpPr>
        <p:spPr>
          <a:xfrm rot="5400000">
            <a:off x="5162998" y="4324800"/>
            <a:ext cx="1143002" cy="2094601"/>
          </a:xfrm>
          <a:prstGeom prst="bentUpArrow">
            <a:avLst>
              <a:gd name="adj1" fmla="val 14605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-62964" y="4142081"/>
            <a:ext cx="322039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Here is the inverse of W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6324600"/>
            <a:ext cx="323037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 If the matrix is bigger than 2 x 2 then</a:t>
            </a:r>
          </a:p>
          <a:p>
            <a:r>
              <a:rPr lang="en-US" sz="1200" dirty="0" smtClean="0"/>
              <a:t>things get really messy…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389"/>
            <a:ext cx="9144000" cy="1066800"/>
          </a:xfrm>
        </p:spPr>
        <p:txBody>
          <a:bodyPr/>
          <a:lstStyle/>
          <a:p>
            <a:r>
              <a:rPr lang="en-US" sz="3000" dirty="0" smtClean="0"/>
              <a:t>Here are our SCP B and W matrices that we need from our psychology data!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5036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109537" indent="0">
              <a:lnSpc>
                <a:spcPct val="90000"/>
              </a:lnSpc>
              <a:buNone/>
            </a:pPr>
            <a:endParaRPr lang="en-US" dirty="0" smtClean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616" y="2117435"/>
            <a:ext cx="6496184" cy="279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867400" y="1981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858000" y="3048000"/>
            <a:ext cx="1322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 matrix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832600" y="3735677"/>
            <a:ext cx="1373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W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 matrix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5949"/>
            <a:ext cx="9144000" cy="1066800"/>
          </a:xfrm>
        </p:spPr>
        <p:txBody>
          <a:bodyPr/>
          <a:lstStyle/>
          <a:p>
            <a:r>
              <a:rPr lang="en-US" sz="3000" dirty="0" smtClean="0"/>
              <a:t>Let’s start with the determinant of the W matrix!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5036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109537" indent="0">
              <a:lnSpc>
                <a:spcPct val="90000"/>
              </a:lnSpc>
              <a:buNone/>
            </a:pPr>
            <a:endParaRPr lang="en-US" dirty="0" smtClean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08041"/>
            <a:ext cx="3981584" cy="171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867400" y="1981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10806" y="1928870"/>
            <a:ext cx="1322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 matrix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869242" y="2315585"/>
            <a:ext cx="1373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W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 matrix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25352"/>
            <a:ext cx="5873538" cy="1675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3684" y="3200400"/>
            <a:ext cx="184698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 =  88.00     80.00</a:t>
            </a:r>
          </a:p>
          <a:p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80.00    126.00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90486" y="4380563"/>
            <a:ext cx="29449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|W| = (88*126) – (80*80) = 4688 </a:t>
            </a:r>
          </a:p>
        </p:txBody>
      </p:sp>
    </p:spTree>
    <p:extLst>
      <p:ext uri="{BB962C8B-B14F-4D97-AF65-F5344CB8AC3E}">
        <p14:creationId xmlns:p14="http://schemas.microsoft.com/office/powerpoint/2010/main" val="12069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5949"/>
            <a:ext cx="9144000" cy="1066800"/>
          </a:xfrm>
        </p:spPr>
        <p:txBody>
          <a:bodyPr/>
          <a:lstStyle/>
          <a:p>
            <a:r>
              <a:rPr lang="en-US" sz="3000" dirty="0" smtClean="0"/>
              <a:t>Let’s start with the determinant of the W matrix!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5036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109537" indent="0">
              <a:lnSpc>
                <a:spcPct val="90000"/>
              </a:lnSpc>
              <a:buNone/>
            </a:pPr>
            <a:endParaRPr lang="en-US" dirty="0" smtClean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08041"/>
            <a:ext cx="3981584" cy="171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867400" y="1981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10806" y="1928870"/>
            <a:ext cx="1322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B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 matrix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869242" y="2315585"/>
            <a:ext cx="1373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W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 matrix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503357"/>
            <a:ext cx="8277225" cy="1162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1852" y="5147694"/>
            <a:ext cx="23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-1</a:t>
            </a:r>
            <a:r>
              <a:rPr lang="en-US" dirty="0" smtClean="0"/>
              <a:t>  =  (1 / 4688) *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5014957"/>
            <a:ext cx="16321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126.00     -80.00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-80.00       88.00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79506" y="5974984"/>
            <a:ext cx="15664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0.269      -.0171</a:t>
            </a:r>
          </a:p>
          <a:p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-.0171      .0188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15190" y="6159650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-1</a:t>
            </a:r>
            <a:r>
              <a:rPr lang="en-US" dirty="0" smtClean="0"/>
              <a:t> 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2120"/>
            <a:ext cx="8229600" cy="1066800"/>
          </a:xfrm>
        </p:spPr>
        <p:txBody>
          <a:bodyPr/>
          <a:lstStyle/>
          <a:p>
            <a:r>
              <a:rPr lang="en-US" dirty="0" smtClean="0"/>
              <a:t>Wow!  That was a lot of work!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473364" y="1562039"/>
            <a:ext cx="8382000" cy="1103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Now all we need to do is post multiply our SCPbetween (B matrix) by our inverted SCPwithin (W-1) matrix!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29223"/>
              </p:ext>
            </p:extLst>
          </p:nvPr>
        </p:nvGraphicFramePr>
        <p:xfrm>
          <a:off x="899054" y="4793937"/>
          <a:ext cx="6673322" cy="9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4" imgW="3060360" imgH="457200" progId="Equation.DSMT4">
                  <p:embed/>
                </p:oleObj>
              </mc:Choice>
              <mc:Fallback>
                <p:oleObj name="Equation" r:id="rId4" imgW="3060360" imgH="457200" progId="Equation.DSMT4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54" y="4793937"/>
                        <a:ext cx="6673322" cy="997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962400" y="2957738"/>
            <a:ext cx="1036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BW</a:t>
            </a:r>
            <a:r>
              <a:rPr lang="en-US" sz="3200" baseline="30000" dirty="0"/>
              <a:t>-1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524000" y="4209162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429000" y="4209161"/>
            <a:ext cx="794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</a:t>
            </a:r>
            <a:r>
              <a:rPr lang="en-US" sz="3200" baseline="30000" dirty="0" smtClean="0"/>
              <a:t>-1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4191711"/>
            <a:ext cx="18415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Our Result!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196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41036" y="236334"/>
            <a:ext cx="8229600" cy="1066800"/>
          </a:xfrm>
        </p:spPr>
        <p:txBody>
          <a:bodyPr/>
          <a:lstStyle/>
          <a:p>
            <a:r>
              <a:rPr lang="en-US" dirty="0" smtClean="0"/>
              <a:t>We’re almost there!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4716"/>
            <a:ext cx="8382000" cy="762000"/>
          </a:xfrm>
        </p:spPr>
        <p:txBody>
          <a:bodyPr/>
          <a:lstStyle/>
          <a:p>
            <a:pPr marL="109537" indent="0">
              <a:lnSpc>
                <a:spcPct val="80000"/>
              </a:lnSpc>
              <a:buNone/>
            </a:pPr>
            <a:r>
              <a:rPr lang="en-US" sz="2400" dirty="0" smtClean="0"/>
              <a:t>The last thing we need to do is extract the eigenvalues out of our result matrix.  Why do we need to do that?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marL="109537" indent="0"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2436" y="2428659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en-US" sz="2400" dirty="0" smtClean="0"/>
              <a:t>Look at the formula for Wilks lambda – one of our multivariate statistics below – you can see the lambda symbol </a:t>
            </a:r>
            <a:r>
              <a:rPr lang="el-GR" sz="2400" dirty="0" smtClean="0"/>
              <a:t>λ</a:t>
            </a:r>
            <a:r>
              <a:rPr lang="en-US" sz="2400" dirty="0" smtClean="0"/>
              <a:t> that represents the eigenvalues for a matrix like the one we just calculated.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9315"/>
              </p:ext>
            </p:extLst>
          </p:nvPr>
        </p:nvGraphicFramePr>
        <p:xfrm>
          <a:off x="2987675" y="3647859"/>
          <a:ext cx="28638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4" imgW="1104840" imgH="444240" progId="Equation.DSMT4">
                  <p:embed/>
                </p:oleObj>
              </mc:Choice>
              <mc:Fallback>
                <p:oleObj name="Equation" r:id="rId4" imgW="1104840" imgH="444240" progId="Equation.DSMT4">
                  <p:embed/>
                  <p:pic>
                    <p:nvPicPr>
                      <p:cNvPr id="146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47859"/>
                        <a:ext cx="286385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036" y="49530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en-US" sz="2400" dirty="0" smtClean="0"/>
              <a:t>Remember that eigenvalues are a dimensional reduction technique that in our case represents magnitude of variance.  You have seen them other places like Principle Components analysis.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5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765"/>
            <a:ext cx="9144000" cy="1066800"/>
          </a:xfrm>
        </p:spPr>
        <p:txBody>
          <a:bodyPr/>
          <a:lstStyle/>
          <a:p>
            <a:r>
              <a:rPr lang="en-US" sz="3200" dirty="0" smtClean="0"/>
              <a:t>Calculate the eigenvalues from our result matrix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956"/>
            <a:ext cx="8382000" cy="1103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Here are the things we need to extract our eigenvalues from our result matrix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25" y="2627374"/>
            <a:ext cx="1990550" cy="1400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930" y="5394537"/>
            <a:ext cx="6368540" cy="750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3930" y="4526768"/>
            <a:ext cx="672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Jam the numbers in our result matrix into the following formula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6324600"/>
            <a:ext cx="323037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 If the matrix is bigger than 2 x 2 then</a:t>
            </a:r>
          </a:p>
          <a:p>
            <a:r>
              <a:rPr lang="en-US" sz="1200" dirty="0" smtClean="0"/>
              <a:t>things get really messy…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42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765"/>
            <a:ext cx="9144000" cy="1066800"/>
          </a:xfrm>
        </p:spPr>
        <p:txBody>
          <a:bodyPr/>
          <a:lstStyle/>
          <a:p>
            <a:r>
              <a:rPr lang="en-US" sz="3200" dirty="0" smtClean="0"/>
              <a:t>Calculate the eigenvalues from our result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25" y="1202894"/>
            <a:ext cx="1990550" cy="1400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930" y="3263484"/>
            <a:ext cx="6368540" cy="750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3930" y="2743200"/>
            <a:ext cx="672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Jam the numbers in our result matrix into the following formula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4191000"/>
                <a:ext cx="78892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 smtClean="0"/>
                  <a:t>λ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  ½ ∗[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7.18+3.23</m:t>
                        </m:r>
                      </m:e>
                    </m:d>
                    <m:r>
                      <a:rPr lang="el-GR" sz="20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sqrt</a:t>
                </a:r>
                <a:r>
                  <a:rPr lang="en-US" sz="2000" dirty="0" smtClean="0"/>
                  <a:t>((4*-5.27*-3.95) + (</a:t>
                </a:r>
                <a:r>
                  <a:rPr lang="en-US" sz="2000" dirty="0"/>
                  <a:t>7.18-3.23</a:t>
                </a:r>
                <a:r>
                  <a:rPr lang="en-US" sz="2000" dirty="0" smtClean="0"/>
                  <a:t>)^2)]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7889211" cy="400110"/>
              </a:xfrm>
              <a:prstGeom prst="rect">
                <a:avLst/>
              </a:prstGeom>
              <a:blipFill>
                <a:blip r:embed="rId5"/>
                <a:stretch>
                  <a:fillRect l="-773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7800" y="4742062"/>
                <a:ext cx="5165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 smtClean="0"/>
                  <a:t>λ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=  ½ 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[10.41</m:t>
                    </m:r>
                    <m:r>
                      <a:rPr lang="el-GR" sz="20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sqrt</a:t>
                </a:r>
                <a:r>
                  <a:rPr lang="en-US" sz="2000" dirty="0" smtClean="0"/>
                  <a:t>(83.266 + 15.6025)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742062"/>
                <a:ext cx="5165388" cy="400110"/>
              </a:xfrm>
              <a:prstGeom prst="rect">
                <a:avLst/>
              </a:prstGeom>
              <a:blipFill>
                <a:blip r:embed="rId6"/>
                <a:stretch>
                  <a:fillRect l="-1179" t="-9091" r="-47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7800" y="5305738"/>
                <a:ext cx="40448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 smtClean="0"/>
                  <a:t>λ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=  ½ 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[10.41</m:t>
                    </m:r>
                    <m:r>
                      <a:rPr lang="el-GR" sz="20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dirty="0" smtClean="0"/>
                  <a:t> sqrt(98.8685)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5305738"/>
                <a:ext cx="4044890" cy="400110"/>
              </a:xfrm>
              <a:prstGeom prst="rect">
                <a:avLst/>
              </a:prstGeom>
              <a:blipFill>
                <a:blip r:embed="rId7"/>
                <a:stretch>
                  <a:fillRect l="-1506" t="-7576" r="-105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7800" y="5856800"/>
                <a:ext cx="33732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 smtClean="0"/>
                  <a:t>λ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=  ½ 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[10.41</m:t>
                    </m:r>
                    <m:r>
                      <a:rPr lang="el-GR" sz="20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dirty="0" smtClean="0"/>
                  <a:t> 9.9433]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5856800"/>
                <a:ext cx="3373231" cy="400110"/>
              </a:xfrm>
              <a:prstGeom prst="rect">
                <a:avLst/>
              </a:prstGeom>
              <a:blipFill>
                <a:blip r:embed="rId8"/>
                <a:stretch>
                  <a:fillRect l="-1805" t="-9231" r="-126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4727" y="6324600"/>
                <a:ext cx="30292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 smtClean="0"/>
                  <a:t>λ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=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10.1766 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.2334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7" y="6324600"/>
                <a:ext cx="3029227" cy="400110"/>
              </a:xfrm>
              <a:prstGeom prst="rect">
                <a:avLst/>
              </a:prstGeom>
              <a:blipFill>
                <a:blip r:embed="rId9"/>
                <a:stretch>
                  <a:fillRect l="-2012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6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41036" y="236334"/>
            <a:ext cx="8229600" cy="1066800"/>
          </a:xfrm>
        </p:spPr>
        <p:txBody>
          <a:bodyPr/>
          <a:lstStyle/>
          <a:p>
            <a:r>
              <a:rPr lang="en-US" dirty="0" smtClean="0"/>
              <a:t>Wilk’s Lambda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4716"/>
            <a:ext cx="83820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  <a:p>
            <a:pPr marL="109537" indent="0"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" y="1146116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en-US" sz="2400" dirty="0" smtClean="0"/>
              <a:t>Here is the formula for Wilk’s Lambda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23467"/>
              </p:ext>
            </p:extLst>
          </p:nvPr>
        </p:nvGraphicFramePr>
        <p:xfrm>
          <a:off x="2486025" y="1659889"/>
          <a:ext cx="28638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4" imgW="1104840" imgH="444240" progId="Equation.DSMT4">
                  <p:embed/>
                </p:oleObj>
              </mc:Choice>
              <mc:Fallback>
                <p:oleObj name="Equation" r:id="rId4" imgW="1104840" imgH="44424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659889"/>
                        <a:ext cx="286385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8600" y="3231717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sz="2600" dirty="0" smtClean="0"/>
              <a:t>Wilks </a:t>
            </a:r>
            <a:r>
              <a:rPr lang="el-GR" sz="2600" dirty="0" smtClean="0"/>
              <a:t>λ</a:t>
            </a:r>
            <a:r>
              <a:rPr lang="en-US" sz="2600" dirty="0" smtClean="0"/>
              <a:t> = [1/(1+10.1766)]  *  [1/(1+0.2334</a:t>
            </a:r>
            <a:r>
              <a:rPr lang="en-US" dirty="0" smtClean="0"/>
              <a:t>)] </a:t>
            </a:r>
          </a:p>
          <a:p>
            <a:pPr marL="109537" indent="0" eaLnBrk="1" hangingPunct="1">
              <a:lnSpc>
                <a:spcPct val="80000"/>
              </a:lnSpc>
              <a:buNone/>
            </a:pPr>
            <a:endParaRPr lang="en-US" dirty="0"/>
          </a:p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dirty="0"/>
              <a:t>Wilks </a:t>
            </a:r>
            <a:r>
              <a:rPr lang="el-GR" dirty="0"/>
              <a:t>λ</a:t>
            </a:r>
            <a:r>
              <a:rPr lang="en-US" dirty="0"/>
              <a:t> </a:t>
            </a:r>
            <a:r>
              <a:rPr lang="en-US" dirty="0" smtClean="0"/>
              <a:t>= .0895 * .8108  =  .0726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0" y="1693216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λ</a:t>
            </a:r>
            <a:r>
              <a:rPr lang="en-US" sz="2000" baseline="-25000" dirty="0"/>
              <a:t>1</a:t>
            </a:r>
            <a:r>
              <a:rPr lang="en-US" sz="2000" dirty="0"/>
              <a:t> = 10.1766</a:t>
            </a:r>
          </a:p>
          <a:p>
            <a:r>
              <a:rPr lang="en-US" sz="2000" dirty="0" smtClean="0"/>
              <a:t>  </a:t>
            </a:r>
          </a:p>
          <a:p>
            <a:r>
              <a:rPr lang="el-GR" sz="2000" dirty="0" smtClean="0"/>
              <a:t>λ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0.2334</a:t>
            </a:r>
            <a:endParaRPr lang="en-US" sz="2000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378527" y="4648200"/>
            <a:ext cx="7239000" cy="20886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5486400"/>
            <a:ext cx="7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Yay!!!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Anova vs. Manova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multiple </a:t>
            </a:r>
            <a:r>
              <a:rPr lang="en-US" dirty="0" err="1" smtClean="0"/>
              <a:t>Anovas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Anovas</a:t>
            </a:r>
            <a:r>
              <a:rPr lang="en-US" dirty="0" smtClean="0"/>
              <a:t> run separately cannot take into account the pattern of covariation among the dependent measures</a:t>
            </a:r>
          </a:p>
          <a:p>
            <a:pPr lvl="1"/>
            <a:r>
              <a:rPr lang="en-US" sz="2400" dirty="0" smtClean="0"/>
              <a:t>It may be possible that multiple </a:t>
            </a:r>
            <a:r>
              <a:rPr lang="en-US" sz="2400" dirty="0" err="1" smtClean="0"/>
              <a:t>Anovas</a:t>
            </a:r>
            <a:r>
              <a:rPr lang="en-US" sz="2400" dirty="0" smtClean="0"/>
              <a:t> may show no differences while the </a:t>
            </a:r>
            <a:r>
              <a:rPr lang="en-US" sz="2400" dirty="0" err="1" smtClean="0"/>
              <a:t>Manova</a:t>
            </a:r>
            <a:r>
              <a:rPr lang="en-US" sz="2400" dirty="0" smtClean="0"/>
              <a:t> brings them out MANOVA is sensitive not only to mean differences but also to the direction and size of correlations among the dependents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41036" y="236334"/>
            <a:ext cx="8229600" cy="1066800"/>
          </a:xfrm>
        </p:spPr>
        <p:txBody>
          <a:bodyPr/>
          <a:lstStyle/>
          <a:p>
            <a:r>
              <a:rPr lang="en-US" dirty="0" smtClean="0"/>
              <a:t>Pillai’s Trace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4716"/>
            <a:ext cx="83820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  <a:p>
            <a:pPr marL="109537" indent="0"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" y="1146116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en-US" sz="2400" dirty="0" smtClean="0"/>
              <a:t>Here is the formula for Pillai’s Trace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-76200" y="3231717"/>
            <a:ext cx="9220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sz="2300" dirty="0" err="1" smtClean="0"/>
              <a:t>Pilliai’s</a:t>
            </a:r>
            <a:r>
              <a:rPr lang="en-US" sz="2300" dirty="0" smtClean="0"/>
              <a:t> Trace =  </a:t>
            </a:r>
            <a:r>
              <a:rPr lang="en-US" sz="2300" i="1" dirty="0" smtClean="0"/>
              <a:t>V</a:t>
            </a:r>
            <a:r>
              <a:rPr lang="en-US" sz="2300" dirty="0" smtClean="0"/>
              <a:t> = (10.1766/(1+10.1766)) +   0.2334/(1+0.2334))</a:t>
            </a:r>
          </a:p>
          <a:p>
            <a:pPr marL="109537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sz="2300" dirty="0" err="1"/>
              <a:t>Pilliai’s</a:t>
            </a:r>
            <a:r>
              <a:rPr lang="en-US" sz="2300" dirty="0"/>
              <a:t> Trace =  V </a:t>
            </a:r>
            <a:r>
              <a:rPr lang="en-US" sz="2300" dirty="0" smtClean="0"/>
              <a:t>= (.9105)  +  (.1892)  =  1.0997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1693216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λ</a:t>
            </a:r>
            <a:r>
              <a:rPr lang="en-US" sz="2000" baseline="-25000" dirty="0"/>
              <a:t>1</a:t>
            </a:r>
            <a:r>
              <a:rPr lang="en-US" sz="2000" dirty="0"/>
              <a:t> = 10.1766</a:t>
            </a:r>
          </a:p>
          <a:p>
            <a:r>
              <a:rPr lang="en-US" sz="2000" dirty="0" smtClean="0"/>
              <a:t>  </a:t>
            </a:r>
          </a:p>
          <a:p>
            <a:r>
              <a:rPr lang="el-GR" sz="2000" dirty="0" smtClean="0"/>
              <a:t>λ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0.2334</a:t>
            </a:r>
            <a:endParaRPr lang="en-US" sz="2000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378527" y="4648200"/>
            <a:ext cx="7239000" cy="20886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5486400"/>
            <a:ext cx="7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Yay!!!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187204"/>
              </p:ext>
            </p:extLst>
          </p:nvPr>
        </p:nvGraphicFramePr>
        <p:xfrm>
          <a:off x="3124200" y="1789847"/>
          <a:ext cx="21050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5" imgW="812520" imgH="444240" progId="Equation.DSMT4">
                  <p:embed/>
                </p:oleObj>
              </mc:Choice>
              <mc:Fallback>
                <p:oleObj name="Equation" r:id="rId5" imgW="812520" imgH="444240" progId="Equation.DSMT4">
                  <p:embed/>
                  <p:pic>
                    <p:nvPicPr>
                      <p:cNvPr id="147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89847"/>
                        <a:ext cx="2105025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8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41036" y="236334"/>
            <a:ext cx="8229600" cy="1066800"/>
          </a:xfrm>
        </p:spPr>
        <p:txBody>
          <a:bodyPr/>
          <a:lstStyle/>
          <a:p>
            <a:r>
              <a:rPr lang="en-US" dirty="0" err="1" smtClean="0"/>
              <a:t>Hotelling’s</a:t>
            </a:r>
            <a:r>
              <a:rPr lang="en-US" dirty="0" smtClean="0"/>
              <a:t> Trace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4716"/>
            <a:ext cx="83820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  <a:p>
            <a:pPr marL="109537" indent="0"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" y="1146116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en-US" sz="2400" dirty="0" smtClean="0"/>
              <a:t>Here is the formula for </a:t>
            </a:r>
            <a:r>
              <a:rPr lang="en-US" sz="2400" dirty="0" err="1" smtClean="0"/>
              <a:t>Hotelling’s</a:t>
            </a:r>
            <a:r>
              <a:rPr lang="en-US" sz="2400" dirty="0" smtClean="0"/>
              <a:t> Trace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marL="109537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0" y="1693216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λ</a:t>
            </a:r>
            <a:r>
              <a:rPr lang="en-US" sz="2000" baseline="-25000" dirty="0"/>
              <a:t>1</a:t>
            </a:r>
            <a:r>
              <a:rPr lang="en-US" sz="2000" dirty="0"/>
              <a:t> = 10.1766</a:t>
            </a:r>
          </a:p>
          <a:p>
            <a:r>
              <a:rPr lang="en-US" sz="2000" dirty="0" smtClean="0"/>
              <a:t>  </a:t>
            </a:r>
          </a:p>
          <a:p>
            <a:r>
              <a:rPr lang="el-GR" sz="2000" dirty="0" smtClean="0"/>
              <a:t>λ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0.2334</a:t>
            </a:r>
            <a:endParaRPr lang="en-US" sz="2000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78527" y="4648200"/>
            <a:ext cx="7239000" cy="20886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5486400"/>
            <a:ext cx="7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Yay!!!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272" y="3551382"/>
            <a:ext cx="8262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latin typeface="+mn-lt"/>
              </a:rPr>
              <a:t>Hotelling’s</a:t>
            </a:r>
            <a:r>
              <a:rPr lang="en-US" sz="2600" dirty="0">
                <a:latin typeface="+mn-lt"/>
              </a:rPr>
              <a:t> Trace = Ʃ </a:t>
            </a:r>
            <a:r>
              <a:rPr lang="el-GR" sz="2600" dirty="0">
                <a:latin typeface="+mn-lt"/>
              </a:rPr>
              <a:t>λ</a:t>
            </a:r>
            <a:r>
              <a:rPr lang="en-US" sz="2600" baseline="-25000" dirty="0" smtClean="0">
                <a:latin typeface="+mn-lt"/>
              </a:rPr>
              <a:t>i</a:t>
            </a:r>
            <a:r>
              <a:rPr lang="en-US" sz="2600" dirty="0" smtClean="0">
                <a:latin typeface="+mn-lt"/>
              </a:rPr>
              <a:t>   =  10.1766  +  0.2334  =  10.41 </a:t>
            </a:r>
            <a:endParaRPr lang="en-US" sz="2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2069571"/>
            <a:ext cx="35318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Hotelling’s</a:t>
            </a:r>
            <a:r>
              <a:rPr lang="en-US" sz="2600" dirty="0"/>
              <a:t> Trace = Ʃ </a:t>
            </a:r>
            <a:r>
              <a:rPr lang="el-GR" sz="2600" dirty="0"/>
              <a:t>λ</a:t>
            </a:r>
            <a:r>
              <a:rPr lang="en-US" sz="2600" baseline="-25000" dirty="0"/>
              <a:t>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671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41036" y="236334"/>
            <a:ext cx="8229600" cy="1066800"/>
          </a:xfrm>
        </p:spPr>
        <p:txBody>
          <a:bodyPr/>
          <a:lstStyle/>
          <a:p>
            <a:r>
              <a:rPr lang="en-US" dirty="0" smtClean="0"/>
              <a:t>Roy’s Largest Root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4716"/>
            <a:ext cx="83820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  <a:p>
            <a:pPr marL="109537" indent="0"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" y="1146116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en-US" sz="2400" dirty="0" smtClean="0"/>
              <a:t>Here is the formula for Roy’s Largest Root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marL="109537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marL="109537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0" y="1693216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λ</a:t>
            </a:r>
            <a:r>
              <a:rPr lang="en-US" sz="2000" baseline="-25000" dirty="0"/>
              <a:t>1</a:t>
            </a:r>
            <a:r>
              <a:rPr lang="en-US" sz="2000" dirty="0"/>
              <a:t> = 10.1766</a:t>
            </a:r>
          </a:p>
          <a:p>
            <a:r>
              <a:rPr lang="en-US" sz="2000" dirty="0" smtClean="0"/>
              <a:t>  </a:t>
            </a:r>
          </a:p>
          <a:p>
            <a:r>
              <a:rPr lang="el-GR" sz="2000" dirty="0" smtClean="0"/>
              <a:t>λ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0.2334</a:t>
            </a:r>
            <a:endParaRPr lang="en-US" sz="2000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78527" y="4648200"/>
            <a:ext cx="7239000" cy="20886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5486400"/>
            <a:ext cx="7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Yay!!!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127" y="3505200"/>
            <a:ext cx="43701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n-lt"/>
              </a:rPr>
              <a:t>Roy’s Largest Root= 10.1766</a:t>
            </a:r>
            <a:endParaRPr lang="en-US" sz="2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2069571"/>
            <a:ext cx="45328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Roy’s Largest Root = Max (</a:t>
            </a:r>
            <a:r>
              <a:rPr lang="el-GR" sz="2600" dirty="0" smtClean="0"/>
              <a:t>λ</a:t>
            </a:r>
            <a:r>
              <a:rPr lang="en-US" sz="2600" dirty="0" smtClean="0"/>
              <a:t>)</a:t>
            </a:r>
            <a:r>
              <a:rPr lang="en-US" sz="2600" baseline="-25000" dirty="0" smtClean="0"/>
              <a:t>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53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Multivariate test criteria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mtClean="0"/>
              <a:t>When there are only two levels for an effect that </a:t>
            </a:r>
            <a:r>
              <a:rPr lang="en-US" i="1" smtClean="0"/>
              <a:t>s </a:t>
            </a:r>
            <a:r>
              <a:rPr lang="en-US" smtClean="0"/>
              <a:t>= 1 and all of the tests will be identical</a:t>
            </a:r>
          </a:p>
          <a:p>
            <a:pPr marL="609600" indent="-609600"/>
            <a:r>
              <a:rPr lang="en-US" smtClean="0"/>
              <a:t>When there are more than two levels the tests should be close but may not all be similarly sig or not sig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Multivariate test criteria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mtClean="0"/>
              <a:t>As we saw, when there are more than two levels there are multiple ways in which the data can be combined to separate the groups</a:t>
            </a:r>
          </a:p>
          <a:p>
            <a:pPr marL="609600" indent="-609600">
              <a:lnSpc>
                <a:spcPct val="90000"/>
              </a:lnSpc>
            </a:pPr>
            <a:r>
              <a:rPr lang="en-US" smtClean="0"/>
              <a:t>Wilk’s Lambda, Hotelling’s Trace and Pillai’s trace all pool the variance from all the dimensions to create the test statistic.</a:t>
            </a:r>
          </a:p>
          <a:p>
            <a:pPr marL="609600" indent="-609600">
              <a:lnSpc>
                <a:spcPct val="90000"/>
              </a:lnSpc>
            </a:pPr>
            <a:r>
              <a:rPr lang="en-US" smtClean="0"/>
              <a:t>Roy’s largest root only uses the variance from the dimension that separates the groups most (the largest “root” or difference).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/>
          <a:lstStyle/>
          <a:p>
            <a:pPr marL="838200" indent="-838200"/>
            <a:r>
              <a:rPr lang="en-US" dirty="0" smtClean="0"/>
              <a:t>Which do you choose?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660400" indent="-660400">
              <a:lnSpc>
                <a:spcPct val="80000"/>
              </a:lnSpc>
            </a:pPr>
            <a:r>
              <a:rPr lang="en-US" sz="2400" dirty="0" smtClean="0"/>
              <a:t>Wilks’ lambda is the traditional choice, and most widely used</a:t>
            </a:r>
          </a:p>
          <a:p>
            <a:pPr marL="660400" indent="-660400">
              <a:lnSpc>
                <a:spcPct val="80000"/>
              </a:lnSpc>
            </a:pPr>
            <a:endParaRPr lang="en-US" sz="2400" dirty="0" smtClean="0"/>
          </a:p>
          <a:p>
            <a:pPr marL="660400" indent="-660400">
              <a:lnSpc>
                <a:spcPct val="80000"/>
              </a:lnSpc>
            </a:pPr>
            <a:r>
              <a:rPr lang="en-US" sz="2400" dirty="0" err="1" smtClean="0"/>
              <a:t>Wilks</a:t>
            </a:r>
            <a:r>
              <a:rPr lang="en-US" sz="2400" dirty="0" smtClean="0"/>
              <a:t>’, </a:t>
            </a:r>
            <a:r>
              <a:rPr lang="en-US" sz="2400" dirty="0" err="1" smtClean="0"/>
              <a:t>Hotelling’s</a:t>
            </a:r>
            <a:r>
              <a:rPr lang="en-US" sz="2400" dirty="0" smtClean="0"/>
              <a:t>, and </a:t>
            </a:r>
            <a:r>
              <a:rPr lang="en-US" sz="2400" dirty="0" err="1" smtClean="0"/>
              <a:t>Pillai’s</a:t>
            </a:r>
            <a:r>
              <a:rPr lang="en-US" sz="2400" dirty="0" smtClean="0"/>
              <a:t> have shown to be robust (type I sense) to problems with assumptions (e.g. violation of homogeneity of </a:t>
            </a:r>
            <a:r>
              <a:rPr lang="en-US" sz="2400" dirty="0" err="1" smtClean="0"/>
              <a:t>covariances</a:t>
            </a:r>
            <a:r>
              <a:rPr lang="en-US" sz="2400" dirty="0" smtClean="0"/>
              <a:t>), Pillai’s more so, but it is also the most conservative usually.</a:t>
            </a:r>
          </a:p>
          <a:p>
            <a:pPr marL="660400" indent="-660400">
              <a:lnSpc>
                <a:spcPct val="80000"/>
              </a:lnSpc>
            </a:pPr>
            <a:endParaRPr lang="en-US" sz="2400" dirty="0" smtClean="0"/>
          </a:p>
          <a:p>
            <a:pPr marL="660400" indent="-660400">
              <a:lnSpc>
                <a:spcPct val="80000"/>
              </a:lnSpc>
            </a:pPr>
            <a:r>
              <a:rPr lang="en-US" sz="2400" dirty="0" smtClean="0"/>
              <a:t>Roy’s is the more liberal test usually (though none are </a:t>
            </a:r>
            <a:r>
              <a:rPr lang="en-US" sz="2400" i="1" dirty="0" smtClean="0"/>
              <a:t>always</a:t>
            </a:r>
            <a:r>
              <a:rPr lang="en-US" sz="2400" dirty="0" smtClean="0"/>
              <a:t> most powerful), but it loses its strength when the differences lie along more than one dimension</a:t>
            </a:r>
          </a:p>
          <a:p>
            <a:pPr marL="1035050" lvl="1" indent="-577850">
              <a:lnSpc>
                <a:spcPct val="80000"/>
              </a:lnSpc>
            </a:pPr>
            <a:r>
              <a:rPr lang="en-US" sz="2000" dirty="0" smtClean="0"/>
              <a:t>Some packages will even not provide statistics associated with it</a:t>
            </a:r>
          </a:p>
          <a:p>
            <a:pPr marL="660400" indent="-660400">
              <a:lnSpc>
                <a:spcPct val="80000"/>
              </a:lnSpc>
            </a:pPr>
            <a:r>
              <a:rPr lang="en-US" sz="2400" dirty="0" smtClean="0"/>
              <a:t>However in practice differences are often seen mostly along one dimension, and Roy’s is usually more powerful in that case (if </a:t>
            </a:r>
            <a:r>
              <a:rPr lang="en-US" sz="2400" dirty="0" err="1" smtClean="0"/>
              <a:t>HoCov</a:t>
            </a:r>
            <a:r>
              <a:rPr lang="en-US" sz="2400" dirty="0" smtClean="0"/>
              <a:t> assumption is met)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en-US" dirty="0" smtClean="0"/>
              <a:t>Guidelines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Generally Wilks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others: 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Roy’s Greatest Characteristic Root: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Uses only largest eigenvalue (of 1st linear combination)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Perhaps b</a:t>
            </a:r>
            <a:r>
              <a:rPr lang="en-US" dirty="0" smtClean="0">
                <a:sym typeface="Symbol" pitchFamily="18" charset="2"/>
              </a:rPr>
              <a:t>est with strongly correlated DVs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Hotelling-Lawley</a:t>
            </a:r>
            <a:r>
              <a:rPr lang="en-US" dirty="0" smtClean="0"/>
              <a:t> Trace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Perhaps best with not so correlated DVs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Pillai’s</a:t>
            </a:r>
            <a:r>
              <a:rPr lang="en-US" dirty="0" smtClean="0"/>
              <a:t> Trace: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Most robust to violations of assumption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Post-hoc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324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Many run and report multiple univariate F-tests (one per DV) in order to see on which DVs there are group differences; this essentially assumes uncorrelated DVs.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Furthemore</a:t>
            </a:r>
            <a:r>
              <a:rPr lang="en-US" sz="2400" dirty="0" smtClean="0"/>
              <a:t> if the DVs are correlated (as would be the reason for doing a </a:t>
            </a:r>
            <a:r>
              <a:rPr lang="en-US" sz="2400" dirty="0" err="1" smtClean="0"/>
              <a:t>Manova</a:t>
            </a:r>
            <a:r>
              <a:rPr lang="en-US" sz="2400" dirty="0" smtClean="0"/>
              <a:t>) then individual F-tests do not pick up on this, hence their utility of considering the set of DVs as a whole is problematic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So beware of multiple univariate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Multiple pairwise contrasts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324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a one-way setting one might instead consider performing the </a:t>
            </a:r>
            <a:r>
              <a:rPr lang="en-US" dirty="0" err="1" smtClean="0"/>
              <a:t>pairwise</a:t>
            </a:r>
            <a:r>
              <a:rPr lang="en-US" dirty="0" smtClean="0"/>
              <a:t> multivariate contrasts, i.e. 2 group MANOVAs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Hotelling’s</a:t>
            </a:r>
            <a:r>
              <a:rPr lang="en-US" sz="2400" dirty="0" smtClean="0"/>
              <a:t> T</a:t>
            </a:r>
            <a:r>
              <a:rPr lang="en-US" sz="2400" baseline="30000" dirty="0" smtClean="0"/>
              <a:t>2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Doing so allows for the detail of individual comparisons that we usually want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However type I error is a concern with multiple comparisons, so some correction would still be needed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</a:t>
            </a:r>
            <a:r>
              <a:rPr lang="en-US" sz="2400" dirty="0" err="1" smtClean="0"/>
              <a:t>Bonferroni</a:t>
            </a:r>
            <a:r>
              <a:rPr lang="en-US" sz="2400" dirty="0" smtClean="0"/>
              <a:t>, False Discovery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dirty="0" smtClean="0"/>
              <a:t>Assessing significance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9600" cy="4324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Remember that MANOVA may find significant differences with multiple dependent variables where individual univariate dependent tests may not be significant (just like discriminant analysis)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 is also possible sometimes that adding dependent variables that are not relevant can lead to non-significant overall test results even when other dependent variables are significant.  Adding “garbage dependent variables” to the analysis can end in this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Anova vs. Manova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by measuring multiple DVs you increase your chances for finding a group difference</a:t>
            </a:r>
          </a:p>
          <a:p>
            <a:pPr lvl="1"/>
            <a:r>
              <a:rPr lang="en-US" sz="2400" dirty="0" smtClean="0"/>
              <a:t>In this sense, in many cases such a test has more power than the univariate procedure, but this is not </a:t>
            </a:r>
            <a:r>
              <a:rPr lang="en-US" sz="2400" i="1" dirty="0" smtClean="0"/>
              <a:t>necessarily</a:t>
            </a:r>
            <a:r>
              <a:rPr lang="en-US" sz="2400" dirty="0" smtClean="0"/>
              <a:t> true as some seem to believe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Also conducting multiple ANOVAs increases the chance for type 1 error and MANOVA can in some cases help control for the 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Sufficient Sample Sizes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6200"/>
            <a:ext cx="8763000" cy="93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Here is an idea of sample sizes for power=.7, </a:t>
            </a:r>
            <a:r>
              <a:rPr lang="el-GR" dirty="0" smtClean="0"/>
              <a:t>α</a:t>
            </a:r>
            <a:r>
              <a:rPr lang="en-US" dirty="0" smtClean="0"/>
              <a:t>=.05 and number of groups k=3 to 6 and number of dependent variables p=3 to 6.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048000"/>
            <a:ext cx="3641334" cy="3304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0" y="6581001"/>
            <a:ext cx="2190471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Stevens (2009)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Box’s M test for homogeneity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6200"/>
            <a:ext cx="8763000" cy="93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Box’s M test that MANOVA typically uses for homogeneity in the SCP matrices is sensitive to sample size.  In addition, violations of this assumption can be more serious in smaller sample sizes.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So for small sample sizes it is often advisable to set the </a:t>
            </a:r>
            <a:r>
              <a:rPr lang="el-GR" dirty="0" smtClean="0"/>
              <a:t>α</a:t>
            </a:r>
            <a:r>
              <a:rPr lang="en-US" dirty="0" smtClean="0"/>
              <a:t> level higher – say .10 to .20 – to avoid issues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For large sample sizes, it is often advisable to set the </a:t>
            </a:r>
            <a:r>
              <a:rPr lang="el-GR" dirty="0"/>
              <a:t>α</a:t>
            </a:r>
            <a:r>
              <a:rPr lang="en-US" dirty="0"/>
              <a:t> level </a:t>
            </a:r>
            <a:r>
              <a:rPr lang="en-US" dirty="0" smtClean="0"/>
              <a:t>lower – say .01 or .001 – to avoid triggering alarm when issues with variance homogeneity are typically small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0" y="6581001"/>
            <a:ext cx="2190471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Stevens (2009)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164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/>
              <a:t>Assumptions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Scores on any dependent variable are such that for any individual observation they are independent of each other (exception repeated measures MANOVA)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Each dependent variable should be quantitative and normally distributed and the independent or grouping variable should be categorical in nature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Associations between pairs of dependent variables should be linearly related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Variance and covariance matrices for the dependent variables should be similar across the different categories of the independent or grouping </a:t>
            </a:r>
            <a:r>
              <a:rPr lang="en-US" sz="2400" dirty="0" smtClean="0"/>
              <a:t>variable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Low </a:t>
            </a:r>
            <a:r>
              <a:rPr lang="en-US" sz="2400" dirty="0" err="1" smtClean="0"/>
              <a:t>multicollinearity</a:t>
            </a:r>
            <a:r>
              <a:rPr lang="en-US" sz="2400" dirty="0" smtClean="0"/>
              <a:t> among the dependent variables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baseline="-25000" dirty="0"/>
          </a:p>
          <a:p>
            <a:pPr>
              <a:lnSpc>
                <a:spcPct val="80000"/>
              </a:lnSpc>
            </a:pPr>
            <a:endParaRPr lang="en-US" sz="24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9756"/>
            <a:ext cx="8229600" cy="1066800"/>
          </a:xfrm>
        </p:spPr>
        <p:txBody>
          <a:bodyPr/>
          <a:lstStyle/>
          <a:p>
            <a:r>
              <a:rPr lang="en-US" dirty="0" smtClean="0"/>
              <a:t>Different Multivariate test criteria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800600"/>
            <a:ext cx="8229600" cy="1941512"/>
          </a:xfrm>
        </p:spPr>
        <p:txBody>
          <a:bodyPr/>
          <a:lstStyle/>
          <a:p>
            <a:r>
              <a:rPr lang="en-US" dirty="0" err="1" smtClean="0"/>
              <a:t>Hotelling’s</a:t>
            </a:r>
            <a:r>
              <a:rPr lang="en-US" dirty="0" smtClean="0"/>
              <a:t> Trace</a:t>
            </a:r>
          </a:p>
          <a:p>
            <a:r>
              <a:rPr lang="en-US" dirty="0" smtClean="0"/>
              <a:t>Wilk’s Lambda,</a:t>
            </a:r>
          </a:p>
          <a:p>
            <a:r>
              <a:rPr lang="en-US" dirty="0" smtClean="0"/>
              <a:t>Pillai’s Trace</a:t>
            </a:r>
          </a:p>
          <a:p>
            <a:r>
              <a:rPr lang="en-US" dirty="0" smtClean="0"/>
              <a:t>Roy’s Largest Root</a:t>
            </a:r>
          </a:p>
          <a:p>
            <a:endParaRPr lang="en-US" dirty="0" smtClean="0"/>
          </a:p>
          <a:p>
            <a:pPr marL="109537" indent="0">
              <a:buNone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656556"/>
            <a:ext cx="8229600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buNone/>
            </a:pPr>
            <a:r>
              <a:rPr lang="en-US" dirty="0" smtClean="0"/>
              <a:t>MANOVA allows you to simultaneously examine multiple dependent variables to test to see if as a set these dependent variables vary across the groups of the independent variable.  Here are the possible overall tests to determine if this is the case:</a:t>
            </a:r>
          </a:p>
          <a:p>
            <a:pPr marL="109537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marL="109537" indent="0" eaLnBrk="1" hangingPunct="1">
              <a:buFont typeface="Georgia" pitchFamily="18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9444"/>
            <a:ext cx="8229600" cy="1066800"/>
          </a:xfrm>
        </p:spPr>
        <p:txBody>
          <a:bodyPr/>
          <a:lstStyle/>
          <a:p>
            <a:r>
              <a:rPr lang="en-US" dirty="0" smtClean="0"/>
              <a:t>Here is our data for this 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/>
              <a:t> </a:t>
            </a:r>
            <a:r>
              <a:rPr lang="en-US" sz="2600" dirty="0" smtClean="0"/>
              <a:t>Three different psych programs</a:t>
            </a:r>
          </a:p>
          <a:p>
            <a:pPr marL="109537" indent="0">
              <a:buNone/>
            </a:pPr>
            <a:endParaRPr lang="en-US" dirty="0" smtClean="0"/>
          </a:p>
          <a:p>
            <a:r>
              <a:rPr lang="en-US" dirty="0" smtClean="0"/>
              <a:t>1: Experimental</a:t>
            </a:r>
          </a:p>
          <a:p>
            <a:r>
              <a:rPr lang="en-US" dirty="0" smtClean="0"/>
              <a:t>2: Counseling</a:t>
            </a:r>
          </a:p>
          <a:p>
            <a:r>
              <a:rPr lang="en-US" dirty="0" smtClean="0"/>
              <a:t>3: Clinical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638800" y="2209800"/>
            <a:ext cx="2743200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900" dirty="0" err="1">
                <a:latin typeface="Arial" charset="0"/>
              </a:rPr>
              <a:t>Psy</a:t>
            </a:r>
            <a:r>
              <a:rPr lang="en-US" sz="900" dirty="0">
                <a:latin typeface="Arial" charset="0"/>
              </a:rPr>
              <a:t> Program	Silliness	</a:t>
            </a:r>
            <a:r>
              <a:rPr lang="en-US" sz="900" dirty="0" err="1">
                <a:latin typeface="Arial" charset="0"/>
              </a:rPr>
              <a:t>Pranksterism</a:t>
            </a:r>
            <a:endParaRPr lang="en-US" sz="900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1	8	60</a:t>
            </a:r>
          </a:p>
          <a:p>
            <a:pPr eaLnBrk="1" hangingPunct="1"/>
            <a:r>
              <a:rPr lang="en-US" dirty="0">
                <a:latin typeface="Arial" charset="0"/>
              </a:rPr>
              <a:t>1	7	57</a:t>
            </a:r>
          </a:p>
          <a:p>
            <a:pPr eaLnBrk="1" hangingPunct="1"/>
            <a:r>
              <a:rPr lang="en-US" dirty="0">
                <a:latin typeface="Arial" charset="0"/>
              </a:rPr>
              <a:t>1	13	65</a:t>
            </a:r>
          </a:p>
          <a:p>
            <a:pPr eaLnBrk="1" hangingPunct="1"/>
            <a:r>
              <a:rPr lang="en-US" dirty="0">
                <a:latin typeface="Arial" charset="0"/>
              </a:rPr>
              <a:t>1	15	63</a:t>
            </a:r>
          </a:p>
          <a:p>
            <a:pPr eaLnBrk="1" hangingPunct="1"/>
            <a:r>
              <a:rPr lang="en-US" dirty="0">
                <a:latin typeface="Arial" charset="0"/>
              </a:rPr>
              <a:t>1	12	60</a:t>
            </a:r>
          </a:p>
          <a:p>
            <a:pPr eaLnBrk="1" hangingPunct="1"/>
            <a:r>
              <a:rPr lang="en-US" dirty="0">
                <a:latin typeface="Arial" charset="0"/>
              </a:rPr>
              <a:t>2	15	62</a:t>
            </a:r>
          </a:p>
          <a:p>
            <a:pPr eaLnBrk="1" hangingPunct="1"/>
            <a:r>
              <a:rPr lang="en-US" dirty="0">
                <a:latin typeface="Arial" charset="0"/>
              </a:rPr>
              <a:t>2	16	66</a:t>
            </a:r>
          </a:p>
          <a:p>
            <a:pPr eaLnBrk="1" hangingPunct="1"/>
            <a:r>
              <a:rPr lang="en-US" dirty="0">
                <a:latin typeface="Arial" charset="0"/>
              </a:rPr>
              <a:t>2	11	61</a:t>
            </a:r>
          </a:p>
          <a:p>
            <a:pPr eaLnBrk="1" hangingPunct="1"/>
            <a:r>
              <a:rPr lang="en-US" dirty="0">
                <a:latin typeface="Arial" charset="0"/>
              </a:rPr>
              <a:t>2	12	63</a:t>
            </a:r>
          </a:p>
          <a:p>
            <a:pPr eaLnBrk="1" hangingPunct="1"/>
            <a:r>
              <a:rPr lang="en-US" dirty="0">
                <a:latin typeface="Arial" charset="0"/>
              </a:rPr>
              <a:t>2	16	68</a:t>
            </a:r>
          </a:p>
          <a:p>
            <a:pPr eaLnBrk="1" hangingPunct="1"/>
            <a:r>
              <a:rPr lang="en-US" dirty="0">
                <a:latin typeface="Arial" charset="0"/>
              </a:rPr>
              <a:t>3	17	52</a:t>
            </a:r>
          </a:p>
          <a:p>
            <a:pPr eaLnBrk="1" hangingPunct="1"/>
            <a:r>
              <a:rPr lang="en-US" dirty="0">
                <a:latin typeface="Arial" charset="0"/>
              </a:rPr>
              <a:t>3	20	59</a:t>
            </a:r>
          </a:p>
          <a:p>
            <a:pPr eaLnBrk="1" hangingPunct="1"/>
            <a:r>
              <a:rPr lang="en-US" dirty="0">
                <a:latin typeface="Arial" charset="0"/>
              </a:rPr>
              <a:t>3	23	59</a:t>
            </a:r>
          </a:p>
          <a:p>
            <a:pPr eaLnBrk="1" hangingPunct="1"/>
            <a:r>
              <a:rPr lang="en-US" dirty="0">
                <a:latin typeface="Arial" charset="0"/>
              </a:rPr>
              <a:t>3	19	58</a:t>
            </a:r>
          </a:p>
          <a:p>
            <a:pPr eaLnBrk="1" hangingPunct="1"/>
            <a:r>
              <a:rPr lang="en-US" dirty="0">
                <a:latin typeface="Arial" charset="0"/>
              </a:rPr>
              <a:t>3	21	62</a:t>
            </a:r>
          </a:p>
        </p:txBody>
      </p:sp>
    </p:spTree>
    <p:extLst>
      <p:ext uri="{BB962C8B-B14F-4D97-AF65-F5344CB8AC3E}">
        <p14:creationId xmlns:p14="http://schemas.microsoft.com/office/powerpoint/2010/main" val="28602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4024"/>
            <a:ext cx="9220200" cy="1066800"/>
          </a:xfrm>
        </p:spPr>
        <p:txBody>
          <a:bodyPr/>
          <a:lstStyle/>
          <a:p>
            <a:r>
              <a:rPr lang="en-US" sz="2600" dirty="0" smtClean="0"/>
              <a:t>In order to calculate the multivariate statistics just mentioned here comes Sum of Cross Products again (SCP)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4280" y="4667684"/>
            <a:ext cx="8534400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buNone/>
            </a:pPr>
            <a:r>
              <a:rPr lang="en-US" dirty="0" smtClean="0"/>
              <a:t>This matrix contains sum of squares for a particular variable in the diagonal and</a:t>
            </a:r>
          </a:p>
          <a:p>
            <a:pPr marL="109537" indent="0" eaLnBrk="1" hangingPunct="1">
              <a:buNone/>
            </a:pPr>
            <a:endParaRPr lang="en-US" dirty="0" smtClean="0"/>
          </a:p>
          <a:p>
            <a:pPr marL="109537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marL="109537" indent="0" eaLnBrk="1" hangingPunct="1">
              <a:buFont typeface="Georgia" pitchFamily="18" charset="0"/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61" y="1828800"/>
            <a:ext cx="8925039" cy="17287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2114549"/>
            <a:ext cx="1371600" cy="3841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2549814"/>
            <a:ext cx="1371600" cy="3841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2938897"/>
            <a:ext cx="1371600" cy="3841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13628" y="16614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0752" y="168437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319" y="1644134"/>
            <a:ext cx="39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20844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25085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2899278"/>
            <a:ext cx="39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/>
              <a:t>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98726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4024"/>
            <a:ext cx="9220200" cy="1066800"/>
          </a:xfrm>
        </p:spPr>
        <p:txBody>
          <a:bodyPr/>
          <a:lstStyle/>
          <a:p>
            <a:r>
              <a:rPr lang="en-US" sz="2600" dirty="0" smtClean="0"/>
              <a:t>Here comes Sum of Cross Products again (SCP)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5029200"/>
            <a:ext cx="8534400" cy="7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buNone/>
            </a:pPr>
            <a:r>
              <a:rPr lang="en-US" dirty="0"/>
              <a:t>Sum of cross products in the off-diagonal cells</a:t>
            </a:r>
          </a:p>
          <a:p>
            <a:pPr marL="109537" indent="0" eaLnBrk="1" hangingPunct="1">
              <a:buNone/>
            </a:pPr>
            <a:endParaRPr lang="en-US" dirty="0" smtClean="0"/>
          </a:p>
          <a:p>
            <a:pPr marL="109537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marL="109537" indent="0" eaLnBrk="1" hangingPunct="1">
              <a:buFont typeface="Georgia" pitchFamily="18" charset="0"/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61" y="1828800"/>
            <a:ext cx="8925039" cy="17287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2549814"/>
            <a:ext cx="1752600" cy="38417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064542"/>
            <a:ext cx="1752600" cy="38417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7555" y="2076988"/>
            <a:ext cx="1752600" cy="38417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2992437"/>
            <a:ext cx="1752600" cy="38417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9600" y="2974181"/>
            <a:ext cx="1752600" cy="38417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57555" y="2531558"/>
            <a:ext cx="1752600" cy="38417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20844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25085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0" y="2899278"/>
            <a:ext cx="39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/>
              <a:t>p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13628" y="16614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80752" y="168437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319" y="1644134"/>
            <a:ext cx="39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1659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Multivariate Test of Significance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534400" cy="4324350"/>
          </a:xfrm>
        </p:spPr>
        <p:txBody>
          <a:bodyPr/>
          <a:lstStyle/>
          <a:p>
            <a:r>
              <a:rPr lang="en-US" dirty="0" smtClean="0"/>
              <a:t>Remember that in ANOVA the overall test statistic is calculated as SS</a:t>
            </a:r>
            <a:r>
              <a:rPr lang="en-US" baseline="-25000" dirty="0" smtClean="0"/>
              <a:t>between</a:t>
            </a:r>
            <a:r>
              <a:rPr lang="en-US" dirty="0" smtClean="0"/>
              <a:t> / SS</a:t>
            </a:r>
            <a:r>
              <a:rPr lang="en-US" baseline="-25000" dirty="0" smtClean="0"/>
              <a:t>within  </a:t>
            </a:r>
            <a:r>
              <a:rPr lang="en-US" dirty="0" smtClean="0"/>
              <a:t>and an F distribution is used to test the overall relationship between independent and dependent variables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The multivariate overall test statistics (</a:t>
            </a:r>
            <a:r>
              <a:rPr lang="en-US" dirty="0" err="1" smtClean="0"/>
              <a:t>Hotelling’s</a:t>
            </a:r>
            <a:r>
              <a:rPr lang="en-US" dirty="0" smtClean="0"/>
              <a:t> Trace , Wilk’s Lambda, Pillai’s Trace, Roy’s </a:t>
            </a:r>
            <a:r>
              <a:rPr lang="en-US" dirty="0"/>
              <a:t>Largest </a:t>
            </a:r>
            <a:r>
              <a:rPr lang="en-US" dirty="0" smtClean="0"/>
              <a:t>Root) use </a:t>
            </a:r>
          </a:p>
          <a:p>
            <a:pPr marL="109537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SCP</a:t>
            </a:r>
            <a:r>
              <a:rPr lang="en-US" baseline="-25000" dirty="0" smtClean="0"/>
              <a:t>between</a:t>
            </a:r>
            <a:r>
              <a:rPr lang="en-US" dirty="0" smtClean="0"/>
              <a:t> / (SCP</a:t>
            </a:r>
            <a:r>
              <a:rPr lang="en-US" baseline="-25000" dirty="0" smtClean="0"/>
              <a:t>between</a:t>
            </a:r>
            <a:r>
              <a:rPr lang="en-US" dirty="0" smtClean="0"/>
              <a:t> + SCP</a:t>
            </a:r>
            <a:r>
              <a:rPr lang="en-US" baseline="-25000" dirty="0" smtClean="0"/>
              <a:t>error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F51392A1D0240A3D2BA431493B7E2" ma:contentTypeVersion="14" ma:contentTypeDescription="Create a new document." ma:contentTypeScope="" ma:versionID="c7c3d213cbb2d469674a6ed12af4d478">
  <xsd:schema xmlns:xsd="http://www.w3.org/2001/XMLSchema" xmlns:xs="http://www.w3.org/2001/XMLSchema" xmlns:p="http://schemas.microsoft.com/office/2006/metadata/properties" xmlns:ns3="7c4dd8aa-edd7-4664-bc6c-feed373e4ae0" xmlns:ns4="50189497-729f-4dc5-9929-5ffc656f3910" targetNamespace="http://schemas.microsoft.com/office/2006/metadata/properties" ma:root="true" ma:fieldsID="a5f2cd12e341de827b888a8fb19bbec0" ns3:_="" ns4:_="">
    <xsd:import namespace="7c4dd8aa-edd7-4664-bc6c-feed373e4ae0"/>
    <xsd:import namespace="50189497-729f-4dc5-9929-5ffc656f391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dd8aa-edd7-4664-bc6c-feed373e4a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89497-729f-4dc5-9929-5ffc656f3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3C9C3-F1F7-4033-B982-A86B287166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A5E251-3841-4A4A-A7EE-471246B61380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7c4dd8aa-edd7-4664-bc6c-feed373e4ae0"/>
    <ds:schemaRef ds:uri="http://schemas.openxmlformats.org/package/2006/metadata/core-properties"/>
    <ds:schemaRef ds:uri="50189497-729f-4dc5-9929-5ffc656f3910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E307E0-E127-4EBB-A836-E8B232D5A5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dd8aa-edd7-4664-bc6c-feed373e4ae0"/>
    <ds:schemaRef ds:uri="50189497-729f-4dc5-9929-5ffc656f3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7630</TotalTime>
  <Words>2352</Words>
  <Application>Microsoft Office PowerPoint</Application>
  <PresentationFormat>On-screen Show (4:3)</PresentationFormat>
  <Paragraphs>364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Cambria Math</vt:lpstr>
      <vt:lpstr>Georgia</vt:lpstr>
      <vt:lpstr>Symbol</vt:lpstr>
      <vt:lpstr>Tahoma</vt:lpstr>
      <vt:lpstr>Trebuchet MS</vt:lpstr>
      <vt:lpstr>Wingdings</vt:lpstr>
      <vt:lpstr>Wingdings 2</vt:lpstr>
      <vt:lpstr>Urban</vt:lpstr>
      <vt:lpstr>Equation</vt:lpstr>
      <vt:lpstr>ONEWAY MANOVA</vt:lpstr>
      <vt:lpstr>Anova vs. Manova</vt:lpstr>
      <vt:lpstr>Anova vs. Manova</vt:lpstr>
      <vt:lpstr>Assumptions</vt:lpstr>
      <vt:lpstr>Different Multivariate test criteria </vt:lpstr>
      <vt:lpstr>Here is our data for this example</vt:lpstr>
      <vt:lpstr>In order to calculate the multivariate statistics just mentioned here comes Sum of Cross Products again (SCP)</vt:lpstr>
      <vt:lpstr>Here comes Sum of Cross Products again (SCP)</vt:lpstr>
      <vt:lpstr>The Multivariate Test of Significance</vt:lpstr>
      <vt:lpstr>The Multivariate Test of Significance</vt:lpstr>
      <vt:lpstr>How do we invert the W (error) matrix?</vt:lpstr>
      <vt:lpstr>Here are our SCP B and W matrices that we need from our psychology data!</vt:lpstr>
      <vt:lpstr>Let’s start with the determinant of the W matrix!</vt:lpstr>
      <vt:lpstr>Let’s start with the determinant of the W matrix!</vt:lpstr>
      <vt:lpstr>Wow!  That was a lot of work!</vt:lpstr>
      <vt:lpstr>We’re almost there!</vt:lpstr>
      <vt:lpstr>Calculate the eigenvalues from our result matrix</vt:lpstr>
      <vt:lpstr>Calculate the eigenvalues from our result matrix</vt:lpstr>
      <vt:lpstr>Wilk’s Lambda</vt:lpstr>
      <vt:lpstr>Pillai’s Trace</vt:lpstr>
      <vt:lpstr>Hotelling’s Trace</vt:lpstr>
      <vt:lpstr>Roy’s Largest Root</vt:lpstr>
      <vt:lpstr>Different Multivariate test criteria</vt:lpstr>
      <vt:lpstr>Different Multivariate test criteria</vt:lpstr>
      <vt:lpstr>Which do you choose?</vt:lpstr>
      <vt:lpstr>Guidelines</vt:lpstr>
      <vt:lpstr>Post-hoc analysis</vt:lpstr>
      <vt:lpstr>Multiple pairwise contrasts</vt:lpstr>
      <vt:lpstr>Assessing significance</vt:lpstr>
      <vt:lpstr>Sufficient Sample Sizes</vt:lpstr>
      <vt:lpstr>Box’s M test for homogeneity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MANOVA</dc:title>
  <dc:creator>Mike</dc:creator>
  <cp:lastModifiedBy>Max Kilger</cp:lastModifiedBy>
  <cp:revision>170</cp:revision>
  <cp:lastPrinted>2023-04-02T19:53:46Z</cp:lastPrinted>
  <dcterms:created xsi:type="dcterms:W3CDTF">2005-10-19T01:06:11Z</dcterms:created>
  <dcterms:modified xsi:type="dcterms:W3CDTF">2023-04-04T16:35:38Z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0x0101001A4F51392A1D0240A3D2BA431493B7E2</vt:lpwstr>
  </property>
</Properties>
</file>