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2"/>
  </p:notesMasterIdLst>
  <p:handoutMasterIdLst>
    <p:handoutMasterId r:id="rId43"/>
  </p:handoutMasterIdLst>
  <p:sldIdLst>
    <p:sldId id="314" r:id="rId5"/>
    <p:sldId id="453" r:id="rId6"/>
    <p:sldId id="529" r:id="rId7"/>
    <p:sldId id="530" r:id="rId8"/>
    <p:sldId id="541" r:id="rId9"/>
    <p:sldId id="532" r:id="rId10"/>
    <p:sldId id="480" r:id="rId11"/>
    <p:sldId id="533" r:id="rId12"/>
    <p:sldId id="534" r:id="rId13"/>
    <p:sldId id="537" r:id="rId14"/>
    <p:sldId id="535" r:id="rId15"/>
    <p:sldId id="536" r:id="rId16"/>
    <p:sldId id="538" r:id="rId17"/>
    <p:sldId id="539" r:id="rId18"/>
    <p:sldId id="540" r:id="rId19"/>
    <p:sldId id="542" r:id="rId20"/>
    <p:sldId id="543" r:id="rId21"/>
    <p:sldId id="547" r:id="rId22"/>
    <p:sldId id="481" r:id="rId23"/>
    <p:sldId id="544" r:id="rId24"/>
    <p:sldId id="550" r:id="rId25"/>
    <p:sldId id="545" r:id="rId26"/>
    <p:sldId id="546" r:id="rId27"/>
    <p:sldId id="549" r:id="rId28"/>
    <p:sldId id="548" r:id="rId29"/>
    <p:sldId id="551" r:id="rId30"/>
    <p:sldId id="552" r:id="rId31"/>
    <p:sldId id="554" r:id="rId32"/>
    <p:sldId id="555" r:id="rId33"/>
    <p:sldId id="556" r:id="rId34"/>
    <p:sldId id="482" r:id="rId35"/>
    <p:sldId id="553" r:id="rId36"/>
    <p:sldId id="557" r:id="rId37"/>
    <p:sldId id="558" r:id="rId38"/>
    <p:sldId id="559" r:id="rId39"/>
    <p:sldId id="561" r:id="rId40"/>
    <p:sldId id="560" r:id="rId41"/>
  </p:sldIdLst>
  <p:sldSz cx="9144000" cy="6858000" type="screen4x3"/>
  <p:notesSz cx="6950075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96" autoAdjust="0"/>
  </p:normalViewPr>
  <p:slideViewPr>
    <p:cSldViewPr>
      <p:cViewPr varScale="1">
        <p:scale>
          <a:sx n="107" d="100"/>
          <a:sy n="107" d="100"/>
        </p:scale>
        <p:origin x="173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7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1699" cy="460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6768" y="0"/>
            <a:ext cx="3011699" cy="460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3956"/>
            <a:ext cx="3011699" cy="460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6768" y="8773956"/>
            <a:ext cx="3011699" cy="460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682686F2-20FB-49CD-9251-F6A85C3B6E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07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1699" cy="460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6768" y="0"/>
            <a:ext cx="3011699" cy="460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5225" y="693738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5008" y="4387767"/>
            <a:ext cx="5560060" cy="4154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3956"/>
            <a:ext cx="3011699" cy="460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6768" y="8773956"/>
            <a:ext cx="3011699" cy="460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617AA1DB-E718-4430-A27D-7880F482F0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29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9EF9BF-F6E8-40C6-BD01-C61D477D857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99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Adapted from https</a:t>
            </a:r>
            <a:r>
              <a:rPr lang="en-US"/>
              <a:t>://www.statstutor.ac.uk/resources/uploaded/wilcoxonsignedranktest.pdf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90CBAF6-B14E-4F88-A1A6-EFC862E117D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Adapted from https</a:t>
            </a:r>
            <a:r>
              <a:rPr lang="en-US"/>
              <a:t>://www.statstutor.ac.uk/resources/uploaded/wilcoxonsignedranktest.pdf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30F555-82A6-45EF-90FE-066BA30E7C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Adapted from https</a:t>
            </a:r>
            <a:r>
              <a:rPr lang="en-US"/>
              <a:t>://www.statstutor.ac.uk/resources/uploaded/wilcoxonsignedranktest.pdf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D63B7D-5AE7-490F-84B3-3CB2F235A05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Adapted from https</a:t>
            </a:r>
            <a:r>
              <a:rPr lang="en-US"/>
              <a:t>://www.statstutor.ac.uk/resources/uploaded/wilcoxonsignedranktest.pdf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3E5241-D357-4AA1-970B-ABC09812FA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Adapted from https</a:t>
            </a:r>
            <a:r>
              <a:rPr lang="en-US"/>
              <a:t>://www.statstutor.ac.uk/resources/uploaded/wilcoxonsignedranktest.pdf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88295867-3995-4ECA-A30C-89B6A4E7556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Adapted from https</a:t>
            </a:r>
            <a:r>
              <a:rPr lang="en-US"/>
              <a:t>://www.statstutor.ac.uk/resources/uploaded/wilcoxonsignedranktest.pdf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BE7223-7BE4-4A00-973B-705F90FA20F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Adapted from https</a:t>
            </a:r>
            <a:r>
              <a:rPr lang="en-US"/>
              <a:t>://www.statstutor.ac.uk/resources/uploaded/wilcoxonsignedranktest.pdf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A343B-662B-4A05-AEC2-B5200B27CA8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Adapted from https</a:t>
            </a:r>
            <a:r>
              <a:rPr lang="en-US"/>
              <a:t>://www.statstutor.ac.uk/resources/uploaded/wilcoxonsignedranktest.pdf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3DE21-9EBA-4C6F-9BE8-7A4FB156DA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Adapted from https</a:t>
            </a:r>
            <a:r>
              <a:rPr lang="en-US"/>
              <a:t>://www.statstutor.ac.uk/resources/uploaded/wilcoxonsignedranktest.pdf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A71168-C908-42D1-9296-7D5E7133E79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Adapted from https</a:t>
            </a:r>
            <a:r>
              <a:rPr lang="en-US"/>
              <a:t>://www.statstutor.ac.uk/resources/uploaded/wilcoxonsignedranktest.pdf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6CB117-ACF3-4FB2-BC3E-33F692D7A2D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Adapted from https</a:t>
            </a:r>
            <a:r>
              <a:rPr lang="en-US"/>
              <a:t>://www.statstutor.ac.uk/resources/uploaded/wilcoxonsignedranktest.pdf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62CFACBB-E437-491F-862B-7B691352BE9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</a:t>
            </a:r>
            <a:r>
              <a:rPr kumimoji="0" lang="en-US" dirty="0"/>
              <a:t>icon to add picture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dirty="0"/>
              <a:t>Adapted from https</a:t>
            </a:r>
            <a:r>
              <a:rPr lang="en-US"/>
              <a:t>://www.statstutor.ac.uk/resources/uploaded/wilcoxonsignedranktest.pdf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3CFCC041-D979-44D2-A88B-75B75D49264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600200"/>
            <a:ext cx="9144000" cy="12954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800" dirty="0"/>
              <a:t>Nonparametric Statistics</a:t>
            </a:r>
            <a:br>
              <a:rPr lang="en-US" sz="4800" dirty="0"/>
            </a:br>
            <a:endParaRPr lang="en-US" sz="27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295400" y="3581400"/>
            <a:ext cx="6400800" cy="1600200"/>
          </a:xfrm>
        </p:spPr>
        <p:txBody>
          <a:bodyPr>
            <a:normAutofit/>
          </a:bodyPr>
          <a:lstStyle/>
          <a:p>
            <a:r>
              <a:rPr lang="en-US" sz="4000" dirty="0"/>
              <a:t>SAS Version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bIns="9144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Wilcoxon </a:t>
            </a:r>
            <a:r>
              <a:rPr kumimoji="0" lang="en-US" sz="3200" b="0" i="0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Signed Rank 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Sum Test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0" y="14478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23445" y="1864468"/>
            <a:ext cx="8686800" cy="65013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Want </a:t>
            </a:r>
            <a:r>
              <a:rPr lang="en-US"/>
              <a:t>to check to make </a:t>
            </a:r>
            <a:r>
              <a:rPr lang="en-US" dirty="0"/>
              <a:t>sure you didn’t mess up doing this?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7" name="Content Placeholder 8"/>
          <p:cNvSpPr txBox="1">
            <a:spLocks/>
          </p:cNvSpPr>
          <p:nvPr/>
        </p:nvSpPr>
        <p:spPr>
          <a:xfrm>
            <a:off x="342900" y="2209800"/>
            <a:ext cx="8686800" cy="4191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 typeface="Wingdings 2"/>
              <a:buAutoNum type="arabicPeriod"/>
            </a:pPr>
            <a:endParaRPr lang="en-US" b="1" dirty="0"/>
          </a:p>
        </p:txBody>
      </p:sp>
      <p:sp>
        <p:nvSpPr>
          <p:cNvPr id="8" name="Content Placeholder 8"/>
          <p:cNvSpPr txBox="1">
            <a:spLocks/>
          </p:cNvSpPr>
          <p:nvPr/>
        </p:nvSpPr>
        <p:spPr>
          <a:xfrm>
            <a:off x="475845" y="2016868"/>
            <a:ext cx="8686800" cy="650132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</a:pPr>
            <a:r>
              <a:rPr lang="en-US" dirty="0"/>
              <a:t>+</a:t>
            </a:r>
          </a:p>
        </p:txBody>
      </p:sp>
      <p:sp>
        <p:nvSpPr>
          <p:cNvPr id="3" name="Rectangle 2"/>
          <p:cNvSpPr/>
          <p:nvPr/>
        </p:nvSpPr>
        <p:spPr>
          <a:xfrm>
            <a:off x="762000" y="2386573"/>
            <a:ext cx="7231467" cy="12926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600" dirty="0">
                <a:latin typeface="+mn-lt"/>
              </a:rPr>
              <a:t>W − = 1 + 2 + 4 = 7</a:t>
            </a:r>
            <a:r>
              <a:rPr lang="en-US" sz="2600" dirty="0">
                <a:latin typeface="+mn-lt"/>
              </a:rPr>
              <a:t>     and</a:t>
            </a:r>
          </a:p>
          <a:p>
            <a:endParaRPr lang="en-US" sz="2600" dirty="0">
              <a:latin typeface="+mn-lt"/>
            </a:endParaRPr>
          </a:p>
          <a:p>
            <a:r>
              <a:rPr lang="pl-PL" sz="2600" dirty="0">
                <a:latin typeface="+mn-lt"/>
              </a:rPr>
              <a:t>W + = 3 + 5.5 + 5.5 + 7 + 8 + 9 + 10 + 11 + 12 = 71</a:t>
            </a:r>
            <a:r>
              <a:rPr lang="en-US" sz="2600" dirty="0">
                <a:latin typeface="+mn-lt"/>
              </a:rPr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5338" y="6288932"/>
            <a:ext cx="75438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Adapted from https</a:t>
            </a:r>
            <a:r>
              <a:rPr lang="en-US"/>
              <a:t>://www.statstutor.ac.uk/resources/uploaded/wilcoxonsignedranktest.pdf</a:t>
            </a:r>
            <a:endParaRPr lang="en-US" dirty="0"/>
          </a:p>
        </p:txBody>
      </p:sp>
      <p:sp>
        <p:nvSpPr>
          <p:cNvPr id="10" name="Content Placeholder 8"/>
          <p:cNvSpPr txBox="1">
            <a:spLocks/>
          </p:cNvSpPr>
          <p:nvPr/>
        </p:nvSpPr>
        <p:spPr>
          <a:xfrm>
            <a:off x="685800" y="4026121"/>
            <a:ext cx="8686800" cy="1250575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</a:pPr>
            <a:r>
              <a:rPr lang="en-US" dirty="0"/>
              <a:t>W-  added to W+   should be equal to the following: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</a:pPr>
            <a:endParaRPr lang="en-US" dirty="0"/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</a:pPr>
            <a:r>
              <a:rPr lang="en-US" dirty="0"/>
              <a:t>So 7 + 71 = 78   = 12*(12+1)/2  =78   Yay!!!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</a:pPr>
            <a:endParaRPr lang="en-US" dirty="0"/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</a:pP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4004499"/>
            <a:ext cx="1042988" cy="67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bIns="9144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Wilcoxon </a:t>
            </a:r>
            <a:r>
              <a:rPr kumimoji="0" lang="en-US" sz="3200" b="0" i="0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Signed Rank 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Sum Test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0" y="14478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23445" y="1864468"/>
            <a:ext cx="8686800" cy="65013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If we have at least n&gt;10 then we can use a normal approximation to test our hypothesis.  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       Here is the approximation mean W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7" name="Content Placeholder 8"/>
          <p:cNvSpPr txBox="1">
            <a:spLocks/>
          </p:cNvSpPr>
          <p:nvPr/>
        </p:nvSpPr>
        <p:spPr>
          <a:xfrm>
            <a:off x="342900" y="2209800"/>
            <a:ext cx="8686800" cy="4191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 typeface="Wingdings 2"/>
              <a:buAutoNum type="arabicPeriod"/>
            </a:pPr>
            <a:endParaRPr lang="en-US" b="1" dirty="0"/>
          </a:p>
        </p:txBody>
      </p:sp>
      <p:sp>
        <p:nvSpPr>
          <p:cNvPr id="8" name="Content Placeholder 8"/>
          <p:cNvSpPr txBox="1">
            <a:spLocks/>
          </p:cNvSpPr>
          <p:nvPr/>
        </p:nvSpPr>
        <p:spPr>
          <a:xfrm>
            <a:off x="475845" y="2016868"/>
            <a:ext cx="8686800" cy="650132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</a:pPr>
            <a:r>
              <a:rPr lang="en-US" dirty="0"/>
              <a:t>+</a:t>
            </a:r>
          </a:p>
        </p:txBody>
      </p:sp>
      <p:sp>
        <p:nvSpPr>
          <p:cNvPr id="3" name="Rectangle 2"/>
          <p:cNvSpPr/>
          <p:nvPr/>
        </p:nvSpPr>
        <p:spPr>
          <a:xfrm>
            <a:off x="1219200" y="5052110"/>
            <a:ext cx="653980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latin typeface="+mn-lt"/>
              </a:rPr>
              <a:t>and here is the approximate standard deviation for 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3445" y="6327915"/>
            <a:ext cx="75438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Adapted from https</a:t>
            </a:r>
            <a:r>
              <a:rPr lang="en-US"/>
              <a:t>://www.statstutor.ac.uk/resources/uploaded/wilcoxonsignedranktest.pdf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3557629"/>
            <a:ext cx="2546152" cy="114914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5452632"/>
            <a:ext cx="3974930" cy="86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679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bIns="9144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Wilcoxon </a:t>
            </a:r>
            <a:r>
              <a:rPr kumimoji="0" lang="en-US" sz="3200" b="0" i="0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Signed Rank 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Sum Test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0" y="14478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23445" y="1864468"/>
            <a:ext cx="8686800" cy="65013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But of course we have that nasty tie with </a:t>
            </a:r>
            <a:r>
              <a:rPr lang="en-US"/>
              <a:t>two ranks </a:t>
            </a:r>
            <a:r>
              <a:rPr lang="en-US" dirty="0"/>
              <a:t>tied at 5.5 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So we will need to subtract something from the standard deviation of W to compensate for that.  In this case that “something” is 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7" name="Content Placeholder 8"/>
          <p:cNvSpPr txBox="1">
            <a:spLocks/>
          </p:cNvSpPr>
          <p:nvPr/>
        </p:nvSpPr>
        <p:spPr>
          <a:xfrm>
            <a:off x="342900" y="2209800"/>
            <a:ext cx="8686800" cy="4191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 typeface="Wingdings 2"/>
              <a:buAutoNum type="arabicPeriod"/>
            </a:pPr>
            <a:endParaRPr lang="en-US" b="1" dirty="0"/>
          </a:p>
        </p:txBody>
      </p:sp>
      <p:sp>
        <p:nvSpPr>
          <p:cNvPr id="8" name="Content Placeholder 8"/>
          <p:cNvSpPr txBox="1">
            <a:spLocks/>
          </p:cNvSpPr>
          <p:nvPr/>
        </p:nvSpPr>
        <p:spPr>
          <a:xfrm>
            <a:off x="475845" y="2016868"/>
            <a:ext cx="8686800" cy="650132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</a:pPr>
            <a:r>
              <a:rPr lang="en-US" dirty="0"/>
              <a:t>+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1" y="4662439"/>
            <a:ext cx="88773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atin typeface="+mn-lt"/>
              </a:rPr>
              <a:t>Where t is the number of ties at </a:t>
            </a:r>
            <a:r>
              <a:rPr lang="en-US" sz="2600">
                <a:latin typeface="+mn-lt"/>
              </a:rPr>
              <a:t>that rank.  </a:t>
            </a:r>
            <a:r>
              <a:rPr lang="en-US" sz="2600" dirty="0">
                <a:latin typeface="+mn-lt"/>
              </a:rPr>
              <a:t>So if there are two </a:t>
            </a:r>
            <a:r>
              <a:rPr lang="en-US" sz="2600">
                <a:latin typeface="+mn-lt"/>
              </a:rPr>
              <a:t>5.5 ranks </a:t>
            </a:r>
            <a:r>
              <a:rPr lang="en-US" sz="2600" dirty="0">
                <a:latin typeface="+mn-lt"/>
              </a:rPr>
              <a:t>then t=2.  If there are three ties at </a:t>
            </a:r>
            <a:r>
              <a:rPr lang="en-US" sz="2600">
                <a:latin typeface="+mn-lt"/>
              </a:rPr>
              <a:t>that rank </a:t>
            </a:r>
            <a:r>
              <a:rPr lang="en-US" sz="2600" dirty="0">
                <a:latin typeface="+mn-lt"/>
              </a:rPr>
              <a:t>then t=3.  You subtract this  from inside the standard deviation square root each time you encounter a tie.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3445" y="6327915"/>
            <a:ext cx="75438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Adapted from https</a:t>
            </a:r>
            <a:r>
              <a:rPr lang="en-US"/>
              <a:t>://www.statstutor.ac.uk/resources/uploaded/wilcoxonsignedranktest.pdf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3599998"/>
            <a:ext cx="703495" cy="61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884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bIns="9144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Wilcoxon </a:t>
            </a:r>
            <a:r>
              <a:rPr kumimoji="0" lang="en-US" sz="3200" b="0" i="0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Signed Rank 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Sum Test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0" y="14478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23445" y="1864468"/>
            <a:ext cx="8686800" cy="65013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So remembering that z =                                /    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7" name="Content Placeholder 8"/>
          <p:cNvSpPr txBox="1">
            <a:spLocks/>
          </p:cNvSpPr>
          <p:nvPr/>
        </p:nvSpPr>
        <p:spPr>
          <a:xfrm>
            <a:off x="323445" y="3352799"/>
            <a:ext cx="8686800" cy="3020213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 typeface="Wingdings 2"/>
              <a:buAutoNum type="arabicPeriod"/>
            </a:pPr>
            <a:endParaRPr lang="en-US" b="1" dirty="0"/>
          </a:p>
        </p:txBody>
      </p:sp>
      <p:sp>
        <p:nvSpPr>
          <p:cNvPr id="8" name="Content Placeholder 8"/>
          <p:cNvSpPr txBox="1">
            <a:spLocks/>
          </p:cNvSpPr>
          <p:nvPr/>
        </p:nvSpPr>
        <p:spPr>
          <a:xfrm>
            <a:off x="475845" y="2016868"/>
            <a:ext cx="8686800" cy="650132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</a:pPr>
            <a:r>
              <a:rPr lang="en-US" dirty="0"/>
              <a:t>+</a:t>
            </a:r>
          </a:p>
        </p:txBody>
      </p:sp>
      <p:sp>
        <p:nvSpPr>
          <p:cNvPr id="3" name="Rectangle 2"/>
          <p:cNvSpPr/>
          <p:nvPr/>
        </p:nvSpPr>
        <p:spPr>
          <a:xfrm>
            <a:off x="161731" y="5475679"/>
            <a:ext cx="88773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atin typeface="+mn-lt"/>
              </a:rPr>
              <a:t>Note the 0.125 subtracted inside the pop standard deviation for the one tie!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3445" y="6327915"/>
            <a:ext cx="75438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Adapted from https</a:t>
            </a:r>
            <a:r>
              <a:rPr lang="en-US"/>
              <a:t>://www.statstutor.ac.uk/resources/uploaded/wilcoxonsignedranktest.pdf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636766"/>
            <a:ext cx="6964503" cy="13370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1788056"/>
            <a:ext cx="1828800" cy="7239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3252" y="1851396"/>
            <a:ext cx="2995779" cy="660560"/>
          </a:xfrm>
          <a:prstGeom prst="rect">
            <a:avLst/>
          </a:prstGeom>
        </p:spPr>
      </p:pic>
      <p:sp>
        <p:nvSpPr>
          <p:cNvPr id="15" name="Down Arrow 14"/>
          <p:cNvSpPr/>
          <p:nvPr/>
        </p:nvSpPr>
        <p:spPr>
          <a:xfrm rot="10800000">
            <a:off x="3582721" y="4609380"/>
            <a:ext cx="303479" cy="57222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242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bIns="9144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Wilcoxon </a:t>
            </a:r>
            <a:r>
              <a:rPr kumimoji="0" lang="en-US" sz="3200" b="0" i="0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Signed Rank 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Sum Test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0" y="14478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23445" y="1864468"/>
            <a:ext cx="8686800" cy="65013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So with Z = 2.511  which is &gt; 1.96, we can reject the null hypothesis and state that there is a difference in the number of hours of pain relief between drug A and drug B.  The p value for z=2.511 is about .0060, which is close.  SAS is using an exact probability while we used the approximation to the z distribution.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Here is the SAS run for the data and we can see approximately the same result as by hand: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7" name="Content Placeholder 8"/>
          <p:cNvSpPr txBox="1">
            <a:spLocks/>
          </p:cNvSpPr>
          <p:nvPr/>
        </p:nvSpPr>
        <p:spPr>
          <a:xfrm>
            <a:off x="342900" y="2209800"/>
            <a:ext cx="8686800" cy="4191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 typeface="Wingdings 2"/>
              <a:buAutoNum type="arabicPeriod"/>
            </a:pPr>
            <a:endParaRPr lang="en-US" b="1" dirty="0"/>
          </a:p>
        </p:txBody>
      </p:sp>
      <p:sp>
        <p:nvSpPr>
          <p:cNvPr id="8" name="Content Placeholder 8"/>
          <p:cNvSpPr txBox="1">
            <a:spLocks/>
          </p:cNvSpPr>
          <p:nvPr/>
        </p:nvSpPr>
        <p:spPr>
          <a:xfrm>
            <a:off x="475845" y="2016868"/>
            <a:ext cx="8686800" cy="650132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</a:pPr>
            <a:r>
              <a:rPr lang="en-US" dirty="0"/>
              <a:t>+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3445" y="6327915"/>
            <a:ext cx="75438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Adapted from https</a:t>
            </a:r>
            <a:r>
              <a:rPr lang="en-US"/>
              <a:t>://www.statstutor.ac.uk/resources/uploaded/wilcoxonsignedranktest.pdf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186" y="4295969"/>
            <a:ext cx="3619500" cy="1619250"/>
          </a:xfrm>
          <a:prstGeom prst="rect">
            <a:avLst/>
          </a:prstGeom>
        </p:spPr>
      </p:pic>
      <p:sp>
        <p:nvSpPr>
          <p:cNvPr id="11" name="Down Arrow 10"/>
          <p:cNvSpPr/>
          <p:nvPr/>
        </p:nvSpPr>
        <p:spPr>
          <a:xfrm rot="5400000">
            <a:off x="8445673" y="5338752"/>
            <a:ext cx="325966" cy="62126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025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bIns="9144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Wilcoxon </a:t>
            </a:r>
            <a:r>
              <a:rPr kumimoji="0" lang="en-US" sz="3200" b="0" i="0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Signed Rank 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Sum Test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0" y="14478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36190" y="3600891"/>
            <a:ext cx="4686301" cy="65013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Here is the SAS code for the test: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7" name="Content Placeholder 8"/>
          <p:cNvSpPr txBox="1">
            <a:spLocks/>
          </p:cNvSpPr>
          <p:nvPr/>
        </p:nvSpPr>
        <p:spPr>
          <a:xfrm>
            <a:off x="342900" y="2209800"/>
            <a:ext cx="8686800" cy="4191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 typeface="Wingdings 2"/>
              <a:buAutoNum type="arabicPeriod"/>
            </a:pPr>
            <a:endParaRPr lang="en-US" b="1" dirty="0"/>
          </a:p>
        </p:txBody>
      </p:sp>
      <p:sp>
        <p:nvSpPr>
          <p:cNvPr id="8" name="Content Placeholder 8"/>
          <p:cNvSpPr txBox="1">
            <a:spLocks/>
          </p:cNvSpPr>
          <p:nvPr/>
        </p:nvSpPr>
        <p:spPr>
          <a:xfrm>
            <a:off x="475845" y="2016868"/>
            <a:ext cx="8686800" cy="650132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</a:pPr>
            <a:r>
              <a:rPr lang="en-US" dirty="0"/>
              <a:t>+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3445" y="6327915"/>
            <a:ext cx="75438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Adapted from https</a:t>
            </a:r>
            <a:r>
              <a:rPr lang="en-US"/>
              <a:t>://www.statstutor.ac.uk/resources/uploaded/wilcoxonsignedranktest.pdf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705273" y="1524000"/>
            <a:ext cx="2743200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/>
              <a:t>data </a:t>
            </a:r>
            <a:r>
              <a:rPr lang="en-US" sz="1300" dirty="0" err="1"/>
              <a:t>wilcoxon</a:t>
            </a:r>
            <a:r>
              <a:rPr lang="en-US" sz="1300" dirty="0"/>
              <a:t>;</a:t>
            </a:r>
          </a:p>
          <a:p>
            <a:r>
              <a:rPr lang="en-US" sz="1300" dirty="0"/>
              <a:t>      input patient </a:t>
            </a:r>
            <a:r>
              <a:rPr lang="en-US" sz="1300" dirty="0" err="1"/>
              <a:t>druga</a:t>
            </a:r>
            <a:r>
              <a:rPr lang="en-US" sz="1300" dirty="0"/>
              <a:t> </a:t>
            </a:r>
            <a:r>
              <a:rPr lang="en-US" sz="1300" dirty="0" err="1"/>
              <a:t>drugb</a:t>
            </a:r>
            <a:r>
              <a:rPr lang="en-US" sz="1300" dirty="0"/>
              <a:t>;</a:t>
            </a:r>
          </a:p>
          <a:p>
            <a:r>
              <a:rPr lang="en-US" sz="1300" dirty="0"/>
              <a:t>      </a:t>
            </a:r>
            <a:r>
              <a:rPr lang="en-US" sz="1300" dirty="0" err="1"/>
              <a:t>datalines</a:t>
            </a:r>
            <a:r>
              <a:rPr lang="en-US" sz="1300" dirty="0"/>
              <a:t>;</a:t>
            </a:r>
          </a:p>
          <a:p>
            <a:r>
              <a:rPr lang="en-US" sz="1300" dirty="0"/>
              <a:t>1 2.0 3.5</a:t>
            </a:r>
          </a:p>
          <a:p>
            <a:r>
              <a:rPr lang="en-US" sz="1300" dirty="0"/>
              <a:t>2 3.6 5.7</a:t>
            </a:r>
          </a:p>
          <a:p>
            <a:r>
              <a:rPr lang="en-US" sz="1300" dirty="0"/>
              <a:t>3 2.6 2.9</a:t>
            </a:r>
          </a:p>
          <a:p>
            <a:r>
              <a:rPr lang="en-US" sz="1300" dirty="0"/>
              <a:t>4 2.6 2.4</a:t>
            </a:r>
          </a:p>
          <a:p>
            <a:r>
              <a:rPr lang="en-US" sz="1300" dirty="0"/>
              <a:t>5 7.3 9.9</a:t>
            </a:r>
          </a:p>
          <a:p>
            <a:r>
              <a:rPr lang="en-US" sz="1300" dirty="0"/>
              <a:t>6 3.4 3.3</a:t>
            </a:r>
          </a:p>
          <a:p>
            <a:r>
              <a:rPr lang="en-US" sz="1300" dirty="0"/>
              <a:t>7 14.9 16.7</a:t>
            </a:r>
          </a:p>
          <a:p>
            <a:r>
              <a:rPr lang="en-US" sz="1300" dirty="0"/>
              <a:t>8 6.6 6.0</a:t>
            </a:r>
          </a:p>
          <a:p>
            <a:r>
              <a:rPr lang="en-US" sz="1300" dirty="0"/>
              <a:t>9 2.3 3.8</a:t>
            </a:r>
          </a:p>
          <a:p>
            <a:r>
              <a:rPr lang="en-US" sz="1300" dirty="0"/>
              <a:t>10 2.0 4.0</a:t>
            </a:r>
          </a:p>
          <a:p>
            <a:r>
              <a:rPr lang="en-US" sz="1300" dirty="0"/>
              <a:t>11 6.8 9.1</a:t>
            </a:r>
          </a:p>
          <a:p>
            <a:r>
              <a:rPr lang="en-US" sz="1300" dirty="0"/>
              <a:t>12 8.5 20.9</a:t>
            </a:r>
          </a:p>
          <a:p>
            <a:r>
              <a:rPr lang="en-US" sz="1300" dirty="0"/>
              <a:t>;</a:t>
            </a:r>
          </a:p>
          <a:p>
            <a:r>
              <a:rPr lang="en-US" sz="1300" dirty="0"/>
              <a:t>run;</a:t>
            </a:r>
          </a:p>
          <a:p>
            <a:r>
              <a:rPr lang="en-US" sz="1300" dirty="0"/>
              <a:t>data </a:t>
            </a:r>
            <a:r>
              <a:rPr lang="en-US" sz="1300" dirty="0" err="1"/>
              <a:t>diffy</a:t>
            </a:r>
            <a:r>
              <a:rPr lang="en-US" sz="1300" dirty="0"/>
              <a:t>;</a:t>
            </a:r>
          </a:p>
          <a:p>
            <a:r>
              <a:rPr lang="en-US" sz="1300" dirty="0"/>
              <a:t>set </a:t>
            </a:r>
            <a:r>
              <a:rPr lang="en-US" sz="1300" dirty="0" err="1"/>
              <a:t>wilcoxon</a:t>
            </a:r>
            <a:r>
              <a:rPr lang="en-US" sz="1300" dirty="0"/>
              <a:t>;</a:t>
            </a:r>
          </a:p>
          <a:p>
            <a:r>
              <a:rPr lang="en-US" sz="1300" dirty="0" err="1"/>
              <a:t>drugdiff</a:t>
            </a:r>
            <a:r>
              <a:rPr lang="en-US" sz="1300" dirty="0"/>
              <a:t>= </a:t>
            </a:r>
            <a:r>
              <a:rPr lang="en-US" sz="1300" dirty="0" err="1"/>
              <a:t>drugb</a:t>
            </a:r>
            <a:r>
              <a:rPr lang="en-US" sz="1300" dirty="0"/>
              <a:t> - </a:t>
            </a:r>
            <a:r>
              <a:rPr lang="en-US" sz="1300" dirty="0" err="1"/>
              <a:t>druga</a:t>
            </a:r>
            <a:r>
              <a:rPr lang="en-US" sz="1300" dirty="0"/>
              <a:t>;</a:t>
            </a:r>
          </a:p>
          <a:p>
            <a:r>
              <a:rPr lang="en-US" sz="1300" dirty="0"/>
              <a:t>run;</a:t>
            </a:r>
          </a:p>
          <a:p>
            <a:r>
              <a:rPr lang="en-US" sz="1300" dirty="0" err="1"/>
              <a:t>proc</a:t>
            </a:r>
            <a:r>
              <a:rPr lang="en-US" sz="1300" dirty="0"/>
              <a:t> univariate data=</a:t>
            </a:r>
            <a:r>
              <a:rPr lang="en-US" sz="1300" dirty="0" err="1"/>
              <a:t>diffy</a:t>
            </a:r>
            <a:r>
              <a:rPr lang="en-US" sz="1300" dirty="0"/>
              <a:t>;</a:t>
            </a:r>
          </a:p>
          <a:p>
            <a:r>
              <a:rPr lang="en-US" sz="1300" dirty="0"/>
              <a:t>var </a:t>
            </a:r>
            <a:r>
              <a:rPr lang="en-US" sz="1300" dirty="0" err="1"/>
              <a:t>drugdiff</a:t>
            </a:r>
            <a:r>
              <a:rPr lang="en-US" sz="1300" dirty="0"/>
              <a:t>;</a:t>
            </a:r>
          </a:p>
          <a:p>
            <a:r>
              <a:rPr lang="en-US" sz="1300" dirty="0"/>
              <a:t>Exact Wilcoxon;</a:t>
            </a:r>
          </a:p>
          <a:p>
            <a:r>
              <a:rPr lang="en-US" sz="1300" dirty="0"/>
              <a:t>run;</a:t>
            </a:r>
          </a:p>
          <a:p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700780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667000"/>
            <a:ext cx="5410200" cy="1143000"/>
          </a:xfrm>
        </p:spPr>
        <p:txBody>
          <a:bodyPr/>
          <a:lstStyle/>
          <a:p>
            <a:r>
              <a:rPr lang="en-US" dirty="0"/>
              <a:t>Mann Whitney Test</a:t>
            </a:r>
          </a:p>
        </p:txBody>
      </p:sp>
    </p:spTree>
    <p:extLst>
      <p:ext uri="{BB962C8B-B14F-4D97-AF65-F5344CB8AC3E}">
        <p14:creationId xmlns:p14="http://schemas.microsoft.com/office/powerpoint/2010/main" val="989240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bIns="9144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Mann Whitney Test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0" y="14478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28600" y="1524000"/>
            <a:ext cx="8686800" cy="2514600"/>
          </a:xfrm>
        </p:spPr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AutoNum type="arabicPeriod"/>
            </a:pPr>
            <a:r>
              <a:rPr lang="en-US" dirty="0"/>
              <a:t>The Mann Whitney test is the nonparametric equivalent of the parametric t test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/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n-US" dirty="0"/>
              <a:t>Imagine that we are investigating the age of onset of juvenile diabetes for males and females.  Thus males and females are the two independent groups under examination.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/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/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n-US" dirty="0"/>
              <a:t>Null hypothesis:  		</a:t>
            </a:r>
            <a:r>
              <a:rPr lang="en-US" b="1" dirty="0"/>
              <a:t>m</a:t>
            </a:r>
            <a:r>
              <a:rPr lang="en-US" b="1" baseline="-25000" dirty="0"/>
              <a:t>1</a:t>
            </a:r>
            <a:r>
              <a:rPr lang="en-US" b="1" dirty="0"/>
              <a:t> = m</a:t>
            </a:r>
            <a:r>
              <a:rPr lang="en-US" b="1" baseline="-25000" dirty="0"/>
              <a:t>2</a:t>
            </a:r>
          </a:p>
          <a:p>
            <a:pPr marL="514350" indent="-514350">
              <a:spcBef>
                <a:spcPts val="0"/>
              </a:spcBef>
              <a:buFont typeface="Wingdings 2"/>
              <a:buAutoNum type="arabicPeriod"/>
            </a:pPr>
            <a:r>
              <a:rPr lang="en-US" dirty="0"/>
              <a:t>Alternative hypothesis:  	</a:t>
            </a:r>
            <a:r>
              <a:rPr lang="en-US" b="1" dirty="0"/>
              <a:t>m</a:t>
            </a:r>
            <a:r>
              <a:rPr lang="en-US" b="1" baseline="-25000" dirty="0"/>
              <a:t>1</a:t>
            </a:r>
            <a:r>
              <a:rPr lang="en-US" b="1" dirty="0"/>
              <a:t> ≠  m</a:t>
            </a:r>
            <a:r>
              <a:rPr lang="en-US" b="1" baseline="-25000" dirty="0"/>
              <a:t>2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/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/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/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/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/>
          </a:p>
        </p:txBody>
      </p:sp>
      <p:sp>
        <p:nvSpPr>
          <p:cNvPr id="7" name="Content Placeholder 8"/>
          <p:cNvSpPr txBox="1">
            <a:spLocks/>
          </p:cNvSpPr>
          <p:nvPr/>
        </p:nvSpPr>
        <p:spPr>
          <a:xfrm>
            <a:off x="342900" y="2209800"/>
            <a:ext cx="8686800" cy="4191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 typeface="Wingdings 2"/>
              <a:buAutoNum type="arabicPeriod"/>
            </a:pPr>
            <a:endParaRPr lang="en-US" b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28600" y="6324600"/>
            <a:ext cx="7848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Adapted from https</a:t>
            </a:r>
            <a:r>
              <a:rPr lang="en-US"/>
              <a:t>://www.statstutor.ac.uk/resources/uploaded/mannwhitney.pdf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793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bIns="91440" anchor="ctr" anchorCtr="0">
            <a:normAutofit/>
          </a:bodyPr>
          <a:lstStyle/>
          <a:p>
            <a:pPr lvl="0" algn="ctr" fontAlgn="auto">
              <a:spcAft>
                <a:spcPts val="0"/>
              </a:spcAft>
              <a:defRPr/>
            </a:pPr>
            <a:r>
              <a:rPr lang="en-US" sz="3200" dirty="0">
                <a:solidFill>
                  <a:schemeClr val="tx2"/>
                </a:solidFill>
              </a:rPr>
              <a:t>Mann Whitney Test</a:t>
            </a:r>
          </a:p>
        </p:txBody>
      </p:sp>
      <p:sp>
        <p:nvSpPr>
          <p:cNvPr id="6" name="Rectangle 5"/>
          <p:cNvSpPr/>
          <p:nvPr/>
        </p:nvSpPr>
        <p:spPr>
          <a:xfrm flipV="1">
            <a:off x="0" y="14478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28600" y="1524000"/>
            <a:ext cx="8686800" cy="762000"/>
          </a:xfrm>
        </p:spPr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AutoNum type="arabicPeriod"/>
            </a:pPr>
            <a:r>
              <a:rPr lang="en-US" dirty="0"/>
              <a:t>Here is our data…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/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/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/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/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/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/>
          </a:p>
        </p:txBody>
      </p:sp>
      <p:sp>
        <p:nvSpPr>
          <p:cNvPr id="7" name="Content Placeholder 8"/>
          <p:cNvSpPr txBox="1">
            <a:spLocks/>
          </p:cNvSpPr>
          <p:nvPr/>
        </p:nvSpPr>
        <p:spPr>
          <a:xfrm>
            <a:off x="342900" y="2209800"/>
            <a:ext cx="8686800" cy="4191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 typeface="Wingdings 2"/>
              <a:buAutoNum type="arabicPeriod"/>
            </a:pPr>
            <a:endParaRPr lang="en-US" b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28600" y="6324600"/>
            <a:ext cx="7848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Adapted from https</a:t>
            </a:r>
            <a:r>
              <a:rPr lang="en-US"/>
              <a:t>://www.statstutor.ac.uk/resources/uploaded/mannwhitney.pdf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967135"/>
            <a:ext cx="5457871" cy="143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824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8575" y="-30162"/>
            <a:ext cx="9144000" cy="1447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bIns="91440" anchor="ctr" anchorCtr="0">
            <a:normAutofit/>
          </a:bodyPr>
          <a:lstStyle/>
          <a:p>
            <a:pPr lvl="0" algn="ctr" fontAlgn="auto">
              <a:spcAft>
                <a:spcPts val="0"/>
              </a:spcAft>
              <a:defRPr/>
            </a:pPr>
            <a:r>
              <a:rPr lang="en-US" sz="3200" dirty="0">
                <a:solidFill>
                  <a:schemeClr val="tx2"/>
                </a:solidFill>
              </a:rPr>
              <a:t>Mann Whitney Test</a:t>
            </a:r>
          </a:p>
        </p:txBody>
      </p:sp>
      <p:sp>
        <p:nvSpPr>
          <p:cNvPr id="6" name="Rectangle 5"/>
          <p:cNvSpPr/>
          <p:nvPr/>
        </p:nvSpPr>
        <p:spPr>
          <a:xfrm flipV="1">
            <a:off x="0" y="14478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28600" y="1524000"/>
            <a:ext cx="8686800" cy="2819400"/>
          </a:xfrm>
        </p:spPr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AutoNum type="arabicPeriod"/>
            </a:pPr>
            <a:r>
              <a:rPr lang="en-US" sz="2200" dirty="0"/>
              <a:t>Let’s order the ages for the entire group from low to high.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sz="2200" dirty="0"/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n-US" sz="2200" dirty="0"/>
              <a:t>Then let’s identify their sex </a:t>
            </a:r>
            <a:r>
              <a:rPr lang="en-US" sz="2200"/>
              <a:t>by marking </a:t>
            </a:r>
            <a:r>
              <a:rPr lang="en-US" sz="2200" dirty="0"/>
              <a:t>them M or F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sz="2200" dirty="0"/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n-US" sz="2200" dirty="0"/>
              <a:t>Next construct  row U</a:t>
            </a:r>
            <a:r>
              <a:rPr lang="en-US" sz="2200" baseline="-25000" dirty="0"/>
              <a:t>M</a:t>
            </a:r>
            <a:r>
              <a:rPr lang="en-US" sz="2200" dirty="0"/>
              <a:t>, label it M &gt; F in the table and it describes </a:t>
            </a:r>
            <a:r>
              <a:rPr lang="en-US" sz="2200" b="1" dirty="0"/>
              <a:t>how many females are below that male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sz="2200" b="1" dirty="0"/>
          </a:p>
          <a:p>
            <a:pPr marL="514350" indent="-514350">
              <a:spcBef>
                <a:spcPts val="0"/>
              </a:spcBef>
              <a:buFont typeface="Wingdings 2"/>
              <a:buAutoNum type="arabicPeriod"/>
            </a:pPr>
            <a:r>
              <a:rPr lang="en-US" sz="2200" dirty="0"/>
              <a:t>Next construct  row U</a:t>
            </a:r>
            <a:r>
              <a:rPr lang="en-US" sz="2200" baseline="-25000" dirty="0"/>
              <a:t>F</a:t>
            </a:r>
            <a:r>
              <a:rPr lang="en-US" sz="2200" dirty="0"/>
              <a:t>, label it F &gt; M in the table and it describes </a:t>
            </a:r>
            <a:r>
              <a:rPr lang="en-US" sz="2200" b="1" dirty="0"/>
              <a:t>how many males are below that female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sz="2200" b="1" dirty="0"/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b="1" dirty="0"/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b="1" dirty="0"/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b="1" dirty="0"/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/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/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/>
          </a:p>
        </p:txBody>
      </p:sp>
      <p:sp>
        <p:nvSpPr>
          <p:cNvPr id="7" name="Content Placeholder 8"/>
          <p:cNvSpPr txBox="1">
            <a:spLocks/>
          </p:cNvSpPr>
          <p:nvPr/>
        </p:nvSpPr>
        <p:spPr>
          <a:xfrm>
            <a:off x="342900" y="2209800"/>
            <a:ext cx="8686800" cy="4191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 typeface="Wingdings 2"/>
              <a:buAutoNum type="arabicPeriod"/>
            </a:pPr>
            <a:endParaRPr lang="en-US" b="1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5710706"/>
              </p:ext>
            </p:extLst>
          </p:nvPr>
        </p:nvGraphicFramePr>
        <p:xfrm>
          <a:off x="609600" y="4916487"/>
          <a:ext cx="11374171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" name="Document" r:id="rId3" imgW="6375395" imgH="896539" progId="Word.Document.12">
                  <p:embed/>
                </p:oleObj>
              </mc:Choice>
              <mc:Fallback>
                <p:oleObj name="Document" r:id="rId3" imgW="6375395" imgH="89653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" y="4916487"/>
                        <a:ext cx="11374171" cy="160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ooter Placeholder 1"/>
          <p:cNvSpPr txBox="1">
            <a:spLocks/>
          </p:cNvSpPr>
          <p:nvPr/>
        </p:nvSpPr>
        <p:spPr>
          <a:xfrm>
            <a:off x="314325" y="6316662"/>
            <a:ext cx="7848600" cy="4572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Adapted from https</a:t>
            </a:r>
            <a:r>
              <a:rPr lang="en-US"/>
              <a:t>://www.statstutor.ac.uk/resources/uploaded/mannwhitney.pdf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949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bIns="9144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What are nonparametric statistics?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0" y="14478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28600" y="1524000"/>
            <a:ext cx="8686800" cy="3657600"/>
          </a:xfrm>
        </p:spPr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AutoNum type="arabicPeriod"/>
            </a:pPr>
            <a:r>
              <a:rPr lang="en-US" dirty="0"/>
              <a:t>Some erroneously suggest that nonparametric statistics have no assumptions.  That is not true.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/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n-US" dirty="0"/>
              <a:t>Some erroneously suggest that there are no statistical distributions involved in nonparametric statistics.  That is misleading.  Typically there is no assumption a specific distribution of the raw data.  However, nonparametric statistics often rely upon standard distributions to compare their test statistic against.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/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/>
          </a:p>
        </p:txBody>
      </p:sp>
      <p:sp>
        <p:nvSpPr>
          <p:cNvPr id="7" name="Content Placeholder 8"/>
          <p:cNvSpPr txBox="1">
            <a:spLocks/>
          </p:cNvSpPr>
          <p:nvPr/>
        </p:nvSpPr>
        <p:spPr>
          <a:xfrm>
            <a:off x="342900" y="2209800"/>
            <a:ext cx="8686800" cy="4191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 typeface="Wingdings 2"/>
              <a:buAutoNum type="arabicPeriod"/>
            </a:pPr>
            <a:endParaRPr lang="en-US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42900" y="6324600"/>
            <a:ext cx="75438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Adapted from https</a:t>
            </a:r>
            <a:r>
              <a:rPr lang="en-US"/>
              <a:t>://www.statstutor.ac.uk/resources/uploaded/wilcoxonsignedranktest.pdf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975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bIns="91440" anchor="ctr" anchorCtr="0">
            <a:normAutofit/>
          </a:bodyPr>
          <a:lstStyle/>
          <a:p>
            <a:pPr lvl="0" algn="ctr" fontAlgn="auto">
              <a:spcAft>
                <a:spcPts val="0"/>
              </a:spcAft>
              <a:defRPr/>
            </a:pPr>
            <a:r>
              <a:rPr lang="en-US" sz="3200" dirty="0">
                <a:solidFill>
                  <a:schemeClr val="tx2"/>
                </a:solidFill>
              </a:rPr>
              <a:t>Mann Whitney Test</a:t>
            </a:r>
          </a:p>
        </p:txBody>
      </p:sp>
      <p:sp>
        <p:nvSpPr>
          <p:cNvPr id="6" name="Rectangle 5"/>
          <p:cNvSpPr/>
          <p:nvPr/>
        </p:nvSpPr>
        <p:spPr>
          <a:xfrm flipV="1">
            <a:off x="0" y="14478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28600" y="1524000"/>
            <a:ext cx="8686800" cy="838200"/>
          </a:xfrm>
        </p:spPr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AutoNum type="arabicPeriod"/>
            </a:pPr>
            <a:r>
              <a:rPr lang="en-US"/>
              <a:t>We know </a:t>
            </a:r>
            <a:r>
              <a:rPr lang="en-US" dirty="0"/>
              <a:t>the following for Mann Whitney test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7" name="Content Placeholder 8"/>
          <p:cNvSpPr txBox="1">
            <a:spLocks/>
          </p:cNvSpPr>
          <p:nvPr/>
        </p:nvSpPr>
        <p:spPr>
          <a:xfrm>
            <a:off x="342900" y="2209800"/>
            <a:ext cx="8686800" cy="4191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 typeface="Wingdings 2"/>
              <a:buAutoNum type="arabicPeriod"/>
            </a:pPr>
            <a:endParaRPr lang="en-US" b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28600" y="6324600"/>
            <a:ext cx="7848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Adapted from https</a:t>
            </a:r>
            <a:r>
              <a:rPr lang="en-US"/>
              <a:t>://www.statstutor.ac.uk/resources/uploaded/mannwhitney.pdf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2381250"/>
            <a:ext cx="2276611" cy="9429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4010025"/>
            <a:ext cx="3968523" cy="1085850"/>
          </a:xfrm>
          <a:prstGeom prst="rect">
            <a:avLst/>
          </a:prstGeom>
        </p:spPr>
      </p:pic>
      <p:sp>
        <p:nvSpPr>
          <p:cNvPr id="10" name="Content Placeholder 8"/>
          <p:cNvSpPr txBox="1">
            <a:spLocks/>
          </p:cNvSpPr>
          <p:nvPr/>
        </p:nvSpPr>
        <p:spPr>
          <a:xfrm>
            <a:off x="457200" y="5562600"/>
            <a:ext cx="8686800" cy="8382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we can once again construct a simple Z score…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3904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bIns="91440" anchor="ctr" anchorCtr="0">
            <a:normAutofit/>
          </a:bodyPr>
          <a:lstStyle/>
          <a:p>
            <a:pPr lvl="0" algn="ctr" fontAlgn="auto">
              <a:spcAft>
                <a:spcPts val="0"/>
              </a:spcAft>
              <a:defRPr/>
            </a:pPr>
            <a:r>
              <a:rPr lang="en-US" sz="3200" dirty="0">
                <a:solidFill>
                  <a:schemeClr val="tx2"/>
                </a:solidFill>
              </a:rPr>
              <a:t>Mann Whitney Test</a:t>
            </a:r>
          </a:p>
        </p:txBody>
      </p:sp>
      <p:sp>
        <p:nvSpPr>
          <p:cNvPr id="6" name="Rectangle 5"/>
          <p:cNvSpPr/>
          <p:nvPr/>
        </p:nvSpPr>
        <p:spPr>
          <a:xfrm flipV="1">
            <a:off x="0" y="14478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28600" y="1524000"/>
            <a:ext cx="8686800" cy="838200"/>
          </a:xfrm>
        </p:spPr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AutoNum type="arabicPeriod"/>
            </a:pPr>
            <a:r>
              <a:rPr lang="en-US" dirty="0"/>
              <a:t>If there are any ties, then the standard deviation is adjusted as follows, with each tie getting subtracted in turn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7" name="Content Placeholder 8"/>
          <p:cNvSpPr txBox="1">
            <a:spLocks/>
          </p:cNvSpPr>
          <p:nvPr/>
        </p:nvSpPr>
        <p:spPr>
          <a:xfrm>
            <a:off x="342900" y="2209800"/>
            <a:ext cx="8686800" cy="4191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 typeface="Wingdings 2"/>
              <a:buAutoNum type="arabicPeriod"/>
            </a:pPr>
            <a:endParaRPr lang="en-US" b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28600" y="6324600"/>
            <a:ext cx="7848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Adapted from https</a:t>
            </a:r>
            <a:r>
              <a:rPr lang="en-US"/>
              <a:t>://www.statstutor.ac.uk/resources/uploaded/mannwhitney.pdf</a:t>
            </a:r>
            <a:endParaRPr lang="en-US" dirty="0"/>
          </a:p>
        </p:txBody>
      </p:sp>
      <p:sp>
        <p:nvSpPr>
          <p:cNvPr id="10" name="Content Placeholder 8"/>
          <p:cNvSpPr txBox="1">
            <a:spLocks/>
          </p:cNvSpPr>
          <p:nvPr/>
        </p:nvSpPr>
        <p:spPr>
          <a:xfrm>
            <a:off x="457200" y="5562600"/>
            <a:ext cx="8686800" cy="8382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726871"/>
            <a:ext cx="763905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5216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bIns="91440" anchor="ctr" anchorCtr="0">
            <a:normAutofit/>
          </a:bodyPr>
          <a:lstStyle/>
          <a:p>
            <a:pPr lvl="0" algn="ctr" fontAlgn="auto">
              <a:spcAft>
                <a:spcPts val="0"/>
              </a:spcAft>
              <a:defRPr/>
            </a:pPr>
            <a:r>
              <a:rPr lang="en-US" sz="3200" dirty="0">
                <a:solidFill>
                  <a:schemeClr val="tx2"/>
                </a:solidFill>
              </a:rPr>
              <a:t>Mann Whitney Test</a:t>
            </a:r>
          </a:p>
        </p:txBody>
      </p:sp>
      <p:sp>
        <p:nvSpPr>
          <p:cNvPr id="6" name="Rectangle 5"/>
          <p:cNvSpPr/>
          <p:nvPr/>
        </p:nvSpPr>
        <p:spPr>
          <a:xfrm flipV="1">
            <a:off x="0" y="14478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28600" y="1524000"/>
            <a:ext cx="8686800" cy="838200"/>
          </a:xfrm>
        </p:spPr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AutoNum type="arabicPeriod"/>
            </a:pPr>
            <a:r>
              <a:rPr lang="en-US" dirty="0"/>
              <a:t>First let’s calculate </a:t>
            </a:r>
            <a:r>
              <a:rPr lang="en-US" sz="2800" dirty="0"/>
              <a:t>U</a:t>
            </a:r>
            <a:r>
              <a:rPr lang="en-US" sz="2800" baseline="-25000" dirty="0"/>
              <a:t>M </a:t>
            </a:r>
            <a:r>
              <a:rPr lang="en-US" sz="2800" dirty="0"/>
              <a:t>and U</a:t>
            </a:r>
            <a:r>
              <a:rPr lang="en-US" sz="2800" baseline="-25000" dirty="0"/>
              <a:t>F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7" name="Content Placeholder 8"/>
          <p:cNvSpPr txBox="1">
            <a:spLocks/>
          </p:cNvSpPr>
          <p:nvPr/>
        </p:nvSpPr>
        <p:spPr>
          <a:xfrm>
            <a:off x="342900" y="2209800"/>
            <a:ext cx="8686800" cy="4191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 typeface="Wingdings 2"/>
              <a:buAutoNum type="arabicPeriod"/>
            </a:pPr>
            <a:endParaRPr lang="en-US" b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28600" y="6324600"/>
            <a:ext cx="7848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Adapted from https</a:t>
            </a:r>
            <a:r>
              <a:rPr lang="en-US"/>
              <a:t>://www.statstutor.ac.uk/resources/uploaded/mannwhitney.pdf</a:t>
            </a:r>
            <a:endParaRPr lang="en-US" dirty="0"/>
          </a:p>
        </p:txBody>
      </p:sp>
      <p:sp>
        <p:nvSpPr>
          <p:cNvPr id="10" name="Content Placeholder 8"/>
          <p:cNvSpPr txBox="1">
            <a:spLocks/>
          </p:cNvSpPr>
          <p:nvPr/>
        </p:nvSpPr>
        <p:spPr>
          <a:xfrm>
            <a:off x="457200" y="5562600"/>
            <a:ext cx="8686800" cy="8382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9788849"/>
              </p:ext>
            </p:extLst>
          </p:nvPr>
        </p:nvGraphicFramePr>
        <p:xfrm>
          <a:off x="-228600" y="2324100"/>
          <a:ext cx="11374171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" name="Document" r:id="rId3" imgW="6375395" imgH="896539" progId="Word.Document.12">
                  <p:embed/>
                </p:oleObj>
              </mc:Choice>
              <mc:Fallback>
                <p:oleObj name="Document" r:id="rId3" imgW="6375395" imgH="896539" progId="Word.Document.12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228600" y="2324100"/>
                        <a:ext cx="11374171" cy="160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2209800" y="4377720"/>
            <a:ext cx="44791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atin typeface="Bookman Old Style" panose="02050604050505020204" pitchFamily="18" charset="0"/>
                <a:ea typeface="Georgia" panose="02040502050405020303" pitchFamily="18" charset="0"/>
                <a:cs typeface="Georgia" panose="02040502050405020303" pitchFamily="18" charset="0"/>
              </a:rPr>
              <a:t>U</a:t>
            </a:r>
            <a:r>
              <a:rPr lang="en-US" sz="2800" i="1" baseline="-25000" dirty="0">
                <a:latin typeface="Bookman Old Style" panose="02050604050505020204" pitchFamily="18" charset="0"/>
                <a:ea typeface="Georgia" panose="02040502050405020303" pitchFamily="18" charset="0"/>
                <a:cs typeface="Georgia" panose="02040502050405020303" pitchFamily="18" charset="0"/>
              </a:rPr>
              <a:t>M</a:t>
            </a:r>
            <a:r>
              <a:rPr lang="en-US" sz="2800" i="1" spc="145" dirty="0">
                <a:latin typeface="Bookman Old Style" panose="02050604050505020204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2800" dirty="0"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=</a:t>
            </a:r>
            <a:r>
              <a:rPr lang="en-US" sz="2800" spc="70" dirty="0"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2800" dirty="0"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2</a:t>
            </a:r>
            <a:r>
              <a:rPr lang="en-US" sz="2800" spc="-5" dirty="0"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2800" dirty="0"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+ 3</a:t>
            </a:r>
            <a:r>
              <a:rPr lang="en-US" sz="2800" spc="-5" dirty="0"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2800" dirty="0"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+ 4</a:t>
            </a:r>
            <a:r>
              <a:rPr lang="en-US" sz="2800" spc="-10" dirty="0"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2800" dirty="0"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+ 4</a:t>
            </a:r>
            <a:r>
              <a:rPr lang="en-US" sz="2800" spc="-5" dirty="0"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2800" dirty="0"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+ 4</a:t>
            </a:r>
            <a:r>
              <a:rPr lang="en-US" sz="2800" spc="70" dirty="0"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2800" dirty="0"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=</a:t>
            </a:r>
            <a:r>
              <a:rPr lang="en-US" sz="2800" spc="65" dirty="0"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2800" dirty="0"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17</a:t>
            </a:r>
            <a:endParaRPr lang="en-US" sz="2800" dirty="0"/>
          </a:p>
        </p:txBody>
      </p:sp>
      <p:sp>
        <p:nvSpPr>
          <p:cNvPr id="12" name="Rectangle 11"/>
          <p:cNvSpPr/>
          <p:nvPr/>
        </p:nvSpPr>
        <p:spPr>
          <a:xfrm>
            <a:off x="2219325" y="5154335"/>
            <a:ext cx="39276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atin typeface="Bookman Old Style" panose="02050604050505020204" pitchFamily="18" charset="0"/>
                <a:ea typeface="Georgia" panose="02040502050405020303" pitchFamily="18" charset="0"/>
                <a:cs typeface="Georgia" panose="02040502050405020303" pitchFamily="18" charset="0"/>
              </a:rPr>
              <a:t>U</a:t>
            </a:r>
            <a:r>
              <a:rPr lang="en-US" sz="2800" i="1" baseline="-25000" dirty="0">
                <a:latin typeface="Bookman Old Style" panose="02050604050505020204" pitchFamily="18" charset="0"/>
                <a:ea typeface="Georgia" panose="02040502050405020303" pitchFamily="18" charset="0"/>
                <a:cs typeface="Georgia" panose="02040502050405020303" pitchFamily="18" charset="0"/>
              </a:rPr>
              <a:t>F</a:t>
            </a:r>
            <a:r>
              <a:rPr lang="en-US" sz="2800" i="1" dirty="0">
                <a:latin typeface="Bookman Old Style" panose="02050604050505020204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= 0 + 0 + 1 + 2 = 3</a:t>
            </a:r>
          </a:p>
        </p:txBody>
      </p:sp>
    </p:spTree>
    <p:extLst>
      <p:ext uri="{BB962C8B-B14F-4D97-AF65-F5344CB8AC3E}">
        <p14:creationId xmlns:p14="http://schemas.microsoft.com/office/powerpoint/2010/main" val="27728088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bIns="91440" anchor="ctr" anchorCtr="0">
            <a:normAutofit/>
          </a:bodyPr>
          <a:lstStyle/>
          <a:p>
            <a:pPr lvl="0" algn="ctr" fontAlgn="auto">
              <a:spcAft>
                <a:spcPts val="0"/>
              </a:spcAft>
              <a:defRPr/>
            </a:pPr>
            <a:r>
              <a:rPr lang="en-US" sz="3200" dirty="0">
                <a:solidFill>
                  <a:schemeClr val="tx2"/>
                </a:solidFill>
              </a:rPr>
              <a:t>Mann Whitney Test</a:t>
            </a:r>
          </a:p>
        </p:txBody>
      </p:sp>
      <p:sp>
        <p:nvSpPr>
          <p:cNvPr id="6" name="Rectangle 5"/>
          <p:cNvSpPr/>
          <p:nvPr/>
        </p:nvSpPr>
        <p:spPr>
          <a:xfrm flipV="1">
            <a:off x="0" y="14478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28600" y="1524000"/>
            <a:ext cx="8686800" cy="838200"/>
          </a:xfrm>
        </p:spPr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AutoNum type="arabicPeriod"/>
            </a:pPr>
            <a:r>
              <a:rPr lang="en-US" dirty="0"/>
              <a:t>Now use the minimum of the two which is U</a:t>
            </a:r>
            <a:r>
              <a:rPr lang="en-US" baseline="-25000" dirty="0"/>
              <a:t>F</a:t>
            </a:r>
            <a:r>
              <a:rPr lang="en-US" dirty="0"/>
              <a:t> which is 3, and apply it to our mean and standard deviation for U to get our z score</a:t>
            </a:r>
            <a:endParaRPr lang="en-US" baseline="-25000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7" name="Content Placeholder 8"/>
          <p:cNvSpPr txBox="1">
            <a:spLocks/>
          </p:cNvSpPr>
          <p:nvPr/>
        </p:nvSpPr>
        <p:spPr>
          <a:xfrm>
            <a:off x="342900" y="2209800"/>
            <a:ext cx="8686800" cy="4191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 typeface="Wingdings 2"/>
              <a:buAutoNum type="arabicPeriod"/>
            </a:pPr>
            <a:endParaRPr lang="en-US" b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28600" y="6324600"/>
            <a:ext cx="7848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Adapted from https</a:t>
            </a:r>
            <a:r>
              <a:rPr lang="en-US"/>
              <a:t>://www.statstutor.ac.uk/resources/uploaded/mannwhitney.pdf</a:t>
            </a:r>
            <a:endParaRPr lang="en-US" dirty="0"/>
          </a:p>
        </p:txBody>
      </p:sp>
      <p:sp>
        <p:nvSpPr>
          <p:cNvPr id="10" name="Content Placeholder 8"/>
          <p:cNvSpPr txBox="1">
            <a:spLocks/>
          </p:cNvSpPr>
          <p:nvPr/>
        </p:nvSpPr>
        <p:spPr>
          <a:xfrm>
            <a:off x="457200" y="5562600"/>
            <a:ext cx="8686800" cy="8382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2840685"/>
            <a:ext cx="5600700" cy="1190625"/>
          </a:xfrm>
          <a:prstGeom prst="rect">
            <a:avLst/>
          </a:prstGeom>
        </p:spPr>
      </p:pic>
      <p:sp>
        <p:nvSpPr>
          <p:cNvPr id="15" name="Content Placeholder 8"/>
          <p:cNvSpPr txBox="1">
            <a:spLocks/>
          </p:cNvSpPr>
          <p:nvPr/>
        </p:nvSpPr>
        <p:spPr>
          <a:xfrm>
            <a:off x="454090" y="4298010"/>
            <a:ext cx="8686800" cy="8382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p value for this is 0.09, so there is no evidence that males are different from females at age of onset of juvenile diabetes.  </a:t>
            </a:r>
            <a:r>
              <a:rPr lang="en-US" b="1" dirty="0"/>
              <a:t>However, this is a very small sample and because the median age for males is 22 and females is 14.5, a larger sample should be tested.</a:t>
            </a:r>
            <a:endParaRPr lang="en-US" b="1" baseline="-25000" dirty="0"/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863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bIns="91440" anchor="ctr" anchorCtr="0">
            <a:normAutofit/>
          </a:bodyPr>
          <a:lstStyle/>
          <a:p>
            <a:pPr lvl="0" algn="ctr" fontAlgn="auto">
              <a:spcAft>
                <a:spcPts val="0"/>
              </a:spcAft>
              <a:defRPr/>
            </a:pPr>
            <a:r>
              <a:rPr lang="en-US" sz="3200" dirty="0">
                <a:solidFill>
                  <a:schemeClr val="tx2"/>
                </a:solidFill>
              </a:rPr>
              <a:t>Mann Whitney Test</a:t>
            </a:r>
          </a:p>
        </p:txBody>
      </p:sp>
      <p:sp>
        <p:nvSpPr>
          <p:cNvPr id="6" name="Rectangle 5"/>
          <p:cNvSpPr/>
          <p:nvPr/>
        </p:nvSpPr>
        <p:spPr>
          <a:xfrm flipV="1">
            <a:off x="0" y="14478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28600" y="1524000"/>
            <a:ext cx="8686800" cy="838200"/>
          </a:xfrm>
        </p:spPr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AutoNum type="arabicPeriod"/>
            </a:pPr>
            <a:r>
              <a:rPr lang="en-US" dirty="0"/>
              <a:t>SAS provides us with the following, which compares closely with our p = .09 for our hand calculations…once again SAS is using exact probabilities while we are using the z approximation.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7" name="Content Placeholder 8"/>
          <p:cNvSpPr txBox="1">
            <a:spLocks/>
          </p:cNvSpPr>
          <p:nvPr/>
        </p:nvSpPr>
        <p:spPr>
          <a:xfrm>
            <a:off x="342900" y="2209800"/>
            <a:ext cx="8686800" cy="4191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 typeface="Wingdings 2"/>
              <a:buAutoNum type="arabicPeriod"/>
            </a:pPr>
            <a:endParaRPr lang="en-US" b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28600" y="6324600"/>
            <a:ext cx="7848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Adapted from https</a:t>
            </a:r>
            <a:r>
              <a:rPr lang="en-US"/>
              <a:t>://www.statstutor.ac.uk/resources/uploaded/mannwhitney.pdf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3124200"/>
            <a:ext cx="2970571" cy="309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0362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bIns="91440" anchor="ctr" anchorCtr="0">
            <a:normAutofit/>
          </a:bodyPr>
          <a:lstStyle/>
          <a:p>
            <a:pPr lvl="0" algn="ctr" fontAlgn="auto">
              <a:spcAft>
                <a:spcPts val="0"/>
              </a:spcAft>
              <a:defRPr/>
            </a:pPr>
            <a:r>
              <a:rPr lang="en-US" sz="3200" dirty="0">
                <a:solidFill>
                  <a:schemeClr val="tx2"/>
                </a:solidFill>
              </a:rPr>
              <a:t>Mann Whitney Test</a:t>
            </a:r>
          </a:p>
        </p:txBody>
      </p:sp>
      <p:sp>
        <p:nvSpPr>
          <p:cNvPr id="6" name="Rectangle 5"/>
          <p:cNvSpPr/>
          <p:nvPr/>
        </p:nvSpPr>
        <p:spPr>
          <a:xfrm flipV="1">
            <a:off x="0" y="14478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28600" y="1524000"/>
            <a:ext cx="8686800" cy="8382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Here is the SAS code for our Mann Whitney test.  Notice that Mann Whitney is also called the Wilcoxon test </a:t>
            </a:r>
            <a:r>
              <a:rPr lang="en-US" sz="1800" b="1" dirty="0"/>
              <a:t>(without the Sign label, which is </a:t>
            </a:r>
            <a:r>
              <a:rPr lang="en-US" sz="1800" b="1"/>
              <a:t>I know </a:t>
            </a:r>
            <a:r>
              <a:rPr lang="en-US" sz="1800" b="1" dirty="0"/>
              <a:t>is somewhat confusing…)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7" name="Content Placeholder 8"/>
          <p:cNvSpPr txBox="1">
            <a:spLocks/>
          </p:cNvSpPr>
          <p:nvPr/>
        </p:nvSpPr>
        <p:spPr>
          <a:xfrm>
            <a:off x="342900" y="2209800"/>
            <a:ext cx="8686800" cy="4191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 typeface="Wingdings 2"/>
              <a:buAutoNum type="arabicPeriod"/>
            </a:pPr>
            <a:endParaRPr lang="en-US" b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28600" y="6324600"/>
            <a:ext cx="7848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Adapted from https</a:t>
            </a:r>
            <a:r>
              <a:rPr lang="en-US"/>
              <a:t>://www.statstutor.ac.uk/resources/uploaded/mannwhitney.pdf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52800" y="2518350"/>
            <a:ext cx="3110147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data </a:t>
            </a:r>
            <a:r>
              <a:rPr lang="en-US" sz="1200" dirty="0" err="1"/>
              <a:t>mannwhit</a:t>
            </a:r>
            <a:r>
              <a:rPr lang="en-US" sz="1200" dirty="0"/>
              <a:t>;</a:t>
            </a:r>
          </a:p>
          <a:p>
            <a:r>
              <a:rPr lang="en-US" sz="1200" dirty="0"/>
              <a:t>      input patient sex </a:t>
            </a:r>
            <a:r>
              <a:rPr lang="en-US" sz="1200" dirty="0" err="1"/>
              <a:t>onsetage</a:t>
            </a:r>
            <a:r>
              <a:rPr lang="en-US" sz="1200" dirty="0"/>
              <a:t>;</a:t>
            </a:r>
          </a:p>
          <a:p>
            <a:r>
              <a:rPr lang="en-US" sz="1200" dirty="0"/>
              <a:t>      </a:t>
            </a:r>
            <a:r>
              <a:rPr lang="en-US" sz="1200" dirty="0" err="1"/>
              <a:t>datalines</a:t>
            </a:r>
            <a:r>
              <a:rPr lang="en-US" sz="1200" dirty="0"/>
              <a:t>;</a:t>
            </a:r>
          </a:p>
          <a:p>
            <a:r>
              <a:rPr lang="en-US" sz="1200" dirty="0"/>
              <a:t>1 1 19</a:t>
            </a:r>
          </a:p>
          <a:p>
            <a:r>
              <a:rPr lang="en-US" sz="1200" dirty="0"/>
              <a:t>2 1 22</a:t>
            </a:r>
          </a:p>
          <a:p>
            <a:r>
              <a:rPr lang="en-US" sz="1200" dirty="0"/>
              <a:t>3 1 16</a:t>
            </a:r>
          </a:p>
          <a:p>
            <a:r>
              <a:rPr lang="en-US" sz="1200" dirty="0"/>
              <a:t>4 1 29</a:t>
            </a:r>
          </a:p>
          <a:p>
            <a:r>
              <a:rPr lang="en-US" sz="1200" dirty="0"/>
              <a:t>5 1 24</a:t>
            </a:r>
          </a:p>
          <a:p>
            <a:r>
              <a:rPr lang="en-US" sz="1200" dirty="0"/>
              <a:t>6 2 20</a:t>
            </a:r>
          </a:p>
          <a:p>
            <a:r>
              <a:rPr lang="en-US" sz="1200" dirty="0"/>
              <a:t>7 2 11</a:t>
            </a:r>
          </a:p>
          <a:p>
            <a:r>
              <a:rPr lang="en-US" sz="1200" dirty="0"/>
              <a:t>8 2 17</a:t>
            </a:r>
          </a:p>
          <a:p>
            <a:r>
              <a:rPr lang="en-US" sz="1200" dirty="0"/>
              <a:t>9 2 12</a:t>
            </a:r>
          </a:p>
          <a:p>
            <a:r>
              <a:rPr lang="en-US" sz="1200" dirty="0"/>
              <a:t>;</a:t>
            </a:r>
          </a:p>
          <a:p>
            <a:r>
              <a:rPr lang="en-US" sz="1200" dirty="0"/>
              <a:t>run;</a:t>
            </a:r>
          </a:p>
          <a:p>
            <a:r>
              <a:rPr lang="en-US" sz="1200" dirty="0" err="1"/>
              <a:t>proc</a:t>
            </a:r>
            <a:r>
              <a:rPr lang="en-US" sz="1200" dirty="0"/>
              <a:t> format;</a:t>
            </a:r>
          </a:p>
          <a:p>
            <a:r>
              <a:rPr lang="en-US" sz="1200" dirty="0"/>
              <a:t>value sex 1 'male' 2 'female';</a:t>
            </a:r>
          </a:p>
          <a:p>
            <a:r>
              <a:rPr lang="en-US" sz="1200" dirty="0" err="1"/>
              <a:t>proc</a:t>
            </a:r>
            <a:r>
              <a:rPr lang="en-US" sz="1200" dirty="0"/>
              <a:t> npar1way data=</a:t>
            </a:r>
            <a:r>
              <a:rPr lang="en-US" sz="1200" dirty="0" err="1"/>
              <a:t>mannwhit</a:t>
            </a:r>
            <a:r>
              <a:rPr lang="en-US" sz="1200" dirty="0"/>
              <a:t>   </a:t>
            </a:r>
            <a:r>
              <a:rPr lang="en-US" sz="1200" b="1" dirty="0" err="1"/>
              <a:t>wilcoxon</a:t>
            </a:r>
            <a:r>
              <a:rPr lang="en-US" sz="1200" b="1" dirty="0"/>
              <a:t>;</a:t>
            </a:r>
          </a:p>
          <a:p>
            <a:r>
              <a:rPr lang="en-US" sz="1200" dirty="0"/>
              <a:t>class sex;</a:t>
            </a:r>
          </a:p>
          <a:p>
            <a:r>
              <a:rPr lang="en-US" sz="1200" dirty="0" err="1"/>
              <a:t>var</a:t>
            </a:r>
            <a:r>
              <a:rPr lang="en-US" sz="1200" dirty="0"/>
              <a:t> </a:t>
            </a:r>
            <a:r>
              <a:rPr lang="en-US" sz="1200" dirty="0" err="1"/>
              <a:t>onsetage</a:t>
            </a:r>
            <a:r>
              <a:rPr lang="en-US" sz="1200" dirty="0"/>
              <a:t>;</a:t>
            </a:r>
          </a:p>
          <a:p>
            <a:r>
              <a:rPr lang="en-US" sz="1200" dirty="0"/>
              <a:t>run;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1166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667000"/>
            <a:ext cx="5410200" cy="1143000"/>
          </a:xfrm>
        </p:spPr>
        <p:txBody>
          <a:bodyPr/>
          <a:lstStyle/>
          <a:p>
            <a:r>
              <a:rPr lang="en-US"/>
              <a:t>Kruskall </a:t>
            </a:r>
            <a:r>
              <a:rPr lang="en-US" dirty="0"/>
              <a:t>Wallis Test</a:t>
            </a:r>
          </a:p>
        </p:txBody>
      </p:sp>
    </p:spTree>
    <p:extLst>
      <p:ext uri="{BB962C8B-B14F-4D97-AF65-F5344CB8AC3E}">
        <p14:creationId xmlns:p14="http://schemas.microsoft.com/office/powerpoint/2010/main" val="26812568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bIns="91440" anchor="ctr" anchorCtr="0">
            <a:normAutofit/>
          </a:bodyPr>
          <a:lstStyle/>
          <a:p>
            <a:pPr lvl="0" algn="ctr" fontAlgn="auto">
              <a:spcAft>
                <a:spcPts val="0"/>
              </a:spcAft>
              <a:defRPr/>
            </a:pPr>
            <a:r>
              <a:rPr lang="en-US" sz="3200"/>
              <a:t>Kruskall </a:t>
            </a:r>
            <a:r>
              <a:rPr lang="en-US" sz="3200" dirty="0"/>
              <a:t>Wallis Test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0" y="14478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28600" y="1524000"/>
            <a:ext cx="8686800" cy="2514600"/>
          </a:xfrm>
        </p:spPr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AutoNum type="arabicPeriod"/>
            </a:pPr>
            <a:r>
              <a:rPr lang="en-US"/>
              <a:t>The Kruskall </a:t>
            </a:r>
            <a:r>
              <a:rPr lang="en-US" dirty="0"/>
              <a:t>Wallis test is the nonparametric equivalent of the parametric </a:t>
            </a:r>
            <a:r>
              <a:rPr lang="en-US" dirty="0" err="1"/>
              <a:t>Oneway</a:t>
            </a:r>
            <a:r>
              <a:rPr lang="en-US" dirty="0"/>
              <a:t> ANOVA test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/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n-US" dirty="0"/>
              <a:t>Here are the null and alternative hypotheses: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/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/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n-US" dirty="0"/>
              <a:t>Null hypothesis:  </a:t>
            </a:r>
            <a:r>
              <a:rPr lang="en-US" b="1" dirty="0"/>
              <a:t>all the medians are equal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b="1" baseline="-25000" dirty="0"/>
          </a:p>
          <a:p>
            <a:pPr marL="514350" indent="-514350">
              <a:spcBef>
                <a:spcPts val="0"/>
              </a:spcBef>
              <a:buFont typeface="Wingdings 2"/>
              <a:buAutoNum type="arabicPeriod"/>
            </a:pPr>
            <a:r>
              <a:rPr lang="en-US" dirty="0"/>
              <a:t>Alternative hypothesis:  </a:t>
            </a:r>
            <a:r>
              <a:rPr lang="en-US" b="1" dirty="0"/>
              <a:t>at least one median is different from at least one other median</a:t>
            </a:r>
            <a:endParaRPr lang="en-US" b="1" baseline="-25000" dirty="0"/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/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/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/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/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/>
          </a:p>
        </p:txBody>
      </p:sp>
      <p:sp>
        <p:nvSpPr>
          <p:cNvPr id="7" name="Content Placeholder 8"/>
          <p:cNvSpPr txBox="1">
            <a:spLocks/>
          </p:cNvSpPr>
          <p:nvPr/>
        </p:nvSpPr>
        <p:spPr>
          <a:xfrm>
            <a:off x="342900" y="2209800"/>
            <a:ext cx="8686800" cy="4191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 typeface="Wingdings 2"/>
              <a:buAutoNum type="arabicPeriod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850004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bIns="91440" anchor="ctr" anchorCtr="0">
            <a:normAutofit/>
          </a:bodyPr>
          <a:lstStyle/>
          <a:p>
            <a:pPr lvl="0" algn="ctr" fontAlgn="auto">
              <a:spcAft>
                <a:spcPts val="0"/>
              </a:spcAft>
              <a:defRPr/>
            </a:pPr>
            <a:r>
              <a:rPr lang="en-US" sz="3200"/>
              <a:t>Kruskall </a:t>
            </a:r>
            <a:r>
              <a:rPr lang="en-US" sz="3200" dirty="0"/>
              <a:t>Wallis Test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0" y="14478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28600" y="1524000"/>
            <a:ext cx="8686800" cy="685800"/>
          </a:xfrm>
        </p:spPr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AutoNum type="arabicPeriod"/>
            </a:pPr>
            <a:r>
              <a:rPr lang="en-US" dirty="0"/>
              <a:t>Here is our data – salaries in thousands of dollars for </a:t>
            </a:r>
            <a:r>
              <a:rPr lang="en-US" b="1" dirty="0"/>
              <a:t>three separate independent groups of people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/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/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/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/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/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/>
          </a:p>
        </p:txBody>
      </p:sp>
      <p:sp>
        <p:nvSpPr>
          <p:cNvPr id="7" name="Content Placeholder 8"/>
          <p:cNvSpPr txBox="1">
            <a:spLocks/>
          </p:cNvSpPr>
          <p:nvPr/>
        </p:nvSpPr>
        <p:spPr>
          <a:xfrm>
            <a:off x="342900" y="2209800"/>
            <a:ext cx="8686800" cy="4191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 typeface="Wingdings 2"/>
              <a:buAutoNum type="arabicPeriod"/>
            </a:pPr>
            <a:endParaRPr lang="en-US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181278"/>
              </p:ext>
            </p:extLst>
          </p:nvPr>
        </p:nvGraphicFramePr>
        <p:xfrm>
          <a:off x="1295400" y="2981131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6948466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8568949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620610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Minorities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529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383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244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492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723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3059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76611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bIns="91440" anchor="ctr" anchorCtr="0">
            <a:normAutofit/>
          </a:bodyPr>
          <a:lstStyle/>
          <a:p>
            <a:pPr lvl="0" algn="ctr" fontAlgn="auto">
              <a:spcAft>
                <a:spcPts val="0"/>
              </a:spcAft>
              <a:defRPr/>
            </a:pPr>
            <a:r>
              <a:rPr lang="en-US" sz="3200"/>
              <a:t>Kruskall </a:t>
            </a:r>
            <a:r>
              <a:rPr lang="en-US" sz="3200" dirty="0"/>
              <a:t>Wallis Test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0" y="14478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28600" y="1524000"/>
            <a:ext cx="8686800" cy="685800"/>
          </a:xfrm>
        </p:spPr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AutoNum type="arabicPeriod"/>
            </a:pPr>
            <a:r>
              <a:rPr lang="en-US" dirty="0"/>
              <a:t>Order all the data and rank them…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/>
          </a:p>
        </p:txBody>
      </p:sp>
      <p:sp>
        <p:nvSpPr>
          <p:cNvPr id="7" name="Content Placeholder 8"/>
          <p:cNvSpPr txBox="1">
            <a:spLocks/>
          </p:cNvSpPr>
          <p:nvPr/>
        </p:nvSpPr>
        <p:spPr>
          <a:xfrm>
            <a:off x="342900" y="2209800"/>
            <a:ext cx="8686800" cy="4191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 typeface="Wingdings 2"/>
              <a:buAutoNum type="arabicPeriod"/>
            </a:pP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257800" y="2133600"/>
            <a:ext cx="136447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20          1</a:t>
            </a:r>
          </a:p>
          <a:p>
            <a:r>
              <a:rPr lang="en-US" dirty="0"/>
              <a:t>23	2</a:t>
            </a:r>
          </a:p>
          <a:p>
            <a:r>
              <a:rPr lang="en-US" dirty="0"/>
              <a:t>30	3</a:t>
            </a:r>
          </a:p>
          <a:p>
            <a:r>
              <a:rPr lang="en-US" dirty="0"/>
              <a:t>34	4</a:t>
            </a:r>
          </a:p>
          <a:p>
            <a:r>
              <a:rPr lang="en-US" dirty="0"/>
              <a:t>40	5</a:t>
            </a:r>
          </a:p>
          <a:p>
            <a:r>
              <a:rPr lang="en-US" dirty="0"/>
              <a:t>41	6</a:t>
            </a:r>
          </a:p>
          <a:p>
            <a:r>
              <a:rPr lang="en-US" dirty="0"/>
              <a:t>44	7</a:t>
            </a:r>
          </a:p>
          <a:p>
            <a:r>
              <a:rPr lang="en-US" dirty="0"/>
              <a:t>45	8</a:t>
            </a:r>
          </a:p>
          <a:p>
            <a:r>
              <a:rPr lang="en-US" dirty="0"/>
              <a:t>54	9</a:t>
            </a:r>
          </a:p>
          <a:p>
            <a:r>
              <a:rPr lang="en-US" dirty="0"/>
              <a:t>55	10</a:t>
            </a:r>
          </a:p>
          <a:p>
            <a:r>
              <a:rPr lang="en-US" dirty="0"/>
              <a:t>60	11</a:t>
            </a:r>
          </a:p>
          <a:p>
            <a:r>
              <a:rPr lang="en-US" dirty="0"/>
              <a:t>66	12</a:t>
            </a:r>
          </a:p>
          <a:p>
            <a:r>
              <a:rPr lang="en-US" dirty="0"/>
              <a:t>70	13</a:t>
            </a:r>
          </a:p>
          <a:p>
            <a:r>
              <a:rPr lang="en-US" dirty="0"/>
              <a:t>72	14</a:t>
            </a:r>
          </a:p>
          <a:p>
            <a:r>
              <a:rPr lang="en-US" dirty="0"/>
              <a:t>90	15</a:t>
            </a:r>
          </a:p>
        </p:txBody>
      </p:sp>
    </p:spTree>
    <p:extLst>
      <p:ext uri="{BB962C8B-B14F-4D97-AF65-F5344CB8AC3E}">
        <p14:creationId xmlns:p14="http://schemas.microsoft.com/office/powerpoint/2010/main" val="3899338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bIns="9144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Where is often a good place to deploy nonparametric statistics?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0" y="14478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28600" y="1524000"/>
            <a:ext cx="8686800" cy="3657600"/>
          </a:xfrm>
        </p:spPr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AutoNum type="arabicPeriod"/>
            </a:pPr>
            <a:r>
              <a:rPr lang="en-US" dirty="0"/>
              <a:t>Population is not normal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/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n-US" dirty="0"/>
              <a:t>Sample size is very small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/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n-US" dirty="0"/>
              <a:t>Some data are ordinal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/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n-US" dirty="0"/>
              <a:t>Samples could be dependent or independent depending upon the nonparametric test used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/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/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/>
          </a:p>
        </p:txBody>
      </p:sp>
      <p:sp>
        <p:nvSpPr>
          <p:cNvPr id="7" name="Content Placeholder 8"/>
          <p:cNvSpPr txBox="1">
            <a:spLocks/>
          </p:cNvSpPr>
          <p:nvPr/>
        </p:nvSpPr>
        <p:spPr>
          <a:xfrm>
            <a:off x="342900" y="2209800"/>
            <a:ext cx="8686800" cy="4191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 typeface="Wingdings 2"/>
              <a:buAutoNum type="arabicPeriod"/>
            </a:pPr>
            <a:endParaRPr lang="en-US" b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7467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Adapted from https</a:t>
            </a:r>
            <a:r>
              <a:rPr lang="en-US"/>
              <a:t>://www.statstutor.ac.uk/resources/uploaded/wilcoxonsignedranktest.pdf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9693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bIns="91440" anchor="ctr" anchorCtr="0">
            <a:normAutofit/>
          </a:bodyPr>
          <a:lstStyle/>
          <a:p>
            <a:pPr lvl="0" algn="ctr" fontAlgn="auto">
              <a:spcAft>
                <a:spcPts val="0"/>
              </a:spcAft>
              <a:defRPr/>
            </a:pPr>
            <a:r>
              <a:rPr lang="en-US" sz="3200"/>
              <a:t>Kruskall </a:t>
            </a:r>
            <a:r>
              <a:rPr lang="en-US" sz="3200" dirty="0"/>
              <a:t>Wallis Test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0" y="14478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28600" y="1524000"/>
            <a:ext cx="8686800" cy="685800"/>
          </a:xfrm>
        </p:spPr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AutoNum type="arabicPeriod"/>
            </a:pPr>
            <a:r>
              <a:rPr lang="en-US" dirty="0"/>
              <a:t>Order all the data and rank them…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/>
          </a:p>
        </p:txBody>
      </p:sp>
      <p:sp>
        <p:nvSpPr>
          <p:cNvPr id="7" name="Content Placeholder 8"/>
          <p:cNvSpPr txBox="1">
            <a:spLocks/>
          </p:cNvSpPr>
          <p:nvPr/>
        </p:nvSpPr>
        <p:spPr>
          <a:xfrm>
            <a:off x="342900" y="2209800"/>
            <a:ext cx="8686800" cy="4191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 typeface="Wingdings 2"/>
              <a:buAutoNum type="arabicPeriod"/>
            </a:pP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228600" y="2479357"/>
            <a:ext cx="80772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/>
              <a:t>Women: 23, 41, 54, 66, 90 = 2 + 6 + 9 + 12 + 15 = 44</a:t>
            </a:r>
          </a:p>
        </p:txBody>
      </p:sp>
      <p:sp>
        <p:nvSpPr>
          <p:cNvPr id="8" name="Rectangle 7"/>
          <p:cNvSpPr/>
          <p:nvPr/>
        </p:nvSpPr>
        <p:spPr>
          <a:xfrm>
            <a:off x="228600" y="3297078"/>
            <a:ext cx="80772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/>
              <a:t>Men: 45, 55, 60, 70, 72 = 8 + 10 + 11 + 13 + 14 = 56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8600" y="4114799"/>
            <a:ext cx="80772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sz="2600" dirty="0"/>
              <a:t>Minorities: 20, 30, 34, 40, 44 = 1 + 3 + 4 + 5 + 7 = 20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0591724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bIns="91440" anchor="ctr" anchorCtr="0">
            <a:normAutofit/>
          </a:bodyPr>
          <a:lstStyle/>
          <a:p>
            <a:pPr lvl="0" algn="ctr" fontAlgn="auto">
              <a:spcAft>
                <a:spcPts val="0"/>
              </a:spcAft>
              <a:defRPr/>
            </a:pPr>
            <a:r>
              <a:rPr lang="en-US" sz="3200"/>
              <a:t>Kruskall </a:t>
            </a:r>
            <a:r>
              <a:rPr lang="en-US" sz="3200" dirty="0"/>
              <a:t>Wallis Test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0" y="14478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28600" y="1524000"/>
            <a:ext cx="8686800" cy="990600"/>
          </a:xfrm>
        </p:spPr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AutoNum type="arabicPeriod"/>
            </a:pPr>
            <a:r>
              <a:rPr lang="en-US" dirty="0"/>
              <a:t>Here is the formula – it’s a bit messy and does not account for ties, which is even messier…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/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/>
          </a:p>
        </p:txBody>
      </p:sp>
      <p:sp>
        <p:nvSpPr>
          <p:cNvPr id="7" name="Content Placeholder 8"/>
          <p:cNvSpPr txBox="1">
            <a:spLocks/>
          </p:cNvSpPr>
          <p:nvPr/>
        </p:nvSpPr>
        <p:spPr>
          <a:xfrm>
            <a:off x="342900" y="2209800"/>
            <a:ext cx="8686800" cy="4191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 typeface="Wingdings 2"/>
              <a:buAutoNum type="arabicPeriod"/>
            </a:pPr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920482"/>
            <a:ext cx="4202566" cy="16573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56793" y="4889151"/>
            <a:ext cx="42819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 = sum of sample sizes for all samples,</a:t>
            </a:r>
          </a:p>
          <a:p>
            <a:r>
              <a:rPr lang="en-US"/>
              <a:t>c = number of samples,</a:t>
            </a:r>
          </a:p>
          <a:p>
            <a:r>
              <a:rPr lang="en-US"/>
              <a:t>Tj = sum of ranks in the jth sample,</a:t>
            </a:r>
          </a:p>
          <a:p>
            <a:r>
              <a:rPr lang="en-US"/>
              <a:t>nj = size of the jth sample.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4669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9331"/>
            <a:ext cx="9144000" cy="1447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bIns="91440" anchor="ctr" anchorCtr="0">
            <a:normAutofit/>
          </a:bodyPr>
          <a:lstStyle/>
          <a:p>
            <a:pPr lvl="0" algn="ctr" fontAlgn="auto">
              <a:spcAft>
                <a:spcPts val="0"/>
              </a:spcAft>
              <a:defRPr/>
            </a:pPr>
            <a:r>
              <a:rPr lang="en-US" sz="3200" dirty="0" err="1"/>
              <a:t>Kruskall</a:t>
            </a:r>
            <a:r>
              <a:rPr lang="en-US" sz="3200" dirty="0"/>
              <a:t> Wallis Test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0" y="14478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28600" y="1524000"/>
            <a:ext cx="8686800" cy="990600"/>
          </a:xfrm>
        </p:spPr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AutoNum type="arabicPeriod"/>
            </a:pPr>
            <a:r>
              <a:rPr lang="en-US" dirty="0"/>
              <a:t>Let’s just skip to the test using SAS…here is the data set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/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/>
          </a:p>
        </p:txBody>
      </p:sp>
      <p:sp>
        <p:nvSpPr>
          <p:cNvPr id="7" name="Content Placeholder 8"/>
          <p:cNvSpPr txBox="1">
            <a:spLocks/>
          </p:cNvSpPr>
          <p:nvPr/>
        </p:nvSpPr>
        <p:spPr>
          <a:xfrm>
            <a:off x="342900" y="2209800"/>
            <a:ext cx="8686800" cy="4191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 typeface="Wingdings 2"/>
              <a:buAutoNum type="arabicPeriod"/>
            </a:pP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4299344"/>
            <a:ext cx="4640812" cy="1100138"/>
          </a:xfrm>
          <a:prstGeom prst="rect">
            <a:avLst/>
          </a:prstGeom>
        </p:spPr>
      </p:pic>
      <p:sp>
        <p:nvSpPr>
          <p:cNvPr id="10" name="Content Placeholder 8"/>
          <p:cNvSpPr txBox="1">
            <a:spLocks/>
          </p:cNvSpPr>
          <p:nvPr/>
        </p:nvSpPr>
        <p:spPr>
          <a:xfrm>
            <a:off x="3639521" y="5827135"/>
            <a:ext cx="1628969" cy="9906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 = 6.72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2425444"/>
            <a:ext cx="4200508" cy="165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9045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9331"/>
            <a:ext cx="9144000" cy="1447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bIns="91440" anchor="ctr" anchorCtr="0">
            <a:normAutofit/>
          </a:bodyPr>
          <a:lstStyle/>
          <a:p>
            <a:pPr lvl="0" algn="ctr" fontAlgn="auto">
              <a:spcAft>
                <a:spcPts val="0"/>
              </a:spcAft>
              <a:defRPr/>
            </a:pPr>
            <a:r>
              <a:rPr lang="en-US" sz="3200" dirty="0" err="1"/>
              <a:t>Kruskall</a:t>
            </a:r>
            <a:r>
              <a:rPr lang="en-US" sz="3200" dirty="0"/>
              <a:t> Wallis Test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0" y="14478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28600" y="1524000"/>
            <a:ext cx="8382000" cy="990600"/>
          </a:xfrm>
        </p:spPr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AutoNum type="arabicPeriod"/>
            </a:pPr>
            <a:r>
              <a:rPr lang="en-US" dirty="0"/>
              <a:t>The H test statistic is chi square distributed with the degrees of freedom = number of groups -1 = 3 -1 =2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/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n-US" dirty="0"/>
              <a:t>So our chi square table says the critical value for </a:t>
            </a:r>
            <a:r>
              <a:rPr lang="en-US" dirty="0" err="1"/>
              <a:t>df</a:t>
            </a:r>
            <a:r>
              <a:rPr lang="en-US" dirty="0"/>
              <a:t>=2 and alpha=.05 is =5.99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/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/>
          </a:p>
        </p:txBody>
      </p:sp>
      <p:sp>
        <p:nvSpPr>
          <p:cNvPr id="7" name="Content Placeholder 8"/>
          <p:cNvSpPr txBox="1">
            <a:spLocks/>
          </p:cNvSpPr>
          <p:nvPr/>
        </p:nvSpPr>
        <p:spPr>
          <a:xfrm>
            <a:off x="342900" y="2209800"/>
            <a:ext cx="8686800" cy="4191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 typeface="Wingdings 2"/>
              <a:buAutoNum type="arabicPeriod"/>
            </a:pPr>
            <a:endParaRPr lang="en-US" b="1" dirty="0"/>
          </a:p>
        </p:txBody>
      </p:sp>
      <p:sp>
        <p:nvSpPr>
          <p:cNvPr id="10" name="Content Placeholder 8"/>
          <p:cNvSpPr txBox="1">
            <a:spLocks/>
          </p:cNvSpPr>
          <p:nvPr/>
        </p:nvSpPr>
        <p:spPr>
          <a:xfrm>
            <a:off x="6858000" y="3505200"/>
            <a:ext cx="1628969" cy="9906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738" y="4191000"/>
            <a:ext cx="6528415" cy="143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6943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9331"/>
            <a:ext cx="9144000" cy="1447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bIns="91440" anchor="ctr" anchorCtr="0">
            <a:normAutofit/>
          </a:bodyPr>
          <a:lstStyle/>
          <a:p>
            <a:pPr lvl="0" algn="ctr" fontAlgn="auto">
              <a:spcAft>
                <a:spcPts val="0"/>
              </a:spcAft>
              <a:defRPr/>
            </a:pPr>
            <a:r>
              <a:rPr lang="en-US" sz="3200" dirty="0" err="1"/>
              <a:t>Kruskall</a:t>
            </a:r>
            <a:r>
              <a:rPr lang="en-US" sz="3200" dirty="0"/>
              <a:t> Wallis Test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0" y="14478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28600" y="1524000"/>
            <a:ext cx="8382000" cy="990600"/>
          </a:xfrm>
        </p:spPr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AutoNum type="arabicPeriod"/>
            </a:pPr>
            <a:r>
              <a:rPr lang="en-US" dirty="0"/>
              <a:t>Our H test statistic from the data = 6.72 and our chi square critical value is 5.99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/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n-US" dirty="0"/>
              <a:t>So we can reject the null hypothesis that all the medians are equal and accept the alternative hypothesis that at least one media is different from at least one other median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/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/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/>
          </a:p>
        </p:txBody>
      </p:sp>
      <p:sp>
        <p:nvSpPr>
          <p:cNvPr id="7" name="Content Placeholder 8"/>
          <p:cNvSpPr txBox="1">
            <a:spLocks/>
          </p:cNvSpPr>
          <p:nvPr/>
        </p:nvSpPr>
        <p:spPr>
          <a:xfrm>
            <a:off x="342900" y="2209800"/>
            <a:ext cx="8686800" cy="4191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 typeface="Wingdings 2"/>
              <a:buAutoNum type="arabicPeriod"/>
            </a:pPr>
            <a:endParaRPr lang="en-US" b="1" dirty="0"/>
          </a:p>
        </p:txBody>
      </p:sp>
      <p:sp>
        <p:nvSpPr>
          <p:cNvPr id="10" name="Content Placeholder 8"/>
          <p:cNvSpPr txBox="1">
            <a:spLocks/>
          </p:cNvSpPr>
          <p:nvPr/>
        </p:nvSpPr>
        <p:spPr>
          <a:xfrm>
            <a:off x="6858000" y="3505200"/>
            <a:ext cx="1628969" cy="9906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6555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9331"/>
            <a:ext cx="9144000" cy="1447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bIns="91440" anchor="ctr" anchorCtr="0">
            <a:normAutofit/>
          </a:bodyPr>
          <a:lstStyle/>
          <a:p>
            <a:pPr lvl="0" algn="ctr" fontAlgn="auto">
              <a:spcAft>
                <a:spcPts val="0"/>
              </a:spcAft>
              <a:defRPr/>
            </a:pPr>
            <a:r>
              <a:rPr lang="en-US" sz="3200" dirty="0" err="1"/>
              <a:t>Kruskall</a:t>
            </a:r>
            <a:r>
              <a:rPr lang="en-US" sz="3200" dirty="0"/>
              <a:t> Wallis Test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0" y="14478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28600" y="1524000"/>
            <a:ext cx="8382000" cy="990600"/>
          </a:xfrm>
        </p:spPr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AutoNum type="arabicPeriod"/>
            </a:pPr>
            <a:r>
              <a:rPr lang="en-US" dirty="0"/>
              <a:t>Here we see that our H=6.72 from our hand calculation agrees with the SAS analysis…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/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/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/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/>
          </a:p>
        </p:txBody>
      </p:sp>
      <p:sp>
        <p:nvSpPr>
          <p:cNvPr id="7" name="Content Placeholder 8"/>
          <p:cNvSpPr txBox="1">
            <a:spLocks/>
          </p:cNvSpPr>
          <p:nvPr/>
        </p:nvSpPr>
        <p:spPr>
          <a:xfrm>
            <a:off x="342900" y="2209800"/>
            <a:ext cx="8686800" cy="4191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 typeface="Wingdings 2"/>
              <a:buAutoNum type="arabicPeriod"/>
            </a:pPr>
            <a:endParaRPr lang="en-US" b="1" dirty="0"/>
          </a:p>
        </p:txBody>
      </p:sp>
      <p:sp>
        <p:nvSpPr>
          <p:cNvPr id="10" name="Content Placeholder 8"/>
          <p:cNvSpPr txBox="1">
            <a:spLocks/>
          </p:cNvSpPr>
          <p:nvPr/>
        </p:nvSpPr>
        <p:spPr>
          <a:xfrm>
            <a:off x="6858000" y="3505200"/>
            <a:ext cx="1628969" cy="9906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072" y="2514600"/>
            <a:ext cx="4487628" cy="414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1512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9331"/>
            <a:ext cx="9144000" cy="1447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bIns="91440" anchor="ctr" anchorCtr="0">
            <a:normAutofit/>
          </a:bodyPr>
          <a:lstStyle/>
          <a:p>
            <a:pPr lvl="0" algn="ctr" fontAlgn="auto">
              <a:spcAft>
                <a:spcPts val="0"/>
              </a:spcAft>
              <a:defRPr/>
            </a:pPr>
            <a:r>
              <a:rPr lang="en-US" sz="3200" dirty="0" err="1"/>
              <a:t>Kruskall</a:t>
            </a:r>
            <a:r>
              <a:rPr lang="en-US" sz="3200" dirty="0"/>
              <a:t> Wallis Test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0" y="14478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28600" y="1524000"/>
            <a:ext cx="8382000" cy="990600"/>
          </a:xfrm>
        </p:spPr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AutoNum type="arabicPeriod"/>
            </a:pPr>
            <a:r>
              <a:rPr lang="en-US" dirty="0"/>
              <a:t>You can also do a multiple group comparison test to see which groups are different from which.  We can see that the median for group 2 is different from group 3.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/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/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/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/>
          </a:p>
        </p:txBody>
      </p:sp>
      <p:sp>
        <p:nvSpPr>
          <p:cNvPr id="7" name="Content Placeholder 8"/>
          <p:cNvSpPr txBox="1">
            <a:spLocks/>
          </p:cNvSpPr>
          <p:nvPr/>
        </p:nvSpPr>
        <p:spPr>
          <a:xfrm>
            <a:off x="342900" y="2209800"/>
            <a:ext cx="8686800" cy="4191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 typeface="Wingdings 2"/>
              <a:buAutoNum type="arabicPeriod"/>
            </a:pPr>
            <a:endParaRPr lang="en-US" b="1" dirty="0"/>
          </a:p>
        </p:txBody>
      </p:sp>
      <p:sp>
        <p:nvSpPr>
          <p:cNvPr id="10" name="Content Placeholder 8"/>
          <p:cNvSpPr txBox="1">
            <a:spLocks/>
          </p:cNvSpPr>
          <p:nvPr/>
        </p:nvSpPr>
        <p:spPr>
          <a:xfrm>
            <a:off x="6858000" y="3505200"/>
            <a:ext cx="1628969" cy="9906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260" y="3581400"/>
            <a:ext cx="45148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1538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9331"/>
            <a:ext cx="9144000" cy="1447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bIns="91440" anchor="ctr" anchorCtr="0">
            <a:normAutofit/>
          </a:bodyPr>
          <a:lstStyle/>
          <a:p>
            <a:pPr lvl="0" algn="ctr" fontAlgn="auto">
              <a:spcAft>
                <a:spcPts val="0"/>
              </a:spcAft>
              <a:defRPr/>
            </a:pPr>
            <a:r>
              <a:rPr lang="en-US" sz="3200" dirty="0" err="1"/>
              <a:t>Kruskall</a:t>
            </a:r>
            <a:r>
              <a:rPr lang="en-US" sz="3200" dirty="0"/>
              <a:t> Wallis Test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0" y="14478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28600" y="1524000"/>
            <a:ext cx="3810000" cy="990600"/>
          </a:xfrm>
        </p:spPr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AutoNum type="arabicPeriod"/>
            </a:pPr>
            <a:r>
              <a:rPr lang="en-US" sz="2400" dirty="0"/>
              <a:t>Here is our SAS code for the analysis…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sz="2400" dirty="0"/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n-US" sz="2400" dirty="0"/>
              <a:t>If you want to get a multiple group comparison test, just add DSCF right after the data=</a:t>
            </a:r>
            <a:r>
              <a:rPr lang="en-US" sz="2400" dirty="0" err="1"/>
              <a:t>kruskallw</a:t>
            </a:r>
            <a:r>
              <a:rPr lang="en-US" sz="2400" dirty="0"/>
              <a:t>.  Note that you only get the multiple group comparison test output, so do the </a:t>
            </a:r>
            <a:r>
              <a:rPr lang="en-US" sz="2400" dirty="0" err="1"/>
              <a:t>Kruskall</a:t>
            </a:r>
            <a:r>
              <a:rPr lang="en-US" sz="2400" dirty="0"/>
              <a:t> Wallis first to test for overall significance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/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/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/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/>
          </a:p>
        </p:txBody>
      </p:sp>
      <p:sp>
        <p:nvSpPr>
          <p:cNvPr id="7" name="Content Placeholder 8"/>
          <p:cNvSpPr txBox="1">
            <a:spLocks/>
          </p:cNvSpPr>
          <p:nvPr/>
        </p:nvSpPr>
        <p:spPr>
          <a:xfrm>
            <a:off x="342900" y="2209800"/>
            <a:ext cx="8686800" cy="4191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 typeface="Wingdings 2"/>
              <a:buAutoNum type="arabicPeriod"/>
            </a:pPr>
            <a:endParaRPr lang="en-US" b="1" dirty="0"/>
          </a:p>
        </p:txBody>
      </p:sp>
      <p:sp>
        <p:nvSpPr>
          <p:cNvPr id="10" name="Content Placeholder 8"/>
          <p:cNvSpPr txBox="1">
            <a:spLocks/>
          </p:cNvSpPr>
          <p:nvPr/>
        </p:nvSpPr>
        <p:spPr>
          <a:xfrm>
            <a:off x="6858000" y="3505200"/>
            <a:ext cx="1628969" cy="9906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009777" y="1600200"/>
            <a:ext cx="3248005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data </a:t>
            </a:r>
            <a:r>
              <a:rPr lang="en-US" sz="1200" dirty="0" err="1"/>
              <a:t>kruskallw</a:t>
            </a:r>
            <a:r>
              <a:rPr lang="en-US" sz="1200" dirty="0"/>
              <a:t>;</a:t>
            </a:r>
          </a:p>
          <a:p>
            <a:r>
              <a:rPr lang="en-US" sz="1200" dirty="0"/>
              <a:t>      input </a:t>
            </a:r>
            <a:r>
              <a:rPr lang="en-US" sz="1200" dirty="0" err="1"/>
              <a:t>personid</a:t>
            </a:r>
            <a:r>
              <a:rPr lang="en-US" sz="1200" dirty="0"/>
              <a:t> group salary;</a:t>
            </a:r>
          </a:p>
          <a:p>
            <a:r>
              <a:rPr lang="en-US" sz="1200" dirty="0"/>
              <a:t>      </a:t>
            </a:r>
            <a:r>
              <a:rPr lang="en-US" sz="1200" dirty="0" err="1"/>
              <a:t>datalines</a:t>
            </a:r>
            <a:r>
              <a:rPr lang="en-US" sz="1200" dirty="0"/>
              <a:t>;</a:t>
            </a:r>
          </a:p>
          <a:p>
            <a:r>
              <a:rPr lang="en-US" sz="1200" dirty="0"/>
              <a:t>1 1 23</a:t>
            </a:r>
          </a:p>
          <a:p>
            <a:r>
              <a:rPr lang="en-US" sz="1200" dirty="0"/>
              <a:t>2 1 41</a:t>
            </a:r>
          </a:p>
          <a:p>
            <a:r>
              <a:rPr lang="en-US" sz="1200" dirty="0"/>
              <a:t>3 1 54</a:t>
            </a:r>
          </a:p>
          <a:p>
            <a:r>
              <a:rPr lang="en-US" sz="1200" dirty="0"/>
              <a:t>4 1 66</a:t>
            </a:r>
          </a:p>
          <a:p>
            <a:r>
              <a:rPr lang="en-US" sz="1200" dirty="0"/>
              <a:t>5 1 78</a:t>
            </a:r>
          </a:p>
          <a:p>
            <a:r>
              <a:rPr lang="en-US" sz="1200" dirty="0"/>
              <a:t>6 2 45</a:t>
            </a:r>
          </a:p>
          <a:p>
            <a:r>
              <a:rPr lang="en-US" sz="1200" dirty="0"/>
              <a:t>7 2 55</a:t>
            </a:r>
          </a:p>
          <a:p>
            <a:r>
              <a:rPr lang="en-US" sz="1200" dirty="0"/>
              <a:t>8 2 60</a:t>
            </a:r>
          </a:p>
          <a:p>
            <a:r>
              <a:rPr lang="en-US" sz="1200" dirty="0"/>
              <a:t>9 2 70</a:t>
            </a:r>
          </a:p>
          <a:p>
            <a:r>
              <a:rPr lang="en-US" sz="1200" dirty="0"/>
              <a:t>10 2 72</a:t>
            </a:r>
          </a:p>
          <a:p>
            <a:r>
              <a:rPr lang="en-US" sz="1200" dirty="0"/>
              <a:t>11 3 18</a:t>
            </a:r>
          </a:p>
          <a:p>
            <a:r>
              <a:rPr lang="en-US" sz="1200" dirty="0"/>
              <a:t>12 3 30</a:t>
            </a:r>
          </a:p>
          <a:p>
            <a:r>
              <a:rPr lang="en-US" sz="1200" dirty="0"/>
              <a:t>13 3 34</a:t>
            </a:r>
          </a:p>
          <a:p>
            <a:r>
              <a:rPr lang="en-US" sz="1200" dirty="0"/>
              <a:t>14 3 40</a:t>
            </a:r>
          </a:p>
          <a:p>
            <a:r>
              <a:rPr lang="en-US" sz="1200" dirty="0"/>
              <a:t>15 3 44</a:t>
            </a:r>
          </a:p>
          <a:p>
            <a:r>
              <a:rPr lang="en-US" sz="1200" dirty="0"/>
              <a:t>;</a:t>
            </a:r>
          </a:p>
          <a:p>
            <a:r>
              <a:rPr lang="en-US" sz="1200" dirty="0"/>
              <a:t>run;</a:t>
            </a:r>
          </a:p>
          <a:p>
            <a:r>
              <a:rPr lang="en-US" sz="1200" dirty="0" err="1"/>
              <a:t>proc</a:t>
            </a:r>
            <a:r>
              <a:rPr lang="en-US" sz="1200" dirty="0"/>
              <a:t> format;</a:t>
            </a:r>
          </a:p>
          <a:p>
            <a:r>
              <a:rPr lang="en-US" sz="1200" dirty="0"/>
              <a:t>value </a:t>
            </a:r>
            <a:r>
              <a:rPr lang="en-US" sz="1200" dirty="0" err="1"/>
              <a:t>groupo</a:t>
            </a:r>
            <a:r>
              <a:rPr lang="en-US" sz="1200" dirty="0"/>
              <a:t> 1 'men' 2 'women' 3 'minorities';</a:t>
            </a:r>
          </a:p>
          <a:p>
            <a:r>
              <a:rPr lang="en-US" sz="1200" dirty="0" err="1"/>
              <a:t>proc</a:t>
            </a:r>
            <a:r>
              <a:rPr lang="en-US" sz="1200" dirty="0"/>
              <a:t> npar1way data=</a:t>
            </a:r>
            <a:r>
              <a:rPr lang="en-US" sz="1200" dirty="0" err="1"/>
              <a:t>kruskallw</a:t>
            </a:r>
            <a:r>
              <a:rPr lang="en-US" sz="1200"/>
              <a:t> DSCF;</a:t>
            </a:r>
            <a:endParaRPr lang="en-US" sz="1200" dirty="0"/>
          </a:p>
          <a:p>
            <a:r>
              <a:rPr lang="en-US" sz="1200" dirty="0"/>
              <a:t>Format group </a:t>
            </a:r>
            <a:r>
              <a:rPr lang="en-US" sz="1200" dirty="0" err="1"/>
              <a:t>groupo</a:t>
            </a:r>
            <a:r>
              <a:rPr lang="en-US" sz="1200" dirty="0"/>
              <a:t>.;</a:t>
            </a:r>
          </a:p>
          <a:p>
            <a:r>
              <a:rPr lang="en-US" sz="1200" dirty="0"/>
              <a:t>class group;</a:t>
            </a:r>
          </a:p>
          <a:p>
            <a:r>
              <a:rPr lang="en-US" sz="1200" dirty="0" err="1"/>
              <a:t>var</a:t>
            </a:r>
            <a:r>
              <a:rPr lang="en-US" sz="1200" dirty="0"/>
              <a:t> salary;</a:t>
            </a:r>
          </a:p>
          <a:p>
            <a:r>
              <a:rPr lang="en-US" sz="1200" dirty="0"/>
              <a:t>run;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37821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bIns="9144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Where is often a good place to deploy nonparametric statistics?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0" y="14478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28600" y="1524000"/>
            <a:ext cx="8686800" cy="3276600"/>
          </a:xfrm>
        </p:spPr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AutoNum type="arabicPeriod"/>
            </a:pPr>
            <a:r>
              <a:rPr lang="en-US" dirty="0"/>
              <a:t>Population is not normal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/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n-US" dirty="0"/>
              <a:t>Sample size is very small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/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n-US" dirty="0"/>
              <a:t>Some data are ordinal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/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n-US" dirty="0"/>
              <a:t>Samples could be dependent or independent depending upon the nonparametric test used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/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/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/>
          </a:p>
        </p:txBody>
      </p:sp>
      <p:sp>
        <p:nvSpPr>
          <p:cNvPr id="7" name="Content Placeholder 8"/>
          <p:cNvSpPr txBox="1">
            <a:spLocks/>
          </p:cNvSpPr>
          <p:nvPr/>
        </p:nvSpPr>
        <p:spPr>
          <a:xfrm>
            <a:off x="342900" y="2209800"/>
            <a:ext cx="8686800" cy="4191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 typeface="Wingdings 2"/>
              <a:buAutoNum type="arabicPeriod"/>
            </a:pPr>
            <a:endParaRPr lang="en-US" b="1" dirty="0"/>
          </a:p>
        </p:txBody>
      </p:sp>
      <p:sp>
        <p:nvSpPr>
          <p:cNvPr id="8" name="Content Placeholder 8"/>
          <p:cNvSpPr txBox="1">
            <a:spLocks/>
          </p:cNvSpPr>
          <p:nvPr/>
        </p:nvSpPr>
        <p:spPr>
          <a:xfrm>
            <a:off x="342900" y="4927059"/>
            <a:ext cx="8686800" cy="13716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Population median is typically used in nonparametric statistics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 typeface="Wingdings 2"/>
              <a:buAutoNum type="arabicPeriod"/>
            </a:pPr>
            <a:endParaRPr lang="en-US" dirty="0">
              <a:solidFill>
                <a:srgbClr val="FF0000"/>
              </a:solidFill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</a:rPr>
              <a:t>    Median handy for blunting the impact of outliers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 typeface="Wingdings 2"/>
              <a:buAutoNum type="arabicPeriod"/>
            </a:pPr>
            <a:endParaRPr lang="en-US" dirty="0">
              <a:solidFill>
                <a:srgbClr val="FF0000"/>
              </a:solidFill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 typeface="Wingdings 2"/>
              <a:buAutoNum type="arabicPeriod"/>
            </a:pPr>
            <a:endParaRPr lang="en-US" dirty="0"/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 typeface="Wingdings 2"/>
              <a:buAutoNum type="arabicPeriod"/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42900" y="6395936"/>
            <a:ext cx="7848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Adapted from https</a:t>
            </a:r>
            <a:r>
              <a:rPr lang="en-US"/>
              <a:t>://www.statstutor.ac.uk/resources/uploaded/wilcoxonsignedranktest.pdf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505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514600"/>
            <a:ext cx="7772400" cy="1143000"/>
          </a:xfrm>
        </p:spPr>
        <p:txBody>
          <a:bodyPr/>
          <a:lstStyle/>
          <a:p>
            <a:r>
              <a:rPr lang="en-US" dirty="0"/>
              <a:t>Wilcoxon </a:t>
            </a:r>
            <a:r>
              <a:rPr lang="en-US"/>
              <a:t>Signed Rank </a:t>
            </a:r>
            <a:r>
              <a:rPr lang="en-US" dirty="0"/>
              <a:t>Sum Test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809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bIns="9144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Wilcoxon </a:t>
            </a:r>
            <a:r>
              <a:rPr kumimoji="0" lang="en-US" sz="3200" b="0" i="0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Signed Rank 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Sum Test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0" y="14478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28600" y="1524000"/>
            <a:ext cx="8686800" cy="2514600"/>
          </a:xfrm>
        </p:spPr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AutoNum type="arabicPeriod"/>
            </a:pPr>
            <a:r>
              <a:rPr lang="en-US" dirty="0"/>
              <a:t>The Wilcoxon </a:t>
            </a:r>
            <a:r>
              <a:rPr lang="en-US"/>
              <a:t>Signed Rank </a:t>
            </a:r>
            <a:r>
              <a:rPr lang="en-US" dirty="0"/>
              <a:t>Test is the nonparametric equivalent of the parametric paired t test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/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n-US" dirty="0"/>
              <a:t>Imagine that we have two drugs we are testing to see how many hours of relief each drug has.  Note that this is a repeated measures test where each patient is tested for both drug A and drug B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/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n-US" dirty="0"/>
              <a:t>Null hypothesis:  		</a:t>
            </a:r>
            <a:r>
              <a:rPr lang="en-US" b="1" dirty="0"/>
              <a:t>m</a:t>
            </a:r>
            <a:r>
              <a:rPr lang="en-US" b="1" baseline="-25000" dirty="0"/>
              <a:t>1</a:t>
            </a:r>
            <a:r>
              <a:rPr lang="en-US" b="1" dirty="0"/>
              <a:t> = m</a:t>
            </a:r>
            <a:r>
              <a:rPr lang="en-US" b="1" baseline="-25000" dirty="0"/>
              <a:t>2</a:t>
            </a:r>
          </a:p>
          <a:p>
            <a:pPr marL="514350" indent="-514350">
              <a:spcBef>
                <a:spcPts val="0"/>
              </a:spcBef>
              <a:buFont typeface="Wingdings 2"/>
              <a:buAutoNum type="arabicPeriod"/>
            </a:pPr>
            <a:r>
              <a:rPr lang="en-US" dirty="0"/>
              <a:t>Alternative hypothesis:  	</a:t>
            </a:r>
            <a:r>
              <a:rPr lang="en-US" b="1" dirty="0"/>
              <a:t>m</a:t>
            </a:r>
            <a:r>
              <a:rPr lang="en-US" b="1" baseline="-25000" dirty="0"/>
              <a:t>1</a:t>
            </a:r>
            <a:r>
              <a:rPr lang="en-US" b="1" dirty="0"/>
              <a:t> ≠  m</a:t>
            </a:r>
            <a:r>
              <a:rPr lang="en-US" b="1" baseline="-25000" dirty="0"/>
              <a:t>2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/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/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/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/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/>
          </a:p>
        </p:txBody>
      </p:sp>
      <p:sp>
        <p:nvSpPr>
          <p:cNvPr id="7" name="Content Placeholder 8"/>
          <p:cNvSpPr txBox="1">
            <a:spLocks/>
          </p:cNvSpPr>
          <p:nvPr/>
        </p:nvSpPr>
        <p:spPr>
          <a:xfrm>
            <a:off x="342900" y="2209800"/>
            <a:ext cx="8686800" cy="4191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 typeface="Wingdings 2"/>
              <a:buAutoNum type="arabicPeriod"/>
            </a:pPr>
            <a:endParaRPr lang="en-US" b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28600" y="6324600"/>
            <a:ext cx="7848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Adapted from https</a:t>
            </a:r>
            <a:r>
              <a:rPr lang="en-US"/>
              <a:t>://www.statstutor.ac.uk/resources/uploaded/wilcoxonsignedranktest.pdf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798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bIns="9144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Wilcoxon </a:t>
            </a:r>
            <a:r>
              <a:rPr kumimoji="0" lang="en-US" sz="3200" b="0" i="0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Signed Rank 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Sum Test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0" y="14478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23445" y="1864468"/>
            <a:ext cx="8686800" cy="144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     Here is our data – there are 12 patients.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/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/>
          </a:p>
        </p:txBody>
      </p:sp>
      <p:sp>
        <p:nvSpPr>
          <p:cNvPr id="7" name="Content Placeholder 8"/>
          <p:cNvSpPr txBox="1">
            <a:spLocks/>
          </p:cNvSpPr>
          <p:nvPr/>
        </p:nvSpPr>
        <p:spPr>
          <a:xfrm>
            <a:off x="342900" y="2209800"/>
            <a:ext cx="8686800" cy="4191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 typeface="Wingdings 2"/>
              <a:buAutoNum type="arabicPeriod"/>
            </a:pPr>
            <a:endParaRPr lang="en-US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368328"/>
              </p:ext>
            </p:extLst>
          </p:nvPr>
        </p:nvGraphicFramePr>
        <p:xfrm>
          <a:off x="1793239" y="2916677"/>
          <a:ext cx="5557521" cy="3306762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729021">
                  <a:extLst>
                    <a:ext uri="{9D8B030D-6E8A-4147-A177-3AD203B41FA5}">
                      <a16:colId xmlns:a16="http://schemas.microsoft.com/office/drawing/2014/main" val="3200191205"/>
                    </a:ext>
                  </a:extLst>
                </a:gridCol>
                <a:gridCol w="1019821">
                  <a:extLst>
                    <a:ext uri="{9D8B030D-6E8A-4147-A177-3AD203B41FA5}">
                      <a16:colId xmlns:a16="http://schemas.microsoft.com/office/drawing/2014/main" val="3435262874"/>
                    </a:ext>
                  </a:extLst>
                </a:gridCol>
                <a:gridCol w="1029918">
                  <a:extLst>
                    <a:ext uri="{9D8B030D-6E8A-4147-A177-3AD203B41FA5}">
                      <a16:colId xmlns:a16="http://schemas.microsoft.com/office/drawing/2014/main" val="3560573109"/>
                    </a:ext>
                  </a:extLst>
                </a:gridCol>
                <a:gridCol w="749216">
                  <a:extLst>
                    <a:ext uri="{9D8B030D-6E8A-4147-A177-3AD203B41FA5}">
                      <a16:colId xmlns:a16="http://schemas.microsoft.com/office/drawing/2014/main" val="4117614548"/>
                    </a:ext>
                  </a:extLst>
                </a:gridCol>
                <a:gridCol w="1019821">
                  <a:extLst>
                    <a:ext uri="{9D8B030D-6E8A-4147-A177-3AD203B41FA5}">
                      <a16:colId xmlns:a16="http://schemas.microsoft.com/office/drawing/2014/main" val="1191146008"/>
                    </a:ext>
                  </a:extLst>
                </a:gridCol>
                <a:gridCol w="1009724">
                  <a:extLst>
                    <a:ext uri="{9D8B030D-6E8A-4147-A177-3AD203B41FA5}">
                      <a16:colId xmlns:a16="http://schemas.microsoft.com/office/drawing/2014/main" val="2549693695"/>
                    </a:ext>
                  </a:extLst>
                </a:gridCol>
              </a:tblGrid>
              <a:tr h="469347">
                <a:tc>
                  <a:txBody>
                    <a:bodyPr/>
                    <a:lstStyle/>
                    <a:p>
                      <a:pPr marL="58420" marR="53975" algn="ctr">
                        <a:lnSpc>
                          <a:spcPts val="12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eorgia" panose="02040502050405020303" pitchFamily="18" charset="0"/>
                          <a:ea typeface="Georgia" panose="02040502050405020303" pitchFamily="18" charset="0"/>
                          <a:cs typeface="Georgia" panose="02040502050405020303" pitchFamily="18" charset="0"/>
                        </a:rPr>
                        <a:t>Case</a:t>
                      </a:r>
                      <a:endParaRPr lang="en-US" sz="1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54610" marR="50800" algn="ctr">
                        <a:lnSpc>
                          <a:spcPts val="12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eorgia" panose="02040502050405020303" pitchFamily="18" charset="0"/>
                          <a:ea typeface="Georgia" panose="02040502050405020303" pitchFamily="18" charset="0"/>
                          <a:cs typeface="Georgia" panose="02040502050405020303" pitchFamily="18" charset="0"/>
                        </a:rPr>
                        <a:t>Drug</a:t>
                      </a:r>
                      <a:r>
                        <a:rPr lang="en-US" sz="1200" spc="-20">
                          <a:effectLst/>
                          <a:latin typeface="Georgia" panose="02040502050405020303" pitchFamily="18" charset="0"/>
                          <a:ea typeface="Georgia" panose="02040502050405020303" pitchFamily="18" charset="0"/>
                          <a:cs typeface="Georgia" panose="02040502050405020303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Georgia" panose="02040502050405020303" pitchFamily="18" charset="0"/>
                          <a:ea typeface="Georgia" panose="02040502050405020303" pitchFamily="18" charset="0"/>
                          <a:cs typeface="Georgia" panose="02040502050405020303" pitchFamily="18" charset="0"/>
                        </a:rPr>
                        <a:t>A</a:t>
                      </a:r>
                      <a:endParaRPr lang="en-US" sz="1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4450" marR="51435" algn="ctr">
                        <a:lnSpc>
                          <a:spcPts val="12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eorgia" panose="02040502050405020303" pitchFamily="18" charset="0"/>
                          <a:ea typeface="Georgia" panose="02040502050405020303" pitchFamily="18" charset="0"/>
                          <a:cs typeface="Georgia" panose="02040502050405020303" pitchFamily="18" charset="0"/>
                        </a:rPr>
                        <a:t>Drug</a:t>
                      </a:r>
                      <a:r>
                        <a:rPr lang="en-US" sz="1200" spc="65">
                          <a:effectLst/>
                          <a:latin typeface="Georgia" panose="02040502050405020303" pitchFamily="18" charset="0"/>
                          <a:ea typeface="Georgia" panose="02040502050405020303" pitchFamily="18" charset="0"/>
                          <a:cs typeface="Georgia" panose="02040502050405020303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Georgia" panose="02040502050405020303" pitchFamily="18" charset="0"/>
                          <a:ea typeface="Georgia" panose="02040502050405020303" pitchFamily="18" charset="0"/>
                          <a:cs typeface="Georgia" panose="02040502050405020303" pitchFamily="18" charset="0"/>
                        </a:rPr>
                        <a:t>B</a:t>
                      </a:r>
                      <a:endParaRPr lang="en-US" sz="1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67310" marR="51435" algn="ctr">
                        <a:lnSpc>
                          <a:spcPts val="12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eorgia" panose="02040502050405020303" pitchFamily="18" charset="0"/>
                          <a:ea typeface="Georgia" panose="02040502050405020303" pitchFamily="18" charset="0"/>
                          <a:cs typeface="Georgia" panose="02040502050405020303" pitchFamily="18" charset="0"/>
                        </a:rPr>
                        <a:t>Case</a:t>
                      </a:r>
                      <a:endParaRPr lang="en-US" sz="1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54610" marR="51435" algn="ctr">
                        <a:lnSpc>
                          <a:spcPts val="12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eorgia" panose="02040502050405020303" pitchFamily="18" charset="0"/>
                          <a:ea typeface="Georgia" panose="02040502050405020303" pitchFamily="18" charset="0"/>
                          <a:cs typeface="Georgia" panose="02040502050405020303" pitchFamily="18" charset="0"/>
                        </a:rPr>
                        <a:t>Drug</a:t>
                      </a:r>
                      <a:r>
                        <a:rPr lang="en-US" sz="1200" spc="-20">
                          <a:effectLst/>
                          <a:latin typeface="Georgia" panose="02040502050405020303" pitchFamily="18" charset="0"/>
                          <a:ea typeface="Georgia" panose="02040502050405020303" pitchFamily="18" charset="0"/>
                          <a:cs typeface="Georgia" panose="02040502050405020303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Georgia" panose="02040502050405020303" pitchFamily="18" charset="0"/>
                          <a:ea typeface="Georgia" panose="02040502050405020303" pitchFamily="18" charset="0"/>
                          <a:cs typeface="Georgia" panose="02040502050405020303" pitchFamily="18" charset="0"/>
                        </a:rPr>
                        <a:t>A</a:t>
                      </a:r>
                      <a:endParaRPr lang="en-US" sz="1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59055" marR="56515" algn="ctr">
                        <a:lnSpc>
                          <a:spcPts val="12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eorgia" panose="02040502050405020303" pitchFamily="18" charset="0"/>
                          <a:ea typeface="Georgia" panose="02040502050405020303" pitchFamily="18" charset="0"/>
                          <a:cs typeface="Georgia" panose="02040502050405020303" pitchFamily="18" charset="0"/>
                        </a:rPr>
                        <a:t>Drug</a:t>
                      </a:r>
                      <a:r>
                        <a:rPr lang="en-US" sz="1200" spc="65">
                          <a:effectLst/>
                          <a:latin typeface="Georgia" panose="02040502050405020303" pitchFamily="18" charset="0"/>
                          <a:ea typeface="Georgia" panose="02040502050405020303" pitchFamily="18" charset="0"/>
                          <a:cs typeface="Georgia" panose="02040502050405020303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Georgia" panose="02040502050405020303" pitchFamily="18" charset="0"/>
                          <a:ea typeface="Georgia" panose="02040502050405020303" pitchFamily="18" charset="0"/>
                          <a:cs typeface="Georgia" panose="02040502050405020303" pitchFamily="18" charset="0"/>
                        </a:rPr>
                        <a:t>B</a:t>
                      </a:r>
                      <a:endParaRPr lang="en-US" sz="1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4593168"/>
                  </a:ext>
                </a:extLst>
              </a:tr>
              <a:tr h="472629">
                <a:tc>
                  <a:txBody>
                    <a:bodyPr/>
                    <a:lstStyle/>
                    <a:p>
                      <a:pPr marL="4445" marR="0" algn="ctr">
                        <a:lnSpc>
                          <a:spcPts val="1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eorgia" panose="02040502050405020303" pitchFamily="18" charset="0"/>
                          <a:ea typeface="Georgia" panose="02040502050405020303" pitchFamily="18" charset="0"/>
                          <a:cs typeface="Georgia" panose="02040502050405020303" pitchFamily="18" charset="0"/>
                        </a:rPr>
                        <a:t>1</a:t>
                      </a:r>
                      <a:endParaRPr lang="en-US" sz="1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54610" marR="50165" algn="ctr">
                        <a:lnSpc>
                          <a:spcPts val="1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eorgia" panose="02040502050405020303" pitchFamily="18" charset="0"/>
                          <a:ea typeface="Georgia" panose="02040502050405020303" pitchFamily="18" charset="0"/>
                          <a:cs typeface="Georgia" panose="02040502050405020303" pitchFamily="18" charset="0"/>
                        </a:rPr>
                        <a:t>2.0</a:t>
                      </a:r>
                      <a:endParaRPr lang="en-US" sz="1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4450" marR="51435" algn="ctr">
                        <a:lnSpc>
                          <a:spcPts val="1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eorgia" panose="02040502050405020303" pitchFamily="18" charset="0"/>
                          <a:ea typeface="Georgia" panose="02040502050405020303" pitchFamily="18" charset="0"/>
                          <a:cs typeface="Georgia" panose="02040502050405020303" pitchFamily="18" charset="0"/>
                        </a:rPr>
                        <a:t>3.5</a:t>
                      </a:r>
                      <a:endParaRPr lang="en-US" sz="1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5875" marR="0" algn="ctr">
                        <a:lnSpc>
                          <a:spcPts val="1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eorgia" panose="02040502050405020303" pitchFamily="18" charset="0"/>
                          <a:ea typeface="Georgia" panose="02040502050405020303" pitchFamily="18" charset="0"/>
                          <a:cs typeface="Georgia" panose="02040502050405020303" pitchFamily="18" charset="0"/>
                        </a:rPr>
                        <a:t>7</a:t>
                      </a:r>
                      <a:endParaRPr lang="en-US" sz="1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53975" marR="51435" algn="ctr">
                        <a:lnSpc>
                          <a:spcPts val="1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eorgia" panose="02040502050405020303" pitchFamily="18" charset="0"/>
                          <a:ea typeface="Georgia" panose="02040502050405020303" pitchFamily="18" charset="0"/>
                          <a:cs typeface="Georgia" panose="02040502050405020303" pitchFamily="18" charset="0"/>
                        </a:rPr>
                        <a:t>14.9</a:t>
                      </a:r>
                      <a:endParaRPr lang="en-US" sz="1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59055" marR="56515" algn="ctr">
                        <a:lnSpc>
                          <a:spcPts val="1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eorgia" panose="02040502050405020303" pitchFamily="18" charset="0"/>
                          <a:ea typeface="Georgia" panose="02040502050405020303" pitchFamily="18" charset="0"/>
                          <a:cs typeface="Georgia" panose="02040502050405020303" pitchFamily="18" charset="0"/>
                        </a:rPr>
                        <a:t>16.7</a:t>
                      </a:r>
                      <a:endParaRPr lang="en-US" sz="1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7981083"/>
                  </a:ext>
                </a:extLst>
              </a:tr>
              <a:tr h="472629">
                <a:tc>
                  <a:txBody>
                    <a:bodyPr/>
                    <a:lstStyle/>
                    <a:p>
                      <a:pPr marL="4445" marR="0" algn="ctr">
                        <a:lnSpc>
                          <a:spcPts val="1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eorgia" panose="02040502050405020303" pitchFamily="18" charset="0"/>
                          <a:ea typeface="Georgia" panose="02040502050405020303" pitchFamily="18" charset="0"/>
                          <a:cs typeface="Georgia" panose="02040502050405020303" pitchFamily="18" charset="0"/>
                        </a:rPr>
                        <a:t>2</a:t>
                      </a:r>
                      <a:endParaRPr lang="en-US" sz="1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54610" marR="50165" algn="ctr">
                        <a:lnSpc>
                          <a:spcPts val="1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eorgia" panose="02040502050405020303" pitchFamily="18" charset="0"/>
                          <a:ea typeface="Georgia" panose="02040502050405020303" pitchFamily="18" charset="0"/>
                          <a:cs typeface="Georgia" panose="02040502050405020303" pitchFamily="18" charset="0"/>
                        </a:rPr>
                        <a:t>3.6</a:t>
                      </a:r>
                      <a:endParaRPr lang="en-US" sz="1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4450" marR="51435" algn="ctr">
                        <a:lnSpc>
                          <a:spcPts val="1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eorgia" panose="02040502050405020303" pitchFamily="18" charset="0"/>
                          <a:ea typeface="Georgia" panose="02040502050405020303" pitchFamily="18" charset="0"/>
                          <a:cs typeface="Georgia" panose="02040502050405020303" pitchFamily="18" charset="0"/>
                        </a:rPr>
                        <a:t>5.7</a:t>
                      </a:r>
                      <a:endParaRPr lang="en-US" sz="1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5875" marR="0" algn="ctr">
                        <a:lnSpc>
                          <a:spcPts val="1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eorgia" panose="02040502050405020303" pitchFamily="18" charset="0"/>
                          <a:ea typeface="Georgia" panose="02040502050405020303" pitchFamily="18" charset="0"/>
                          <a:cs typeface="Georgia" panose="02040502050405020303" pitchFamily="18" charset="0"/>
                        </a:rPr>
                        <a:t>8</a:t>
                      </a:r>
                      <a:endParaRPr lang="en-US" sz="1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54610" marR="51435" algn="ctr">
                        <a:lnSpc>
                          <a:spcPts val="1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eorgia" panose="02040502050405020303" pitchFamily="18" charset="0"/>
                          <a:ea typeface="Georgia" panose="02040502050405020303" pitchFamily="18" charset="0"/>
                          <a:cs typeface="Georgia" panose="02040502050405020303" pitchFamily="18" charset="0"/>
                        </a:rPr>
                        <a:t>6.6</a:t>
                      </a:r>
                      <a:endParaRPr lang="en-US" sz="1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59055" marR="56515" algn="ctr">
                        <a:lnSpc>
                          <a:spcPts val="1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eorgia" panose="02040502050405020303" pitchFamily="18" charset="0"/>
                          <a:ea typeface="Georgia" panose="02040502050405020303" pitchFamily="18" charset="0"/>
                          <a:cs typeface="Georgia" panose="02040502050405020303" pitchFamily="18" charset="0"/>
                        </a:rPr>
                        <a:t>6.0</a:t>
                      </a:r>
                      <a:endParaRPr lang="en-US" sz="1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8946302"/>
                  </a:ext>
                </a:extLst>
              </a:tr>
              <a:tr h="472629">
                <a:tc>
                  <a:txBody>
                    <a:bodyPr/>
                    <a:lstStyle/>
                    <a:p>
                      <a:pPr marL="4445" marR="0" algn="ctr">
                        <a:lnSpc>
                          <a:spcPts val="1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eorgia" panose="02040502050405020303" pitchFamily="18" charset="0"/>
                          <a:ea typeface="Georgia" panose="02040502050405020303" pitchFamily="18" charset="0"/>
                          <a:cs typeface="Georgia" panose="02040502050405020303" pitchFamily="18" charset="0"/>
                        </a:rPr>
                        <a:t>3</a:t>
                      </a:r>
                      <a:endParaRPr lang="en-US" sz="1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54610" marR="50165" algn="ctr">
                        <a:lnSpc>
                          <a:spcPts val="1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eorgia" panose="02040502050405020303" pitchFamily="18" charset="0"/>
                          <a:ea typeface="Georgia" panose="02040502050405020303" pitchFamily="18" charset="0"/>
                          <a:cs typeface="Georgia" panose="02040502050405020303" pitchFamily="18" charset="0"/>
                        </a:rPr>
                        <a:t>2.6</a:t>
                      </a:r>
                      <a:endParaRPr lang="en-US" sz="1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4450" marR="51435" algn="ctr">
                        <a:lnSpc>
                          <a:spcPts val="1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Georgia" panose="02040502050405020303" pitchFamily="18" charset="0"/>
                          <a:ea typeface="Georgia" panose="02040502050405020303" pitchFamily="18" charset="0"/>
                          <a:cs typeface="Georgia" panose="02040502050405020303" pitchFamily="18" charset="0"/>
                        </a:rPr>
                        <a:t>2.9</a:t>
                      </a:r>
                      <a:endParaRPr lang="en-US" sz="1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5875" marR="0" algn="ctr">
                        <a:lnSpc>
                          <a:spcPts val="1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Georgia" panose="02040502050405020303" pitchFamily="18" charset="0"/>
                          <a:ea typeface="Georgia" panose="02040502050405020303" pitchFamily="18" charset="0"/>
                          <a:cs typeface="Georgia" panose="02040502050405020303" pitchFamily="18" charset="0"/>
                        </a:rPr>
                        <a:t>9</a:t>
                      </a:r>
                      <a:endParaRPr lang="en-US" sz="1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54610" marR="51435" algn="ctr">
                        <a:lnSpc>
                          <a:spcPts val="1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eorgia" panose="02040502050405020303" pitchFamily="18" charset="0"/>
                          <a:ea typeface="Georgia" panose="02040502050405020303" pitchFamily="18" charset="0"/>
                          <a:cs typeface="Georgia" panose="02040502050405020303" pitchFamily="18" charset="0"/>
                        </a:rPr>
                        <a:t>2.3</a:t>
                      </a:r>
                      <a:endParaRPr lang="en-US" sz="1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59055" marR="56515" algn="ctr">
                        <a:lnSpc>
                          <a:spcPts val="1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eorgia" panose="02040502050405020303" pitchFamily="18" charset="0"/>
                          <a:ea typeface="Georgia" panose="02040502050405020303" pitchFamily="18" charset="0"/>
                          <a:cs typeface="Georgia" panose="02040502050405020303" pitchFamily="18" charset="0"/>
                        </a:rPr>
                        <a:t>3.8</a:t>
                      </a:r>
                      <a:endParaRPr lang="en-US" sz="1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0577210"/>
                  </a:ext>
                </a:extLst>
              </a:tr>
              <a:tr h="472629">
                <a:tc>
                  <a:txBody>
                    <a:bodyPr/>
                    <a:lstStyle/>
                    <a:p>
                      <a:pPr marL="4445" marR="0" algn="ctr">
                        <a:lnSpc>
                          <a:spcPts val="1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eorgia" panose="02040502050405020303" pitchFamily="18" charset="0"/>
                          <a:ea typeface="Georgia" panose="02040502050405020303" pitchFamily="18" charset="0"/>
                          <a:cs typeface="Georgia" panose="02040502050405020303" pitchFamily="18" charset="0"/>
                        </a:rPr>
                        <a:t>4</a:t>
                      </a:r>
                      <a:endParaRPr lang="en-US" sz="1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54610" marR="50165" algn="ctr">
                        <a:lnSpc>
                          <a:spcPts val="1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eorgia" panose="02040502050405020303" pitchFamily="18" charset="0"/>
                          <a:ea typeface="Georgia" panose="02040502050405020303" pitchFamily="18" charset="0"/>
                          <a:cs typeface="Georgia" panose="02040502050405020303" pitchFamily="18" charset="0"/>
                        </a:rPr>
                        <a:t>2.6</a:t>
                      </a:r>
                      <a:endParaRPr lang="en-US" sz="1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4450" marR="51435" algn="ctr">
                        <a:lnSpc>
                          <a:spcPts val="1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eorgia" panose="02040502050405020303" pitchFamily="18" charset="0"/>
                          <a:ea typeface="Georgia" panose="02040502050405020303" pitchFamily="18" charset="0"/>
                          <a:cs typeface="Georgia" panose="02040502050405020303" pitchFamily="18" charset="0"/>
                        </a:rPr>
                        <a:t>2.4</a:t>
                      </a:r>
                      <a:endParaRPr lang="en-US" sz="1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67310" marR="51435" algn="ctr">
                        <a:lnSpc>
                          <a:spcPts val="1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eorgia" panose="02040502050405020303" pitchFamily="18" charset="0"/>
                          <a:ea typeface="Georgia" panose="02040502050405020303" pitchFamily="18" charset="0"/>
                          <a:cs typeface="Georgia" panose="02040502050405020303" pitchFamily="18" charset="0"/>
                        </a:rPr>
                        <a:t>10</a:t>
                      </a:r>
                      <a:endParaRPr lang="en-US" sz="1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54610" marR="51435" algn="ctr">
                        <a:lnSpc>
                          <a:spcPts val="1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eorgia" panose="02040502050405020303" pitchFamily="18" charset="0"/>
                          <a:ea typeface="Georgia" panose="02040502050405020303" pitchFamily="18" charset="0"/>
                          <a:cs typeface="Georgia" panose="02040502050405020303" pitchFamily="18" charset="0"/>
                        </a:rPr>
                        <a:t>2.0</a:t>
                      </a:r>
                      <a:endParaRPr lang="en-US" sz="1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59055" marR="56515" algn="ctr">
                        <a:lnSpc>
                          <a:spcPts val="1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eorgia" panose="02040502050405020303" pitchFamily="18" charset="0"/>
                          <a:ea typeface="Georgia" panose="02040502050405020303" pitchFamily="18" charset="0"/>
                          <a:cs typeface="Georgia" panose="02040502050405020303" pitchFamily="18" charset="0"/>
                        </a:rPr>
                        <a:t>4.0</a:t>
                      </a:r>
                      <a:endParaRPr lang="en-US" sz="1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2450986"/>
                  </a:ext>
                </a:extLst>
              </a:tr>
              <a:tr h="472629">
                <a:tc>
                  <a:txBody>
                    <a:bodyPr/>
                    <a:lstStyle/>
                    <a:p>
                      <a:pPr marL="4445" marR="0" algn="ctr">
                        <a:lnSpc>
                          <a:spcPts val="1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eorgia" panose="02040502050405020303" pitchFamily="18" charset="0"/>
                          <a:ea typeface="Georgia" panose="02040502050405020303" pitchFamily="18" charset="0"/>
                          <a:cs typeface="Georgia" panose="02040502050405020303" pitchFamily="18" charset="0"/>
                        </a:rPr>
                        <a:t>5</a:t>
                      </a:r>
                      <a:endParaRPr lang="en-US" sz="1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54610" marR="50165" algn="ctr">
                        <a:lnSpc>
                          <a:spcPts val="1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eorgia" panose="02040502050405020303" pitchFamily="18" charset="0"/>
                          <a:ea typeface="Georgia" panose="02040502050405020303" pitchFamily="18" charset="0"/>
                          <a:cs typeface="Georgia" panose="02040502050405020303" pitchFamily="18" charset="0"/>
                        </a:rPr>
                        <a:t>7.3</a:t>
                      </a:r>
                      <a:endParaRPr lang="en-US" sz="1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4450" marR="51435" algn="ctr">
                        <a:lnSpc>
                          <a:spcPts val="1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eorgia" panose="02040502050405020303" pitchFamily="18" charset="0"/>
                          <a:ea typeface="Georgia" panose="02040502050405020303" pitchFamily="18" charset="0"/>
                          <a:cs typeface="Georgia" panose="02040502050405020303" pitchFamily="18" charset="0"/>
                        </a:rPr>
                        <a:t>9.9</a:t>
                      </a:r>
                      <a:endParaRPr lang="en-US" sz="1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67310" marR="51435" algn="ctr">
                        <a:lnSpc>
                          <a:spcPts val="1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eorgia" panose="02040502050405020303" pitchFamily="18" charset="0"/>
                          <a:ea typeface="Georgia" panose="02040502050405020303" pitchFamily="18" charset="0"/>
                          <a:cs typeface="Georgia" panose="02040502050405020303" pitchFamily="18" charset="0"/>
                        </a:rPr>
                        <a:t>11</a:t>
                      </a:r>
                      <a:endParaRPr lang="en-US" sz="1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54610" marR="51435" algn="ctr">
                        <a:lnSpc>
                          <a:spcPts val="1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eorgia" panose="02040502050405020303" pitchFamily="18" charset="0"/>
                          <a:ea typeface="Georgia" panose="02040502050405020303" pitchFamily="18" charset="0"/>
                          <a:cs typeface="Georgia" panose="02040502050405020303" pitchFamily="18" charset="0"/>
                        </a:rPr>
                        <a:t>6.8</a:t>
                      </a:r>
                      <a:endParaRPr lang="en-US" sz="1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59055" marR="56515" algn="ctr">
                        <a:lnSpc>
                          <a:spcPts val="1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eorgia" panose="02040502050405020303" pitchFamily="18" charset="0"/>
                          <a:ea typeface="Georgia" panose="02040502050405020303" pitchFamily="18" charset="0"/>
                          <a:cs typeface="Georgia" panose="02040502050405020303" pitchFamily="18" charset="0"/>
                        </a:rPr>
                        <a:t>9.1</a:t>
                      </a:r>
                      <a:endParaRPr lang="en-US" sz="1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379381"/>
                  </a:ext>
                </a:extLst>
              </a:tr>
              <a:tr h="474270">
                <a:tc>
                  <a:txBody>
                    <a:bodyPr/>
                    <a:lstStyle/>
                    <a:p>
                      <a:pPr marL="4445" marR="0" algn="ctr">
                        <a:lnSpc>
                          <a:spcPts val="1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eorgia" panose="02040502050405020303" pitchFamily="18" charset="0"/>
                          <a:ea typeface="Georgia" panose="02040502050405020303" pitchFamily="18" charset="0"/>
                          <a:cs typeface="Georgia" panose="02040502050405020303" pitchFamily="18" charset="0"/>
                        </a:rPr>
                        <a:t>6</a:t>
                      </a:r>
                      <a:endParaRPr lang="en-US" sz="1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4610" marR="50165" algn="ctr">
                        <a:lnSpc>
                          <a:spcPts val="1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eorgia" panose="02040502050405020303" pitchFamily="18" charset="0"/>
                          <a:ea typeface="Georgia" panose="02040502050405020303" pitchFamily="18" charset="0"/>
                          <a:cs typeface="Georgia" panose="02040502050405020303" pitchFamily="18" charset="0"/>
                        </a:rPr>
                        <a:t>3.4</a:t>
                      </a:r>
                      <a:endParaRPr lang="en-US" sz="1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0" marR="51435" algn="ctr">
                        <a:lnSpc>
                          <a:spcPts val="1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eorgia" panose="02040502050405020303" pitchFamily="18" charset="0"/>
                          <a:ea typeface="Georgia" panose="02040502050405020303" pitchFamily="18" charset="0"/>
                          <a:cs typeface="Georgia" panose="02040502050405020303" pitchFamily="18" charset="0"/>
                        </a:rPr>
                        <a:t>3.3</a:t>
                      </a:r>
                      <a:endParaRPr lang="en-US" sz="1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marR="51435" algn="ctr">
                        <a:lnSpc>
                          <a:spcPts val="1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eorgia" panose="02040502050405020303" pitchFamily="18" charset="0"/>
                          <a:ea typeface="Georgia" panose="02040502050405020303" pitchFamily="18" charset="0"/>
                          <a:cs typeface="Georgia" panose="02040502050405020303" pitchFamily="18" charset="0"/>
                        </a:rPr>
                        <a:t>12</a:t>
                      </a:r>
                      <a:endParaRPr lang="en-US" sz="1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4610" marR="51435" algn="ctr">
                        <a:lnSpc>
                          <a:spcPts val="1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eorgia" panose="02040502050405020303" pitchFamily="18" charset="0"/>
                          <a:ea typeface="Georgia" panose="02040502050405020303" pitchFamily="18" charset="0"/>
                          <a:cs typeface="Georgia" panose="02040502050405020303" pitchFamily="18" charset="0"/>
                        </a:rPr>
                        <a:t>8.5</a:t>
                      </a:r>
                      <a:endParaRPr lang="en-US" sz="1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9055" marR="56515" algn="ctr">
                        <a:lnSpc>
                          <a:spcPts val="1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Georgia" panose="02040502050405020303" pitchFamily="18" charset="0"/>
                          <a:ea typeface="Georgia" panose="02040502050405020303" pitchFamily="18" charset="0"/>
                          <a:cs typeface="Georgia" panose="02040502050405020303" pitchFamily="18" charset="0"/>
                        </a:rPr>
                        <a:t>20.9</a:t>
                      </a:r>
                      <a:endParaRPr lang="en-US" sz="1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9346915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3445" y="6386209"/>
            <a:ext cx="7391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Adapted from https</a:t>
            </a:r>
            <a:r>
              <a:rPr lang="en-US"/>
              <a:t>://www.statstutor.ac.uk/resources/uploaded/wilcoxonsignedranktest.pdf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707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bIns="9144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Wilcoxon </a:t>
            </a:r>
            <a:r>
              <a:rPr kumimoji="0" lang="en-US" sz="3200" b="0" i="0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Signed Rank 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Sum Test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0" y="14478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23445" y="1864468"/>
            <a:ext cx="8686800" cy="144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Let’s compute the differences of Drug B – Drug A and </a:t>
            </a:r>
            <a:r>
              <a:rPr lang="en-US"/>
              <a:t>then rank </a:t>
            </a:r>
            <a:r>
              <a:rPr lang="en-US" dirty="0"/>
              <a:t>them.  Note that there is one tied difference (1.5 hours). 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/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/>
          </a:p>
        </p:txBody>
      </p:sp>
      <p:sp>
        <p:nvSpPr>
          <p:cNvPr id="7" name="Content Placeholder 8"/>
          <p:cNvSpPr txBox="1">
            <a:spLocks/>
          </p:cNvSpPr>
          <p:nvPr/>
        </p:nvSpPr>
        <p:spPr>
          <a:xfrm>
            <a:off x="342900" y="2209800"/>
            <a:ext cx="8686800" cy="4191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 typeface="Wingdings 2"/>
              <a:buAutoNum type="arabicPeriod"/>
            </a:pPr>
            <a:endParaRPr lang="en-US" b="1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8292659"/>
              </p:ext>
            </p:extLst>
          </p:nvPr>
        </p:nvGraphicFramePr>
        <p:xfrm>
          <a:off x="-452075" y="3581400"/>
          <a:ext cx="10276750" cy="1203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" name="Document" r:id="rId3" imgW="6222605" imgH="728821" progId="Word.Document.12">
                  <p:embed/>
                </p:oleObj>
              </mc:Choice>
              <mc:Fallback>
                <p:oleObj name="Document" r:id="rId3" imgW="6222605" imgH="72882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452075" y="3581400"/>
                        <a:ext cx="10276750" cy="12033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Adapted from https</a:t>
            </a:r>
            <a:r>
              <a:rPr lang="en-US"/>
              <a:t>://www.statstutor.ac.uk/resources/uploaded/wilcoxonsignedranktest.pdf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493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bIns="9144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Wilcoxon </a:t>
            </a:r>
            <a:r>
              <a:rPr kumimoji="0" lang="en-US" sz="3200" b="0" i="0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Signed Rank 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Sum Test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0" y="14478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23445" y="1864468"/>
            <a:ext cx="8686800" cy="65013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Let’s sum the </a:t>
            </a:r>
            <a:r>
              <a:rPr lang="en-US"/>
              <a:t>negative ranks </a:t>
            </a:r>
            <a:r>
              <a:rPr lang="en-US" dirty="0"/>
              <a:t>W- and then the </a:t>
            </a:r>
            <a:r>
              <a:rPr lang="en-US"/>
              <a:t>positive ranks </a:t>
            </a:r>
            <a:r>
              <a:rPr lang="en-US" dirty="0"/>
              <a:t>W+</a:t>
            </a:r>
          </a:p>
        </p:txBody>
      </p:sp>
      <p:sp>
        <p:nvSpPr>
          <p:cNvPr id="7" name="Content Placeholder 8"/>
          <p:cNvSpPr txBox="1">
            <a:spLocks/>
          </p:cNvSpPr>
          <p:nvPr/>
        </p:nvSpPr>
        <p:spPr>
          <a:xfrm>
            <a:off x="342900" y="2209800"/>
            <a:ext cx="8686800" cy="4191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 typeface="Wingdings 2"/>
              <a:buAutoNum type="arabicPeriod"/>
            </a:pPr>
            <a:endParaRPr lang="en-US" b="1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2779947"/>
              </p:ext>
            </p:extLst>
          </p:nvPr>
        </p:nvGraphicFramePr>
        <p:xfrm>
          <a:off x="-685800" y="2667000"/>
          <a:ext cx="10276750" cy="1203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Document" r:id="rId3" imgW="6222605" imgH="728821" progId="Word.Document.12">
                  <p:embed/>
                </p:oleObj>
              </mc:Choice>
              <mc:Fallback>
                <p:oleObj name="Document" r:id="rId3" imgW="6222605" imgH="728821" progId="Word.Document.12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685800" y="2667000"/>
                        <a:ext cx="10276750" cy="12033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8"/>
          <p:cNvSpPr txBox="1">
            <a:spLocks/>
          </p:cNvSpPr>
          <p:nvPr/>
        </p:nvSpPr>
        <p:spPr>
          <a:xfrm>
            <a:off x="475845" y="2016868"/>
            <a:ext cx="8686800" cy="650132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</a:pPr>
            <a:r>
              <a:rPr lang="en-US" dirty="0"/>
              <a:t>+</a:t>
            </a:r>
          </a:p>
        </p:txBody>
      </p:sp>
      <p:sp>
        <p:nvSpPr>
          <p:cNvPr id="3" name="Rectangle 2"/>
          <p:cNvSpPr/>
          <p:nvPr/>
        </p:nvSpPr>
        <p:spPr>
          <a:xfrm>
            <a:off x="475845" y="4249703"/>
            <a:ext cx="7231467" cy="12926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600" dirty="0">
                <a:latin typeface="+mn-lt"/>
              </a:rPr>
              <a:t>W − = 1 + 2 + 4 = 7</a:t>
            </a:r>
            <a:r>
              <a:rPr lang="en-US" sz="2600" dirty="0">
                <a:latin typeface="+mn-lt"/>
              </a:rPr>
              <a:t>     and</a:t>
            </a:r>
          </a:p>
          <a:p>
            <a:endParaRPr lang="en-US" sz="2600" dirty="0">
              <a:latin typeface="+mn-lt"/>
            </a:endParaRPr>
          </a:p>
          <a:p>
            <a:r>
              <a:rPr lang="pl-PL" sz="2600" dirty="0">
                <a:latin typeface="+mn-lt"/>
              </a:rPr>
              <a:t>W + = 3 + 5.5 + 5.5 + 7 + 8 + 9 + 10 + 11 + 12 = 71</a:t>
            </a:r>
            <a:r>
              <a:rPr lang="en-US" sz="2600" dirty="0">
                <a:latin typeface="+mn-lt"/>
              </a:rPr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5338" y="6288932"/>
            <a:ext cx="75438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Adapted from https</a:t>
            </a:r>
            <a:r>
              <a:rPr lang="en-US"/>
              <a:t>://www.statstutor.ac.uk/resources/uploaded/wilcoxonsignedranktest.pdf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2711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4F51392A1D0240A3D2BA431493B7E2" ma:contentTypeVersion="14" ma:contentTypeDescription="Create a new document." ma:contentTypeScope="" ma:versionID="c7c3d213cbb2d469674a6ed12af4d478">
  <xsd:schema xmlns:xsd="http://www.w3.org/2001/XMLSchema" xmlns:xs="http://www.w3.org/2001/XMLSchema" xmlns:p="http://schemas.microsoft.com/office/2006/metadata/properties" xmlns:ns3="7c4dd8aa-edd7-4664-bc6c-feed373e4ae0" xmlns:ns4="50189497-729f-4dc5-9929-5ffc656f3910" targetNamespace="http://schemas.microsoft.com/office/2006/metadata/properties" ma:root="true" ma:fieldsID="a5f2cd12e341de827b888a8fb19bbec0" ns3:_="" ns4:_="">
    <xsd:import namespace="7c4dd8aa-edd7-4664-bc6c-feed373e4ae0"/>
    <xsd:import namespace="50189497-729f-4dc5-9929-5ffc656f391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EventHashCode" minOccurs="0"/>
                <xsd:element ref="ns4:MediaServiceGenerationTime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AutoKeyPoints" minOccurs="0"/>
                <xsd:element ref="ns4:MediaServiceKeyPoints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4dd8aa-edd7-4664-bc6c-feed373e4ae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189497-729f-4dc5-9929-5ffc656f39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AA64A4-A49F-4473-9DD6-D27F0EAD5A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c4dd8aa-edd7-4664-bc6c-feed373e4ae0"/>
    <ds:schemaRef ds:uri="50189497-729f-4dc5-9929-5ffc656f391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DF938F6-A20E-4A01-A537-D9FD80947187}">
  <ds:schemaRefs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50189497-729f-4dc5-9929-5ffc656f3910"/>
    <ds:schemaRef ds:uri="http://purl.org/dc/dcmitype/"/>
    <ds:schemaRef ds:uri="http://schemas.microsoft.com/office/infopath/2007/PartnerControls"/>
    <ds:schemaRef ds:uri="7c4dd8aa-edd7-4664-bc6c-feed373e4ae0"/>
  </ds:schemaRefs>
</ds:datastoreItem>
</file>

<file path=customXml/itemProps3.xml><?xml version="1.0" encoding="utf-8"?>
<ds:datastoreItem xmlns:ds="http://schemas.openxmlformats.org/officeDocument/2006/customXml" ds:itemID="{62C15D74-FE1E-437E-AD20-244FECF2EE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6769</TotalTime>
  <Words>2308</Words>
  <Application>Microsoft Office PowerPoint</Application>
  <PresentationFormat>On-screen Show (4:3)</PresentationFormat>
  <Paragraphs>359</Paragraphs>
  <Slides>37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Bookman Old Style</vt:lpstr>
      <vt:lpstr>Franklin Gothic Book</vt:lpstr>
      <vt:lpstr>Georgia</vt:lpstr>
      <vt:lpstr>Perpetua</vt:lpstr>
      <vt:lpstr>Wingdings 2</vt:lpstr>
      <vt:lpstr>Equity</vt:lpstr>
      <vt:lpstr>Document</vt:lpstr>
      <vt:lpstr>Nonparametric Statistics </vt:lpstr>
      <vt:lpstr>PowerPoint Presentation</vt:lpstr>
      <vt:lpstr>PowerPoint Presentation</vt:lpstr>
      <vt:lpstr>PowerPoint Presentation</vt:lpstr>
      <vt:lpstr>Wilcoxon Signed Rank Sum Test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Mann Whitney Test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Kruskall Wallis Test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NEW HAMPSHIRE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Review of Basic Concepts</dc:title>
  <dc:creator>R-WARNER</dc:creator>
  <cp:lastModifiedBy>Max Kilger</cp:lastModifiedBy>
  <cp:revision>668</cp:revision>
  <cp:lastPrinted>2022-03-09T14:46:19Z</cp:lastPrinted>
  <dcterms:created xsi:type="dcterms:W3CDTF">2007-03-27T14:14:02Z</dcterms:created>
  <dcterms:modified xsi:type="dcterms:W3CDTF">2023-11-13T19:56:03Z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0x0101001A4F51392A1D0240A3D2BA431493B7E2</vt:lpwstr>
  </property>
</Properties>
</file>