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3"/>
  </p:notesMasterIdLst>
  <p:sldIdLst>
    <p:sldId id="257" r:id="rId2"/>
    <p:sldId id="258" r:id="rId3"/>
    <p:sldId id="260" r:id="rId4"/>
    <p:sldId id="261" r:id="rId5"/>
    <p:sldId id="262" r:id="rId6"/>
    <p:sldId id="263" r:id="rId7"/>
    <p:sldId id="264" r:id="rId8"/>
    <p:sldId id="265" r:id="rId9"/>
    <p:sldId id="266" r:id="rId10"/>
    <p:sldId id="267"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92" r:id="rId27"/>
    <p:sldId id="293" r:id="rId28"/>
    <p:sldId id="289" r:id="rId29"/>
    <p:sldId id="290" r:id="rId30"/>
    <p:sldId id="294" r:id="rId31"/>
    <p:sldId id="291" r:id="rId32"/>
    <p:sldId id="298" r:id="rId33"/>
    <p:sldId id="295" r:id="rId34"/>
    <p:sldId id="296" r:id="rId35"/>
    <p:sldId id="297" r:id="rId36"/>
    <p:sldId id="305" r:id="rId37"/>
    <p:sldId id="299" r:id="rId38"/>
    <p:sldId id="300" r:id="rId39"/>
    <p:sldId id="301" r:id="rId40"/>
    <p:sldId id="302" r:id="rId41"/>
    <p:sldId id="303" r:id="rId42"/>
    <p:sldId id="304" r:id="rId43"/>
    <p:sldId id="306" r:id="rId44"/>
    <p:sldId id="307" r:id="rId45"/>
    <p:sldId id="308" r:id="rId46"/>
    <p:sldId id="309" r:id="rId47"/>
    <p:sldId id="311" r:id="rId48"/>
    <p:sldId id="310"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 id="326" r:id="rId64"/>
    <p:sldId id="327" r:id="rId65"/>
    <p:sldId id="328" r:id="rId66"/>
    <p:sldId id="329" r:id="rId67"/>
    <p:sldId id="330" r:id="rId68"/>
    <p:sldId id="331" r:id="rId69"/>
    <p:sldId id="332" r:id="rId70"/>
    <p:sldId id="333" r:id="rId71"/>
    <p:sldId id="337" r:id="rId7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notesViewPr>
    <p:cSldViewPr>
      <p:cViewPr varScale="1">
        <p:scale>
          <a:sx n="63" d="100"/>
          <a:sy n="63" d="100"/>
        </p:scale>
        <p:origin x="-1037"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19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DE19B2C-683B-4E7A-9F2C-CE3ADDD566C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4312ABD7-5051-49C5-B7F4-43793DCF7640}" type="slidenum">
              <a:rPr lang="en-US" smtClean="0"/>
              <a:pPr/>
              <a:t>1</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EC593FDD-B7A6-45DF-AE51-39DC759EB204}" type="slidenum">
              <a:rPr lang="en-US" smtClean="0"/>
              <a:pPr/>
              <a:t>10</a:t>
            </a:fld>
            <a:endParaRPr 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013DA695-2DAB-4C3A-A242-30B646CFB638}" type="slidenum">
              <a:rPr lang="en-US" smtClean="0"/>
              <a:pPr/>
              <a:t>11</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E2A291DE-7CB5-4FF1-A95C-5A5046AD9997}" type="slidenum">
              <a:rPr lang="en-US" smtClean="0"/>
              <a:pPr/>
              <a:t>12</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147C29EE-54E6-470D-A84A-45A54E7A7BB0}" type="slidenum">
              <a:rPr lang="en-US" smtClean="0"/>
              <a:pPr/>
              <a:t>13</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31CC8C2C-AFAD-4749-B20D-04837D9329FF}" type="slidenum">
              <a:rPr lang="en-US" smtClean="0"/>
              <a:pPr/>
              <a:t>14</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132C34FC-BDF9-4277-BC20-E36E768FE6C3}" type="slidenum">
              <a:rPr lang="en-US" smtClean="0"/>
              <a:pPr/>
              <a:t>15</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368677C8-7D2E-4330-8719-8D3AC0DF92BC}" type="slidenum">
              <a:rPr lang="en-US" smtClean="0"/>
              <a:pPr/>
              <a:t>16</a:t>
            </a:fld>
            <a:endParaRPr lang="en-US"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2F142F4A-A90E-4E2D-A08E-F2D277A1CBE2}" type="slidenum">
              <a:rPr lang="en-US" smtClean="0"/>
              <a:pPr/>
              <a:t>17</a:t>
            </a:fld>
            <a:endParaRPr lang="en-US"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094D5ED6-AD52-4823-B114-503AC04649BB}" type="slidenum">
              <a:rPr lang="en-US" smtClean="0"/>
              <a:pPr/>
              <a:t>18</a:t>
            </a:fld>
            <a:endParaRPr lang="en-US"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7AB3E5DB-C82E-4105-9EF6-8280FDAA1D81}" type="slidenum">
              <a:rPr lang="en-US" smtClean="0"/>
              <a:pPr/>
              <a:t>19</a:t>
            </a:fld>
            <a:endParaRPr lang="en-US"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4CA41D45-3237-4F57-8CC7-E0EE97A030BD}" type="slidenum">
              <a:rPr lang="en-US" smtClean="0"/>
              <a:pPr/>
              <a:t>2</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en-US" smtClean="0"/>
              <a:t>Note that Logistic Regression is another way to handle this type of data. Chapter 21 provides a brief introduction to Binary Logistic Regression, in which the outcome variable has only two groups or categories.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0D0665CC-1C64-4F30-8432-11E34CF72D90}" type="slidenum">
              <a:rPr lang="en-US" smtClean="0"/>
              <a:pPr/>
              <a:t>20</a:t>
            </a:fld>
            <a:endParaRPr lang="en-US"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9A656F1E-7C3A-4D7B-8286-22A630C5130F}" type="slidenum">
              <a:rPr lang="en-US" smtClean="0"/>
              <a:pPr/>
              <a:t>21</a:t>
            </a:fld>
            <a:endParaRPr lang="en-US"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8F4A0C65-3293-4563-A54E-83ACAF59A19D}" type="slidenum">
              <a:rPr lang="en-US" smtClean="0"/>
              <a:pPr/>
              <a:t>22</a:t>
            </a:fld>
            <a:endParaRPr lang="en-US"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788042C6-2C64-42C4-8791-71117749F19B}" type="slidenum">
              <a:rPr lang="en-US" smtClean="0"/>
              <a:pPr/>
              <a:t>23</a:t>
            </a:fld>
            <a:endParaRPr lang="en-US"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2E551495-CCA0-46A7-80C0-78F192AFEB50}" type="slidenum">
              <a:rPr lang="en-US" smtClean="0"/>
              <a:pPr/>
              <a:t>24</a:t>
            </a:fld>
            <a:endParaRPr lang="en-US"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4C288CED-03CE-4CED-AC37-B3120F1B20CD}" type="slidenum">
              <a:rPr lang="en-US" smtClean="0"/>
              <a:pPr/>
              <a:t>25</a:t>
            </a:fld>
            <a:endParaRPr lang="en-US"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13918EF7-8A9C-43B9-B6AB-C79CC6A3C963}" type="slidenum">
              <a:rPr lang="en-US" smtClean="0"/>
              <a:pPr/>
              <a:t>26</a:t>
            </a:fld>
            <a:endParaRPr lang="en-US"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5551FBCC-8CE2-4F11-B339-4E8C8719BF17}" type="slidenum">
              <a:rPr lang="en-US" smtClean="0"/>
              <a:pPr/>
              <a:t>27</a:t>
            </a:fld>
            <a:endParaRPr lang="en-US"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43623289-B7B9-4882-93E6-2FCF781E37A6}" type="slidenum">
              <a:rPr lang="en-US" smtClean="0"/>
              <a:pPr/>
              <a:t>28</a:t>
            </a:fld>
            <a:endParaRPr lang="en-US"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DAE8F5D7-F8F3-4C4E-A6A6-F467B3802224}" type="slidenum">
              <a:rPr lang="en-US" smtClean="0"/>
              <a:pPr/>
              <a:t>29</a:t>
            </a:fld>
            <a:endParaRPr lang="en-US"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F6B97A20-D86D-4075-AE97-C4B3DB1281D7}" type="slidenum">
              <a:rPr lang="en-US" smtClean="0"/>
              <a:pPr/>
              <a:t>3</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17B8B399-F601-48A2-8A70-6D637F1458ED}" type="slidenum">
              <a:rPr lang="en-US" smtClean="0"/>
              <a:pPr/>
              <a:t>30</a:t>
            </a:fld>
            <a:endParaRPr lang="en-US"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0B98504F-3961-4D97-804B-A0BA32CA7ED3}" type="slidenum">
              <a:rPr lang="en-US" smtClean="0"/>
              <a:pPr/>
              <a:t>31</a:t>
            </a:fld>
            <a:endParaRPr lang="en-US"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r>
              <a:rPr lang="en-US" smtClean="0"/>
              <a:t>SCP is the sum of cross products.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448F0EE4-102C-4736-8BF7-8A298F00CBC1}" type="slidenum">
              <a:rPr lang="en-US" smtClean="0"/>
              <a:pPr/>
              <a:t>32</a:t>
            </a:fld>
            <a:endParaRPr lang="en-US"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9054C98F-EA4E-439D-9DB1-CECEC1615C67}" type="slidenum">
              <a:rPr lang="en-US" smtClean="0"/>
              <a:pPr/>
              <a:t>33</a:t>
            </a:fld>
            <a:endParaRPr lang="en-US"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87C63A6F-545A-4E25-B40B-0A1A226BBDD7}" type="slidenum">
              <a:rPr lang="en-US" smtClean="0"/>
              <a:pPr/>
              <a:t>34</a:t>
            </a:fld>
            <a:endParaRPr lang="en-US"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0A9D0164-94BE-47D1-BB5E-757F027D5303}" type="slidenum">
              <a:rPr lang="en-US" smtClean="0"/>
              <a:pPr/>
              <a:t>35</a:t>
            </a:fld>
            <a:endParaRPr lang="en-US"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EA81714A-DAFD-4825-AB7A-FEE4025E3DA0}" type="slidenum">
              <a:rPr lang="en-US" smtClean="0"/>
              <a:pPr/>
              <a:t>36</a:t>
            </a:fld>
            <a:endParaRPr lang="en-US"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47F990E9-AD45-4798-ACAA-19F264615CFB}" type="slidenum">
              <a:rPr lang="en-US" smtClean="0"/>
              <a:pPr/>
              <a:t>37</a:t>
            </a:fld>
            <a:endParaRPr lang="en-US"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FEF0628B-C4DD-493A-BA0B-E0DA04383794}" type="slidenum">
              <a:rPr lang="en-US" smtClean="0"/>
              <a:pPr/>
              <a:t>38</a:t>
            </a:fld>
            <a:endParaRPr lang="en-US"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F3690144-C59F-4EBC-9EA2-0C47DF7B69CF}" type="slidenum">
              <a:rPr lang="en-US" smtClean="0"/>
              <a:pPr/>
              <a:t>39</a:t>
            </a:fld>
            <a:endParaRPr lang="en-US"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486FA19-777C-4BDC-9941-BB15C0F54811}" type="slidenum">
              <a:rPr lang="en-US" smtClean="0"/>
              <a:pPr/>
              <a:t>4</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4B2A1C0C-438C-4086-AE05-78B53DCC2110}" type="slidenum">
              <a:rPr lang="en-US" smtClean="0"/>
              <a:pPr/>
              <a:t>40</a:t>
            </a:fld>
            <a:endParaRPr lang="en-US"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DD11ED3D-18DD-4D89-AB2A-AF64DA83FD90}" type="slidenum">
              <a:rPr lang="en-US" smtClean="0"/>
              <a:pPr/>
              <a:t>41</a:t>
            </a:fld>
            <a:endParaRPr lang="en-US"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6DF0545E-2D01-47C2-A0D9-38F93306AF87}" type="slidenum">
              <a:rPr lang="en-US" smtClean="0"/>
              <a:pPr/>
              <a:t>42</a:t>
            </a:fld>
            <a:endParaRPr lang="en-US"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01890D56-6233-4BE6-9B20-BEA5118F5497}" type="slidenum">
              <a:rPr lang="en-US" smtClean="0"/>
              <a:pPr/>
              <a:t>43</a:t>
            </a:fld>
            <a:endParaRPr lang="en-US"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2AE16503-099B-4C05-A6BF-13F4F3B83A84}" type="slidenum">
              <a:rPr lang="en-US" smtClean="0"/>
              <a:pPr/>
              <a:t>44</a:t>
            </a:fld>
            <a:endParaRPr lang="en-US"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308B7B15-7AF7-4449-A58B-6523CC6242FD}" type="slidenum">
              <a:rPr lang="en-US" smtClean="0"/>
              <a:pPr/>
              <a:t>45</a:t>
            </a:fld>
            <a:endParaRPr lang="en-US"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583A8B65-FB77-4991-9319-B24FA98FDF2E}" type="slidenum">
              <a:rPr lang="en-US" smtClean="0"/>
              <a:pPr/>
              <a:t>46</a:t>
            </a:fld>
            <a:endParaRPr lang="en-US" smtClean="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E47DF421-8A73-40B1-A0B2-6CDF38313D7D}" type="slidenum">
              <a:rPr lang="en-US" smtClean="0"/>
              <a:pPr/>
              <a:t>47</a:t>
            </a:fld>
            <a:endParaRPr lang="en-US"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1E7B6BA1-8AD7-4E6B-870D-1160BA1A20D2}" type="slidenum">
              <a:rPr lang="en-US" smtClean="0"/>
              <a:pPr/>
              <a:t>48</a:t>
            </a:fld>
            <a:endParaRPr lang="en-US"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60EAED26-A073-496B-B68E-62C4550C2ABB}" type="slidenum">
              <a:rPr lang="en-US" smtClean="0"/>
              <a:pPr/>
              <a:t>49</a:t>
            </a:fld>
            <a:endParaRPr lang="en-US"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5FB0E5F3-B203-49CB-B0B2-6632FE88CC52}" type="slidenum">
              <a:rPr lang="en-US" smtClean="0"/>
              <a:pPr/>
              <a:t>5</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586F4DCB-DE9F-4F7B-A093-9D41C811F770}" type="slidenum">
              <a:rPr lang="en-US" smtClean="0"/>
              <a:pPr/>
              <a:t>50</a:t>
            </a:fld>
            <a:endParaRPr lang="en-US"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3C07BE97-E8F7-4681-9839-28F8D5AB71D3}" type="slidenum">
              <a:rPr lang="en-US" smtClean="0"/>
              <a:pPr/>
              <a:t>51</a:t>
            </a:fld>
            <a:endParaRPr lang="en-US"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2B34C311-0CB2-44ED-84E3-3EFA9C337266}" type="slidenum">
              <a:rPr lang="en-US" smtClean="0"/>
              <a:pPr/>
              <a:t>52</a:t>
            </a:fld>
            <a:endParaRPr lang="en-US"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9518179A-49E7-430D-B228-7BDFE1DA58E7}" type="slidenum">
              <a:rPr lang="en-US" smtClean="0"/>
              <a:pPr/>
              <a:t>53</a:t>
            </a:fld>
            <a:endParaRPr lang="en-US"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7F3180FB-1753-4CF6-A4B5-B5F894E1EED8}" type="slidenum">
              <a:rPr lang="en-US" smtClean="0"/>
              <a:pPr/>
              <a:t>54</a:t>
            </a:fld>
            <a:endParaRPr lang="en-US"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8BF79484-4ADA-4BE1-BD4B-DE96B8E48390}" type="slidenum">
              <a:rPr lang="en-US" smtClean="0"/>
              <a:pPr/>
              <a:t>55</a:t>
            </a:fld>
            <a:endParaRPr lang="en-US" smtClean="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8B16200B-BE23-4E6A-9BD9-2079EC739664}" type="slidenum">
              <a:rPr lang="en-US" smtClean="0"/>
              <a:pPr/>
              <a:t>56</a:t>
            </a:fld>
            <a:endParaRPr lang="en-US" smtClean="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9C8C7CBD-8EEF-4A22-849F-AC4538479892}" type="slidenum">
              <a:rPr lang="en-US" smtClean="0"/>
              <a:pPr/>
              <a:t>57</a:t>
            </a:fld>
            <a:endParaRPr lang="en-US" smtClean="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044856AC-412A-4C72-830E-2C2938DF76B9}" type="slidenum">
              <a:rPr lang="en-US" smtClean="0"/>
              <a:pPr/>
              <a:t>58</a:t>
            </a:fld>
            <a:endParaRPr lang="en-US" smtClean="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3BF01F2C-BCC0-4425-B0A0-995F532C796C}" type="slidenum">
              <a:rPr lang="en-US" smtClean="0"/>
              <a:pPr/>
              <a:t>59</a:t>
            </a:fld>
            <a:endParaRPr lang="en-US" smtClean="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E6D90872-0A75-4D19-A09F-97FE38EBCA12}" type="slidenum">
              <a:rPr lang="en-US" smtClean="0"/>
              <a:pPr/>
              <a:t>6</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B0D525FC-C58B-46E3-A6F0-42A5B88384BD}" type="slidenum">
              <a:rPr lang="en-US" smtClean="0"/>
              <a:pPr/>
              <a:t>60</a:t>
            </a:fld>
            <a:endParaRPr lang="en-US" smtClean="0"/>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731703B1-3D6C-4A72-B208-EEA202FF5903}" type="slidenum">
              <a:rPr lang="en-US" smtClean="0"/>
              <a:pPr/>
              <a:t>61</a:t>
            </a:fld>
            <a:endParaRPr lang="en-US"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C2AF6C96-9C92-407C-98FC-E8F8A637F588}" type="slidenum">
              <a:rPr lang="en-US" smtClean="0"/>
              <a:pPr/>
              <a:t>62</a:t>
            </a:fld>
            <a:endParaRPr lang="en-US" smtClean="0"/>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23E1FCBF-F7F5-4CB4-9F5A-09E3AC47DA9E}" type="slidenum">
              <a:rPr lang="en-US" smtClean="0"/>
              <a:pPr/>
              <a:t>63</a:t>
            </a:fld>
            <a:endParaRPr lang="en-US" smtClean="0"/>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46DEE0C2-C470-4C03-A38B-1CFB60CA9ED4}" type="slidenum">
              <a:rPr lang="en-US" smtClean="0"/>
              <a:pPr/>
              <a:t>64</a:t>
            </a:fld>
            <a:endParaRPr lang="en-US" smtClean="0"/>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DB4C6F0A-DC5D-4319-9BB1-78189419F6E1}" type="slidenum">
              <a:rPr lang="en-US" smtClean="0"/>
              <a:pPr/>
              <a:t>65</a:t>
            </a:fld>
            <a:endParaRPr lang="en-US" smtClean="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5992FFAE-E8B1-401D-B580-A5FFB81C2D95}" type="slidenum">
              <a:rPr lang="en-US" smtClean="0"/>
              <a:pPr/>
              <a:t>66</a:t>
            </a:fld>
            <a:endParaRPr lang="en-US" smtClean="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3152BD3A-0C2D-471A-8F35-829BA75613DE}" type="slidenum">
              <a:rPr lang="en-US" smtClean="0"/>
              <a:pPr/>
              <a:t>67</a:t>
            </a:fld>
            <a:endParaRPr lang="en-US" smtClean="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A70BD658-7573-46AE-AB21-B07E51AD52AF}" type="slidenum">
              <a:rPr lang="en-US" smtClean="0"/>
              <a:pPr/>
              <a:t>68</a:t>
            </a:fld>
            <a:endParaRPr lang="en-US" smtClean="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CEDF9823-6B85-425B-BC62-B8BD813565F6}" type="slidenum">
              <a:rPr lang="en-US" smtClean="0"/>
              <a:pPr/>
              <a:t>69</a:t>
            </a:fld>
            <a:endParaRPr lang="en-US" smtClean="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8D8632F9-D5C1-424F-B581-878D12C9D303}" type="slidenum">
              <a:rPr lang="en-US" smtClean="0"/>
              <a:pPr/>
              <a:t>7</a:t>
            </a:fld>
            <a:endParaRPr 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FCEFD484-6B14-4A73-94E8-99A87CC076CC}" type="slidenum">
              <a:rPr lang="en-US" smtClean="0"/>
              <a:pPr/>
              <a:t>70</a:t>
            </a:fld>
            <a:endParaRPr lang="en-US" smtClean="0"/>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33F0A538-A98A-4FF1-8A3C-AED5EB8A0DB0}" type="slidenum">
              <a:rPr lang="en-US" smtClean="0"/>
              <a:pPr/>
              <a:t>71</a:t>
            </a:fld>
            <a:endParaRPr lang="en-US" smtClean="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7F7DB0BE-F77A-40CC-8382-D7EAA4CB3B7B}" type="slidenum">
              <a:rPr lang="en-US" smtClean="0"/>
              <a:pPr/>
              <a:t>8</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40B933B2-6D9A-4AE2-8B04-005024CCCE4A}" type="slidenum">
              <a:rPr lang="en-US" smtClean="0"/>
              <a:pPr/>
              <a:t>9</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1F5A546B-1E63-49FF-A71E-D1E1D0E04A3A}" type="slidenum">
              <a:rPr lang="en-US" smtClean="0"/>
              <a:pPr>
                <a:defRPr/>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5708907-411C-4B44-8FAD-E360D9E1D0E2}"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17A9487-EA04-4EAD-B718-CA6C5EBBBD23}"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CFC0D0C-C2DC-4B0C-BE83-0C65DAC0E5F1}" type="slidenum">
              <a:rPr lang="en-US" smtClean="0"/>
              <a:pPr>
                <a:defRPr/>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800100" y="6172200"/>
            <a:ext cx="4000500" cy="457200"/>
          </a:xfrm>
        </p:spPr>
        <p:txBody>
          <a:bodyPr/>
          <a:lstStyle/>
          <a:p>
            <a:pPr>
              <a:defRPr/>
            </a:pP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a:defRPr/>
            </a:pPr>
            <a:fld id="{0473BEAF-B0D7-4495-9AA0-B5DD91C4CF2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1A5C6D0-9A71-4872-B7F6-E935CB096B53}" type="slidenum">
              <a:rPr lang="en-US" smtClean="0"/>
              <a:pPr>
                <a:defRPr/>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4703FB71-3935-48A5-ABAA-2EDB305ED079}" type="slidenum">
              <a:rPr lang="en-US" smtClean="0"/>
              <a:pPr>
                <a:defRPr/>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1CEA248D-1434-459A-BF6F-46FEF6977BFB}"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9DF0C7D-62FB-45E0-B124-DF4A13756CE5}"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220145B-0F41-4668-A023-3335C822343C}" type="slidenum">
              <a:rPr lang="en-US" smtClean="0"/>
              <a:pPr>
                <a:defRPr/>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914400" y="6172200"/>
            <a:ext cx="3886200" cy="457200"/>
          </a:xfrm>
        </p:spPr>
        <p:txBody>
          <a:bodyPr/>
          <a:lstStyle/>
          <a:p>
            <a:pPr>
              <a:defRPr/>
            </a:pPr>
            <a:endParaRPr lang="en-US"/>
          </a:p>
        </p:txBody>
      </p:sp>
      <p:sp>
        <p:nvSpPr>
          <p:cNvPr id="7" name="Slide Number Placeholder 6"/>
          <p:cNvSpPr>
            <a:spLocks noGrp="1"/>
          </p:cNvSpPr>
          <p:nvPr>
            <p:ph type="sldNum" sz="quarter" idx="12"/>
          </p:nvPr>
        </p:nvSpPr>
        <p:spPr>
          <a:xfrm>
            <a:off x="146304" y="6208776"/>
            <a:ext cx="457200" cy="457200"/>
          </a:xfrm>
        </p:spPr>
        <p:txBody>
          <a:bodyPr/>
          <a:lstStyle/>
          <a:p>
            <a:pPr>
              <a:defRPr/>
            </a:pPr>
            <a:fld id="{C588D857-36FE-48F2-B476-2FF784238AC3}" type="slidenum">
              <a:rPr lang="en-US" smtClean="0"/>
              <a:pPr>
                <a:defRPr/>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2838686B-06A4-4030-A825-92C698225658}"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58.xml"/><Relationship Id="rId1" Type="http://schemas.openxmlformats.org/officeDocument/2006/relationships/slideLayout" Target="../slideLayouts/slideLayout6.xml"/><Relationship Id="rId4" Type="http://schemas.openxmlformats.org/officeDocument/2006/relationships/image" Target="../media/image23.wmf"/></Relationships>
</file>

<file path=ppt/slides/_rels/slide5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6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p:txBody>
          <a:bodyPr>
            <a:normAutofit/>
          </a:bodyPr>
          <a:lstStyle/>
          <a:p>
            <a:r>
              <a:rPr lang="en-US" sz="4000" dirty="0" err="1" smtClean="0"/>
              <a:t>Discriminant</a:t>
            </a:r>
            <a:r>
              <a:rPr lang="en-US" sz="4000" dirty="0" smtClean="0"/>
              <a:t> Analysis</a:t>
            </a:r>
          </a:p>
        </p:txBody>
      </p:sp>
      <p:sp>
        <p:nvSpPr>
          <p:cNvPr id="2050" name="Rectangle 2"/>
          <p:cNvSpPr>
            <a:spLocks noGrp="1" noChangeArrowheads="1"/>
          </p:cNvSpPr>
          <p:nvPr>
            <p:ph type="ctrTitle"/>
          </p:nvPr>
        </p:nvSpPr>
        <p:spPr/>
        <p:txBody>
          <a:bodyPr>
            <a:normAutofit/>
          </a:bodyPr>
          <a:lstStyle/>
          <a:p>
            <a:pPr eaLnBrk="1" hangingPunct="1"/>
            <a:r>
              <a:rPr lang="en-US" sz="5000" dirty="0" smtClean="0"/>
              <a:t>Chapter 18</a:t>
            </a:r>
          </a:p>
        </p:txBody>
      </p:sp>
      <p:sp>
        <p:nvSpPr>
          <p:cNvPr id="4" name="Footer Placeholder 3"/>
          <p:cNvSpPr>
            <a:spLocks noGrp="1"/>
          </p:cNvSpPr>
          <p:nvPr>
            <p:ph type="ftr" sz="quarter" idx="11"/>
          </p:nvPr>
        </p:nvSpPr>
        <p:spPr>
          <a:xfrm>
            <a:off x="457200" y="6248400"/>
            <a:ext cx="3962400" cy="457200"/>
          </a:xfrm>
        </p:spPr>
        <p:txBody>
          <a:bodyPr/>
          <a:lstStyle/>
          <a:p>
            <a:pPr>
              <a:defRPr/>
            </a:pPr>
            <a:r>
              <a:rPr lang="en-US" dirty="0" smtClean="0">
                <a:latin typeface="+mn-lt"/>
              </a:rPr>
              <a:t>Warner (2012). Applied Statistics: From </a:t>
            </a:r>
            <a:r>
              <a:rPr lang="en-US" dirty="0" err="1" smtClean="0">
                <a:latin typeface="+mn-lt"/>
              </a:rPr>
              <a:t>bivariate</a:t>
            </a:r>
            <a:r>
              <a:rPr lang="en-US" dirty="0" smtClean="0">
                <a:latin typeface="+mn-lt"/>
              </a:rPr>
              <a:t> through multivariate techniques. SAGE Publications, Inc.</a:t>
            </a:r>
            <a:endParaRPr lang="en-US" dirty="0">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en-US" dirty="0" smtClean="0"/>
          </a:p>
        </p:txBody>
      </p:sp>
      <p:sp>
        <p:nvSpPr>
          <p:cNvPr id="18435" name="Rectangle 3"/>
          <p:cNvSpPr>
            <a:spLocks noGrp="1" noChangeArrowheads="1"/>
          </p:cNvSpPr>
          <p:nvPr>
            <p:ph sz="quarter" idx="1"/>
          </p:nvPr>
        </p:nvSpPr>
        <p:spPr>
          <a:xfrm>
            <a:off x="838200" y="1828800"/>
            <a:ext cx="7772400" cy="4572000"/>
          </a:xfrm>
        </p:spPr>
        <p:txBody>
          <a:bodyPr/>
          <a:lstStyle/>
          <a:p>
            <a:pPr marL="609600" indent="-609600" eaLnBrk="1" hangingPunct="1">
              <a:buFontTx/>
              <a:buAutoNum type="arabicPeriod"/>
            </a:pPr>
            <a:r>
              <a:rPr lang="en-US" sz="2800" dirty="0" smtClean="0"/>
              <a:t>Develop a model that does a good job of predicting group membership for individuals (this may be particularly valuable in applied situations such as medical diagnosis, college admissions).</a:t>
            </a:r>
          </a:p>
          <a:p>
            <a:pPr marL="609600" indent="-609600" eaLnBrk="1" hangingPunct="1">
              <a:buFontTx/>
              <a:buAutoNum type="arabicPeriod"/>
            </a:pPr>
            <a:r>
              <a:rPr lang="en-US" sz="2800" dirty="0" smtClean="0"/>
              <a:t>Describe the nature of differences among groups by noting which combinations of variables differ most between various groups in the study. This may be of greater interest in theory driven research.</a:t>
            </a:r>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4000" dirty="0">
                <a:solidFill>
                  <a:srgbClr val="464653"/>
                </a:solidFill>
                <a:latin typeface="Franklin Gothic Book"/>
                <a:ea typeface="+mj-ea"/>
                <a:cs typeface="+mj-cs"/>
              </a:rPr>
              <a:t>Reasons to do DA:</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a:xfrm>
            <a:off x="533400" y="274638"/>
            <a:ext cx="8153400" cy="792162"/>
          </a:xfrm>
        </p:spPr>
        <p:txBody>
          <a:bodyPr/>
          <a:lstStyle/>
          <a:p>
            <a:pPr eaLnBrk="1" hangingPunct="1"/>
            <a:endParaRPr lang="en-US" sz="3200" dirty="0" smtClean="0"/>
          </a:p>
        </p:txBody>
      </p:sp>
      <p:pic>
        <p:nvPicPr>
          <p:cNvPr id="19459" name="Picture 5"/>
          <p:cNvPicPr>
            <a:picLocks noChangeAspect="1" noChangeArrowheads="1"/>
          </p:cNvPicPr>
          <p:nvPr/>
        </p:nvPicPr>
        <p:blipFill>
          <a:blip r:embed="rId3" cstate="print"/>
          <a:srcRect/>
          <a:stretch>
            <a:fillRect/>
          </a:stretch>
        </p:blipFill>
        <p:spPr bwMode="auto">
          <a:xfrm>
            <a:off x="2133600" y="1524000"/>
            <a:ext cx="4972050" cy="3727450"/>
          </a:xfrm>
          <a:prstGeom prst="rect">
            <a:avLst/>
          </a:prstGeom>
          <a:noFill/>
          <a:ln w="9525">
            <a:noFill/>
            <a:miter lim="800000"/>
            <a:headEnd/>
            <a:tailEnd/>
          </a:ln>
        </p:spPr>
      </p:pic>
      <p:sp>
        <p:nvSpPr>
          <p:cNvPr id="19460" name="Text Box 6"/>
          <p:cNvSpPr txBox="1">
            <a:spLocks noChangeArrowheads="1"/>
          </p:cNvSpPr>
          <p:nvPr/>
        </p:nvSpPr>
        <p:spPr bwMode="auto">
          <a:xfrm>
            <a:off x="990600" y="5257800"/>
            <a:ext cx="7620000" cy="1465263"/>
          </a:xfrm>
          <a:prstGeom prst="rect">
            <a:avLst/>
          </a:prstGeom>
          <a:noFill/>
          <a:ln w="9525">
            <a:noFill/>
            <a:miter lim="800000"/>
            <a:headEnd/>
            <a:tailEnd/>
          </a:ln>
        </p:spPr>
        <p:txBody>
          <a:bodyPr>
            <a:spAutoFit/>
          </a:bodyPr>
          <a:lstStyle/>
          <a:p>
            <a:pPr>
              <a:spcBef>
                <a:spcPct val="50000"/>
              </a:spcBef>
            </a:pPr>
            <a:r>
              <a:rPr lang="en-US" dirty="0"/>
              <a:t>D</a:t>
            </a:r>
            <a:r>
              <a:rPr lang="en-US" baseline="-25000" dirty="0"/>
              <a:t>1</a:t>
            </a:r>
            <a:r>
              <a:rPr lang="en-US" dirty="0"/>
              <a:t>: large weights for anxiety, depression; D</a:t>
            </a:r>
            <a:r>
              <a:rPr lang="en-US" baseline="-25000" dirty="0"/>
              <a:t>2</a:t>
            </a:r>
            <a:r>
              <a:rPr lang="en-US" dirty="0"/>
              <a:t>, large weights for delusions, hallucinations. Discuss: How does group N (Neurotics) differ from group 0 (no diagnosis)? How does group P (Psychotics) differ from the other two groups? What pattern of scores would lead you to predict that a patient is a member of the Psychotic group?</a:t>
            </a:r>
          </a:p>
        </p:txBody>
      </p:sp>
      <p:sp>
        <p:nvSpPr>
          <p:cNvPr id="5" name="Rectangle 4"/>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200" dirty="0">
                <a:solidFill>
                  <a:srgbClr val="464653"/>
                </a:solidFill>
                <a:latin typeface="Franklin Gothic Book"/>
                <a:ea typeface="+mj-ea"/>
                <a:cs typeface="+mj-cs"/>
              </a:rPr>
              <a:t>Hypothetical data for three groups</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a:normAutofit/>
          </a:bodyPr>
          <a:lstStyle/>
          <a:p>
            <a:pPr eaLnBrk="1" hangingPunct="1"/>
            <a:endParaRPr lang="en-US" sz="3200" dirty="0" smtClean="0"/>
          </a:p>
        </p:txBody>
      </p:sp>
      <p:pic>
        <p:nvPicPr>
          <p:cNvPr id="20483" name="Picture 5"/>
          <p:cNvPicPr>
            <a:picLocks noChangeAspect="1" noChangeArrowheads="1"/>
          </p:cNvPicPr>
          <p:nvPr/>
        </p:nvPicPr>
        <p:blipFill>
          <a:blip r:embed="rId3" cstate="print"/>
          <a:srcRect/>
          <a:stretch>
            <a:fillRect/>
          </a:stretch>
        </p:blipFill>
        <p:spPr bwMode="auto">
          <a:xfrm>
            <a:off x="2209800" y="1905000"/>
            <a:ext cx="4140200" cy="3470275"/>
          </a:xfrm>
          <a:prstGeom prst="rect">
            <a:avLst/>
          </a:prstGeom>
          <a:noFill/>
          <a:ln w="9525">
            <a:noFill/>
            <a:miter lim="800000"/>
            <a:headEnd/>
            <a:tailEnd/>
          </a:ln>
        </p:spPr>
      </p:pic>
      <p:sp>
        <p:nvSpPr>
          <p:cNvPr id="20484" name="Text Box 6"/>
          <p:cNvSpPr txBox="1">
            <a:spLocks noChangeArrowheads="1"/>
          </p:cNvSpPr>
          <p:nvPr/>
        </p:nvSpPr>
        <p:spPr bwMode="auto">
          <a:xfrm>
            <a:off x="914400" y="5562600"/>
            <a:ext cx="6934200" cy="915988"/>
          </a:xfrm>
          <a:prstGeom prst="rect">
            <a:avLst/>
          </a:prstGeom>
          <a:noFill/>
          <a:ln w="9525">
            <a:noFill/>
            <a:miter lim="800000"/>
            <a:headEnd/>
            <a:tailEnd/>
          </a:ln>
        </p:spPr>
        <p:txBody>
          <a:bodyPr>
            <a:spAutoFit/>
          </a:bodyPr>
          <a:lstStyle/>
          <a:p>
            <a:pPr>
              <a:spcBef>
                <a:spcPct val="50000"/>
              </a:spcBef>
            </a:pPr>
            <a:r>
              <a:rPr lang="en-US"/>
              <a:t>How does the spatial distribution of scores for groups 1, 2, 3 in this plot differ from the scores for groups 0, N and P in the previous slide? </a:t>
            </a:r>
          </a:p>
        </p:txBody>
      </p:sp>
      <p:sp>
        <p:nvSpPr>
          <p:cNvPr id="5" name="Rectangle 4"/>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fontScale="92500"/>
          </a:bodyPr>
          <a:lstStyle/>
          <a:p>
            <a:pPr lvl="0" algn="ctr">
              <a:defRPr/>
            </a:pPr>
            <a:r>
              <a:rPr lang="en-US" sz="3400" dirty="0">
                <a:solidFill>
                  <a:srgbClr val="464653"/>
                </a:solidFill>
                <a:latin typeface="Franklin Gothic Book"/>
                <a:ea typeface="+mj-ea"/>
                <a:cs typeface="+mj-cs"/>
              </a:rPr>
              <a:t>Distribution of scores on D</a:t>
            </a:r>
            <a:r>
              <a:rPr lang="en-US" sz="3400" baseline="-25000" dirty="0">
                <a:solidFill>
                  <a:srgbClr val="464653"/>
                </a:solidFill>
                <a:latin typeface="Franklin Gothic Book"/>
                <a:ea typeface="+mj-ea"/>
                <a:cs typeface="+mj-cs"/>
              </a:rPr>
              <a:t>1</a:t>
            </a:r>
            <a:r>
              <a:rPr lang="en-US" sz="3400" dirty="0">
                <a:solidFill>
                  <a:srgbClr val="464653"/>
                </a:solidFill>
                <a:latin typeface="Franklin Gothic Book"/>
                <a:ea typeface="+mj-ea"/>
                <a:cs typeface="+mj-cs"/>
              </a:rPr>
              <a:t> and D</a:t>
            </a:r>
            <a:r>
              <a:rPr lang="en-US" sz="3400" baseline="-25000" dirty="0">
                <a:solidFill>
                  <a:srgbClr val="464653"/>
                </a:solidFill>
                <a:latin typeface="Franklin Gothic Book"/>
                <a:ea typeface="+mj-ea"/>
                <a:cs typeface="+mj-cs"/>
              </a:rPr>
              <a:t>2 </a:t>
            </a:r>
            <a:r>
              <a:rPr lang="en-US" sz="3400" dirty="0">
                <a:solidFill>
                  <a:srgbClr val="464653"/>
                </a:solidFill>
                <a:latin typeface="Franklin Gothic Book"/>
                <a:ea typeface="+mj-ea"/>
                <a:cs typeface="+mj-cs"/>
              </a:rPr>
              <a:t>provides no clear discrimination among three groups in this situation</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4"/>
          <p:cNvPicPr>
            <a:picLocks noChangeAspect="1" noChangeArrowheads="1"/>
          </p:cNvPicPr>
          <p:nvPr/>
        </p:nvPicPr>
        <p:blipFill>
          <a:blip r:embed="rId3" cstate="print"/>
          <a:srcRect/>
          <a:stretch>
            <a:fillRect/>
          </a:stretch>
        </p:blipFill>
        <p:spPr bwMode="auto">
          <a:xfrm>
            <a:off x="1600200" y="228600"/>
            <a:ext cx="5795963" cy="5000625"/>
          </a:xfrm>
          <a:prstGeom prst="rect">
            <a:avLst/>
          </a:prstGeom>
          <a:noFill/>
          <a:ln w="9525">
            <a:noFill/>
            <a:miter lim="800000"/>
            <a:headEnd/>
            <a:tailEnd/>
          </a:ln>
        </p:spPr>
      </p:pic>
      <p:sp>
        <p:nvSpPr>
          <p:cNvPr id="21507" name="Text Box 5"/>
          <p:cNvSpPr txBox="1">
            <a:spLocks noChangeArrowheads="1"/>
          </p:cNvSpPr>
          <p:nvPr/>
        </p:nvSpPr>
        <p:spPr bwMode="auto">
          <a:xfrm>
            <a:off x="304800" y="5638800"/>
            <a:ext cx="8686800" cy="915988"/>
          </a:xfrm>
          <a:prstGeom prst="rect">
            <a:avLst/>
          </a:prstGeom>
          <a:noFill/>
          <a:ln w="9525">
            <a:noFill/>
            <a:miter lim="800000"/>
            <a:headEnd/>
            <a:tailEnd/>
          </a:ln>
        </p:spPr>
        <p:txBody>
          <a:bodyPr>
            <a:spAutoFit/>
          </a:bodyPr>
          <a:lstStyle/>
          <a:p>
            <a:pPr>
              <a:spcBef>
                <a:spcPct val="50000"/>
              </a:spcBef>
            </a:pPr>
            <a:r>
              <a:rPr lang="en-US"/>
              <a:t>Discuss: Do groups A and H differ much in their range of X</a:t>
            </a:r>
            <a:r>
              <a:rPr lang="en-US" baseline="-25000"/>
              <a:t>1</a:t>
            </a:r>
            <a:r>
              <a:rPr lang="en-US"/>
              <a:t> scores? Do the groups differ much in their range of X</a:t>
            </a:r>
            <a:r>
              <a:rPr lang="en-US" baseline="-25000"/>
              <a:t>2</a:t>
            </a:r>
            <a:r>
              <a:rPr lang="en-US"/>
              <a:t> scores?  Can we differentiate members of these groups when we look at their combination of scores on X</a:t>
            </a:r>
            <a:r>
              <a:rPr lang="en-US" baseline="-25000"/>
              <a:t>1</a:t>
            </a:r>
            <a:r>
              <a:rPr lang="en-US"/>
              <a:t> and X</a:t>
            </a:r>
            <a:r>
              <a:rPr lang="en-US" baseline="-25000"/>
              <a:t>2</a:t>
            </a:r>
            <a:r>
              <a:rPr lang="en-US"/>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4"/>
          <p:cNvPicPr>
            <a:picLocks noChangeAspect="1" noChangeArrowheads="1"/>
          </p:cNvPicPr>
          <p:nvPr/>
        </p:nvPicPr>
        <p:blipFill>
          <a:blip r:embed="rId3" cstate="print"/>
          <a:srcRect/>
          <a:stretch>
            <a:fillRect/>
          </a:stretch>
        </p:blipFill>
        <p:spPr bwMode="auto">
          <a:xfrm>
            <a:off x="2133600" y="1981200"/>
            <a:ext cx="4679950" cy="4659312"/>
          </a:xfrm>
          <a:prstGeom prst="rect">
            <a:avLst/>
          </a:prstGeom>
          <a:noFill/>
          <a:ln w="9525">
            <a:noFill/>
            <a:miter lim="800000"/>
            <a:headEnd/>
            <a:tailEnd/>
          </a:ln>
        </p:spPr>
      </p:pic>
      <p:sp>
        <p:nvSpPr>
          <p:cNvPr id="22531" name="Rectangle 5"/>
          <p:cNvSpPr>
            <a:spLocks noGrp="1" noChangeArrowheads="1"/>
          </p:cNvSpPr>
          <p:nvPr>
            <p:ph type="title"/>
          </p:nvPr>
        </p:nvSpPr>
        <p:spPr>
          <a:xfrm>
            <a:off x="533400" y="274638"/>
            <a:ext cx="8153400" cy="1554162"/>
          </a:xfrm>
        </p:spPr>
        <p:txBody>
          <a:bodyPr/>
          <a:lstStyle/>
          <a:p>
            <a:pPr algn="l" eaLnBrk="1" hangingPunct="1"/>
            <a:r>
              <a:rPr lang="en-US" sz="2800" smtClean="0"/>
              <a:t>Rotated version of previous plot, showing scores on D</a:t>
            </a:r>
            <a:r>
              <a:rPr lang="en-US" sz="2800" baseline="-25000" smtClean="0"/>
              <a:t>1 </a:t>
            </a:r>
            <a:r>
              <a:rPr lang="en-US" sz="2800" smtClean="0"/>
              <a:t>as the X axis (dotted line) and the “decision rule” for group membership as D</a:t>
            </a:r>
            <a:r>
              <a:rPr lang="en-US" sz="2800" baseline="-25000" smtClean="0"/>
              <a:t>1</a:t>
            </a:r>
            <a:r>
              <a:rPr lang="en-US" sz="2800" smtClean="0"/>
              <a:t> = 0 (vertical solid line)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endParaRPr lang="en-US" dirty="0" smtClean="0"/>
          </a:p>
        </p:txBody>
      </p:sp>
      <p:sp>
        <p:nvSpPr>
          <p:cNvPr id="23555" name="Rectangle 3"/>
          <p:cNvSpPr>
            <a:spLocks noGrp="1" noChangeArrowheads="1"/>
          </p:cNvSpPr>
          <p:nvPr>
            <p:ph sz="quarter" idx="1"/>
          </p:nvPr>
        </p:nvSpPr>
        <p:spPr>
          <a:xfrm>
            <a:off x="838200" y="1981200"/>
            <a:ext cx="7772400" cy="4572000"/>
          </a:xfrm>
        </p:spPr>
        <p:txBody>
          <a:bodyPr/>
          <a:lstStyle/>
          <a:p>
            <a:pPr eaLnBrk="1" hangingPunct="1">
              <a:buFontTx/>
              <a:buNone/>
            </a:pPr>
            <a:r>
              <a:rPr lang="en-US" dirty="0" smtClean="0"/>
              <a:t>Given a group membership/categorical variable, and scores on several X quantitative variables, we could provide some partial description of the pattern in the data by just doing a one way ANOVA separately for each X quantitative variable across groups. Why is a multivariate (DA) approach potentially better than a series of one way ANOVAs?</a:t>
            </a:r>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4000" dirty="0">
                <a:solidFill>
                  <a:srgbClr val="464653"/>
                </a:solidFill>
                <a:latin typeface="Franklin Gothic Book"/>
                <a:ea typeface="+mj-ea"/>
                <a:cs typeface="+mj-cs"/>
              </a:rPr>
              <a:t>Why do a multivariate analysis?</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pPr eaLnBrk="1" hangingPunct="1"/>
            <a:endParaRPr lang="en-US" sz="4000" dirty="0" smtClean="0"/>
          </a:p>
        </p:txBody>
      </p:sp>
      <p:sp>
        <p:nvSpPr>
          <p:cNvPr id="24579" name="Rectangle 3"/>
          <p:cNvSpPr>
            <a:spLocks noGrp="1" noChangeArrowheads="1"/>
          </p:cNvSpPr>
          <p:nvPr>
            <p:ph sz="quarter" idx="1"/>
          </p:nvPr>
        </p:nvSpPr>
        <p:spPr>
          <a:xfrm>
            <a:off x="914400" y="1981200"/>
            <a:ext cx="7772400" cy="4572000"/>
          </a:xfrm>
        </p:spPr>
        <p:txBody>
          <a:bodyPr/>
          <a:lstStyle/>
          <a:p>
            <a:pPr marL="609600" indent="-609600" eaLnBrk="1" hangingPunct="1">
              <a:buFontTx/>
              <a:buAutoNum type="arabicPeriod"/>
            </a:pPr>
            <a:r>
              <a:rPr lang="en-US" sz="2800" dirty="0" smtClean="0"/>
              <a:t>DA provides one “omnibus” significance test; </a:t>
            </a:r>
            <a:r>
              <a:rPr lang="en-US" sz="2800" dirty="0" err="1" smtClean="0"/>
              <a:t>univariate</a:t>
            </a:r>
            <a:r>
              <a:rPr lang="en-US" sz="2800" dirty="0" smtClean="0"/>
              <a:t> ANOVA provides p F ratios; reporting multiple significance tests may lead to inflated risk of Type I error.</a:t>
            </a:r>
          </a:p>
          <a:p>
            <a:pPr marL="609600" indent="-609600" eaLnBrk="1" hangingPunct="1">
              <a:buFontTx/>
              <a:buAutoNum type="arabicPeriod"/>
            </a:pPr>
            <a:r>
              <a:rPr lang="en-US" sz="2800" dirty="0" smtClean="0"/>
              <a:t>As shown in the ape/human skull example: it is sometimes possible to discriminate between groups using a combination of scores on X variables, even when none of the X variables examined alone show clear differences across groups.</a:t>
            </a:r>
          </a:p>
          <a:p>
            <a:pPr marL="609600" indent="-609600" eaLnBrk="1" hangingPunct="1">
              <a:buFontTx/>
              <a:buAutoNum type="arabicPeriod"/>
            </a:pPr>
            <a:endParaRPr lang="en-US" sz="28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a:solidFill>
                  <a:srgbClr val="464653"/>
                </a:solidFill>
                <a:latin typeface="Franklin Gothic Book"/>
                <a:ea typeface="+mj-ea"/>
                <a:cs typeface="+mj-cs"/>
              </a:rPr>
              <a:t>Comparison of DA to a set of </a:t>
            </a:r>
            <a:r>
              <a:rPr lang="en-US" sz="3600" dirty="0" err="1">
                <a:solidFill>
                  <a:srgbClr val="464653"/>
                </a:solidFill>
                <a:latin typeface="Franklin Gothic Book"/>
                <a:ea typeface="+mj-ea"/>
                <a:cs typeface="+mj-cs"/>
              </a:rPr>
              <a:t>univariate</a:t>
            </a:r>
            <a:r>
              <a:rPr lang="en-US" sz="3600" dirty="0">
                <a:solidFill>
                  <a:srgbClr val="464653"/>
                </a:solidFill>
                <a:latin typeface="Franklin Gothic Book"/>
                <a:ea typeface="+mj-ea"/>
                <a:cs typeface="+mj-cs"/>
              </a:rPr>
              <a:t> ANOVAs</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eaLnBrk="1" hangingPunct="1"/>
            <a:endParaRPr lang="en-US" sz="4000" dirty="0" smtClean="0"/>
          </a:p>
        </p:txBody>
      </p:sp>
      <p:sp>
        <p:nvSpPr>
          <p:cNvPr id="25603" name="Rectangle 3"/>
          <p:cNvSpPr>
            <a:spLocks noGrp="1" noChangeArrowheads="1"/>
          </p:cNvSpPr>
          <p:nvPr>
            <p:ph sz="quarter" idx="1"/>
          </p:nvPr>
        </p:nvSpPr>
        <p:spPr>
          <a:xfrm>
            <a:off x="838200" y="1828800"/>
            <a:ext cx="7772400" cy="4572000"/>
          </a:xfrm>
        </p:spPr>
        <p:txBody>
          <a:bodyPr/>
          <a:lstStyle/>
          <a:p>
            <a:pPr eaLnBrk="1" hangingPunct="1">
              <a:buFontTx/>
              <a:buNone/>
            </a:pPr>
            <a:r>
              <a:rPr lang="en-US" dirty="0" smtClean="0"/>
              <a:t>3. DA may provide better statistical power for detection of group differences than a set of </a:t>
            </a:r>
            <a:r>
              <a:rPr lang="en-US" dirty="0" err="1" smtClean="0"/>
              <a:t>univariate</a:t>
            </a:r>
            <a:r>
              <a:rPr lang="en-US" dirty="0" smtClean="0"/>
              <a:t> ANOVAs (but not always).</a:t>
            </a:r>
          </a:p>
          <a:p>
            <a:pPr eaLnBrk="1" hangingPunct="1">
              <a:buFontTx/>
              <a:buNone/>
            </a:pPr>
            <a:r>
              <a:rPr lang="en-US" dirty="0" smtClean="0"/>
              <a:t>4. Finally, when DA assesses between group differences in X scores, it statistically controls for correlations among the X variables (this is not taken into account in the </a:t>
            </a:r>
            <a:r>
              <a:rPr lang="en-US" dirty="0" err="1" smtClean="0"/>
              <a:t>univariate</a:t>
            </a:r>
            <a:r>
              <a:rPr lang="en-US" dirty="0" smtClean="0"/>
              <a:t> ANOVAs).</a:t>
            </a:r>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a:solidFill>
                  <a:srgbClr val="464653"/>
                </a:solidFill>
                <a:latin typeface="Franklin Gothic Book"/>
                <a:ea typeface="+mj-ea"/>
                <a:cs typeface="+mj-cs"/>
              </a:rPr>
              <a:t>Comparison of DA to a set of </a:t>
            </a:r>
            <a:r>
              <a:rPr lang="en-US" sz="3600" dirty="0" err="1">
                <a:solidFill>
                  <a:srgbClr val="464653"/>
                </a:solidFill>
                <a:latin typeface="Franklin Gothic Book"/>
                <a:ea typeface="+mj-ea"/>
                <a:cs typeface="+mj-cs"/>
              </a:rPr>
              <a:t>univariate</a:t>
            </a:r>
            <a:r>
              <a:rPr lang="en-US" sz="3600" dirty="0">
                <a:solidFill>
                  <a:srgbClr val="464653"/>
                </a:solidFill>
                <a:latin typeface="Franklin Gothic Book"/>
                <a:ea typeface="+mj-ea"/>
                <a:cs typeface="+mj-cs"/>
              </a:rPr>
              <a:t> ANOVAs</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endParaRPr lang="en-US" dirty="0" smtClean="0"/>
          </a:p>
        </p:txBody>
      </p:sp>
      <p:sp>
        <p:nvSpPr>
          <p:cNvPr id="26627" name="Rectangle 3"/>
          <p:cNvSpPr>
            <a:spLocks noGrp="1" noChangeArrowheads="1"/>
          </p:cNvSpPr>
          <p:nvPr>
            <p:ph sz="quarter" idx="1"/>
          </p:nvPr>
        </p:nvSpPr>
        <p:spPr>
          <a:xfrm>
            <a:off x="762000" y="2057400"/>
            <a:ext cx="7772400" cy="4572000"/>
          </a:xfrm>
        </p:spPr>
        <p:txBody>
          <a:bodyPr/>
          <a:lstStyle/>
          <a:p>
            <a:pPr marL="609600" indent="-609600" eaLnBrk="1" hangingPunct="1">
              <a:lnSpc>
                <a:spcPct val="90000"/>
              </a:lnSpc>
              <a:buFontTx/>
              <a:buAutoNum type="arabicPeriod"/>
            </a:pPr>
            <a:r>
              <a:rPr lang="en-US" dirty="0" smtClean="0"/>
              <a:t>For the entire set of all </a:t>
            </a:r>
            <a:r>
              <a:rPr lang="en-US" i="1" dirty="0" smtClean="0"/>
              <a:t>k</a:t>
            </a:r>
            <a:r>
              <a:rPr lang="en-US" dirty="0" smtClean="0"/>
              <a:t> groups, all </a:t>
            </a:r>
            <a:r>
              <a:rPr lang="en-US" i="1" dirty="0" smtClean="0"/>
              <a:t>p</a:t>
            </a:r>
            <a:r>
              <a:rPr lang="en-US" dirty="0" smtClean="0"/>
              <a:t> predictor variables, and all </a:t>
            </a:r>
            <a:r>
              <a:rPr lang="en-US" dirty="0" err="1" smtClean="0"/>
              <a:t>discriminant</a:t>
            </a:r>
            <a:r>
              <a:rPr lang="en-US" dirty="0" smtClean="0"/>
              <a:t> functions: does the DA predict group membership significantly?</a:t>
            </a:r>
          </a:p>
          <a:p>
            <a:pPr marL="609600" indent="-609600" eaLnBrk="1" hangingPunct="1">
              <a:lnSpc>
                <a:spcPct val="90000"/>
              </a:lnSpc>
              <a:buFontTx/>
              <a:buNone/>
            </a:pPr>
            <a:r>
              <a:rPr lang="en-US" dirty="0" smtClean="0"/>
              <a:t>     The summary statistic that provides information this is </a:t>
            </a:r>
            <a:r>
              <a:rPr lang="en-US" dirty="0" err="1" smtClean="0"/>
              <a:t>Wilks’s</a:t>
            </a:r>
            <a:r>
              <a:rPr lang="en-US" dirty="0" smtClean="0"/>
              <a:t> </a:t>
            </a:r>
            <a:r>
              <a:rPr lang="en-US" dirty="0" smtClean="0">
                <a:latin typeface="Symbol" pitchFamily="18" charset="2"/>
              </a:rPr>
              <a:t>L</a:t>
            </a:r>
            <a:r>
              <a:rPr lang="en-US" dirty="0" smtClean="0"/>
              <a:t>.</a:t>
            </a:r>
          </a:p>
          <a:p>
            <a:pPr marL="609600" indent="-609600" eaLnBrk="1" hangingPunct="1">
              <a:lnSpc>
                <a:spcPct val="90000"/>
              </a:lnSpc>
              <a:buFontTx/>
              <a:buNone/>
            </a:pPr>
            <a:r>
              <a:rPr lang="en-US" dirty="0" smtClean="0"/>
              <a:t>     Statistical significance of </a:t>
            </a:r>
            <a:r>
              <a:rPr lang="en-US" dirty="0" err="1" smtClean="0"/>
              <a:t>Wilks’s</a:t>
            </a:r>
            <a:r>
              <a:rPr lang="en-US" dirty="0" smtClean="0"/>
              <a:t> </a:t>
            </a:r>
            <a:r>
              <a:rPr lang="en-US" dirty="0" smtClean="0">
                <a:latin typeface="Symbol" pitchFamily="18" charset="2"/>
              </a:rPr>
              <a:t>L </a:t>
            </a:r>
            <a:r>
              <a:rPr lang="en-US" dirty="0" smtClean="0"/>
              <a:t>can be assessed by converting it to an (often approximate) </a:t>
            </a:r>
            <a:r>
              <a:rPr lang="en-US" i="1" dirty="0" smtClean="0"/>
              <a:t>F</a:t>
            </a:r>
            <a:r>
              <a:rPr lang="en-US" dirty="0" smtClean="0"/>
              <a:t> or </a:t>
            </a:r>
            <a:r>
              <a:rPr lang="en-US" dirty="0" smtClean="0">
                <a:latin typeface="Symbol" pitchFamily="18" charset="2"/>
              </a:rPr>
              <a:t>c</a:t>
            </a:r>
            <a:r>
              <a:rPr lang="en-US" baseline="30000" dirty="0" smtClean="0"/>
              <a:t>2</a:t>
            </a:r>
            <a:r>
              <a:rPr lang="en-US" dirty="0" smtClean="0"/>
              <a:t>. </a:t>
            </a:r>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4000" dirty="0">
                <a:solidFill>
                  <a:srgbClr val="464653"/>
                </a:solidFill>
                <a:latin typeface="Franklin Gothic Book"/>
                <a:ea typeface="+mj-ea"/>
                <a:cs typeface="+mj-cs"/>
              </a:rPr>
              <a:t>Research Questions in DA</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endParaRPr lang="en-US" sz="4000" dirty="0" smtClean="0"/>
          </a:p>
        </p:txBody>
      </p:sp>
      <p:sp>
        <p:nvSpPr>
          <p:cNvPr id="27651" name="Rectangle 3"/>
          <p:cNvSpPr>
            <a:spLocks noGrp="1" noChangeArrowheads="1"/>
          </p:cNvSpPr>
          <p:nvPr>
            <p:ph sz="quarter" idx="1"/>
          </p:nvPr>
        </p:nvSpPr>
        <p:spPr>
          <a:xfrm>
            <a:off x="914400" y="1752600"/>
            <a:ext cx="7772400" cy="4572000"/>
          </a:xfrm>
        </p:spPr>
        <p:txBody>
          <a:bodyPr/>
          <a:lstStyle/>
          <a:p>
            <a:pPr eaLnBrk="1" hangingPunct="1">
              <a:lnSpc>
                <a:spcPct val="90000"/>
              </a:lnSpc>
              <a:buFontTx/>
              <a:buNone/>
            </a:pPr>
            <a:r>
              <a:rPr lang="en-US" sz="2800" dirty="0" smtClean="0"/>
              <a:t>2. How many of the </a:t>
            </a:r>
            <a:r>
              <a:rPr lang="en-US" sz="2800" dirty="0" err="1" smtClean="0"/>
              <a:t>discriminant</a:t>
            </a:r>
            <a:r>
              <a:rPr lang="en-US" sz="2800" dirty="0" smtClean="0"/>
              <a:t> functions obtained in the analysis provide useful information about differences among groups?  </a:t>
            </a:r>
          </a:p>
          <a:p>
            <a:pPr eaLnBrk="1" hangingPunct="1">
              <a:lnSpc>
                <a:spcPct val="90000"/>
              </a:lnSpc>
              <a:buFontTx/>
              <a:buNone/>
            </a:pPr>
            <a:r>
              <a:rPr lang="en-US" sz="2800" dirty="0" smtClean="0"/>
              <a:t>   SPSS provides significance tests for sets of </a:t>
            </a:r>
            <a:r>
              <a:rPr lang="en-US" sz="2800" dirty="0" err="1" smtClean="0"/>
              <a:t>discriminant</a:t>
            </a:r>
            <a:r>
              <a:rPr lang="en-US" sz="2800" dirty="0" smtClean="0"/>
              <a:t> functions that can be used to decide how many </a:t>
            </a:r>
            <a:r>
              <a:rPr lang="en-US" sz="2800" dirty="0" err="1" smtClean="0"/>
              <a:t>discriminant</a:t>
            </a:r>
            <a:r>
              <a:rPr lang="en-US" sz="2800" dirty="0" smtClean="0"/>
              <a:t> functions provide useful information (“dimension reduction analysis”)</a:t>
            </a:r>
          </a:p>
          <a:p>
            <a:pPr eaLnBrk="1" hangingPunct="1">
              <a:lnSpc>
                <a:spcPct val="90000"/>
              </a:lnSpc>
              <a:buFontTx/>
              <a:buNone/>
            </a:pPr>
            <a:r>
              <a:rPr lang="en-US" sz="2800" dirty="0" smtClean="0"/>
              <a:t>   It may be possible, in some situations, to interpret </a:t>
            </a:r>
            <a:r>
              <a:rPr lang="en-US" sz="2800" dirty="0" err="1" smtClean="0"/>
              <a:t>discriminant</a:t>
            </a:r>
            <a:r>
              <a:rPr lang="en-US" sz="2800" dirty="0" smtClean="0"/>
              <a:t> functions as “dimensions” along which groups differ.  </a:t>
            </a:r>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a:solidFill>
                  <a:srgbClr val="464653"/>
                </a:solidFill>
                <a:latin typeface="Franklin Gothic Book"/>
                <a:ea typeface="+mj-ea"/>
                <a:cs typeface="+mj-cs"/>
              </a:rPr>
              <a:t>Research questions in DA, continued:</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endParaRPr lang="en-US" dirty="0" smtClean="0"/>
          </a:p>
        </p:txBody>
      </p:sp>
      <p:sp>
        <p:nvSpPr>
          <p:cNvPr id="3075" name="Rectangle 3"/>
          <p:cNvSpPr>
            <a:spLocks noGrp="1" noChangeArrowheads="1"/>
          </p:cNvSpPr>
          <p:nvPr>
            <p:ph sz="quarter" idx="1"/>
          </p:nvPr>
        </p:nvSpPr>
        <p:spPr>
          <a:xfrm>
            <a:off x="914400" y="1905000"/>
            <a:ext cx="7772400" cy="4572000"/>
          </a:xfrm>
        </p:spPr>
        <p:txBody>
          <a:bodyPr/>
          <a:lstStyle/>
          <a:p>
            <a:pPr eaLnBrk="1" hangingPunct="1">
              <a:buFontTx/>
              <a:buNone/>
            </a:pPr>
            <a:r>
              <a:rPr lang="en-US" sz="2800" dirty="0" smtClean="0"/>
              <a:t>In </a:t>
            </a:r>
            <a:r>
              <a:rPr lang="en-US" sz="2800" dirty="0" err="1" smtClean="0"/>
              <a:t>Discriminant</a:t>
            </a:r>
            <a:r>
              <a:rPr lang="en-US" sz="2800" dirty="0" smtClean="0"/>
              <a:t> Analysis, the outcome or dependent variable is categorical/ group membership. </a:t>
            </a:r>
          </a:p>
          <a:p>
            <a:pPr eaLnBrk="1" hangingPunct="1">
              <a:buFontTx/>
              <a:buNone/>
            </a:pPr>
            <a:endParaRPr lang="en-US" sz="2800" dirty="0" smtClean="0"/>
          </a:p>
          <a:p>
            <a:pPr eaLnBrk="1" hangingPunct="1">
              <a:buFontTx/>
              <a:buNone/>
            </a:pPr>
            <a:r>
              <a:rPr lang="en-US" sz="2800" dirty="0" smtClean="0"/>
              <a:t>The X</a:t>
            </a:r>
            <a:r>
              <a:rPr lang="en-US" sz="2800" baseline="-25000" dirty="0" smtClean="0"/>
              <a:t>i</a:t>
            </a:r>
            <a:r>
              <a:rPr lang="en-US" sz="2800" dirty="0" smtClean="0"/>
              <a:t> predictor variables are usually quantitative.</a:t>
            </a:r>
          </a:p>
          <a:p>
            <a:pPr eaLnBrk="1" hangingPunct="1">
              <a:buFontTx/>
              <a:buNone/>
            </a:pPr>
            <a:endParaRPr lang="en-US" sz="2800" dirty="0" smtClean="0"/>
          </a:p>
          <a:p>
            <a:pPr eaLnBrk="1" hangingPunct="1">
              <a:buFontTx/>
              <a:buNone/>
            </a:pPr>
            <a:r>
              <a:rPr lang="en-US" sz="2800" dirty="0" smtClean="0"/>
              <a:t>The goal of the analysis is to use scores on k </a:t>
            </a:r>
            <a:r>
              <a:rPr lang="en-US" sz="2800" dirty="0" err="1" smtClean="0"/>
              <a:t>intercorrelated</a:t>
            </a:r>
            <a:r>
              <a:rPr lang="en-US" sz="2800" dirty="0" smtClean="0"/>
              <a:t> X predictor variables to predict group membership for each individual case. </a:t>
            </a:r>
          </a:p>
          <a:p>
            <a:pPr eaLnBrk="1" hangingPunct="1">
              <a:buFontTx/>
              <a:buNone/>
            </a:pPr>
            <a:endParaRPr lang="en-US" sz="28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4000" dirty="0">
                <a:solidFill>
                  <a:srgbClr val="464653"/>
                </a:solidFill>
                <a:latin typeface="Franklin Gothic Book"/>
                <a:ea typeface="+mj-ea"/>
                <a:cs typeface="+mj-cs"/>
              </a:rPr>
              <a:t>Research Situation</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pPr eaLnBrk="1" hangingPunct="1"/>
            <a:endParaRPr lang="en-US" sz="3200" baseline="-25000" dirty="0" smtClean="0"/>
          </a:p>
        </p:txBody>
      </p:sp>
      <p:sp>
        <p:nvSpPr>
          <p:cNvPr id="28675" name="Rectangle 3"/>
          <p:cNvSpPr>
            <a:spLocks noGrp="1" noChangeArrowheads="1"/>
          </p:cNvSpPr>
          <p:nvPr>
            <p:ph sz="quarter" idx="1"/>
          </p:nvPr>
        </p:nvSpPr>
        <p:spPr>
          <a:xfrm>
            <a:off x="533400" y="1981200"/>
            <a:ext cx="8153400" cy="4144963"/>
          </a:xfrm>
        </p:spPr>
        <p:txBody>
          <a:bodyPr/>
          <a:lstStyle/>
          <a:p>
            <a:pPr eaLnBrk="1" hangingPunct="1"/>
            <a:r>
              <a:rPr lang="en-US" smtClean="0"/>
              <a:t>Discriminant functions are “rank ordered” in terms of predictive strength; that is, D</a:t>
            </a:r>
            <a:r>
              <a:rPr lang="en-US" baseline="-25000" smtClean="0"/>
              <a:t>1</a:t>
            </a:r>
            <a:r>
              <a:rPr lang="en-US" smtClean="0"/>
              <a:t> is more highly predictive of group membership than D</a:t>
            </a:r>
            <a:r>
              <a:rPr lang="en-US" baseline="-25000" smtClean="0"/>
              <a:t>2</a:t>
            </a:r>
            <a:r>
              <a:rPr lang="en-US" smtClean="0"/>
              <a:t>, D</a:t>
            </a:r>
            <a:r>
              <a:rPr lang="en-US" baseline="-25000" smtClean="0"/>
              <a:t>2</a:t>
            </a:r>
            <a:r>
              <a:rPr lang="en-US" smtClean="0"/>
              <a:t> more predictive than D</a:t>
            </a:r>
            <a:r>
              <a:rPr lang="en-US" baseline="-25000" smtClean="0"/>
              <a:t>3</a:t>
            </a:r>
            <a:r>
              <a:rPr lang="en-US" smtClean="0"/>
              <a:t>, etc.</a:t>
            </a:r>
          </a:p>
          <a:p>
            <a:pPr eaLnBrk="1" hangingPunct="1"/>
            <a:r>
              <a:rPr lang="en-US" smtClean="0"/>
              <a:t>SPSS provides significance tests for the following sets of functions:</a:t>
            </a:r>
          </a:p>
          <a:p>
            <a:pPr eaLnBrk="1" hangingPunct="1"/>
            <a:endParaRPr lang="en-US"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fontScale="92500" lnSpcReduction="10000"/>
          </a:bodyPr>
          <a:lstStyle/>
          <a:p>
            <a:pPr lvl="0" algn="ctr">
              <a:defRPr/>
            </a:pPr>
            <a:r>
              <a:rPr lang="en-US" sz="3400" dirty="0">
                <a:solidFill>
                  <a:srgbClr val="464653"/>
                </a:solidFill>
                <a:latin typeface="Franklin Gothic Book"/>
                <a:ea typeface="+mj-ea"/>
                <a:cs typeface="+mj-cs"/>
              </a:rPr>
              <a:t>Example: suppose there are k = 5 groups, </a:t>
            </a:r>
            <a:br>
              <a:rPr lang="en-US" sz="3400" dirty="0">
                <a:solidFill>
                  <a:srgbClr val="464653"/>
                </a:solidFill>
                <a:latin typeface="Franklin Gothic Book"/>
                <a:ea typeface="+mj-ea"/>
                <a:cs typeface="+mj-cs"/>
              </a:rPr>
            </a:br>
            <a:r>
              <a:rPr lang="en-US" sz="3400" dirty="0">
                <a:solidFill>
                  <a:srgbClr val="464653"/>
                </a:solidFill>
                <a:latin typeface="Franklin Gothic Book"/>
                <a:ea typeface="+mj-ea"/>
                <a:cs typeface="+mj-cs"/>
              </a:rPr>
              <a:t>p = 7 discriminating variables,  and four </a:t>
            </a:r>
            <a:r>
              <a:rPr lang="en-US" sz="3400" dirty="0" err="1">
                <a:solidFill>
                  <a:srgbClr val="464653"/>
                </a:solidFill>
                <a:latin typeface="Franklin Gothic Book"/>
                <a:ea typeface="+mj-ea"/>
                <a:cs typeface="+mj-cs"/>
              </a:rPr>
              <a:t>discriminant</a:t>
            </a:r>
            <a:r>
              <a:rPr lang="en-US" sz="3400" dirty="0">
                <a:solidFill>
                  <a:srgbClr val="464653"/>
                </a:solidFill>
                <a:latin typeface="Franklin Gothic Book"/>
                <a:ea typeface="+mj-ea"/>
                <a:cs typeface="+mj-cs"/>
              </a:rPr>
              <a:t> functions: D</a:t>
            </a:r>
            <a:r>
              <a:rPr lang="en-US" sz="3400" baseline="-25000" dirty="0">
                <a:solidFill>
                  <a:srgbClr val="464653"/>
                </a:solidFill>
                <a:latin typeface="Franklin Gothic Book"/>
                <a:ea typeface="+mj-ea"/>
                <a:cs typeface="+mj-cs"/>
              </a:rPr>
              <a:t>1</a:t>
            </a:r>
            <a:r>
              <a:rPr lang="en-US" sz="3400" dirty="0">
                <a:solidFill>
                  <a:srgbClr val="464653"/>
                </a:solidFill>
                <a:latin typeface="Franklin Gothic Book"/>
                <a:ea typeface="+mj-ea"/>
                <a:cs typeface="+mj-cs"/>
              </a:rPr>
              <a:t>, D</a:t>
            </a:r>
            <a:r>
              <a:rPr lang="en-US" sz="3400" baseline="-25000" dirty="0">
                <a:solidFill>
                  <a:srgbClr val="464653"/>
                </a:solidFill>
                <a:latin typeface="Franklin Gothic Book"/>
                <a:ea typeface="+mj-ea"/>
                <a:cs typeface="+mj-cs"/>
              </a:rPr>
              <a:t>2</a:t>
            </a:r>
            <a:r>
              <a:rPr lang="en-US" sz="3400" dirty="0">
                <a:solidFill>
                  <a:srgbClr val="464653"/>
                </a:solidFill>
                <a:latin typeface="Franklin Gothic Book"/>
                <a:ea typeface="+mj-ea"/>
                <a:cs typeface="+mj-cs"/>
              </a:rPr>
              <a:t>, D</a:t>
            </a:r>
            <a:r>
              <a:rPr lang="en-US" sz="3400" baseline="-25000" dirty="0">
                <a:solidFill>
                  <a:srgbClr val="464653"/>
                </a:solidFill>
                <a:latin typeface="Franklin Gothic Book"/>
                <a:ea typeface="+mj-ea"/>
                <a:cs typeface="+mj-cs"/>
              </a:rPr>
              <a:t>3</a:t>
            </a:r>
            <a:r>
              <a:rPr lang="en-US" sz="3400" dirty="0">
                <a:solidFill>
                  <a:srgbClr val="464653"/>
                </a:solidFill>
                <a:latin typeface="Franklin Gothic Book"/>
                <a:ea typeface="+mj-ea"/>
                <a:cs typeface="+mj-cs"/>
              </a:rPr>
              <a:t>, D</a:t>
            </a:r>
            <a:r>
              <a:rPr lang="en-US" sz="3400" baseline="-25000" dirty="0">
                <a:solidFill>
                  <a:srgbClr val="464653"/>
                </a:solidFill>
                <a:latin typeface="Franklin Gothic Book"/>
                <a:ea typeface="+mj-ea"/>
                <a:cs typeface="+mj-cs"/>
              </a:rPr>
              <a:t>4</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hangingPunct="1"/>
            <a:endParaRPr lang="en-US" sz="4000" dirty="0" smtClean="0"/>
          </a:p>
        </p:txBody>
      </p:sp>
      <p:sp>
        <p:nvSpPr>
          <p:cNvPr id="29699" name="Rectangle 3"/>
          <p:cNvSpPr>
            <a:spLocks noGrp="1" noChangeArrowheads="1"/>
          </p:cNvSpPr>
          <p:nvPr>
            <p:ph sz="quarter" idx="1"/>
          </p:nvPr>
        </p:nvSpPr>
        <p:spPr>
          <a:xfrm>
            <a:off x="914400" y="1828800"/>
            <a:ext cx="7772400" cy="4572000"/>
          </a:xfrm>
        </p:spPr>
        <p:txBody>
          <a:bodyPr/>
          <a:lstStyle/>
          <a:p>
            <a:pPr eaLnBrk="1" hangingPunct="1">
              <a:lnSpc>
                <a:spcPct val="90000"/>
              </a:lnSpc>
              <a:buFontTx/>
              <a:buNone/>
            </a:pPr>
            <a:r>
              <a:rPr lang="en-US" sz="2400" dirty="0" smtClean="0"/>
              <a:t>Set 1:  D</a:t>
            </a:r>
            <a:r>
              <a:rPr lang="en-US" sz="2400" baseline="-25000" dirty="0" smtClean="0"/>
              <a:t>1</a:t>
            </a:r>
            <a:r>
              <a:rPr lang="en-US" sz="2400" dirty="0" smtClean="0"/>
              <a:t>, D</a:t>
            </a:r>
            <a:r>
              <a:rPr lang="en-US" sz="2400" baseline="-25000" dirty="0" smtClean="0"/>
              <a:t>2</a:t>
            </a:r>
            <a:r>
              <a:rPr lang="en-US" sz="2400" dirty="0" smtClean="0"/>
              <a:t>, D</a:t>
            </a:r>
            <a:r>
              <a:rPr lang="en-US" sz="2400" baseline="-25000" dirty="0" smtClean="0"/>
              <a:t>3</a:t>
            </a:r>
            <a:r>
              <a:rPr lang="en-US" sz="2400" dirty="0" smtClean="0"/>
              <a:t>, D</a:t>
            </a:r>
            <a:r>
              <a:rPr lang="en-US" sz="2400" baseline="-25000" dirty="0" smtClean="0"/>
              <a:t>4</a:t>
            </a:r>
            <a:r>
              <a:rPr lang="en-US" sz="2400" dirty="0" smtClean="0"/>
              <a:t>              p = .032  </a:t>
            </a:r>
          </a:p>
          <a:p>
            <a:pPr eaLnBrk="1" hangingPunct="1">
              <a:lnSpc>
                <a:spcPct val="90000"/>
              </a:lnSpc>
              <a:buFontTx/>
              <a:buNone/>
            </a:pPr>
            <a:r>
              <a:rPr lang="en-US" sz="2400" dirty="0" smtClean="0"/>
              <a:t>              </a:t>
            </a:r>
          </a:p>
          <a:p>
            <a:pPr eaLnBrk="1" hangingPunct="1">
              <a:lnSpc>
                <a:spcPct val="90000"/>
              </a:lnSpc>
              <a:buFontTx/>
              <a:buNone/>
            </a:pPr>
            <a:r>
              <a:rPr lang="en-US" sz="2400" dirty="0" smtClean="0"/>
              <a:t>Set 2:  D</a:t>
            </a:r>
            <a:r>
              <a:rPr lang="en-US" sz="2400" baseline="-25000" dirty="0" smtClean="0"/>
              <a:t>2</a:t>
            </a:r>
            <a:r>
              <a:rPr lang="en-US" sz="2400" dirty="0" smtClean="0"/>
              <a:t>, D</a:t>
            </a:r>
            <a:r>
              <a:rPr lang="en-US" sz="2400" baseline="-25000" dirty="0" smtClean="0"/>
              <a:t>3</a:t>
            </a:r>
            <a:r>
              <a:rPr lang="en-US" sz="2400" dirty="0" smtClean="0"/>
              <a:t>, D</a:t>
            </a:r>
            <a:r>
              <a:rPr lang="en-US" sz="2400" baseline="-25000" dirty="0" smtClean="0"/>
              <a:t>4</a:t>
            </a:r>
            <a:r>
              <a:rPr lang="en-US" sz="2400" dirty="0" smtClean="0"/>
              <a:t>                    p = .048</a:t>
            </a:r>
          </a:p>
          <a:p>
            <a:pPr eaLnBrk="1" hangingPunct="1">
              <a:lnSpc>
                <a:spcPct val="90000"/>
              </a:lnSpc>
              <a:buFontTx/>
              <a:buNone/>
            </a:pPr>
            <a:r>
              <a:rPr lang="en-US" sz="2400" dirty="0" smtClean="0"/>
              <a:t>           (all except first)</a:t>
            </a:r>
          </a:p>
          <a:p>
            <a:pPr eaLnBrk="1" hangingPunct="1">
              <a:lnSpc>
                <a:spcPct val="90000"/>
              </a:lnSpc>
              <a:buFontTx/>
              <a:buNone/>
            </a:pPr>
            <a:r>
              <a:rPr lang="en-US" sz="2400" dirty="0" smtClean="0"/>
              <a:t>Set 3:  D</a:t>
            </a:r>
            <a:r>
              <a:rPr lang="en-US" sz="2400" baseline="-25000" dirty="0" smtClean="0"/>
              <a:t>3</a:t>
            </a:r>
            <a:r>
              <a:rPr lang="en-US" sz="2400" dirty="0" smtClean="0"/>
              <a:t>, D</a:t>
            </a:r>
            <a:r>
              <a:rPr lang="en-US" sz="2400" baseline="-25000" dirty="0" smtClean="0"/>
              <a:t>4</a:t>
            </a:r>
            <a:r>
              <a:rPr lang="en-US" sz="2400" dirty="0" smtClean="0"/>
              <a:t>                          p = .17</a:t>
            </a:r>
          </a:p>
          <a:p>
            <a:pPr eaLnBrk="1" hangingPunct="1">
              <a:lnSpc>
                <a:spcPct val="90000"/>
              </a:lnSpc>
              <a:buFontTx/>
              <a:buNone/>
            </a:pPr>
            <a:r>
              <a:rPr lang="en-US" sz="2400" dirty="0" smtClean="0"/>
              <a:t>           </a:t>
            </a:r>
          </a:p>
          <a:p>
            <a:pPr eaLnBrk="1" hangingPunct="1">
              <a:lnSpc>
                <a:spcPct val="90000"/>
              </a:lnSpc>
              <a:buFontTx/>
              <a:buNone/>
            </a:pPr>
            <a:r>
              <a:rPr lang="en-US" sz="2400" dirty="0" smtClean="0"/>
              <a:t>Set 4:   D</a:t>
            </a:r>
            <a:r>
              <a:rPr lang="en-US" sz="2400" baseline="-25000" dirty="0" smtClean="0"/>
              <a:t>4</a:t>
            </a:r>
            <a:r>
              <a:rPr lang="en-US" sz="2400" dirty="0" smtClean="0"/>
              <a:t>                               p = .83 </a:t>
            </a:r>
          </a:p>
          <a:p>
            <a:pPr eaLnBrk="1" hangingPunct="1">
              <a:lnSpc>
                <a:spcPct val="90000"/>
              </a:lnSpc>
              <a:buFontTx/>
              <a:buNone/>
            </a:pPr>
            <a:r>
              <a:rPr lang="en-US" sz="2400" dirty="0" smtClean="0"/>
              <a:t>   </a:t>
            </a:r>
          </a:p>
          <a:p>
            <a:pPr eaLnBrk="1" hangingPunct="1">
              <a:lnSpc>
                <a:spcPct val="90000"/>
              </a:lnSpc>
              <a:buFontTx/>
              <a:buNone/>
            </a:pPr>
            <a:r>
              <a:rPr lang="en-US" sz="2400" dirty="0" smtClean="0"/>
              <a:t>    In this example, because set 4 and set 3 are not significant (</a:t>
            </a:r>
            <a:r>
              <a:rPr lang="en-US" sz="2400" dirty="0" smtClean="0">
                <a:latin typeface="Symbol" pitchFamily="18" charset="2"/>
              </a:rPr>
              <a:t>a</a:t>
            </a:r>
            <a:r>
              <a:rPr lang="en-US" sz="2400" dirty="0" smtClean="0"/>
              <a:t> = .05), only the first two </a:t>
            </a:r>
            <a:r>
              <a:rPr lang="en-US" sz="2400" dirty="0" err="1" smtClean="0"/>
              <a:t>discriminant</a:t>
            </a:r>
            <a:r>
              <a:rPr lang="en-US" sz="2400" dirty="0" smtClean="0"/>
              <a:t> functions would be interpreted.</a:t>
            </a:r>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a:solidFill>
                  <a:srgbClr val="464653"/>
                </a:solidFill>
                <a:latin typeface="Franklin Gothic Book"/>
                <a:ea typeface="+mj-ea"/>
                <a:cs typeface="+mj-cs"/>
              </a:rPr>
              <a:t>Example of Tests for Sets of </a:t>
            </a:r>
            <a:r>
              <a:rPr lang="en-US" sz="3600" dirty="0" err="1">
                <a:solidFill>
                  <a:srgbClr val="464653"/>
                </a:solidFill>
                <a:latin typeface="Franklin Gothic Book"/>
                <a:ea typeface="+mj-ea"/>
                <a:cs typeface="+mj-cs"/>
              </a:rPr>
              <a:t>Discriminant</a:t>
            </a:r>
            <a:r>
              <a:rPr lang="en-US" sz="3600" dirty="0">
                <a:solidFill>
                  <a:srgbClr val="464653"/>
                </a:solidFill>
                <a:latin typeface="Franklin Gothic Book"/>
                <a:ea typeface="+mj-ea"/>
                <a:cs typeface="+mj-cs"/>
              </a:rPr>
              <a:t> Functions </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pPr eaLnBrk="1" hangingPunct="1"/>
            <a:endParaRPr lang="en-US" sz="4000" dirty="0" smtClean="0"/>
          </a:p>
        </p:txBody>
      </p:sp>
      <p:sp>
        <p:nvSpPr>
          <p:cNvPr id="30723" name="Rectangle 3"/>
          <p:cNvSpPr>
            <a:spLocks noGrp="1" noChangeArrowheads="1"/>
          </p:cNvSpPr>
          <p:nvPr>
            <p:ph sz="quarter" idx="1"/>
          </p:nvPr>
        </p:nvSpPr>
        <p:spPr>
          <a:xfrm>
            <a:off x="838200" y="1828800"/>
            <a:ext cx="7772400" cy="4572000"/>
          </a:xfrm>
        </p:spPr>
        <p:txBody>
          <a:bodyPr/>
          <a:lstStyle/>
          <a:p>
            <a:pPr eaLnBrk="1" hangingPunct="1">
              <a:lnSpc>
                <a:spcPct val="90000"/>
              </a:lnSpc>
              <a:buFontTx/>
              <a:buNone/>
            </a:pPr>
            <a:r>
              <a:rPr lang="en-US" sz="2800" dirty="0" smtClean="0"/>
              <a:t>3. What is the contribution of each X predictor variable? Which X predictors were useful in predicting group membership?   </a:t>
            </a:r>
          </a:p>
          <a:p>
            <a:pPr eaLnBrk="1" hangingPunct="1">
              <a:lnSpc>
                <a:spcPct val="90000"/>
              </a:lnSpc>
              <a:buFontTx/>
              <a:buNone/>
            </a:pPr>
            <a:r>
              <a:rPr lang="en-US" sz="2800" dirty="0" smtClean="0"/>
              <a:t>   In order for an X predictor to be considered useful as part of the DA, it needs to have a “large*” weight in the equation for one of the </a:t>
            </a:r>
            <a:r>
              <a:rPr lang="en-US" sz="2800" dirty="0" err="1" smtClean="0"/>
              <a:t>discriminant</a:t>
            </a:r>
            <a:r>
              <a:rPr lang="en-US" sz="2800" dirty="0" smtClean="0"/>
              <a:t> functions that was retained for interpretation (and/or a high correlation with one of the retained </a:t>
            </a:r>
            <a:r>
              <a:rPr lang="en-US" sz="2800" dirty="0" err="1" smtClean="0"/>
              <a:t>discriminant</a:t>
            </a:r>
            <a:r>
              <a:rPr lang="en-US" sz="2800" dirty="0" smtClean="0"/>
              <a:t> functions). </a:t>
            </a:r>
          </a:p>
          <a:p>
            <a:pPr eaLnBrk="1" hangingPunct="1">
              <a:lnSpc>
                <a:spcPct val="90000"/>
              </a:lnSpc>
              <a:buFontTx/>
              <a:buNone/>
            </a:pPr>
            <a:r>
              <a:rPr lang="en-US" sz="2000" dirty="0" smtClean="0"/>
              <a:t>   (*No significance tests for individual predictors are provided within the DA, therefore, as in factor analysis, some arbitrary criterion is used to decide which coefficients or weights are “large”).</a:t>
            </a:r>
          </a:p>
          <a:p>
            <a:pPr eaLnBrk="1" hangingPunct="1">
              <a:lnSpc>
                <a:spcPct val="90000"/>
              </a:lnSpc>
              <a:buFontTx/>
              <a:buNone/>
            </a:pPr>
            <a:endParaRPr lang="en-US" sz="2000" dirty="0" smtClean="0"/>
          </a:p>
          <a:p>
            <a:pPr eaLnBrk="1" hangingPunct="1">
              <a:lnSpc>
                <a:spcPct val="90000"/>
              </a:lnSpc>
              <a:buFontTx/>
              <a:buNone/>
            </a:pPr>
            <a:endParaRPr lang="en-US" sz="2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a:solidFill>
                  <a:srgbClr val="464653"/>
                </a:solidFill>
                <a:latin typeface="Franklin Gothic Book"/>
                <a:ea typeface="+mj-ea"/>
                <a:cs typeface="+mj-cs"/>
              </a:rPr>
              <a:t>Research Questions for DA continued:</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pPr eaLnBrk="1" hangingPunct="1"/>
            <a:endParaRPr lang="en-US" sz="4000" dirty="0" smtClean="0"/>
          </a:p>
        </p:txBody>
      </p:sp>
      <p:sp>
        <p:nvSpPr>
          <p:cNvPr id="31747" name="Rectangle 3"/>
          <p:cNvSpPr>
            <a:spLocks noGrp="1" noChangeArrowheads="1"/>
          </p:cNvSpPr>
          <p:nvPr>
            <p:ph sz="quarter" idx="1"/>
          </p:nvPr>
        </p:nvSpPr>
        <p:spPr>
          <a:xfrm>
            <a:off x="762000" y="1828800"/>
            <a:ext cx="7772400" cy="4572000"/>
          </a:xfrm>
        </p:spPr>
        <p:txBody>
          <a:bodyPr/>
          <a:lstStyle/>
          <a:p>
            <a:pPr eaLnBrk="1" hangingPunct="1">
              <a:buFontTx/>
              <a:buNone/>
            </a:pPr>
            <a:r>
              <a:rPr lang="en-US" sz="2800" dirty="0" smtClean="0"/>
              <a:t>4. Which group(s) can be well differentiated? It is possible for an overall DA to be “statistically significant”, and yet (as in a one way ANOVA) there may be some groups that do not have significantly different </a:t>
            </a:r>
            <a:r>
              <a:rPr lang="en-US" sz="2800" dirty="0" err="1" smtClean="0"/>
              <a:t>discriminant</a:t>
            </a:r>
            <a:r>
              <a:rPr lang="en-US" sz="2800" dirty="0" smtClean="0"/>
              <a:t> function scores. Post hoc comparisons among groups may be performed to evaluate which groups differ significantly, on which </a:t>
            </a:r>
            <a:r>
              <a:rPr lang="en-US" sz="2800" dirty="0" err="1" smtClean="0"/>
              <a:t>discriminant</a:t>
            </a:r>
            <a:r>
              <a:rPr lang="en-US" sz="2800" dirty="0" smtClean="0"/>
              <a:t> functions and/or combinations of X variables. </a:t>
            </a:r>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a:solidFill>
                  <a:srgbClr val="464653"/>
                </a:solidFill>
                <a:latin typeface="Franklin Gothic Book"/>
                <a:ea typeface="+mj-ea"/>
                <a:cs typeface="+mj-cs"/>
              </a:rPr>
              <a:t>Research Questions for DA, continued:</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pPr eaLnBrk="1" hangingPunct="1"/>
            <a:endParaRPr lang="en-US" sz="4000" dirty="0" smtClean="0"/>
          </a:p>
        </p:txBody>
      </p:sp>
      <p:sp>
        <p:nvSpPr>
          <p:cNvPr id="32771" name="Rectangle 3"/>
          <p:cNvSpPr>
            <a:spLocks noGrp="1" noChangeArrowheads="1"/>
          </p:cNvSpPr>
          <p:nvPr>
            <p:ph sz="quarter" idx="1"/>
          </p:nvPr>
        </p:nvSpPr>
        <p:spPr>
          <a:xfrm>
            <a:off x="838200" y="1828800"/>
            <a:ext cx="7772400" cy="4572000"/>
          </a:xfrm>
        </p:spPr>
        <p:txBody>
          <a:bodyPr/>
          <a:lstStyle/>
          <a:p>
            <a:pPr eaLnBrk="1" hangingPunct="1">
              <a:buFontTx/>
              <a:buNone/>
            </a:pPr>
            <a:r>
              <a:rPr lang="en-US" sz="2800" smtClean="0"/>
              <a:t>5. What meaning (if any) can be given to discriminant functions?</a:t>
            </a:r>
          </a:p>
          <a:p>
            <a:pPr eaLnBrk="1" hangingPunct="1">
              <a:buFontTx/>
              <a:buNone/>
            </a:pPr>
            <a:r>
              <a:rPr lang="en-US" sz="2800" smtClean="0"/>
              <a:t>   If all of the variables that have large weights in the computation of a function and/or high correlations with scores on the function measure the same thing or have something in common, it may be possible to “name” the function. For example, if scores on D</a:t>
            </a:r>
            <a:r>
              <a:rPr lang="en-US" sz="2800" baseline="-25000" smtClean="0"/>
              <a:t>1</a:t>
            </a:r>
            <a:r>
              <a:rPr lang="en-US" sz="2800" smtClean="0"/>
              <a:t> are highly related to verbal SAT, vocabulary, and writing skills, then D1 might be a “verbal ability” dimension. </a:t>
            </a:r>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a:solidFill>
                  <a:srgbClr val="464653"/>
                </a:solidFill>
                <a:latin typeface="Franklin Gothic Book"/>
                <a:ea typeface="+mj-ea"/>
                <a:cs typeface="+mj-cs"/>
              </a:rPr>
              <a:t>Research Questions for DA, continued</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eaLnBrk="1" hangingPunct="1"/>
            <a:endParaRPr lang="en-US" sz="4000" dirty="0" smtClean="0"/>
          </a:p>
        </p:txBody>
      </p:sp>
      <p:sp>
        <p:nvSpPr>
          <p:cNvPr id="33795" name="Rectangle 3"/>
          <p:cNvSpPr>
            <a:spLocks noGrp="1" noChangeArrowheads="1"/>
          </p:cNvSpPr>
          <p:nvPr>
            <p:ph sz="quarter" idx="1"/>
          </p:nvPr>
        </p:nvSpPr>
        <p:spPr>
          <a:xfrm>
            <a:off x="685800" y="2057400"/>
            <a:ext cx="7772400" cy="4572000"/>
          </a:xfrm>
        </p:spPr>
        <p:txBody>
          <a:bodyPr/>
          <a:lstStyle/>
          <a:p>
            <a:pPr eaLnBrk="1" hangingPunct="1">
              <a:buFontTx/>
              <a:buNone/>
            </a:pPr>
            <a:r>
              <a:rPr lang="en-US" dirty="0" smtClean="0"/>
              <a:t>6. Finally, if the researcher is interested in classification of individual cases, it may be useful to notice which types of classification errors are most common and/or what characteristics are associated with being misclassified. </a:t>
            </a:r>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a:solidFill>
                  <a:srgbClr val="464653"/>
                </a:solidFill>
                <a:latin typeface="Franklin Gothic Book"/>
                <a:ea typeface="+mj-ea"/>
                <a:cs typeface="+mj-cs"/>
              </a:rPr>
              <a:t>Research Questions in DA, continued:</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endParaRPr lang="en-US" dirty="0" smtClean="0"/>
          </a:p>
        </p:txBody>
      </p:sp>
      <p:sp>
        <p:nvSpPr>
          <p:cNvPr id="34819" name="Rectangle 3"/>
          <p:cNvSpPr>
            <a:spLocks noGrp="1" noChangeArrowheads="1"/>
          </p:cNvSpPr>
          <p:nvPr>
            <p:ph sz="quarter" idx="1"/>
          </p:nvPr>
        </p:nvSpPr>
        <p:spPr>
          <a:xfrm>
            <a:off x="838200" y="1828800"/>
            <a:ext cx="7772400" cy="4572000"/>
          </a:xfrm>
        </p:spPr>
        <p:txBody>
          <a:bodyPr/>
          <a:lstStyle/>
          <a:p>
            <a:pPr eaLnBrk="1" hangingPunct="1">
              <a:buFontTx/>
              <a:buNone/>
            </a:pPr>
            <a:r>
              <a:rPr lang="en-US" dirty="0" smtClean="0"/>
              <a:t>What groups are included?</a:t>
            </a:r>
          </a:p>
          <a:p>
            <a:pPr eaLnBrk="1" hangingPunct="1">
              <a:buFontTx/>
              <a:buNone/>
            </a:pPr>
            <a:r>
              <a:rPr lang="en-US" dirty="0" smtClean="0"/>
              <a:t>   What are the ns for each group, and are minimum group sizes sufficient? (If not, may need to drop or combine some groups).</a:t>
            </a:r>
          </a:p>
          <a:p>
            <a:pPr eaLnBrk="1" hangingPunct="1">
              <a:buFontTx/>
              <a:buNone/>
            </a:pPr>
            <a:r>
              <a:rPr lang="en-US" dirty="0" smtClean="0"/>
              <a:t>   Are the groups “</a:t>
            </a:r>
            <a:r>
              <a:rPr lang="en-US" dirty="0" err="1" smtClean="0"/>
              <a:t>discriminable</a:t>
            </a:r>
            <a:r>
              <a:rPr lang="en-US" dirty="0" smtClean="0"/>
              <a:t>”?</a:t>
            </a:r>
          </a:p>
          <a:p>
            <a:pPr eaLnBrk="1" hangingPunct="1">
              <a:buFontTx/>
              <a:buNone/>
            </a:pPr>
            <a:endParaRPr lang="en-US"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4000" dirty="0">
                <a:solidFill>
                  <a:srgbClr val="464653"/>
                </a:solidFill>
                <a:latin typeface="Franklin Gothic Book"/>
                <a:ea typeface="+mj-ea"/>
                <a:cs typeface="+mj-cs"/>
              </a:rPr>
              <a:t>Issues in designing DA study</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endParaRPr lang="en-US" dirty="0" smtClean="0"/>
          </a:p>
        </p:txBody>
      </p:sp>
      <p:sp>
        <p:nvSpPr>
          <p:cNvPr id="35843" name="Rectangle 3"/>
          <p:cNvSpPr>
            <a:spLocks noGrp="1" noChangeArrowheads="1"/>
          </p:cNvSpPr>
          <p:nvPr>
            <p:ph sz="quarter" idx="1"/>
          </p:nvPr>
        </p:nvSpPr>
        <p:spPr>
          <a:xfrm>
            <a:off x="838200" y="1905000"/>
            <a:ext cx="7772400" cy="4572000"/>
          </a:xfrm>
        </p:spPr>
        <p:txBody>
          <a:bodyPr/>
          <a:lstStyle/>
          <a:p>
            <a:pPr eaLnBrk="1" hangingPunct="1">
              <a:lnSpc>
                <a:spcPct val="90000"/>
              </a:lnSpc>
              <a:buFontTx/>
              <a:buNone/>
            </a:pPr>
            <a:r>
              <a:rPr lang="en-US" sz="2800" dirty="0" smtClean="0"/>
              <a:t>What Discriminating variables are included?</a:t>
            </a:r>
          </a:p>
          <a:p>
            <a:pPr eaLnBrk="1" hangingPunct="1">
              <a:lnSpc>
                <a:spcPct val="90000"/>
              </a:lnSpc>
              <a:buFontTx/>
              <a:buNone/>
            </a:pPr>
            <a:r>
              <a:rPr lang="en-US" sz="2800" dirty="0" smtClean="0"/>
              <a:t>For theoretical studies, do these reflect the underlying constructs of interest?</a:t>
            </a:r>
          </a:p>
          <a:p>
            <a:pPr eaLnBrk="1" hangingPunct="1">
              <a:lnSpc>
                <a:spcPct val="90000"/>
              </a:lnSpc>
              <a:buFontTx/>
              <a:buNone/>
            </a:pPr>
            <a:r>
              <a:rPr lang="en-US" sz="2800" dirty="0" smtClean="0"/>
              <a:t>For applied studies in which the development of classification procedures is of greater interest than theory testing, are the measures reasonably cost effective?</a:t>
            </a:r>
          </a:p>
          <a:p>
            <a:pPr eaLnBrk="1" hangingPunct="1">
              <a:lnSpc>
                <a:spcPct val="90000"/>
              </a:lnSpc>
              <a:buFontTx/>
              <a:buNone/>
            </a:pPr>
            <a:r>
              <a:rPr lang="en-US" sz="2800" dirty="0" smtClean="0"/>
              <a:t>In both cases, are measures reliable? Do scores meet assumptions (e.g. normally distributed, all pairs of X variables linearly related)</a:t>
            </a:r>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4000" dirty="0">
                <a:solidFill>
                  <a:srgbClr val="464653"/>
                </a:solidFill>
                <a:latin typeface="Franklin Gothic Book"/>
                <a:ea typeface="+mj-ea"/>
                <a:cs typeface="+mj-cs"/>
              </a:rPr>
              <a:t>Issues in Designing DA</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pPr eaLnBrk="1" hangingPunct="1"/>
            <a:endParaRPr lang="en-US" sz="3200" dirty="0" smtClean="0"/>
          </a:p>
        </p:txBody>
      </p:sp>
      <p:sp>
        <p:nvSpPr>
          <p:cNvPr id="36867" name="Rectangle 3"/>
          <p:cNvSpPr>
            <a:spLocks noGrp="1" noChangeArrowheads="1"/>
          </p:cNvSpPr>
          <p:nvPr>
            <p:ph sz="quarter" idx="1"/>
          </p:nvPr>
        </p:nvSpPr>
        <p:spPr>
          <a:xfrm>
            <a:off x="914400" y="1981200"/>
            <a:ext cx="7772400" cy="4572000"/>
          </a:xfrm>
        </p:spPr>
        <p:txBody>
          <a:bodyPr/>
          <a:lstStyle/>
          <a:p>
            <a:pPr eaLnBrk="1" hangingPunct="1">
              <a:buFontTx/>
              <a:buNone/>
            </a:pPr>
            <a:r>
              <a:rPr lang="en-US" dirty="0" smtClean="0"/>
              <a:t>Outcome variable:</a:t>
            </a:r>
          </a:p>
          <a:p>
            <a:pPr eaLnBrk="1" hangingPunct="1">
              <a:buFontTx/>
              <a:buNone/>
            </a:pPr>
            <a:r>
              <a:rPr lang="en-US" dirty="0" err="1" smtClean="0"/>
              <a:t>Cargroup</a:t>
            </a:r>
            <a:r>
              <a:rPr lang="en-US" dirty="0" smtClean="0"/>
              <a:t>: future career plans?</a:t>
            </a:r>
          </a:p>
          <a:p>
            <a:pPr eaLnBrk="1" hangingPunct="1">
              <a:buFontTx/>
              <a:buNone/>
            </a:pPr>
            <a:r>
              <a:rPr lang="en-US" dirty="0" smtClean="0"/>
              <a:t>	1 = Business</a:t>
            </a:r>
          </a:p>
          <a:p>
            <a:pPr eaLnBrk="1" hangingPunct="1">
              <a:buFontTx/>
              <a:buNone/>
            </a:pPr>
            <a:r>
              <a:rPr lang="en-US" dirty="0" smtClean="0"/>
              <a:t>   2 = Medicine</a:t>
            </a:r>
          </a:p>
          <a:p>
            <a:pPr eaLnBrk="1" hangingPunct="1">
              <a:buFontTx/>
              <a:buNone/>
            </a:pPr>
            <a:r>
              <a:rPr lang="en-US" dirty="0" smtClean="0"/>
              <a:t>   3 = Teaching</a:t>
            </a:r>
          </a:p>
          <a:p>
            <a:pPr eaLnBrk="1" hangingPunct="1">
              <a:buFontTx/>
              <a:buNone/>
            </a:pPr>
            <a:r>
              <a:rPr lang="en-US" dirty="0" smtClean="0"/>
              <a:t>   (Information about Gender is also included in this data set but not used until MANOVA is introduced in the next chapter)</a:t>
            </a:r>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fontScale="92500" lnSpcReduction="10000"/>
          </a:bodyPr>
          <a:lstStyle/>
          <a:p>
            <a:pPr lvl="0" algn="ctr">
              <a:defRPr/>
            </a:pPr>
            <a:r>
              <a:rPr lang="en-US" sz="3400" dirty="0">
                <a:solidFill>
                  <a:srgbClr val="464653"/>
                </a:solidFill>
                <a:latin typeface="Franklin Gothic Book"/>
                <a:ea typeface="+mj-ea"/>
                <a:cs typeface="+mj-cs"/>
              </a:rPr>
              <a:t>Empirical Example</a:t>
            </a:r>
            <a:br>
              <a:rPr lang="en-US" sz="3400" dirty="0">
                <a:solidFill>
                  <a:srgbClr val="464653"/>
                </a:solidFill>
                <a:latin typeface="Franklin Gothic Book"/>
                <a:ea typeface="+mj-ea"/>
                <a:cs typeface="+mj-cs"/>
              </a:rPr>
            </a:br>
            <a:r>
              <a:rPr lang="en-US" sz="3400" dirty="0">
                <a:solidFill>
                  <a:srgbClr val="464653"/>
                </a:solidFill>
                <a:latin typeface="Franklin Gothic Book"/>
                <a:ea typeface="+mj-ea"/>
                <a:cs typeface="+mj-cs"/>
              </a:rPr>
              <a:t> (using subset of Project Talent data for high school seniors)</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pPr eaLnBrk="1" hangingPunct="1"/>
            <a:endParaRPr lang="en-US" sz="4000" dirty="0" smtClean="0"/>
          </a:p>
        </p:txBody>
      </p:sp>
      <p:sp>
        <p:nvSpPr>
          <p:cNvPr id="37891" name="Rectangle 5"/>
          <p:cNvSpPr>
            <a:spLocks noGrp="1" noChangeArrowheads="1"/>
          </p:cNvSpPr>
          <p:nvPr>
            <p:ph sz="quarter" idx="1"/>
          </p:nvPr>
        </p:nvSpPr>
        <p:spPr>
          <a:xfrm>
            <a:off x="914400" y="2057400"/>
            <a:ext cx="7772400" cy="4572000"/>
          </a:xfrm>
        </p:spPr>
        <p:txBody>
          <a:bodyPr/>
          <a:lstStyle/>
          <a:p>
            <a:pPr eaLnBrk="1" hangingPunct="1"/>
            <a:r>
              <a:rPr lang="en-US" dirty="0" smtClean="0"/>
              <a:t>English </a:t>
            </a:r>
          </a:p>
          <a:p>
            <a:pPr eaLnBrk="1" hangingPunct="1"/>
            <a:r>
              <a:rPr lang="en-US" dirty="0" smtClean="0"/>
              <a:t>Reading </a:t>
            </a:r>
          </a:p>
          <a:p>
            <a:pPr eaLnBrk="1" hangingPunct="1"/>
            <a:r>
              <a:rPr lang="en-US" dirty="0" smtClean="0"/>
              <a:t>Mechanical Reasoning  (Mechanic)</a:t>
            </a:r>
          </a:p>
          <a:p>
            <a:pPr eaLnBrk="1" hangingPunct="1"/>
            <a:r>
              <a:rPr lang="en-US" dirty="0" smtClean="0"/>
              <a:t>Abstract (Reasoning)</a:t>
            </a:r>
          </a:p>
          <a:p>
            <a:pPr eaLnBrk="1" hangingPunct="1"/>
            <a:r>
              <a:rPr lang="en-US" dirty="0" smtClean="0"/>
              <a:t>Math </a:t>
            </a:r>
          </a:p>
          <a:p>
            <a:pPr eaLnBrk="1" hangingPunct="1"/>
            <a:r>
              <a:rPr lang="en-US" dirty="0" smtClean="0"/>
              <a:t>Office (Skills)</a:t>
            </a:r>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Autofit/>
          </a:bodyPr>
          <a:lstStyle/>
          <a:p>
            <a:pPr lvl="0" algn="ctr">
              <a:defRPr/>
            </a:pPr>
            <a:r>
              <a:rPr lang="en-US" sz="3600" dirty="0" smtClean="0">
                <a:solidFill>
                  <a:srgbClr val="464653"/>
                </a:solidFill>
                <a:latin typeface="Franklin Gothic Book"/>
                <a:ea typeface="+mj-ea"/>
                <a:cs typeface="+mj-cs"/>
              </a:rPr>
              <a:t>Quantitative </a:t>
            </a:r>
            <a:r>
              <a:rPr lang="en-US" sz="3600" dirty="0">
                <a:solidFill>
                  <a:srgbClr val="464653"/>
                </a:solidFill>
                <a:latin typeface="Franklin Gothic Book"/>
                <a:ea typeface="+mj-ea"/>
                <a:cs typeface="+mj-cs"/>
              </a:rPr>
              <a:t>X predictors are test scores on the following</a:t>
            </a:r>
            <a:r>
              <a:rPr lang="en-US" sz="3600" dirty="0" smtClean="0">
                <a:solidFill>
                  <a:srgbClr val="464653"/>
                </a:solidFill>
                <a:latin typeface="Franklin Gothic Book"/>
                <a:ea typeface="+mj-ea"/>
                <a:cs typeface="+mj-cs"/>
              </a:rPr>
              <a:t>:</a:t>
            </a:r>
            <a:endParaRPr kumimoji="0" lang="en-US" sz="24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endParaRPr lang="en-US" dirty="0" smtClean="0"/>
          </a:p>
        </p:txBody>
      </p:sp>
      <p:sp>
        <p:nvSpPr>
          <p:cNvPr id="4099" name="Rectangle 3"/>
          <p:cNvSpPr>
            <a:spLocks noGrp="1" noChangeArrowheads="1"/>
          </p:cNvSpPr>
          <p:nvPr>
            <p:ph sz="quarter" idx="1"/>
          </p:nvPr>
        </p:nvSpPr>
        <p:spPr>
          <a:xfrm>
            <a:off x="914400" y="1905000"/>
            <a:ext cx="7772400" cy="4572000"/>
          </a:xfrm>
        </p:spPr>
        <p:txBody>
          <a:bodyPr/>
          <a:lstStyle/>
          <a:p>
            <a:pPr eaLnBrk="1" hangingPunct="1">
              <a:lnSpc>
                <a:spcPct val="80000"/>
              </a:lnSpc>
              <a:buFontTx/>
              <a:buNone/>
            </a:pPr>
            <a:r>
              <a:rPr lang="en-US" sz="2800" dirty="0" smtClean="0"/>
              <a:t>MR	Multiple Regression</a:t>
            </a:r>
          </a:p>
          <a:p>
            <a:pPr eaLnBrk="1" hangingPunct="1">
              <a:lnSpc>
                <a:spcPct val="80000"/>
              </a:lnSpc>
              <a:buFontTx/>
              <a:buNone/>
            </a:pPr>
            <a:r>
              <a:rPr lang="en-US" sz="2800" dirty="0" smtClean="0"/>
              <a:t>    Y = actual score on Y outcome variable;</a:t>
            </a:r>
          </a:p>
          <a:p>
            <a:pPr eaLnBrk="1" hangingPunct="1">
              <a:lnSpc>
                <a:spcPct val="80000"/>
              </a:lnSpc>
              <a:buFontTx/>
              <a:buNone/>
            </a:pPr>
            <a:r>
              <a:rPr lang="en-US" sz="2800" dirty="0" smtClean="0"/>
              <a:t>    Y’ = predicted Y score based on X scores for k  </a:t>
            </a:r>
          </a:p>
          <a:p>
            <a:pPr eaLnBrk="1" hangingPunct="1">
              <a:lnSpc>
                <a:spcPct val="80000"/>
              </a:lnSpc>
              <a:buFontTx/>
              <a:buNone/>
            </a:pPr>
            <a:r>
              <a:rPr lang="en-US" sz="2800" dirty="0" smtClean="0"/>
              <a:t>                 predictor variables </a:t>
            </a:r>
          </a:p>
          <a:p>
            <a:pPr eaLnBrk="1" hangingPunct="1">
              <a:lnSpc>
                <a:spcPct val="80000"/>
              </a:lnSpc>
              <a:buFontTx/>
              <a:buNone/>
            </a:pPr>
            <a:r>
              <a:rPr lang="en-US" sz="2800" dirty="0" smtClean="0"/>
              <a:t>    </a:t>
            </a:r>
            <a:r>
              <a:rPr lang="en-US" sz="2800" dirty="0" err="1" smtClean="0"/>
              <a:t>z’</a:t>
            </a:r>
            <a:r>
              <a:rPr lang="en-US" sz="2800" baseline="-25000" dirty="0" err="1" smtClean="0"/>
              <a:t>Y</a:t>
            </a:r>
            <a:r>
              <a:rPr lang="en-US" sz="2800" dirty="0" smtClean="0"/>
              <a:t> = predicted </a:t>
            </a:r>
            <a:r>
              <a:rPr lang="en-US" sz="2800" dirty="0" err="1" smtClean="0"/>
              <a:t>z</a:t>
            </a:r>
            <a:r>
              <a:rPr lang="en-US" sz="2800" baseline="-25000" dirty="0" err="1" smtClean="0"/>
              <a:t>Y</a:t>
            </a:r>
            <a:r>
              <a:rPr lang="en-US" sz="2800" dirty="0" smtClean="0"/>
              <a:t> score based on </a:t>
            </a:r>
            <a:r>
              <a:rPr lang="en-US" sz="2800" dirty="0" err="1" smtClean="0"/>
              <a:t>z</a:t>
            </a:r>
            <a:r>
              <a:rPr lang="en-US" sz="2800" baseline="-25000" dirty="0" err="1" smtClean="0"/>
              <a:t>X</a:t>
            </a:r>
            <a:r>
              <a:rPr lang="en-US" sz="2800" dirty="0" smtClean="0"/>
              <a:t> scores</a:t>
            </a:r>
          </a:p>
          <a:p>
            <a:pPr eaLnBrk="1" hangingPunct="1">
              <a:lnSpc>
                <a:spcPct val="80000"/>
              </a:lnSpc>
              <a:buFontTx/>
              <a:buNone/>
            </a:pPr>
            <a:endParaRPr lang="en-US" sz="2800" dirty="0" smtClean="0"/>
          </a:p>
          <a:p>
            <a:pPr eaLnBrk="1" hangingPunct="1">
              <a:lnSpc>
                <a:spcPct val="80000"/>
              </a:lnSpc>
              <a:buFontTx/>
              <a:buNone/>
            </a:pPr>
            <a:r>
              <a:rPr lang="en-US" sz="2800" dirty="0" smtClean="0"/>
              <a:t>DA   </a:t>
            </a:r>
            <a:r>
              <a:rPr lang="en-US" sz="2800" dirty="0" err="1" smtClean="0"/>
              <a:t>Discriminant</a:t>
            </a:r>
            <a:r>
              <a:rPr lang="en-US" sz="2800" dirty="0" smtClean="0"/>
              <a:t> Analysis</a:t>
            </a:r>
          </a:p>
          <a:p>
            <a:pPr eaLnBrk="1" hangingPunct="1">
              <a:lnSpc>
                <a:spcPct val="80000"/>
              </a:lnSpc>
              <a:buFontTx/>
              <a:buNone/>
            </a:pPr>
            <a:r>
              <a:rPr lang="en-US" sz="2800" dirty="0" smtClean="0"/>
              <a:t>    D = score on a </a:t>
            </a:r>
            <a:r>
              <a:rPr lang="en-US" sz="2800" dirty="0" err="1" smtClean="0"/>
              <a:t>Discriminant</a:t>
            </a:r>
            <a:r>
              <a:rPr lang="en-US" sz="2800" dirty="0" smtClean="0"/>
              <a:t> Function</a:t>
            </a:r>
          </a:p>
          <a:p>
            <a:pPr eaLnBrk="1" hangingPunct="1">
              <a:lnSpc>
                <a:spcPct val="80000"/>
              </a:lnSpc>
              <a:buFontTx/>
              <a:buNone/>
            </a:pPr>
            <a:r>
              <a:rPr lang="en-US" sz="2800" dirty="0" smtClean="0"/>
              <a:t>           created from a weighted sum of </a:t>
            </a:r>
            <a:r>
              <a:rPr lang="en-US" sz="2800" dirty="0" err="1" smtClean="0"/>
              <a:t>z</a:t>
            </a:r>
            <a:r>
              <a:rPr lang="en-US" sz="2800" baseline="-25000" dirty="0" err="1" smtClean="0"/>
              <a:t>X</a:t>
            </a:r>
            <a:r>
              <a:rPr lang="en-US" sz="2800" baseline="-25000" dirty="0" smtClean="0"/>
              <a:t> </a:t>
            </a:r>
            <a:r>
              <a:rPr lang="en-US" sz="2800" dirty="0" smtClean="0"/>
              <a:t>scores</a:t>
            </a:r>
          </a:p>
          <a:p>
            <a:pPr eaLnBrk="1" hangingPunct="1">
              <a:lnSpc>
                <a:spcPct val="80000"/>
              </a:lnSpc>
              <a:buFontTx/>
              <a:buNone/>
            </a:pPr>
            <a:r>
              <a:rPr lang="en-US" sz="2800" dirty="0" smtClean="0"/>
              <a:t>           for p predictor variables</a:t>
            </a:r>
          </a:p>
          <a:p>
            <a:pPr eaLnBrk="1" hangingPunct="1">
              <a:lnSpc>
                <a:spcPct val="80000"/>
              </a:lnSpc>
              <a:buFontTx/>
              <a:buNone/>
            </a:pPr>
            <a:endParaRPr lang="en-US" sz="28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4000" dirty="0">
                <a:solidFill>
                  <a:srgbClr val="464653"/>
                </a:solidFill>
                <a:latin typeface="Franklin Gothic Book"/>
                <a:ea typeface="+mj-ea"/>
                <a:cs typeface="+mj-cs"/>
              </a:rPr>
              <a:t>Abbreviations and Definitions</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pPr eaLnBrk="1" hangingPunct="1"/>
            <a:endParaRPr lang="en-US" sz="4000" dirty="0" smtClean="0"/>
          </a:p>
        </p:txBody>
      </p:sp>
      <p:sp>
        <p:nvSpPr>
          <p:cNvPr id="38915" name="Rectangle 3"/>
          <p:cNvSpPr>
            <a:spLocks noGrp="1" noChangeArrowheads="1"/>
          </p:cNvSpPr>
          <p:nvPr>
            <p:ph sz="quarter" idx="1"/>
          </p:nvPr>
        </p:nvSpPr>
        <p:spPr>
          <a:xfrm>
            <a:off x="762000" y="1981200"/>
            <a:ext cx="7772400" cy="4572000"/>
          </a:xfrm>
        </p:spPr>
        <p:txBody>
          <a:bodyPr/>
          <a:lstStyle/>
          <a:p>
            <a:pPr eaLnBrk="1" hangingPunct="1">
              <a:buFontTx/>
              <a:buNone/>
            </a:pPr>
            <a:r>
              <a:rPr lang="en-US" dirty="0" smtClean="0"/>
              <a:t>Recall that for most analyses so far, we have needed to include SS and SCP terms.</a:t>
            </a:r>
          </a:p>
          <a:p>
            <a:pPr eaLnBrk="1" hangingPunct="1">
              <a:buFontTx/>
              <a:buNone/>
            </a:pPr>
            <a:r>
              <a:rPr lang="en-US" dirty="0" smtClean="0"/>
              <a:t>SS = Sum of Squared deviations from a mean for an X variable</a:t>
            </a:r>
          </a:p>
          <a:p>
            <a:pPr eaLnBrk="1" hangingPunct="1">
              <a:buFontTx/>
              <a:buNone/>
            </a:pPr>
            <a:r>
              <a:rPr lang="en-US" dirty="0" smtClean="0"/>
              <a:t>SCP = Sum of Cross Products of deviations of X and Y from their means </a:t>
            </a:r>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a:solidFill>
                  <a:srgbClr val="464653"/>
                </a:solidFill>
                <a:latin typeface="Franklin Gothic Book"/>
                <a:ea typeface="+mj-ea"/>
                <a:cs typeface="+mj-cs"/>
              </a:rPr>
              <a:t>What computations are involved in DA?</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a:xfrm>
            <a:off x="457200" y="274638"/>
            <a:ext cx="8229600" cy="1782762"/>
          </a:xfrm>
        </p:spPr>
        <p:txBody>
          <a:bodyPr>
            <a:normAutofit fontScale="90000"/>
          </a:bodyPr>
          <a:lstStyle/>
          <a:p>
            <a:pPr eaLnBrk="1" hangingPunct="1"/>
            <a:r>
              <a:rPr lang="en-US" sz="2400" smtClean="0"/>
              <a:t>DA includes a set of p discriminating (X) variables. </a:t>
            </a:r>
            <a:br>
              <a:rPr lang="en-US" sz="2400" smtClean="0"/>
            </a:br>
            <a:r>
              <a:rPr lang="en-US" sz="2400" smtClean="0"/>
              <a:t/>
            </a:r>
            <a:br>
              <a:rPr lang="en-US" sz="2400" smtClean="0"/>
            </a:br>
            <a:r>
              <a:rPr lang="en-US" sz="2400" smtClean="0"/>
              <a:t>We need </a:t>
            </a:r>
            <a:r>
              <a:rPr lang="en-US" sz="2400" i="1" smtClean="0"/>
              <a:t>SS</a:t>
            </a:r>
            <a:r>
              <a:rPr lang="en-US" sz="2400" smtClean="0"/>
              <a:t> for each X variable and </a:t>
            </a:r>
            <a:r>
              <a:rPr lang="en-US" sz="2400" i="1" smtClean="0"/>
              <a:t>SCP </a:t>
            </a:r>
            <a:r>
              <a:rPr lang="en-US" sz="2400" smtClean="0"/>
              <a:t>for all p possible pairs of these X variables. </a:t>
            </a:r>
            <a:r>
              <a:rPr lang="en-US" sz="2400" b="1" smtClean="0"/>
              <a:t>SCP</a:t>
            </a:r>
            <a:r>
              <a:rPr lang="en-US" sz="2400" smtClean="0"/>
              <a:t> in bold represents the matrix that includes this entire set of terms.</a:t>
            </a:r>
          </a:p>
        </p:txBody>
      </p:sp>
      <p:pic>
        <p:nvPicPr>
          <p:cNvPr id="39939" name="Picture 5"/>
          <p:cNvPicPr>
            <a:picLocks noChangeAspect="1" noChangeArrowheads="1"/>
          </p:cNvPicPr>
          <p:nvPr/>
        </p:nvPicPr>
        <p:blipFill>
          <a:blip r:embed="rId3" cstate="print"/>
          <a:srcRect/>
          <a:stretch>
            <a:fillRect/>
          </a:stretch>
        </p:blipFill>
        <p:spPr bwMode="auto">
          <a:xfrm>
            <a:off x="762000" y="2514600"/>
            <a:ext cx="7788275"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914400" y="304800"/>
            <a:ext cx="7772400" cy="1447800"/>
          </a:xfrm>
        </p:spPr>
        <p:txBody>
          <a:bodyPr>
            <a:noAutofit/>
          </a:bodyPr>
          <a:lstStyle/>
          <a:p>
            <a:pPr eaLnBrk="1" hangingPunct="1"/>
            <a:r>
              <a:rPr lang="en-US" sz="2800" dirty="0" smtClean="0"/>
              <a:t>Note that if we divide each element of an SCP matrix by </a:t>
            </a:r>
            <a:r>
              <a:rPr lang="en-US" sz="2800" dirty="0" err="1" smtClean="0"/>
              <a:t>df</a:t>
            </a:r>
            <a:r>
              <a:rPr lang="en-US" sz="2800" dirty="0" smtClean="0"/>
              <a:t> or N, we obtain the corresponding variances and </a:t>
            </a:r>
            <a:r>
              <a:rPr lang="en-US" sz="2800" dirty="0" err="1" smtClean="0"/>
              <a:t>covariances</a:t>
            </a:r>
            <a:r>
              <a:rPr lang="en-US" sz="2800" dirty="0" smtClean="0"/>
              <a:t>. </a:t>
            </a:r>
          </a:p>
        </p:txBody>
      </p:sp>
      <p:pic>
        <p:nvPicPr>
          <p:cNvPr id="40963" name="Picture 4"/>
          <p:cNvPicPr>
            <a:picLocks noChangeAspect="1" noChangeArrowheads="1"/>
          </p:cNvPicPr>
          <p:nvPr/>
        </p:nvPicPr>
        <p:blipFill>
          <a:blip r:embed="rId3" cstate="print"/>
          <a:srcRect/>
          <a:stretch>
            <a:fillRect/>
          </a:stretch>
        </p:blipFill>
        <p:spPr bwMode="auto">
          <a:xfrm>
            <a:off x="228600" y="2667000"/>
            <a:ext cx="8709025" cy="26806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endParaRPr lang="en-US" dirty="0" smtClean="0"/>
          </a:p>
        </p:txBody>
      </p:sp>
      <p:sp>
        <p:nvSpPr>
          <p:cNvPr id="41987" name="Rectangle 3"/>
          <p:cNvSpPr>
            <a:spLocks noGrp="1" noChangeArrowheads="1"/>
          </p:cNvSpPr>
          <p:nvPr>
            <p:ph sz="quarter" idx="1"/>
          </p:nvPr>
        </p:nvSpPr>
        <p:spPr>
          <a:xfrm>
            <a:off x="762000" y="1905000"/>
            <a:ext cx="7772400" cy="4572000"/>
          </a:xfrm>
        </p:spPr>
        <p:txBody>
          <a:bodyPr/>
          <a:lstStyle/>
          <a:p>
            <a:pPr eaLnBrk="1" hangingPunct="1">
              <a:buFontTx/>
              <a:buNone/>
            </a:pPr>
            <a:r>
              <a:rPr lang="en-US" dirty="0" smtClean="0"/>
              <a:t>   When we compute </a:t>
            </a:r>
            <a:r>
              <a:rPr lang="en-US" b="1" dirty="0" err="1" smtClean="0"/>
              <a:t>SCP</a:t>
            </a:r>
            <a:r>
              <a:rPr lang="en-US" baseline="-25000" dirty="0" err="1" smtClean="0"/>
              <a:t>total</a:t>
            </a:r>
            <a:r>
              <a:rPr lang="en-US" dirty="0" smtClean="0"/>
              <a:t>, we calculate the </a:t>
            </a:r>
            <a:r>
              <a:rPr lang="en-US" i="1" dirty="0" smtClean="0"/>
              <a:t>SS</a:t>
            </a:r>
            <a:r>
              <a:rPr lang="en-US" dirty="0" smtClean="0"/>
              <a:t> for each X variable and the SCP for each pair of X variables, for the entire dataset, ignoring group membership. </a:t>
            </a:r>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4000" b="1" dirty="0" err="1">
                <a:solidFill>
                  <a:srgbClr val="464653"/>
                </a:solidFill>
                <a:latin typeface="Franklin Gothic Book"/>
                <a:ea typeface="+mj-ea"/>
                <a:cs typeface="+mj-cs"/>
              </a:rPr>
              <a:t>SCP</a:t>
            </a:r>
            <a:r>
              <a:rPr lang="en-US" sz="4000" baseline="-25000" dirty="0" err="1">
                <a:solidFill>
                  <a:srgbClr val="464653"/>
                </a:solidFill>
                <a:latin typeface="Franklin Gothic Book"/>
                <a:ea typeface="+mj-ea"/>
                <a:cs typeface="+mj-cs"/>
              </a:rPr>
              <a:t>total</a:t>
            </a:r>
            <a:r>
              <a:rPr lang="en-US" sz="4000" dirty="0">
                <a:solidFill>
                  <a:srgbClr val="464653"/>
                </a:solidFill>
                <a:latin typeface="Franklin Gothic Book"/>
                <a:ea typeface="+mj-ea"/>
                <a:cs typeface="+mj-cs"/>
              </a:rPr>
              <a:t> for the entire data set:</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sz="quarter" idx="1"/>
          </p:nvPr>
        </p:nvSpPr>
        <p:spPr>
          <a:xfrm>
            <a:off x="533400" y="2438400"/>
            <a:ext cx="8229600" cy="2773363"/>
          </a:xfrm>
        </p:spPr>
        <p:txBody>
          <a:bodyPr/>
          <a:lstStyle/>
          <a:p>
            <a:pPr eaLnBrk="1" hangingPunct="1"/>
            <a:r>
              <a:rPr lang="en-US" dirty="0" smtClean="0"/>
              <a:t>Within each group we compute the same matrix of SS and SCP terms for the X’s. </a:t>
            </a:r>
          </a:p>
          <a:p>
            <a:pPr eaLnBrk="1" hangingPunct="1"/>
            <a:r>
              <a:rPr lang="en-US" dirty="0" smtClean="0"/>
              <a:t>We will denote the within group </a:t>
            </a:r>
            <a:r>
              <a:rPr lang="en-US" b="1" dirty="0" smtClean="0"/>
              <a:t>SCP</a:t>
            </a:r>
            <a:r>
              <a:rPr lang="en-US" dirty="0" smtClean="0"/>
              <a:t> </a:t>
            </a:r>
            <a:r>
              <a:rPr lang="en-US" dirty="0" err="1" smtClean="0"/>
              <a:t>matrice</a:t>
            </a:r>
            <a:r>
              <a:rPr lang="en-US" dirty="0" smtClean="0"/>
              <a:t> for groups 1, 2 and 3 as </a:t>
            </a:r>
          </a:p>
          <a:p>
            <a:pPr eaLnBrk="1" hangingPunct="1">
              <a:buFontTx/>
              <a:buNone/>
            </a:pPr>
            <a:r>
              <a:rPr lang="en-US" dirty="0" smtClean="0"/>
              <a:t>   </a:t>
            </a:r>
            <a:r>
              <a:rPr lang="en-US" b="1" dirty="0" smtClean="0"/>
              <a:t>SCP</a:t>
            </a:r>
            <a:r>
              <a:rPr lang="en-US" b="1" baseline="-25000" dirty="0" smtClean="0"/>
              <a:t>1</a:t>
            </a:r>
            <a:r>
              <a:rPr lang="en-US" b="1" dirty="0" smtClean="0"/>
              <a:t>, SCP</a:t>
            </a:r>
            <a:r>
              <a:rPr lang="en-US" b="1" baseline="-25000" dirty="0" smtClean="0"/>
              <a:t>2</a:t>
            </a:r>
            <a:r>
              <a:rPr lang="en-US" b="1" dirty="0" smtClean="0"/>
              <a:t>, SCP</a:t>
            </a:r>
            <a:r>
              <a:rPr lang="en-US" b="1" baseline="-25000" dirty="0" smtClean="0"/>
              <a:t>3</a:t>
            </a:r>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fontScale="92500" lnSpcReduction="20000"/>
          </a:bodyPr>
          <a:lstStyle/>
          <a:p>
            <a:pPr lvl="0" algn="ctr">
              <a:defRPr/>
            </a:pPr>
            <a:r>
              <a:rPr lang="en-US" sz="3600" dirty="0">
                <a:solidFill>
                  <a:srgbClr val="464653"/>
                </a:solidFill>
                <a:latin typeface="Franklin Gothic Book"/>
                <a:ea typeface="+mj-ea"/>
                <a:cs typeface="+mj-cs"/>
              </a:rPr>
              <a:t>We can also divide the data set into groups; in the empirical example in this chapter, we have three future career groups.</a:t>
            </a:r>
            <a:r>
              <a:rPr lang="en-US" sz="4000" dirty="0">
                <a:solidFill>
                  <a:srgbClr val="464653"/>
                </a:solidFill>
                <a:latin typeface="Franklin Gothic Book"/>
                <a:ea typeface="+mj-ea"/>
                <a:cs typeface="+mj-cs"/>
              </a:rPr>
              <a:t> </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33400" y="274638"/>
            <a:ext cx="8153400" cy="2468562"/>
          </a:xfrm>
        </p:spPr>
        <p:txBody>
          <a:bodyPr/>
          <a:lstStyle/>
          <a:p>
            <a:pPr eaLnBrk="1" hangingPunct="1"/>
            <a:r>
              <a:rPr lang="en-US" sz="3200" smtClean="0"/>
              <a:t>To find the overall SS within groups for the set of variables we just add these matrices (equal ns in groups assumed here; if ns are unequal, need to weight by sample size)</a:t>
            </a:r>
            <a:r>
              <a:rPr lang="en-US" smtClean="0"/>
              <a:t> </a:t>
            </a:r>
          </a:p>
        </p:txBody>
      </p:sp>
      <p:sp>
        <p:nvSpPr>
          <p:cNvPr id="44035" name="Rectangle 3"/>
          <p:cNvSpPr>
            <a:spLocks noGrp="1" noChangeArrowheads="1"/>
          </p:cNvSpPr>
          <p:nvPr>
            <p:ph sz="quarter" idx="1"/>
          </p:nvPr>
        </p:nvSpPr>
        <p:spPr>
          <a:xfrm>
            <a:off x="838200" y="3505200"/>
            <a:ext cx="7848600" cy="2620963"/>
          </a:xfrm>
        </p:spPr>
        <p:txBody>
          <a:bodyPr/>
          <a:lstStyle/>
          <a:p>
            <a:pPr eaLnBrk="1" hangingPunct="1">
              <a:buFontTx/>
              <a:buNone/>
            </a:pPr>
            <a:r>
              <a:rPr lang="en-US" b="1" smtClean="0"/>
              <a:t>SCP</a:t>
            </a:r>
            <a:r>
              <a:rPr lang="en-US" b="1" baseline="-25000" smtClean="0"/>
              <a:t>within</a:t>
            </a:r>
            <a:r>
              <a:rPr lang="en-US" b="1" smtClean="0"/>
              <a:t> =  SCP</a:t>
            </a:r>
            <a:r>
              <a:rPr lang="en-US" b="1" baseline="-25000" smtClean="0"/>
              <a:t>1</a:t>
            </a:r>
            <a:r>
              <a:rPr lang="en-US" b="1" smtClean="0"/>
              <a:t> + SCP</a:t>
            </a:r>
            <a:r>
              <a:rPr lang="en-US" b="1" baseline="-25000" smtClean="0"/>
              <a:t>2</a:t>
            </a:r>
            <a:r>
              <a:rPr lang="en-US" b="1" smtClean="0"/>
              <a:t> + SCP</a:t>
            </a:r>
            <a:r>
              <a:rPr lang="en-US" b="1" baseline="-25000" smtClean="0"/>
              <a:t>3</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33400" y="274638"/>
            <a:ext cx="8153400" cy="2544762"/>
          </a:xfrm>
        </p:spPr>
        <p:txBody>
          <a:bodyPr/>
          <a:lstStyle/>
          <a:p>
            <a:pPr algn="l" eaLnBrk="1" hangingPunct="1"/>
            <a:r>
              <a:rPr lang="en-US" sz="2800" smtClean="0"/>
              <a:t>Note that to combine the </a:t>
            </a:r>
            <a:r>
              <a:rPr lang="en-US" sz="2800" b="1" smtClean="0"/>
              <a:t>SCP</a:t>
            </a:r>
            <a:r>
              <a:rPr lang="en-US" sz="2800" smtClean="0"/>
              <a:t>s across groups, we need to assume the corresponding population variance/covariance matrices (each denoted </a:t>
            </a:r>
            <a:r>
              <a:rPr lang="en-US" sz="2800" b="1" smtClean="0">
                <a:latin typeface="Symbol" pitchFamily="18" charset="2"/>
              </a:rPr>
              <a:t>S</a:t>
            </a:r>
            <a:r>
              <a:rPr lang="en-US" sz="2800" smtClean="0"/>
              <a:t>) are equal:</a:t>
            </a:r>
          </a:p>
        </p:txBody>
      </p:sp>
      <p:pic>
        <p:nvPicPr>
          <p:cNvPr id="45059" name="Picture 4"/>
          <p:cNvPicPr>
            <a:picLocks noChangeAspect="1" noChangeArrowheads="1"/>
          </p:cNvPicPr>
          <p:nvPr/>
        </p:nvPicPr>
        <p:blipFill>
          <a:blip r:embed="rId3" cstate="print"/>
          <a:srcRect/>
          <a:stretch>
            <a:fillRect/>
          </a:stretch>
        </p:blipFill>
        <p:spPr bwMode="auto">
          <a:xfrm>
            <a:off x="304800" y="2667000"/>
            <a:ext cx="8162925" cy="1673225"/>
          </a:xfrm>
          <a:prstGeom prst="rect">
            <a:avLst/>
          </a:prstGeom>
          <a:noFill/>
          <a:ln w="9525">
            <a:noFill/>
            <a:miter lim="800000"/>
            <a:headEnd/>
            <a:tailEnd/>
          </a:ln>
        </p:spPr>
      </p:pic>
      <p:sp>
        <p:nvSpPr>
          <p:cNvPr id="45060" name="Text Box 5"/>
          <p:cNvSpPr txBox="1">
            <a:spLocks noChangeArrowheads="1"/>
          </p:cNvSpPr>
          <p:nvPr/>
        </p:nvSpPr>
        <p:spPr bwMode="auto">
          <a:xfrm>
            <a:off x="609600" y="4648200"/>
            <a:ext cx="7620000" cy="1570038"/>
          </a:xfrm>
          <a:prstGeom prst="rect">
            <a:avLst/>
          </a:prstGeom>
          <a:noFill/>
          <a:ln w="9525">
            <a:noFill/>
            <a:miter lim="800000"/>
            <a:headEnd/>
            <a:tailEnd/>
          </a:ln>
        </p:spPr>
        <p:txBody>
          <a:bodyPr>
            <a:spAutoFit/>
          </a:bodyPr>
          <a:lstStyle/>
          <a:p>
            <a:pPr>
              <a:spcBef>
                <a:spcPct val="50000"/>
              </a:spcBef>
            </a:pPr>
            <a:r>
              <a:rPr lang="en-US" sz="2400"/>
              <a:t>This is analogous to the assumption of equal population variances H</a:t>
            </a:r>
            <a:r>
              <a:rPr lang="en-US" sz="2400" baseline="-25000"/>
              <a:t>0</a:t>
            </a:r>
            <a:r>
              <a:rPr lang="en-US" sz="2400"/>
              <a:t>: </a:t>
            </a:r>
            <a:r>
              <a:rPr lang="en-US" sz="2400">
                <a:latin typeface="Symbol" pitchFamily="18" charset="2"/>
              </a:rPr>
              <a:t>s</a:t>
            </a:r>
            <a:r>
              <a:rPr lang="en-US" sz="2400" baseline="30000"/>
              <a:t>2</a:t>
            </a:r>
            <a:r>
              <a:rPr lang="en-US" sz="2400" baseline="-25000"/>
              <a:t>1</a:t>
            </a:r>
            <a:r>
              <a:rPr lang="en-US" sz="2400"/>
              <a:t> = </a:t>
            </a:r>
            <a:r>
              <a:rPr lang="en-US" sz="2400">
                <a:latin typeface="Symbol" pitchFamily="18" charset="2"/>
              </a:rPr>
              <a:t>s</a:t>
            </a:r>
            <a:r>
              <a:rPr lang="en-US" sz="2400" baseline="30000"/>
              <a:t>2</a:t>
            </a:r>
            <a:r>
              <a:rPr lang="en-US" sz="2400" baseline="-25000"/>
              <a:t>2 </a:t>
            </a:r>
            <a:r>
              <a:rPr lang="en-US" sz="2400"/>
              <a:t>= … = </a:t>
            </a:r>
            <a:r>
              <a:rPr lang="en-US" sz="2400">
                <a:latin typeface="Symbol" pitchFamily="18" charset="2"/>
              </a:rPr>
              <a:t>s</a:t>
            </a:r>
            <a:r>
              <a:rPr lang="en-US" sz="2400" baseline="30000"/>
              <a:t>2</a:t>
            </a:r>
            <a:r>
              <a:rPr lang="en-US" sz="2400" baseline="-25000"/>
              <a:t>k</a:t>
            </a:r>
            <a:r>
              <a:rPr lang="en-US" sz="2400"/>
              <a:t> that should be met in one way ANOVA prior to computation of a pooled </a:t>
            </a:r>
            <a:r>
              <a:rPr lang="en-US" sz="2400" i="1"/>
              <a:t>SS</a:t>
            </a:r>
            <a:r>
              <a:rPr lang="en-US" sz="2400" i="1" baseline="-25000"/>
              <a:t>within</a:t>
            </a:r>
            <a:r>
              <a:rPr lang="en-US" sz="2400"/>
              <a:t> term.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pPr eaLnBrk="1" hangingPunct="1"/>
            <a:endParaRPr lang="en-US" sz="3200" dirty="0" smtClean="0"/>
          </a:p>
        </p:txBody>
      </p:sp>
      <p:sp>
        <p:nvSpPr>
          <p:cNvPr id="46083" name="Rectangle 3"/>
          <p:cNvSpPr>
            <a:spLocks noGrp="1" noChangeArrowheads="1"/>
          </p:cNvSpPr>
          <p:nvPr>
            <p:ph sz="quarter" idx="1"/>
          </p:nvPr>
        </p:nvSpPr>
        <p:spPr>
          <a:xfrm>
            <a:off x="228600" y="1600200"/>
            <a:ext cx="8686800" cy="5029200"/>
          </a:xfrm>
        </p:spPr>
        <p:txBody>
          <a:bodyPr/>
          <a:lstStyle/>
          <a:p>
            <a:pPr eaLnBrk="1" hangingPunct="1">
              <a:lnSpc>
                <a:spcPct val="80000"/>
              </a:lnSpc>
              <a:buFontTx/>
              <a:buNone/>
            </a:pPr>
            <a:endParaRPr lang="en-US" sz="1600" dirty="0" smtClean="0"/>
          </a:p>
          <a:p>
            <a:pPr eaLnBrk="1" hangingPunct="1">
              <a:lnSpc>
                <a:spcPct val="80000"/>
              </a:lnSpc>
              <a:buFontTx/>
              <a:buNone/>
            </a:pPr>
            <a:r>
              <a:rPr lang="en-US" b="1" dirty="0" err="1" smtClean="0"/>
              <a:t>SCP</a:t>
            </a:r>
            <a:r>
              <a:rPr lang="en-US" b="1" baseline="-25000" dirty="0" err="1" smtClean="0"/>
              <a:t>total</a:t>
            </a:r>
            <a:r>
              <a:rPr lang="en-US" b="1" dirty="0" smtClean="0"/>
              <a:t> =   </a:t>
            </a:r>
            <a:r>
              <a:rPr lang="en-US" b="1" dirty="0" err="1" smtClean="0"/>
              <a:t>SCP</a:t>
            </a:r>
            <a:r>
              <a:rPr lang="en-US" b="1" baseline="-25000" dirty="0" err="1" smtClean="0"/>
              <a:t>between</a:t>
            </a:r>
            <a:r>
              <a:rPr lang="en-US" b="1" dirty="0" smtClean="0"/>
              <a:t> + </a:t>
            </a:r>
            <a:r>
              <a:rPr lang="en-US" b="1" dirty="0" err="1" smtClean="0"/>
              <a:t>SCP</a:t>
            </a:r>
            <a:r>
              <a:rPr lang="en-US" b="1" baseline="-25000" dirty="0" err="1" smtClean="0"/>
              <a:t>within</a:t>
            </a:r>
            <a:r>
              <a:rPr lang="en-US" b="1" baseline="-25000" dirty="0" smtClean="0"/>
              <a:t>            </a:t>
            </a:r>
            <a:r>
              <a:rPr lang="en-US" b="1" dirty="0" smtClean="0"/>
              <a:t>(1)</a:t>
            </a:r>
          </a:p>
          <a:p>
            <a:pPr eaLnBrk="1" hangingPunct="1">
              <a:lnSpc>
                <a:spcPct val="80000"/>
              </a:lnSpc>
              <a:buFontTx/>
              <a:buNone/>
            </a:pPr>
            <a:endParaRPr lang="en-US" b="1" dirty="0" smtClean="0"/>
          </a:p>
          <a:p>
            <a:pPr eaLnBrk="1" hangingPunct="1">
              <a:lnSpc>
                <a:spcPct val="80000"/>
              </a:lnSpc>
              <a:buFontTx/>
              <a:buNone/>
            </a:pPr>
            <a:r>
              <a:rPr lang="en-US" sz="1600" b="1" dirty="0" smtClean="0"/>
              <a:t>Note that equation (1) above is analogous to the partition of SS in a one way ANOVA (in equation 2 below), except that each term in equation 1 represents a set of SS and SCP terms for the group of p X variables. </a:t>
            </a:r>
          </a:p>
          <a:p>
            <a:pPr eaLnBrk="1" hangingPunct="1">
              <a:lnSpc>
                <a:spcPct val="80000"/>
              </a:lnSpc>
              <a:buFontTx/>
              <a:buNone/>
            </a:pPr>
            <a:endParaRPr lang="en-US" sz="1600" b="1" dirty="0" smtClean="0"/>
          </a:p>
          <a:p>
            <a:pPr eaLnBrk="1" hangingPunct="1">
              <a:lnSpc>
                <a:spcPct val="80000"/>
              </a:lnSpc>
              <a:buFontTx/>
              <a:buNone/>
            </a:pPr>
            <a:r>
              <a:rPr lang="en-US" b="1" dirty="0" err="1" smtClean="0"/>
              <a:t>SS</a:t>
            </a:r>
            <a:r>
              <a:rPr lang="en-US" b="1" baseline="-25000" dirty="0" err="1" smtClean="0"/>
              <a:t>total</a:t>
            </a:r>
            <a:r>
              <a:rPr lang="en-US" b="1" dirty="0" smtClean="0"/>
              <a:t> =   </a:t>
            </a:r>
            <a:r>
              <a:rPr lang="en-US" b="1" dirty="0" err="1" smtClean="0"/>
              <a:t>SS</a:t>
            </a:r>
            <a:r>
              <a:rPr lang="en-US" b="1" baseline="-25000" dirty="0" err="1" smtClean="0"/>
              <a:t>between</a:t>
            </a:r>
            <a:r>
              <a:rPr lang="en-US" b="1" baseline="-25000" dirty="0" smtClean="0"/>
              <a:t> </a:t>
            </a:r>
            <a:r>
              <a:rPr lang="en-US" b="1" dirty="0" smtClean="0"/>
              <a:t>+ </a:t>
            </a:r>
            <a:r>
              <a:rPr lang="en-US" b="1" dirty="0" err="1" smtClean="0"/>
              <a:t>SS</a:t>
            </a:r>
            <a:r>
              <a:rPr lang="en-US" b="1" baseline="-25000" dirty="0" err="1" smtClean="0"/>
              <a:t>within</a:t>
            </a:r>
            <a:r>
              <a:rPr lang="en-US" b="1" baseline="-25000" dirty="0" smtClean="0"/>
              <a:t>    </a:t>
            </a:r>
            <a:r>
              <a:rPr lang="en-US" b="1" dirty="0" smtClean="0"/>
              <a:t>(2)</a:t>
            </a:r>
          </a:p>
          <a:p>
            <a:pPr eaLnBrk="1" hangingPunct="1">
              <a:lnSpc>
                <a:spcPct val="80000"/>
              </a:lnSpc>
              <a:buFontTx/>
              <a:buNone/>
            </a:pPr>
            <a:endParaRPr lang="en-US" b="1" dirty="0" smtClean="0"/>
          </a:p>
          <a:p>
            <a:pPr eaLnBrk="1" hangingPunct="1">
              <a:lnSpc>
                <a:spcPct val="80000"/>
              </a:lnSpc>
              <a:buFontTx/>
              <a:buNone/>
            </a:pPr>
            <a:endParaRPr lang="en-US" sz="1600" dirty="0" smtClean="0"/>
          </a:p>
          <a:p>
            <a:pPr eaLnBrk="1" hangingPunct="1">
              <a:lnSpc>
                <a:spcPct val="80000"/>
              </a:lnSpc>
              <a:buFontTx/>
              <a:buNone/>
            </a:pPr>
            <a:r>
              <a:rPr lang="en-US" sz="1600" dirty="0" smtClean="0"/>
              <a:t>*computational details omitted; see </a:t>
            </a:r>
            <a:r>
              <a:rPr lang="en-US" sz="1600" dirty="0" err="1" smtClean="0"/>
              <a:t>Tabachnick</a:t>
            </a:r>
            <a:r>
              <a:rPr lang="en-US" sz="1600" dirty="0" smtClean="0"/>
              <a:t> &amp; </a:t>
            </a:r>
            <a:r>
              <a:rPr lang="en-US" sz="1600" dirty="0" err="1" smtClean="0"/>
              <a:t>Fidell</a:t>
            </a:r>
            <a:r>
              <a:rPr lang="en-US" sz="1600" dirty="0" smtClean="0"/>
              <a:t> (2007).</a:t>
            </a:r>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400" dirty="0">
                <a:solidFill>
                  <a:srgbClr val="464653"/>
                </a:solidFill>
                <a:latin typeface="Franklin Gothic Book"/>
                <a:ea typeface="+mj-ea"/>
                <a:cs typeface="+mj-cs"/>
              </a:rPr>
              <a:t>Similar to ANOVA, DA involves partition of total SCP into within and between group SCPs*</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endParaRPr lang="en-US" sz="4000" dirty="0" smtClean="0"/>
          </a:p>
        </p:txBody>
      </p:sp>
      <p:sp>
        <p:nvSpPr>
          <p:cNvPr id="47107" name="Rectangle 3"/>
          <p:cNvSpPr>
            <a:spLocks noGrp="1" noChangeArrowheads="1"/>
          </p:cNvSpPr>
          <p:nvPr>
            <p:ph sz="quarter" idx="1"/>
          </p:nvPr>
        </p:nvSpPr>
        <p:spPr>
          <a:xfrm>
            <a:off x="685800" y="2057400"/>
            <a:ext cx="7772400" cy="4572000"/>
          </a:xfrm>
        </p:spPr>
        <p:txBody>
          <a:bodyPr/>
          <a:lstStyle/>
          <a:p>
            <a:pPr eaLnBrk="1" hangingPunct="1">
              <a:lnSpc>
                <a:spcPct val="90000"/>
              </a:lnSpc>
              <a:buFontTx/>
              <a:buNone/>
            </a:pPr>
            <a:r>
              <a:rPr lang="en-US" dirty="0" smtClean="0"/>
              <a:t>   To create an overall test whether between group differences are large relative to within group variability, we need a way to  summarize information about between/within group variability in an entire SCP matrix.</a:t>
            </a:r>
          </a:p>
          <a:p>
            <a:pPr eaLnBrk="1" hangingPunct="1">
              <a:lnSpc>
                <a:spcPct val="90000"/>
              </a:lnSpc>
              <a:buFontTx/>
              <a:buNone/>
            </a:pPr>
            <a:endParaRPr lang="en-US" dirty="0" smtClean="0"/>
          </a:p>
          <a:p>
            <a:pPr eaLnBrk="1" hangingPunct="1">
              <a:lnSpc>
                <a:spcPct val="90000"/>
              </a:lnSpc>
              <a:buFontTx/>
              <a:buNone/>
            </a:pPr>
            <a:r>
              <a:rPr lang="en-US" dirty="0" smtClean="0"/>
              <a:t>   How can we obtain a summary value for an SCP matrix?</a:t>
            </a:r>
          </a:p>
          <a:p>
            <a:pPr eaLnBrk="1" hangingPunct="1">
              <a:lnSpc>
                <a:spcPct val="90000"/>
              </a:lnSpc>
              <a:buFontTx/>
              <a:buNone/>
            </a:pPr>
            <a:endParaRPr lang="en-US"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4000" dirty="0">
                <a:solidFill>
                  <a:srgbClr val="464653"/>
                </a:solidFill>
                <a:latin typeface="Franklin Gothic Book"/>
                <a:ea typeface="+mj-ea"/>
                <a:cs typeface="+mj-cs"/>
              </a:rPr>
              <a:t>In equation 1 on preceding slide:</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5"/>
          <p:cNvSpPr>
            <a:spLocks noGrp="1" noChangeArrowheads="1"/>
          </p:cNvSpPr>
          <p:nvPr>
            <p:ph type="title"/>
          </p:nvPr>
        </p:nvSpPr>
        <p:spPr/>
        <p:txBody>
          <a:bodyPr>
            <a:normAutofit/>
          </a:bodyPr>
          <a:lstStyle/>
          <a:p>
            <a:pPr eaLnBrk="1" hangingPunct="1"/>
            <a:endParaRPr lang="en-US" sz="3600" dirty="0" smtClean="0"/>
          </a:p>
        </p:txBody>
      </p:sp>
      <p:sp>
        <p:nvSpPr>
          <p:cNvPr id="48130" name="Rectangle 3"/>
          <p:cNvSpPr>
            <a:spLocks noGrp="1" noChangeArrowheads="1"/>
          </p:cNvSpPr>
          <p:nvPr>
            <p:ph sz="quarter" idx="1"/>
          </p:nvPr>
        </p:nvSpPr>
        <p:spPr>
          <a:xfrm>
            <a:off x="381000" y="1600200"/>
            <a:ext cx="8305800" cy="3657600"/>
          </a:xfrm>
        </p:spPr>
        <p:txBody>
          <a:bodyPr/>
          <a:lstStyle/>
          <a:p>
            <a:pPr eaLnBrk="1" hangingPunct="1">
              <a:buFontTx/>
              <a:buNone/>
            </a:pPr>
            <a:r>
              <a:rPr lang="en-US" dirty="0" smtClean="0"/>
              <a:t>   For a 2 x 2 matrix, the determinant is calculated as follows (computation is more complex for larger matrices)</a:t>
            </a:r>
          </a:p>
          <a:p>
            <a:pPr eaLnBrk="1" hangingPunct="1">
              <a:buFontTx/>
              <a:buNone/>
            </a:pPr>
            <a:endParaRPr lang="en-US" dirty="0" smtClean="0"/>
          </a:p>
        </p:txBody>
      </p:sp>
      <p:pic>
        <p:nvPicPr>
          <p:cNvPr id="48131" name="Picture 4"/>
          <p:cNvPicPr>
            <a:picLocks noChangeAspect="1" noChangeArrowheads="1"/>
          </p:cNvPicPr>
          <p:nvPr/>
        </p:nvPicPr>
        <p:blipFill>
          <a:blip r:embed="rId3" cstate="print"/>
          <a:srcRect/>
          <a:stretch>
            <a:fillRect/>
          </a:stretch>
        </p:blipFill>
        <p:spPr bwMode="auto">
          <a:xfrm>
            <a:off x="1981200" y="3429000"/>
            <a:ext cx="4433888" cy="2020888"/>
          </a:xfrm>
          <a:prstGeom prst="rect">
            <a:avLst/>
          </a:prstGeom>
          <a:noFill/>
          <a:ln w="9525">
            <a:noFill/>
            <a:miter lim="800000"/>
            <a:headEnd/>
            <a:tailEnd/>
          </a:ln>
        </p:spPr>
      </p:pic>
      <p:sp>
        <p:nvSpPr>
          <p:cNvPr id="48133" name="Text Box 6"/>
          <p:cNvSpPr txBox="1">
            <a:spLocks noChangeArrowheads="1"/>
          </p:cNvSpPr>
          <p:nvPr/>
        </p:nvSpPr>
        <p:spPr bwMode="auto">
          <a:xfrm>
            <a:off x="533400" y="5715000"/>
            <a:ext cx="7467600" cy="641350"/>
          </a:xfrm>
          <a:prstGeom prst="rect">
            <a:avLst/>
          </a:prstGeom>
          <a:noFill/>
          <a:ln w="9525">
            <a:noFill/>
            <a:miter lim="800000"/>
            <a:headEnd/>
            <a:tailEnd/>
          </a:ln>
        </p:spPr>
        <p:txBody>
          <a:bodyPr>
            <a:spAutoFit/>
          </a:bodyPr>
          <a:lstStyle/>
          <a:p>
            <a:pPr>
              <a:spcBef>
                <a:spcPct val="50000"/>
              </a:spcBef>
            </a:pPr>
            <a:r>
              <a:rPr lang="en-US"/>
              <a:t>*Determinant and other matrix operations and matrix notation were introduced in the Appendix to Chapter 14.</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200" dirty="0">
                <a:solidFill>
                  <a:srgbClr val="464653"/>
                </a:solidFill>
                <a:latin typeface="Franklin Gothic Book"/>
                <a:ea typeface="+mj-ea"/>
                <a:cs typeface="+mj-cs"/>
              </a:rPr>
              <a:t>Determinant of a matrix provides a single number “summary*” </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
          <p:cNvPicPr>
            <a:picLocks noChangeAspect="1" noChangeArrowheads="1"/>
          </p:cNvPicPr>
          <p:nvPr/>
        </p:nvPicPr>
        <p:blipFill>
          <a:blip r:embed="rId3" cstate="print"/>
          <a:srcRect/>
          <a:stretch>
            <a:fillRect/>
          </a:stretch>
        </p:blipFill>
        <p:spPr bwMode="auto">
          <a:xfrm>
            <a:off x="457200" y="4953000"/>
            <a:ext cx="7943850" cy="931863"/>
          </a:xfrm>
          <a:prstGeom prst="rect">
            <a:avLst/>
          </a:prstGeom>
          <a:noFill/>
          <a:ln w="9525">
            <a:noFill/>
            <a:miter lim="800000"/>
            <a:headEnd/>
            <a:tailEnd/>
          </a:ln>
        </p:spPr>
      </p:pic>
      <p:sp>
        <p:nvSpPr>
          <p:cNvPr id="12291" name="Rectangle 5"/>
          <p:cNvSpPr>
            <a:spLocks noGrp="1" noChangeArrowheads="1"/>
          </p:cNvSpPr>
          <p:nvPr>
            <p:ph type="title"/>
          </p:nvPr>
        </p:nvSpPr>
        <p:spPr>
          <a:xfrm>
            <a:off x="457200" y="274638"/>
            <a:ext cx="8229600" cy="4678362"/>
          </a:xfrm>
        </p:spPr>
        <p:txBody>
          <a:bodyPr/>
          <a:lstStyle/>
          <a:p>
            <a:pPr algn="l" eaLnBrk="1" hangingPunct="1"/>
            <a:r>
              <a:rPr lang="en-US" sz="2400" dirty="0" smtClean="0"/>
              <a:t>Goal in DA: Create one or more new variable(s) such as D</a:t>
            </a:r>
            <a:r>
              <a:rPr lang="en-US" sz="2400" baseline="-25000" dirty="0" smtClean="0"/>
              <a:t>1  </a:t>
            </a:r>
            <a:r>
              <a:rPr lang="en-US" sz="2400" dirty="0" smtClean="0"/>
              <a:t>(D</a:t>
            </a:r>
            <a:r>
              <a:rPr lang="en-US" sz="2400" baseline="-25000" dirty="0" smtClean="0"/>
              <a:t>1</a:t>
            </a:r>
            <a:r>
              <a:rPr lang="en-US" sz="2400" dirty="0" smtClean="0"/>
              <a:t> is called a “</a:t>
            </a:r>
            <a:r>
              <a:rPr lang="en-US" sz="2400" dirty="0" err="1" smtClean="0"/>
              <a:t>discriminant</a:t>
            </a:r>
            <a:r>
              <a:rPr lang="en-US" sz="2400" dirty="0" smtClean="0"/>
              <a:t> function score”)</a:t>
            </a:r>
            <a:br>
              <a:rPr lang="en-US" sz="2400" dirty="0" smtClean="0"/>
            </a:br>
            <a:r>
              <a:rPr lang="en-US" sz="2400" dirty="0" smtClean="0"/>
              <a:t/>
            </a:r>
            <a:br>
              <a:rPr lang="en-US" sz="2400" dirty="0" smtClean="0"/>
            </a:br>
            <a:r>
              <a:rPr lang="en-US" sz="2400" dirty="0" smtClean="0"/>
              <a:t>We want scores for D</a:t>
            </a:r>
            <a:r>
              <a:rPr lang="en-US" sz="2400" baseline="-25000" dirty="0" smtClean="0"/>
              <a:t>1</a:t>
            </a:r>
            <a:r>
              <a:rPr lang="en-US" sz="2400" dirty="0" smtClean="0"/>
              <a:t> that have the highest possible </a:t>
            </a:r>
            <a:r>
              <a:rPr lang="en-US" sz="2400" dirty="0" err="1" smtClean="0"/>
              <a:t>SS</a:t>
            </a:r>
            <a:r>
              <a:rPr lang="en-US" sz="2400" baseline="-25000" dirty="0" err="1" smtClean="0"/>
              <a:t>between</a:t>
            </a:r>
            <a:r>
              <a:rPr lang="en-US" sz="2400" dirty="0" smtClean="0"/>
              <a:t>, the lowest possible </a:t>
            </a:r>
            <a:r>
              <a:rPr lang="en-US" sz="2400" dirty="0" err="1" smtClean="0"/>
              <a:t>SS</a:t>
            </a:r>
            <a:r>
              <a:rPr lang="en-US" sz="2400" baseline="-25000" dirty="0" err="1" smtClean="0"/>
              <a:t>within</a:t>
            </a:r>
            <a:r>
              <a:rPr lang="en-US" sz="2400" dirty="0" smtClean="0"/>
              <a:t>, and the maximum possible F for the outcome categorical variable. </a:t>
            </a:r>
            <a:br>
              <a:rPr lang="en-US" sz="2400" dirty="0" smtClean="0"/>
            </a:br>
            <a:r>
              <a:rPr lang="en-US" sz="2400" dirty="0" smtClean="0"/>
              <a:t/>
            </a:r>
            <a:br>
              <a:rPr lang="en-US" sz="2400" dirty="0" smtClean="0"/>
            </a:br>
            <a:r>
              <a:rPr lang="en-US" sz="2400" dirty="0" smtClean="0"/>
              <a:t>In the equation below for </a:t>
            </a:r>
            <a:r>
              <a:rPr lang="en-US" sz="2400" dirty="0" err="1" smtClean="0"/>
              <a:t>discriminant</a:t>
            </a:r>
            <a:r>
              <a:rPr lang="en-US" sz="2400" dirty="0" smtClean="0"/>
              <a:t> function score D</a:t>
            </a:r>
            <a:r>
              <a:rPr lang="en-US" sz="2400" baseline="-25000" dirty="0" smtClean="0"/>
              <a:t>1</a:t>
            </a:r>
            <a:r>
              <a:rPr lang="en-US" sz="2400" dirty="0" smtClean="0"/>
              <a:t>, the coefficients d</a:t>
            </a:r>
            <a:r>
              <a:rPr lang="en-US" sz="2400" baseline="-25000" dirty="0" smtClean="0"/>
              <a:t>11</a:t>
            </a:r>
            <a:r>
              <a:rPr lang="en-US" sz="2400" dirty="0" smtClean="0"/>
              <a:t>, d</a:t>
            </a:r>
            <a:r>
              <a:rPr lang="en-US" sz="2400" baseline="-25000" dirty="0" smtClean="0"/>
              <a:t>12</a:t>
            </a:r>
            <a:r>
              <a:rPr lang="en-US" sz="2400" dirty="0" smtClean="0"/>
              <a:t> etc. are comparable to </a:t>
            </a:r>
            <a:r>
              <a:rPr lang="en-US" sz="2400" dirty="0" smtClean="0">
                <a:latin typeface="Symbol" pitchFamily="18" charset="2"/>
              </a:rPr>
              <a:t>b</a:t>
            </a:r>
            <a:r>
              <a:rPr lang="en-US" sz="2400" dirty="0" smtClean="0"/>
              <a:t> coefficients in MR.</a:t>
            </a:r>
            <a:r>
              <a:rPr lang="en-US" sz="2800" dirty="0" smtClean="0"/>
              <a:t>  </a:t>
            </a:r>
            <a:r>
              <a:rPr lang="en-US" sz="3200" dirty="0" smtClean="0"/>
              <a:t> </a:t>
            </a:r>
            <a:endParaRPr lang="en-US" sz="40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a:bodyPr>
          <a:lstStyle/>
          <a:p>
            <a:pPr eaLnBrk="1" hangingPunct="1"/>
            <a:endParaRPr lang="en-US" sz="4000" dirty="0" smtClean="0"/>
          </a:p>
        </p:txBody>
      </p:sp>
      <p:pic>
        <p:nvPicPr>
          <p:cNvPr id="49155" name="Picture 4"/>
          <p:cNvPicPr>
            <a:picLocks noChangeAspect="1" noChangeArrowheads="1"/>
          </p:cNvPicPr>
          <p:nvPr/>
        </p:nvPicPr>
        <p:blipFill>
          <a:blip r:embed="rId3" cstate="print"/>
          <a:srcRect/>
          <a:stretch>
            <a:fillRect/>
          </a:stretch>
        </p:blipFill>
        <p:spPr bwMode="auto">
          <a:xfrm>
            <a:off x="2057400" y="1524000"/>
            <a:ext cx="3565525" cy="2371725"/>
          </a:xfrm>
          <a:prstGeom prst="rect">
            <a:avLst/>
          </a:prstGeom>
          <a:noFill/>
          <a:ln w="9525">
            <a:noFill/>
            <a:miter lim="800000"/>
            <a:headEnd/>
            <a:tailEnd/>
          </a:ln>
        </p:spPr>
      </p:pic>
      <p:sp>
        <p:nvSpPr>
          <p:cNvPr id="49156" name="Text Box 5"/>
          <p:cNvSpPr txBox="1">
            <a:spLocks noChangeArrowheads="1"/>
          </p:cNvSpPr>
          <p:nvPr/>
        </p:nvSpPr>
        <p:spPr bwMode="auto">
          <a:xfrm>
            <a:off x="533400" y="4114800"/>
            <a:ext cx="7086600" cy="1878013"/>
          </a:xfrm>
          <a:prstGeom prst="rect">
            <a:avLst/>
          </a:prstGeom>
          <a:noFill/>
          <a:ln w="9525">
            <a:noFill/>
            <a:miter lim="800000"/>
            <a:headEnd/>
            <a:tailEnd/>
          </a:ln>
        </p:spPr>
        <p:txBody>
          <a:bodyPr>
            <a:spAutoFit/>
          </a:bodyPr>
          <a:lstStyle/>
          <a:p>
            <a:pPr>
              <a:spcBef>
                <a:spcPct val="50000"/>
              </a:spcBef>
            </a:pPr>
            <a:r>
              <a:rPr lang="en-US" b="1"/>
              <a:t>|R|</a:t>
            </a:r>
            <a:r>
              <a:rPr lang="en-US"/>
              <a:t> =  (1*1) – (r</a:t>
            </a:r>
            <a:r>
              <a:rPr lang="en-US" baseline="-25000"/>
              <a:t>12</a:t>
            </a:r>
            <a:r>
              <a:rPr lang="en-US"/>
              <a:t>*r</a:t>
            </a:r>
            <a:r>
              <a:rPr lang="en-US" baseline="-25000"/>
              <a:t>12</a:t>
            </a:r>
            <a:r>
              <a:rPr lang="en-US"/>
              <a:t>) =  1 – r</a:t>
            </a:r>
            <a:r>
              <a:rPr lang="en-US" baseline="30000"/>
              <a:t>2</a:t>
            </a:r>
            <a:r>
              <a:rPr lang="en-US" baseline="-25000"/>
              <a:t>12</a:t>
            </a:r>
          </a:p>
          <a:p>
            <a:pPr>
              <a:spcBef>
                <a:spcPct val="50000"/>
              </a:spcBef>
            </a:pPr>
            <a:r>
              <a:rPr lang="en-US"/>
              <a:t>In other words: determinant of R tells us how much non-shared or non-redundant variance we have for the set of variables included in the matrix. More generally, determinant of an R or SCP matrix provides summary information about variance, with shared variance among variables subtracted out. </a:t>
            </a:r>
          </a:p>
        </p:txBody>
      </p:sp>
      <p:sp>
        <p:nvSpPr>
          <p:cNvPr id="5" name="Rectangle 4"/>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a:solidFill>
                  <a:srgbClr val="464653"/>
                </a:solidFill>
                <a:latin typeface="Franklin Gothic Book"/>
                <a:ea typeface="+mj-ea"/>
                <a:cs typeface="+mj-cs"/>
              </a:rPr>
              <a:t>What is the determinant of R, a correlation matrix for X</a:t>
            </a:r>
            <a:r>
              <a:rPr lang="en-US" sz="3600" baseline="-25000" dirty="0">
                <a:solidFill>
                  <a:srgbClr val="464653"/>
                </a:solidFill>
                <a:latin typeface="Franklin Gothic Book"/>
                <a:ea typeface="+mj-ea"/>
                <a:cs typeface="+mj-cs"/>
              </a:rPr>
              <a:t>1</a:t>
            </a:r>
            <a:r>
              <a:rPr lang="en-US" sz="3600" dirty="0">
                <a:solidFill>
                  <a:srgbClr val="464653"/>
                </a:solidFill>
                <a:latin typeface="Franklin Gothic Book"/>
                <a:ea typeface="+mj-ea"/>
                <a:cs typeface="+mj-cs"/>
              </a:rPr>
              <a:t> and X</a:t>
            </a:r>
            <a:r>
              <a:rPr lang="en-US" sz="3600" baseline="-25000" dirty="0">
                <a:solidFill>
                  <a:srgbClr val="464653"/>
                </a:solidFill>
                <a:latin typeface="Franklin Gothic Book"/>
                <a:ea typeface="+mj-ea"/>
                <a:cs typeface="+mj-cs"/>
              </a:rPr>
              <a:t>2</a:t>
            </a:r>
            <a:r>
              <a:rPr lang="en-US" sz="3600" dirty="0">
                <a:solidFill>
                  <a:srgbClr val="464653"/>
                </a:solidFill>
                <a:latin typeface="Franklin Gothic Book"/>
                <a:ea typeface="+mj-ea"/>
                <a:cs typeface="+mj-cs"/>
              </a:rPr>
              <a:t>?</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09600" y="228600"/>
            <a:ext cx="8229600" cy="1143000"/>
          </a:xfrm>
        </p:spPr>
        <p:txBody>
          <a:bodyPr>
            <a:normAutofit/>
          </a:bodyPr>
          <a:lstStyle/>
          <a:p>
            <a:pPr eaLnBrk="1" hangingPunct="1"/>
            <a:endParaRPr lang="en-US" sz="4000" dirty="0" smtClean="0"/>
          </a:p>
        </p:txBody>
      </p:sp>
      <p:sp>
        <p:nvSpPr>
          <p:cNvPr id="50179" name="Rectangle 3"/>
          <p:cNvSpPr>
            <a:spLocks noGrp="1" noChangeArrowheads="1"/>
          </p:cNvSpPr>
          <p:nvPr>
            <p:ph sz="quarter" idx="1"/>
          </p:nvPr>
        </p:nvSpPr>
        <p:spPr>
          <a:xfrm>
            <a:off x="685800" y="1676400"/>
            <a:ext cx="8153400" cy="4953000"/>
          </a:xfrm>
        </p:spPr>
        <p:txBody>
          <a:bodyPr/>
          <a:lstStyle/>
          <a:p>
            <a:pPr eaLnBrk="1" hangingPunct="1">
              <a:lnSpc>
                <a:spcPct val="90000"/>
              </a:lnSpc>
              <a:buFontTx/>
              <a:buNone/>
            </a:pPr>
            <a:r>
              <a:rPr lang="en-US" dirty="0" smtClean="0"/>
              <a:t>To summarize information about within group variability for the X’s (while controlling for or subtracting out redundant information), we take the determinant of </a:t>
            </a:r>
            <a:r>
              <a:rPr lang="en-US" b="1" dirty="0" err="1" smtClean="0"/>
              <a:t>SCP</a:t>
            </a:r>
            <a:r>
              <a:rPr lang="en-US" b="1" baseline="-25000" dirty="0" err="1" smtClean="0"/>
              <a:t>within</a:t>
            </a:r>
            <a:r>
              <a:rPr lang="en-US" dirty="0" smtClean="0"/>
              <a:t>.</a:t>
            </a:r>
          </a:p>
          <a:p>
            <a:pPr eaLnBrk="1" hangingPunct="1">
              <a:lnSpc>
                <a:spcPct val="90000"/>
              </a:lnSpc>
              <a:buFontTx/>
              <a:buNone/>
            </a:pPr>
            <a:r>
              <a:rPr lang="en-US" dirty="0" smtClean="0"/>
              <a:t>To summarize information about total variability for the X’s, we take the determinant of </a:t>
            </a:r>
            <a:r>
              <a:rPr lang="en-US" b="1" dirty="0" err="1" smtClean="0"/>
              <a:t>SCP</a:t>
            </a:r>
            <a:r>
              <a:rPr lang="en-US" b="1" baseline="-25000" dirty="0" err="1" smtClean="0"/>
              <a:t>total</a:t>
            </a:r>
            <a:r>
              <a:rPr lang="en-US" dirty="0" smtClean="0"/>
              <a:t>. </a:t>
            </a:r>
          </a:p>
          <a:p>
            <a:pPr eaLnBrk="1" hangingPunct="1">
              <a:lnSpc>
                <a:spcPct val="90000"/>
              </a:lnSpc>
              <a:buFontTx/>
              <a:buNone/>
            </a:pPr>
            <a:r>
              <a:rPr lang="en-US" dirty="0" smtClean="0"/>
              <a:t>Notation: |</a:t>
            </a:r>
            <a:r>
              <a:rPr lang="en-US" b="1" dirty="0" smtClean="0"/>
              <a:t>A</a:t>
            </a:r>
            <a:r>
              <a:rPr lang="en-US" dirty="0" smtClean="0"/>
              <a:t>| = determinant of </a:t>
            </a:r>
            <a:r>
              <a:rPr lang="en-US" b="1" dirty="0" smtClean="0"/>
              <a:t>A</a:t>
            </a:r>
            <a:r>
              <a:rPr lang="en-US" dirty="0" smtClean="0"/>
              <a:t>. </a:t>
            </a:r>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a:solidFill>
                  <a:srgbClr val="464653"/>
                </a:solidFill>
                <a:latin typeface="Franklin Gothic Book"/>
                <a:ea typeface="+mj-ea"/>
                <a:cs typeface="+mj-cs"/>
              </a:rPr>
              <a:t>Application of Determinant to </a:t>
            </a:r>
            <a:r>
              <a:rPr lang="en-US" sz="3600" b="1" dirty="0">
                <a:solidFill>
                  <a:srgbClr val="464653"/>
                </a:solidFill>
                <a:latin typeface="Franklin Gothic Book"/>
                <a:ea typeface="+mj-ea"/>
                <a:cs typeface="+mj-cs"/>
              </a:rPr>
              <a:t>SCP </a:t>
            </a:r>
            <a:r>
              <a:rPr lang="en-US" sz="3600" dirty="0">
                <a:solidFill>
                  <a:srgbClr val="464653"/>
                </a:solidFill>
                <a:latin typeface="Franklin Gothic Book"/>
                <a:ea typeface="+mj-ea"/>
                <a:cs typeface="+mj-cs"/>
              </a:rPr>
              <a:t>matrices in DA</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a:bodyPr>
          <a:lstStyle/>
          <a:p>
            <a:pPr eaLnBrk="1" hangingPunct="1"/>
            <a:endParaRPr lang="en-US" sz="4000" dirty="0" smtClean="0"/>
          </a:p>
        </p:txBody>
      </p:sp>
      <p:sp>
        <p:nvSpPr>
          <p:cNvPr id="51203" name="Rectangle 3"/>
          <p:cNvSpPr>
            <a:spLocks noGrp="1" noChangeArrowheads="1"/>
          </p:cNvSpPr>
          <p:nvPr>
            <p:ph sz="quarter" idx="1"/>
          </p:nvPr>
        </p:nvSpPr>
        <p:spPr>
          <a:xfrm>
            <a:off x="838200" y="1981200"/>
            <a:ext cx="7772400" cy="4572000"/>
          </a:xfrm>
        </p:spPr>
        <p:txBody>
          <a:bodyPr/>
          <a:lstStyle/>
          <a:p>
            <a:pPr eaLnBrk="1" hangingPunct="1">
              <a:lnSpc>
                <a:spcPct val="90000"/>
              </a:lnSpc>
              <a:buFontTx/>
              <a:buNone/>
            </a:pPr>
            <a:r>
              <a:rPr lang="en-US" dirty="0" smtClean="0">
                <a:latin typeface="Symbol" pitchFamily="18" charset="2"/>
              </a:rPr>
              <a:t>L</a:t>
            </a:r>
            <a:r>
              <a:rPr lang="en-US" dirty="0" smtClean="0"/>
              <a:t> =   |</a:t>
            </a:r>
            <a:r>
              <a:rPr lang="en-US" b="1" dirty="0" err="1" smtClean="0"/>
              <a:t>SCP</a:t>
            </a:r>
            <a:r>
              <a:rPr lang="en-US" b="1" baseline="-25000" dirty="0" err="1" smtClean="0"/>
              <a:t>within</a:t>
            </a:r>
            <a:r>
              <a:rPr lang="en-US" dirty="0" smtClean="0"/>
              <a:t>|/ |</a:t>
            </a:r>
            <a:r>
              <a:rPr lang="en-US" b="1" dirty="0" err="1" smtClean="0"/>
              <a:t>SCP</a:t>
            </a:r>
            <a:r>
              <a:rPr lang="en-US" b="1" baseline="-25000" dirty="0" err="1" smtClean="0"/>
              <a:t>total</a:t>
            </a:r>
            <a:r>
              <a:rPr lang="en-US" dirty="0" smtClean="0"/>
              <a:t>|</a:t>
            </a:r>
          </a:p>
          <a:p>
            <a:pPr eaLnBrk="1" hangingPunct="1">
              <a:lnSpc>
                <a:spcPct val="90000"/>
              </a:lnSpc>
              <a:buFont typeface="Symbol" pitchFamily="18" charset="2"/>
              <a:buNone/>
            </a:pPr>
            <a:endParaRPr lang="en-US" dirty="0" smtClean="0"/>
          </a:p>
          <a:p>
            <a:pPr eaLnBrk="1" hangingPunct="1">
              <a:lnSpc>
                <a:spcPct val="90000"/>
              </a:lnSpc>
              <a:buFont typeface="Symbol" pitchFamily="18" charset="2"/>
              <a:buNone/>
            </a:pPr>
            <a:r>
              <a:rPr lang="en-US" sz="2800" dirty="0" smtClean="0"/>
              <a:t>   Note that </a:t>
            </a:r>
            <a:r>
              <a:rPr lang="en-US" sz="2800" dirty="0" smtClean="0">
                <a:latin typeface="Symbol" pitchFamily="18" charset="2"/>
              </a:rPr>
              <a:t>L</a:t>
            </a:r>
            <a:r>
              <a:rPr lang="en-US" sz="2800" dirty="0" smtClean="0"/>
              <a:t> differs from the summary </a:t>
            </a:r>
            <a:r>
              <a:rPr lang="en-US" sz="2800" i="1" dirty="0" smtClean="0"/>
              <a:t>F</a:t>
            </a:r>
            <a:r>
              <a:rPr lang="en-US" sz="2800" dirty="0" smtClean="0"/>
              <a:t> ratio statistic in one way ANOVA.  F is obtained as </a:t>
            </a:r>
            <a:r>
              <a:rPr lang="en-US" sz="2800" i="1" dirty="0" err="1" smtClean="0"/>
              <a:t>MS</a:t>
            </a:r>
            <a:r>
              <a:rPr lang="en-US" sz="2800" i="1" baseline="-25000" dirty="0" err="1" smtClean="0"/>
              <a:t>between</a:t>
            </a:r>
            <a:r>
              <a:rPr lang="en-US" sz="2800" i="1" dirty="0" smtClean="0"/>
              <a:t>/</a:t>
            </a:r>
            <a:r>
              <a:rPr lang="en-US" sz="2800" i="1" dirty="0" err="1" smtClean="0"/>
              <a:t>MS</a:t>
            </a:r>
            <a:r>
              <a:rPr lang="en-US" sz="2800" i="1" baseline="-25000" dirty="0" err="1" smtClean="0"/>
              <a:t>within</a:t>
            </a:r>
            <a:r>
              <a:rPr lang="en-US" sz="2800" dirty="0" smtClean="0"/>
              <a:t>, thus, </a:t>
            </a:r>
            <a:r>
              <a:rPr lang="en-US" sz="2800" i="1" dirty="0" smtClean="0"/>
              <a:t>F </a:t>
            </a:r>
            <a:r>
              <a:rPr lang="en-US" sz="2800" dirty="0" smtClean="0"/>
              <a:t>is a ratio of explained to error variance, and a larger </a:t>
            </a:r>
            <a:r>
              <a:rPr lang="en-US" sz="2800" i="1" dirty="0" smtClean="0"/>
              <a:t>F</a:t>
            </a:r>
            <a:r>
              <a:rPr lang="en-US" sz="2800" dirty="0" smtClean="0"/>
              <a:t> indicates greater differences between groups. </a:t>
            </a:r>
          </a:p>
          <a:p>
            <a:pPr eaLnBrk="1" hangingPunct="1">
              <a:lnSpc>
                <a:spcPct val="90000"/>
              </a:lnSpc>
              <a:buFont typeface="Symbol" pitchFamily="18" charset="2"/>
              <a:buNone/>
            </a:pPr>
            <a:r>
              <a:rPr lang="en-US" sz="2800" dirty="0" smtClean="0"/>
              <a:t>   By contrast, </a:t>
            </a:r>
            <a:r>
              <a:rPr lang="en-US" sz="2800" dirty="0" smtClean="0">
                <a:latin typeface="Symbol" pitchFamily="18" charset="2"/>
              </a:rPr>
              <a:t>L</a:t>
            </a:r>
            <a:r>
              <a:rPr lang="en-US" sz="2800" dirty="0" smtClean="0"/>
              <a:t> is a ratio of error to total variance; and a larger value of </a:t>
            </a:r>
            <a:r>
              <a:rPr lang="en-US" sz="2800" dirty="0" smtClean="0">
                <a:latin typeface="Symbol" pitchFamily="18" charset="2"/>
              </a:rPr>
              <a:t>L</a:t>
            </a:r>
            <a:r>
              <a:rPr lang="en-US" sz="2800" dirty="0" smtClean="0"/>
              <a:t> indicates smaller between group differences. </a:t>
            </a:r>
          </a:p>
          <a:p>
            <a:pPr eaLnBrk="1" hangingPunct="1">
              <a:lnSpc>
                <a:spcPct val="90000"/>
              </a:lnSpc>
              <a:buFont typeface="Symbol" pitchFamily="18" charset="2"/>
              <a:buNone/>
            </a:pPr>
            <a:endParaRPr lang="en-US" sz="2800" dirty="0" smtClean="0"/>
          </a:p>
          <a:p>
            <a:pPr eaLnBrk="1" hangingPunct="1">
              <a:lnSpc>
                <a:spcPct val="90000"/>
              </a:lnSpc>
              <a:buFontTx/>
              <a:buNone/>
            </a:pPr>
            <a:endParaRPr lang="en-US" dirty="0" smtClean="0"/>
          </a:p>
          <a:p>
            <a:pPr eaLnBrk="1" hangingPunct="1">
              <a:lnSpc>
                <a:spcPct val="90000"/>
              </a:lnSpc>
              <a:buFontTx/>
              <a:buNone/>
            </a:pPr>
            <a:endParaRPr lang="en-US"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a:solidFill>
                  <a:srgbClr val="464653"/>
                </a:solidFill>
                <a:latin typeface="Franklin Gothic Book"/>
                <a:ea typeface="+mj-ea"/>
                <a:cs typeface="+mj-cs"/>
              </a:rPr>
              <a:t>We are now able to set up a summary test statistic, </a:t>
            </a:r>
            <a:r>
              <a:rPr lang="en-US" sz="3600" dirty="0" err="1">
                <a:solidFill>
                  <a:srgbClr val="464653"/>
                </a:solidFill>
                <a:latin typeface="Franklin Gothic Book"/>
                <a:ea typeface="+mj-ea"/>
                <a:cs typeface="+mj-cs"/>
              </a:rPr>
              <a:t>Wilks</a:t>
            </a:r>
            <a:r>
              <a:rPr lang="en-US" sz="3600" dirty="0">
                <a:solidFill>
                  <a:srgbClr val="464653"/>
                </a:solidFill>
                <a:latin typeface="Franklin Gothic Book"/>
                <a:ea typeface="+mj-ea"/>
                <a:cs typeface="+mj-cs"/>
              </a:rPr>
              <a:t> </a:t>
            </a:r>
            <a:r>
              <a:rPr lang="en-US" sz="3600" dirty="0">
                <a:solidFill>
                  <a:srgbClr val="464653"/>
                </a:solidFill>
                <a:latin typeface="Symbol" pitchFamily="18" charset="2"/>
                <a:ea typeface="+mj-ea"/>
                <a:cs typeface="+mj-cs"/>
              </a:rPr>
              <a:t>L</a:t>
            </a:r>
            <a:r>
              <a:rPr lang="en-US" sz="3600" dirty="0">
                <a:solidFill>
                  <a:srgbClr val="464653"/>
                </a:solidFill>
                <a:latin typeface="Franklin Gothic Book"/>
                <a:ea typeface="+mj-ea"/>
                <a:cs typeface="+mj-cs"/>
              </a:rPr>
              <a:t>:</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a:bodyPr>
          <a:lstStyle/>
          <a:p>
            <a:pPr eaLnBrk="1" hangingPunct="1"/>
            <a:endParaRPr lang="en-US" sz="4000" dirty="0" smtClean="0"/>
          </a:p>
        </p:txBody>
      </p:sp>
      <p:sp>
        <p:nvSpPr>
          <p:cNvPr id="52227" name="Rectangle 3"/>
          <p:cNvSpPr>
            <a:spLocks noGrp="1" noChangeArrowheads="1"/>
          </p:cNvSpPr>
          <p:nvPr>
            <p:ph sz="quarter" idx="1"/>
          </p:nvPr>
        </p:nvSpPr>
        <p:spPr>
          <a:xfrm>
            <a:off x="762000" y="1676400"/>
            <a:ext cx="8001000" cy="4953000"/>
          </a:xfrm>
        </p:spPr>
        <p:txBody>
          <a:bodyPr/>
          <a:lstStyle/>
          <a:p>
            <a:pPr eaLnBrk="1" hangingPunct="1">
              <a:buFontTx/>
              <a:buNone/>
            </a:pPr>
            <a:r>
              <a:rPr lang="en-US" sz="2800" dirty="0" smtClean="0"/>
              <a:t>   When there is only one quantitative X variable that differs across groups, </a:t>
            </a:r>
            <a:r>
              <a:rPr lang="en-US" sz="2800" dirty="0" smtClean="0">
                <a:latin typeface="Symbol" pitchFamily="18" charset="2"/>
              </a:rPr>
              <a:t>L</a:t>
            </a:r>
            <a:r>
              <a:rPr lang="en-US" sz="2800" dirty="0" smtClean="0"/>
              <a:t> reduces to:</a:t>
            </a:r>
          </a:p>
          <a:p>
            <a:pPr eaLnBrk="1" hangingPunct="1">
              <a:buFontTx/>
              <a:buNone/>
            </a:pPr>
            <a:endParaRPr lang="en-US" sz="2800" dirty="0" smtClean="0"/>
          </a:p>
          <a:p>
            <a:pPr eaLnBrk="1" hangingPunct="1">
              <a:buFontTx/>
              <a:buNone/>
            </a:pPr>
            <a:r>
              <a:rPr lang="en-US" sz="2400" dirty="0" smtClean="0">
                <a:latin typeface="Symbol" pitchFamily="18" charset="2"/>
              </a:rPr>
              <a:t>L</a:t>
            </a:r>
            <a:r>
              <a:rPr lang="en-US" sz="2800" dirty="0" smtClean="0"/>
              <a:t> = </a:t>
            </a:r>
            <a:r>
              <a:rPr lang="en-US" sz="2800" dirty="0" err="1" smtClean="0"/>
              <a:t>SS</a:t>
            </a:r>
            <a:r>
              <a:rPr lang="en-US" sz="2800" baseline="-25000" dirty="0" err="1" smtClean="0"/>
              <a:t>between</a:t>
            </a:r>
            <a:r>
              <a:rPr lang="en-US" sz="2800" dirty="0" smtClean="0"/>
              <a:t>/ </a:t>
            </a:r>
            <a:r>
              <a:rPr lang="en-US" sz="2800" dirty="0" err="1" smtClean="0"/>
              <a:t>SS</a:t>
            </a:r>
            <a:r>
              <a:rPr lang="en-US" sz="2800" baseline="-25000" dirty="0" err="1" smtClean="0"/>
              <a:t>total</a:t>
            </a:r>
            <a:endParaRPr lang="en-US" sz="2800" baseline="-25000" dirty="0" smtClean="0"/>
          </a:p>
          <a:p>
            <a:pPr eaLnBrk="1" hangingPunct="1">
              <a:buFontTx/>
              <a:buNone/>
            </a:pPr>
            <a:endParaRPr lang="en-US" sz="2800" dirty="0" smtClean="0"/>
          </a:p>
          <a:p>
            <a:pPr eaLnBrk="1" hangingPunct="1">
              <a:buFontTx/>
              <a:buNone/>
            </a:pPr>
            <a:r>
              <a:rPr lang="en-US" sz="2800" dirty="0" smtClean="0"/>
              <a:t>Thus, </a:t>
            </a:r>
            <a:r>
              <a:rPr lang="en-US" sz="2400" dirty="0" smtClean="0">
                <a:latin typeface="Symbol" pitchFamily="18" charset="2"/>
              </a:rPr>
              <a:t>L</a:t>
            </a:r>
            <a:r>
              <a:rPr lang="en-US" sz="2800" dirty="0" smtClean="0"/>
              <a:t> = 1 – </a:t>
            </a:r>
            <a:r>
              <a:rPr lang="en-US" sz="2800" dirty="0" smtClean="0">
                <a:latin typeface="Symbol" pitchFamily="18" charset="2"/>
              </a:rPr>
              <a:t>h</a:t>
            </a:r>
            <a:r>
              <a:rPr lang="en-US" sz="2800" baseline="30000" dirty="0" smtClean="0"/>
              <a:t>2</a:t>
            </a:r>
            <a:r>
              <a:rPr lang="en-US" sz="2800" dirty="0" smtClean="0"/>
              <a:t>   (and </a:t>
            </a:r>
            <a:r>
              <a:rPr lang="en-US" sz="2800" dirty="0" smtClean="0">
                <a:latin typeface="Symbol" pitchFamily="18" charset="2"/>
              </a:rPr>
              <a:t>h</a:t>
            </a:r>
            <a:r>
              <a:rPr lang="en-US" sz="2800" baseline="30000" dirty="0" smtClean="0"/>
              <a:t>2</a:t>
            </a:r>
            <a:r>
              <a:rPr lang="en-US" sz="2800" dirty="0" smtClean="0"/>
              <a:t> = 1 –</a:t>
            </a:r>
            <a:r>
              <a:rPr lang="en-US" sz="2400" dirty="0" smtClean="0">
                <a:latin typeface="Symbol" pitchFamily="18" charset="2"/>
              </a:rPr>
              <a:t>L</a:t>
            </a:r>
            <a:r>
              <a:rPr lang="en-US" sz="2800" dirty="0" smtClean="0"/>
              <a:t>)</a:t>
            </a:r>
          </a:p>
          <a:p>
            <a:pPr eaLnBrk="1" hangingPunct="1">
              <a:buFontTx/>
              <a:buNone/>
            </a:pPr>
            <a:endParaRPr lang="en-US" sz="2800" dirty="0" smtClean="0"/>
          </a:p>
          <a:p>
            <a:pPr eaLnBrk="1" hangingPunct="1">
              <a:buFontTx/>
              <a:buNone/>
            </a:pPr>
            <a:r>
              <a:rPr lang="en-US" sz="2000" dirty="0" smtClean="0"/>
              <a:t>     Recall that </a:t>
            </a:r>
            <a:r>
              <a:rPr lang="en-US" sz="2000" dirty="0" smtClean="0">
                <a:latin typeface="Symbol" pitchFamily="18" charset="2"/>
              </a:rPr>
              <a:t>h</a:t>
            </a:r>
            <a:r>
              <a:rPr lang="en-US" sz="2000" baseline="30000" dirty="0" smtClean="0"/>
              <a:t>2</a:t>
            </a:r>
            <a:r>
              <a:rPr lang="en-US" sz="2000" dirty="0" smtClean="0"/>
              <a:t> is an effect size for ANOVA; </a:t>
            </a:r>
            <a:r>
              <a:rPr lang="en-US" sz="2000" dirty="0" smtClean="0">
                <a:latin typeface="Symbol" pitchFamily="18" charset="2"/>
              </a:rPr>
              <a:t>h</a:t>
            </a:r>
            <a:r>
              <a:rPr lang="en-US" sz="2000" baseline="30000" dirty="0" smtClean="0"/>
              <a:t>2</a:t>
            </a:r>
            <a:r>
              <a:rPr lang="en-US" sz="2000" dirty="0" smtClean="0"/>
              <a:t> = </a:t>
            </a:r>
            <a:r>
              <a:rPr lang="en-US" sz="2000" dirty="0" err="1" smtClean="0"/>
              <a:t>SS</a:t>
            </a:r>
            <a:r>
              <a:rPr lang="en-US" sz="2000" baseline="-25000" dirty="0" err="1" smtClean="0"/>
              <a:t>between</a:t>
            </a:r>
            <a:r>
              <a:rPr lang="en-US" sz="2000" dirty="0" smtClean="0"/>
              <a:t>/</a:t>
            </a:r>
            <a:r>
              <a:rPr lang="en-US" sz="2000" dirty="0" err="1" smtClean="0"/>
              <a:t>SS</a:t>
            </a:r>
            <a:r>
              <a:rPr lang="en-US" sz="2000" baseline="-25000" dirty="0" err="1" smtClean="0"/>
              <a:t>total</a:t>
            </a:r>
            <a:r>
              <a:rPr lang="en-US" sz="2000" baseline="-25000" dirty="0" smtClean="0"/>
              <a:t> </a:t>
            </a:r>
            <a:r>
              <a:rPr lang="en-US" sz="2000" dirty="0" smtClean="0"/>
              <a:t>= proportion of variance in scores on quantitative variable that is associated with group membership or differs between groups. </a:t>
            </a:r>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a:solidFill>
                  <a:srgbClr val="464653"/>
                </a:solidFill>
                <a:latin typeface="Franklin Gothic Book"/>
                <a:ea typeface="+mj-ea"/>
                <a:cs typeface="+mj-cs"/>
              </a:rPr>
              <a:t>When we compute </a:t>
            </a:r>
            <a:r>
              <a:rPr lang="en-US" sz="3600" dirty="0">
                <a:solidFill>
                  <a:srgbClr val="464653"/>
                </a:solidFill>
                <a:latin typeface="Symbol" pitchFamily="18" charset="2"/>
                <a:ea typeface="+mj-ea"/>
                <a:cs typeface="+mj-cs"/>
              </a:rPr>
              <a:t>L</a:t>
            </a:r>
            <a:r>
              <a:rPr lang="en-US" sz="3600" dirty="0">
                <a:solidFill>
                  <a:srgbClr val="464653"/>
                </a:solidFill>
                <a:latin typeface="Franklin Gothic Book"/>
                <a:ea typeface="+mj-ea"/>
                <a:cs typeface="+mj-cs"/>
              </a:rPr>
              <a:t> for a </a:t>
            </a:r>
            <a:r>
              <a:rPr lang="en-US" sz="3600" dirty="0" err="1">
                <a:solidFill>
                  <a:srgbClr val="464653"/>
                </a:solidFill>
                <a:latin typeface="Franklin Gothic Book"/>
                <a:ea typeface="+mj-ea"/>
                <a:cs typeface="+mj-cs"/>
              </a:rPr>
              <a:t>univariate</a:t>
            </a:r>
            <a:r>
              <a:rPr lang="en-US" sz="3600" dirty="0">
                <a:solidFill>
                  <a:srgbClr val="464653"/>
                </a:solidFill>
                <a:latin typeface="Franklin Gothic Book"/>
                <a:ea typeface="+mj-ea"/>
                <a:cs typeface="+mj-cs"/>
              </a:rPr>
              <a:t> one way ANOVA:</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endParaRPr lang="en-US" sz="4000" dirty="0" smtClean="0"/>
          </a:p>
        </p:txBody>
      </p:sp>
      <p:sp>
        <p:nvSpPr>
          <p:cNvPr id="53251" name="Rectangle 3"/>
          <p:cNvSpPr>
            <a:spLocks noGrp="1" noChangeArrowheads="1"/>
          </p:cNvSpPr>
          <p:nvPr>
            <p:ph sz="quarter" idx="1"/>
          </p:nvPr>
        </p:nvSpPr>
        <p:spPr>
          <a:xfrm>
            <a:off x="838200" y="1981200"/>
            <a:ext cx="7772400" cy="4572000"/>
          </a:xfrm>
        </p:spPr>
        <p:txBody>
          <a:bodyPr/>
          <a:lstStyle/>
          <a:p>
            <a:pPr eaLnBrk="1" hangingPunct="1">
              <a:lnSpc>
                <a:spcPct val="90000"/>
              </a:lnSpc>
              <a:buFontTx/>
              <a:buNone/>
            </a:pPr>
            <a:r>
              <a:rPr lang="en-US" sz="2800" dirty="0" smtClean="0"/>
              <a:t>SPSS DA reports </a:t>
            </a:r>
            <a:r>
              <a:rPr lang="en-US" sz="2800" dirty="0" smtClean="0">
                <a:latin typeface="Symbol" pitchFamily="18" charset="2"/>
              </a:rPr>
              <a:t>L </a:t>
            </a:r>
            <a:r>
              <a:rPr lang="en-US" sz="2800" dirty="0" smtClean="0"/>
              <a:t>for the overall model (including all groups/ all variables/ all </a:t>
            </a:r>
            <a:r>
              <a:rPr lang="en-US" sz="2800" dirty="0" err="1" smtClean="0"/>
              <a:t>discriminant</a:t>
            </a:r>
            <a:r>
              <a:rPr lang="en-US" sz="2800" dirty="0" smtClean="0"/>
              <a:t> functions). This can be reported as an overall effect size.</a:t>
            </a:r>
          </a:p>
          <a:p>
            <a:pPr eaLnBrk="1" hangingPunct="1">
              <a:lnSpc>
                <a:spcPct val="90000"/>
              </a:lnSpc>
              <a:buFontTx/>
              <a:buNone/>
            </a:pPr>
            <a:endParaRPr lang="en-US" sz="2800" dirty="0" smtClean="0"/>
          </a:p>
          <a:p>
            <a:pPr eaLnBrk="1" hangingPunct="1">
              <a:lnSpc>
                <a:spcPct val="90000"/>
              </a:lnSpc>
              <a:buFontTx/>
              <a:buNone/>
            </a:pPr>
            <a:r>
              <a:rPr lang="en-US" sz="2800" dirty="0" smtClean="0"/>
              <a:t>SPSS DA also reports values of </a:t>
            </a:r>
            <a:r>
              <a:rPr lang="en-US" sz="2800" dirty="0" smtClean="0">
                <a:latin typeface="Symbol" pitchFamily="18" charset="2"/>
              </a:rPr>
              <a:t>L</a:t>
            </a:r>
            <a:r>
              <a:rPr lang="en-US" sz="2800" dirty="0" smtClean="0"/>
              <a:t> for sets of </a:t>
            </a:r>
            <a:r>
              <a:rPr lang="en-US" sz="2800" dirty="0" err="1" smtClean="0"/>
              <a:t>discriminant</a:t>
            </a:r>
            <a:r>
              <a:rPr lang="en-US" sz="2800" dirty="0" smtClean="0"/>
              <a:t> functions, and these can be used to decide whether some </a:t>
            </a:r>
            <a:r>
              <a:rPr lang="en-US" sz="2800" dirty="0" err="1" smtClean="0"/>
              <a:t>discriminant</a:t>
            </a:r>
            <a:r>
              <a:rPr lang="en-US" sz="2800" dirty="0" smtClean="0"/>
              <a:t> functions do not contribute significantly to discrimination among groups and should not be interpreted. </a:t>
            </a:r>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4000" dirty="0">
                <a:solidFill>
                  <a:srgbClr val="464653"/>
                </a:solidFill>
                <a:latin typeface="Franklin Gothic Book"/>
                <a:ea typeface="+mj-ea"/>
                <a:cs typeface="+mj-cs"/>
              </a:rPr>
              <a:t>Two places where </a:t>
            </a:r>
            <a:r>
              <a:rPr lang="en-US" sz="4000" dirty="0">
                <a:solidFill>
                  <a:srgbClr val="464653"/>
                </a:solidFill>
                <a:latin typeface="Symbol" pitchFamily="18" charset="2"/>
                <a:ea typeface="+mj-ea"/>
                <a:cs typeface="+mj-cs"/>
              </a:rPr>
              <a:t>L </a:t>
            </a:r>
            <a:r>
              <a:rPr lang="en-US" sz="4000" dirty="0">
                <a:solidFill>
                  <a:srgbClr val="464653"/>
                </a:solidFill>
                <a:latin typeface="Franklin Gothic Book"/>
                <a:ea typeface="+mj-ea"/>
                <a:cs typeface="+mj-cs"/>
              </a:rPr>
              <a:t>appears in DA</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endParaRPr lang="en-US" dirty="0" smtClean="0">
              <a:latin typeface="Symbol" pitchFamily="18" charset="2"/>
            </a:endParaRPr>
          </a:p>
        </p:txBody>
      </p:sp>
      <p:sp>
        <p:nvSpPr>
          <p:cNvPr id="54275" name="Rectangle 3"/>
          <p:cNvSpPr>
            <a:spLocks noGrp="1" noChangeArrowheads="1"/>
          </p:cNvSpPr>
          <p:nvPr>
            <p:ph sz="quarter" idx="1"/>
          </p:nvPr>
        </p:nvSpPr>
        <p:spPr>
          <a:xfrm>
            <a:off x="762000" y="2057400"/>
            <a:ext cx="7772400" cy="4572000"/>
          </a:xfrm>
        </p:spPr>
        <p:txBody>
          <a:bodyPr/>
          <a:lstStyle/>
          <a:p>
            <a:pPr eaLnBrk="1" hangingPunct="1">
              <a:buFontTx/>
              <a:buNone/>
            </a:pPr>
            <a:r>
              <a:rPr lang="en-US" dirty="0" smtClean="0"/>
              <a:t>   Note that </a:t>
            </a:r>
            <a:r>
              <a:rPr lang="en-US" dirty="0" smtClean="0">
                <a:latin typeface="Symbol" pitchFamily="18" charset="2"/>
              </a:rPr>
              <a:t>L</a:t>
            </a:r>
            <a:r>
              <a:rPr lang="en-US" dirty="0" smtClean="0"/>
              <a:t> is a multivariate test statistic that has three different </a:t>
            </a:r>
            <a:r>
              <a:rPr lang="en-US" dirty="0" err="1" smtClean="0"/>
              <a:t>df</a:t>
            </a:r>
            <a:r>
              <a:rPr lang="en-US" dirty="0" smtClean="0"/>
              <a:t> terms; these, in turn, are based on the values of k (number of groups), p (number of quantitative predictor variables) and N (total number of cases). For convenience, most programs convert </a:t>
            </a:r>
            <a:r>
              <a:rPr lang="en-US" dirty="0" smtClean="0">
                <a:latin typeface="Symbol" pitchFamily="18" charset="2"/>
              </a:rPr>
              <a:t>L</a:t>
            </a:r>
            <a:r>
              <a:rPr lang="en-US" dirty="0" smtClean="0"/>
              <a:t> to an exact (or approximate) </a:t>
            </a:r>
            <a:r>
              <a:rPr lang="en-US" i="1" dirty="0" smtClean="0"/>
              <a:t>F</a:t>
            </a:r>
            <a:r>
              <a:rPr lang="en-US" dirty="0" smtClean="0"/>
              <a:t> or </a:t>
            </a:r>
            <a:r>
              <a:rPr lang="en-US" dirty="0" smtClean="0">
                <a:latin typeface="Symbol" pitchFamily="18" charset="2"/>
              </a:rPr>
              <a:t>c</a:t>
            </a:r>
            <a:r>
              <a:rPr lang="en-US" baseline="30000" dirty="0" smtClean="0"/>
              <a:t>2</a:t>
            </a:r>
            <a:r>
              <a:rPr lang="en-US" dirty="0" smtClean="0"/>
              <a:t> statistic, and use critical values of </a:t>
            </a:r>
            <a:r>
              <a:rPr lang="en-US" i="1" dirty="0" smtClean="0"/>
              <a:t>F</a:t>
            </a:r>
            <a:r>
              <a:rPr lang="en-US" dirty="0" smtClean="0"/>
              <a:t> or </a:t>
            </a:r>
            <a:r>
              <a:rPr lang="en-US" dirty="0" smtClean="0">
                <a:latin typeface="Symbol" pitchFamily="18" charset="2"/>
              </a:rPr>
              <a:t>c</a:t>
            </a:r>
            <a:r>
              <a:rPr lang="en-US" baseline="30000" dirty="0" smtClean="0"/>
              <a:t>2</a:t>
            </a:r>
            <a:r>
              <a:rPr lang="en-US" dirty="0" smtClean="0"/>
              <a:t> to test statistical significance.</a:t>
            </a:r>
          </a:p>
          <a:p>
            <a:pPr eaLnBrk="1" hangingPunct="1">
              <a:buFontTx/>
              <a:buNone/>
            </a:pPr>
            <a:endParaRPr lang="en-US"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4000" dirty="0">
                <a:solidFill>
                  <a:srgbClr val="464653"/>
                </a:solidFill>
                <a:latin typeface="Franklin Gothic Book"/>
                <a:ea typeface="+mj-ea"/>
                <a:cs typeface="+mj-cs"/>
              </a:rPr>
              <a:t>Statistical Significance of </a:t>
            </a:r>
            <a:r>
              <a:rPr lang="en-US" sz="4000" dirty="0">
                <a:solidFill>
                  <a:srgbClr val="464653"/>
                </a:solidFill>
                <a:latin typeface="Symbol" pitchFamily="18" charset="2"/>
                <a:ea typeface="+mj-ea"/>
                <a:cs typeface="+mj-cs"/>
              </a:rPr>
              <a:t>L</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pPr eaLnBrk="1" hangingPunct="1"/>
            <a:endParaRPr lang="en-US" sz="4000" dirty="0" smtClean="0"/>
          </a:p>
        </p:txBody>
      </p:sp>
      <p:sp>
        <p:nvSpPr>
          <p:cNvPr id="55299" name="Rectangle 3"/>
          <p:cNvSpPr>
            <a:spLocks noGrp="1" noChangeArrowheads="1"/>
          </p:cNvSpPr>
          <p:nvPr>
            <p:ph sz="quarter" idx="1"/>
          </p:nvPr>
        </p:nvSpPr>
        <p:spPr>
          <a:xfrm>
            <a:off x="838200" y="1981200"/>
            <a:ext cx="7772400" cy="4572000"/>
          </a:xfrm>
        </p:spPr>
        <p:txBody>
          <a:bodyPr/>
          <a:lstStyle/>
          <a:p>
            <a:pPr eaLnBrk="1" hangingPunct="1">
              <a:buFontTx/>
              <a:buNone/>
            </a:pPr>
            <a:r>
              <a:rPr lang="en-US" dirty="0" smtClean="0"/>
              <a:t>For each </a:t>
            </a:r>
            <a:r>
              <a:rPr lang="en-US" dirty="0" err="1" smtClean="0"/>
              <a:t>discriminant</a:t>
            </a:r>
            <a:r>
              <a:rPr lang="en-US" dirty="0" smtClean="0"/>
              <a:t> function, an </a:t>
            </a:r>
            <a:r>
              <a:rPr lang="en-US" dirty="0" err="1" smtClean="0"/>
              <a:t>eigenvalue</a:t>
            </a:r>
            <a:r>
              <a:rPr lang="en-US" dirty="0" smtClean="0"/>
              <a:t> </a:t>
            </a:r>
            <a:r>
              <a:rPr lang="en-US" dirty="0" smtClean="0">
                <a:latin typeface="Symbol" pitchFamily="18" charset="2"/>
              </a:rPr>
              <a:t>l </a:t>
            </a:r>
            <a:r>
              <a:rPr lang="en-US" dirty="0" smtClean="0"/>
              <a:t>is reported.</a:t>
            </a:r>
          </a:p>
          <a:p>
            <a:pPr eaLnBrk="1" hangingPunct="1">
              <a:buFont typeface="Symbol" pitchFamily="18" charset="2"/>
              <a:buChar char="l"/>
            </a:pPr>
            <a:r>
              <a:rPr lang="en-US" dirty="0" smtClean="0"/>
              <a:t>= </a:t>
            </a:r>
            <a:r>
              <a:rPr lang="en-US" dirty="0" err="1" smtClean="0"/>
              <a:t>SS</a:t>
            </a:r>
            <a:r>
              <a:rPr lang="en-US" baseline="-25000" dirty="0" err="1" smtClean="0"/>
              <a:t>between</a:t>
            </a:r>
            <a:r>
              <a:rPr lang="en-US" dirty="0" smtClean="0"/>
              <a:t>/</a:t>
            </a:r>
            <a:r>
              <a:rPr lang="en-US" dirty="0" err="1" smtClean="0"/>
              <a:t>SS</a:t>
            </a:r>
            <a:r>
              <a:rPr lang="en-US" baseline="-25000" dirty="0" err="1" smtClean="0"/>
              <a:t>within</a:t>
            </a:r>
            <a:r>
              <a:rPr lang="en-US" dirty="0" smtClean="0"/>
              <a:t> for a one way ANOVA of scores on this </a:t>
            </a:r>
            <a:r>
              <a:rPr lang="en-US" dirty="0" err="1" smtClean="0"/>
              <a:t>discriminant</a:t>
            </a:r>
            <a:r>
              <a:rPr lang="en-US" dirty="0" smtClean="0"/>
              <a:t> function across groups. </a:t>
            </a:r>
          </a:p>
          <a:p>
            <a:pPr eaLnBrk="1" hangingPunct="1">
              <a:buFont typeface="Symbol" pitchFamily="18" charset="2"/>
              <a:buNone/>
            </a:pPr>
            <a:r>
              <a:rPr lang="en-US" dirty="0" smtClean="0"/>
              <a:t>Thus, the larger the value of </a:t>
            </a:r>
            <a:r>
              <a:rPr lang="en-US" dirty="0" smtClean="0">
                <a:latin typeface="Symbol" pitchFamily="18" charset="2"/>
              </a:rPr>
              <a:t>l</a:t>
            </a:r>
            <a:r>
              <a:rPr lang="en-US" dirty="0" smtClean="0"/>
              <a:t>, the greater the between groups differences in scores on the corresponding </a:t>
            </a:r>
            <a:r>
              <a:rPr lang="en-US" dirty="0" err="1" smtClean="0"/>
              <a:t>discriminant</a:t>
            </a:r>
            <a:r>
              <a:rPr lang="en-US" dirty="0" smtClean="0"/>
              <a:t> function</a:t>
            </a:r>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a:solidFill>
                  <a:srgbClr val="464653"/>
                </a:solidFill>
                <a:latin typeface="Franklin Gothic Book"/>
                <a:ea typeface="+mj-ea"/>
                <a:cs typeface="+mj-cs"/>
              </a:rPr>
              <a:t>DA Statistics Associated with Each </a:t>
            </a:r>
            <a:r>
              <a:rPr lang="en-US" sz="3600" dirty="0" err="1">
                <a:solidFill>
                  <a:srgbClr val="464653"/>
                </a:solidFill>
                <a:latin typeface="Franklin Gothic Book"/>
                <a:ea typeface="+mj-ea"/>
                <a:cs typeface="+mj-cs"/>
              </a:rPr>
              <a:t>Discriminant</a:t>
            </a:r>
            <a:r>
              <a:rPr lang="en-US" sz="3600" dirty="0">
                <a:solidFill>
                  <a:srgbClr val="464653"/>
                </a:solidFill>
                <a:latin typeface="Franklin Gothic Book"/>
                <a:ea typeface="+mj-ea"/>
                <a:cs typeface="+mj-cs"/>
              </a:rPr>
              <a:t> Function</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a:bodyPr>
          <a:lstStyle/>
          <a:p>
            <a:pPr eaLnBrk="1" hangingPunct="1"/>
            <a:endParaRPr lang="en-US" sz="4000" dirty="0" smtClean="0"/>
          </a:p>
        </p:txBody>
      </p:sp>
      <p:pic>
        <p:nvPicPr>
          <p:cNvPr id="56323" name="Picture 4"/>
          <p:cNvPicPr>
            <a:picLocks noChangeAspect="1" noChangeArrowheads="1"/>
          </p:cNvPicPr>
          <p:nvPr/>
        </p:nvPicPr>
        <p:blipFill>
          <a:blip r:embed="rId3" cstate="print"/>
          <a:srcRect/>
          <a:stretch>
            <a:fillRect/>
          </a:stretch>
        </p:blipFill>
        <p:spPr bwMode="auto">
          <a:xfrm>
            <a:off x="2438400" y="2133600"/>
            <a:ext cx="3190875" cy="1985963"/>
          </a:xfrm>
          <a:prstGeom prst="rect">
            <a:avLst/>
          </a:prstGeom>
          <a:noFill/>
          <a:ln w="9525">
            <a:noFill/>
            <a:miter lim="800000"/>
            <a:headEnd/>
            <a:tailEnd/>
          </a:ln>
        </p:spPr>
      </p:pic>
      <p:sp>
        <p:nvSpPr>
          <p:cNvPr id="56324" name="Text Box 5"/>
          <p:cNvSpPr txBox="1">
            <a:spLocks noChangeArrowheads="1"/>
          </p:cNvSpPr>
          <p:nvPr/>
        </p:nvSpPr>
        <p:spPr bwMode="auto">
          <a:xfrm>
            <a:off x="685800" y="4114800"/>
            <a:ext cx="7848600" cy="2152650"/>
          </a:xfrm>
          <a:prstGeom prst="rect">
            <a:avLst/>
          </a:prstGeom>
          <a:noFill/>
          <a:ln w="9525">
            <a:noFill/>
            <a:miter lim="800000"/>
            <a:headEnd/>
            <a:tailEnd/>
          </a:ln>
        </p:spPr>
        <p:txBody>
          <a:bodyPr>
            <a:spAutoFit/>
          </a:bodyPr>
          <a:lstStyle/>
          <a:p>
            <a:pPr>
              <a:spcBef>
                <a:spcPct val="50000"/>
              </a:spcBef>
            </a:pPr>
            <a:r>
              <a:rPr lang="en-US"/>
              <a:t>r</a:t>
            </a:r>
            <a:r>
              <a:rPr lang="en-US" baseline="-25000"/>
              <a:t>c1</a:t>
            </a:r>
            <a:r>
              <a:rPr lang="en-US"/>
              <a:t> is “the canonical correlation of scores on Discriminant function 1 with group membership”; it is equivalent to an h coefficient in a one way ANOVA.  To obtain r</a:t>
            </a:r>
            <a:r>
              <a:rPr lang="en-US" baseline="-25000"/>
              <a:t>ci</a:t>
            </a:r>
            <a:r>
              <a:rPr lang="en-US"/>
              <a:t> for discriminant function i, use the eigenvalue </a:t>
            </a:r>
            <a:r>
              <a:rPr lang="en-US">
                <a:latin typeface="Symbol" pitchFamily="18" charset="2"/>
              </a:rPr>
              <a:t>l</a:t>
            </a:r>
            <a:r>
              <a:rPr lang="en-US" baseline="-25000"/>
              <a:t>i</a:t>
            </a:r>
            <a:r>
              <a:rPr lang="en-US"/>
              <a:t> for discriminant function i; the equation for the first function appears above. </a:t>
            </a:r>
          </a:p>
          <a:p>
            <a:pPr>
              <a:spcBef>
                <a:spcPct val="50000"/>
              </a:spcBef>
            </a:pPr>
            <a:r>
              <a:rPr lang="en-US"/>
              <a:t>To obtain an estimate of the proportion of variance in scores on discriminant function i that is due to between group differences, square the canonical correlation for that function.  </a:t>
            </a:r>
          </a:p>
        </p:txBody>
      </p:sp>
      <p:sp>
        <p:nvSpPr>
          <p:cNvPr id="5" name="Rectangle 4"/>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a:solidFill>
                  <a:srgbClr val="464653"/>
                </a:solidFill>
                <a:latin typeface="Symbol" pitchFamily="18" charset="2"/>
                <a:ea typeface="+mj-ea"/>
                <a:cs typeface="+mj-cs"/>
              </a:rPr>
              <a:t>l</a:t>
            </a:r>
            <a:r>
              <a:rPr lang="en-US" sz="3600" dirty="0">
                <a:solidFill>
                  <a:srgbClr val="464653"/>
                </a:solidFill>
                <a:latin typeface="Franklin Gothic Book"/>
                <a:ea typeface="+mj-ea"/>
                <a:cs typeface="+mj-cs"/>
              </a:rPr>
              <a:t> can be converted to a more convenient effect size:</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a:bodyPr>
          <a:lstStyle/>
          <a:p>
            <a:pPr eaLnBrk="1" hangingPunct="1"/>
            <a:endParaRPr lang="en-US" sz="4000" dirty="0" smtClean="0"/>
          </a:p>
        </p:txBody>
      </p:sp>
      <p:sp>
        <p:nvSpPr>
          <p:cNvPr id="57347" name="Rectangle 3"/>
          <p:cNvSpPr>
            <a:spLocks noGrp="1" noChangeArrowheads="1"/>
          </p:cNvSpPr>
          <p:nvPr>
            <p:ph sz="quarter" idx="1"/>
          </p:nvPr>
        </p:nvSpPr>
        <p:spPr>
          <a:xfrm>
            <a:off x="762000" y="2057400"/>
            <a:ext cx="7772400" cy="4572000"/>
          </a:xfrm>
        </p:spPr>
        <p:txBody>
          <a:bodyPr/>
          <a:lstStyle/>
          <a:p>
            <a:pPr eaLnBrk="1" hangingPunct="1">
              <a:buFont typeface="Symbol" pitchFamily="18" charset="2"/>
              <a:buNone/>
            </a:pPr>
            <a:r>
              <a:rPr lang="en-US" sz="2800" dirty="0" smtClean="0"/>
              <a:t>In computation of weights or coefficients for the first </a:t>
            </a:r>
            <a:r>
              <a:rPr lang="en-US" sz="2800" dirty="0" err="1" smtClean="0"/>
              <a:t>discriminant</a:t>
            </a:r>
            <a:r>
              <a:rPr lang="en-US" sz="2800" dirty="0" smtClean="0"/>
              <a:t> function, the goal of the computation is to obtain the maximum possible value of </a:t>
            </a:r>
            <a:r>
              <a:rPr lang="en-US" sz="2800" dirty="0" smtClean="0">
                <a:latin typeface="Symbol" pitchFamily="18" charset="2"/>
              </a:rPr>
              <a:t>l</a:t>
            </a:r>
            <a:r>
              <a:rPr lang="en-US" sz="2800" dirty="0" smtClean="0"/>
              <a:t> for scores on D</a:t>
            </a:r>
            <a:r>
              <a:rPr lang="en-US" sz="2800" baseline="-25000" dirty="0" smtClean="0"/>
              <a:t>1</a:t>
            </a:r>
            <a:r>
              <a:rPr lang="en-US" sz="2800" dirty="0" smtClean="0"/>
              <a:t>.</a:t>
            </a:r>
          </a:p>
          <a:p>
            <a:pPr eaLnBrk="1" hangingPunct="1">
              <a:buFont typeface="Symbol" pitchFamily="18" charset="2"/>
              <a:buNone/>
            </a:pPr>
            <a:r>
              <a:rPr lang="en-US" sz="2800" dirty="0" smtClean="0"/>
              <a:t>For subsequent functions, the goal is to obtain the maximum possible value of </a:t>
            </a:r>
            <a:r>
              <a:rPr lang="en-US" sz="2800" dirty="0" smtClean="0">
                <a:latin typeface="Symbol" pitchFamily="18" charset="2"/>
              </a:rPr>
              <a:t>l </a:t>
            </a:r>
            <a:r>
              <a:rPr lang="en-US" sz="2800" dirty="0" smtClean="0"/>
              <a:t>for scores on that function, subject to the requirement that scores on each additional </a:t>
            </a:r>
            <a:r>
              <a:rPr lang="en-US" sz="2800" dirty="0" err="1" smtClean="0"/>
              <a:t>discriminant</a:t>
            </a:r>
            <a:r>
              <a:rPr lang="en-US" sz="2800" dirty="0" smtClean="0"/>
              <a:t> function must not be correlated with scores on earlier </a:t>
            </a:r>
            <a:r>
              <a:rPr lang="en-US" sz="2800" dirty="0" err="1" smtClean="0"/>
              <a:t>discriminant</a:t>
            </a:r>
            <a:r>
              <a:rPr lang="en-US" sz="2800" dirty="0" smtClean="0"/>
              <a:t> functions. </a:t>
            </a:r>
          </a:p>
          <a:p>
            <a:pPr eaLnBrk="1" hangingPunct="1"/>
            <a:endParaRPr lang="en-US" sz="28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a:solidFill>
                  <a:srgbClr val="464653"/>
                </a:solidFill>
                <a:latin typeface="Franklin Gothic Book"/>
                <a:ea typeface="+mj-ea"/>
                <a:cs typeface="+mj-cs"/>
              </a:rPr>
              <a:t>Role of </a:t>
            </a:r>
            <a:r>
              <a:rPr lang="en-US" sz="3600" dirty="0">
                <a:solidFill>
                  <a:srgbClr val="464653"/>
                </a:solidFill>
                <a:latin typeface="Symbol" pitchFamily="18" charset="2"/>
                <a:ea typeface="+mj-ea"/>
                <a:cs typeface="+mj-cs"/>
              </a:rPr>
              <a:t>l</a:t>
            </a:r>
            <a:r>
              <a:rPr lang="en-US" sz="3600" dirty="0">
                <a:solidFill>
                  <a:srgbClr val="464653"/>
                </a:solidFill>
                <a:latin typeface="Franklin Gothic Book"/>
                <a:ea typeface="+mj-ea"/>
                <a:cs typeface="+mj-cs"/>
              </a:rPr>
              <a:t> in computation of DA coefficients</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Grp="1" noChangeArrowheads="1"/>
          </p:cNvSpPr>
          <p:nvPr>
            <p:ph type="title"/>
          </p:nvPr>
        </p:nvSpPr>
        <p:spPr/>
        <p:txBody>
          <a:bodyPr/>
          <a:lstStyle/>
          <a:p>
            <a:pPr eaLnBrk="1" hangingPunct="1"/>
            <a:r>
              <a:rPr lang="en-US" sz="2400" smtClean="0"/>
              <a:t>Menu selections for SPSS DA:</a:t>
            </a:r>
            <a:br>
              <a:rPr lang="en-US" sz="2400" smtClean="0"/>
            </a:br>
            <a:r>
              <a:rPr lang="en-US" sz="2400" smtClean="0"/>
              <a:t>&lt;Classify&gt; </a:t>
            </a:r>
            <a:r>
              <a:rPr lang="en-US" sz="2400" smtClean="0">
                <a:sym typeface="Wingdings" pitchFamily="2" charset="2"/>
              </a:rPr>
              <a:t> &lt;Discriminant&gt;</a:t>
            </a:r>
            <a:endParaRPr lang="en-US" sz="2400" smtClean="0"/>
          </a:p>
        </p:txBody>
      </p:sp>
      <p:pic>
        <p:nvPicPr>
          <p:cNvPr id="58371" name="Picture 5" descr="Discrim1.jpg"/>
          <p:cNvPicPr>
            <a:picLocks noChangeAspect="1"/>
          </p:cNvPicPr>
          <p:nvPr/>
        </p:nvPicPr>
        <p:blipFill>
          <a:blip r:embed="rId3" cstate="print"/>
          <a:srcRect/>
          <a:stretch>
            <a:fillRect/>
          </a:stretch>
        </p:blipFill>
        <p:spPr bwMode="auto">
          <a:xfrm>
            <a:off x="984250" y="1295400"/>
            <a:ext cx="7175500" cy="5048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endParaRPr lang="en-US" dirty="0" smtClean="0"/>
          </a:p>
        </p:txBody>
      </p:sp>
      <p:sp>
        <p:nvSpPr>
          <p:cNvPr id="13315" name="Rectangle 3"/>
          <p:cNvSpPr>
            <a:spLocks noGrp="1" noChangeArrowheads="1"/>
          </p:cNvSpPr>
          <p:nvPr>
            <p:ph sz="quarter" idx="1"/>
          </p:nvPr>
        </p:nvSpPr>
        <p:spPr>
          <a:xfrm>
            <a:off x="838200" y="1828800"/>
            <a:ext cx="7772400" cy="4572000"/>
          </a:xfrm>
        </p:spPr>
        <p:txBody>
          <a:bodyPr/>
          <a:lstStyle/>
          <a:p>
            <a:pPr eaLnBrk="1" hangingPunct="1">
              <a:buFontTx/>
              <a:buNone/>
            </a:pPr>
            <a:r>
              <a:rPr lang="en-US" dirty="0" smtClean="0"/>
              <a:t>   In both DA and MR, we obtain equation(s) that use weighted combinations of raw scores or z scores on X predictor variables to generate predictions about outcomes on the dependent variable for each case.</a:t>
            </a:r>
          </a:p>
          <a:p>
            <a:pPr eaLnBrk="1" hangingPunct="1">
              <a:buFontTx/>
              <a:buNone/>
            </a:pPr>
            <a:endParaRPr lang="en-US" dirty="0" smtClean="0"/>
          </a:p>
          <a:p>
            <a:pPr eaLnBrk="1" hangingPunct="1">
              <a:buFontTx/>
              <a:buNone/>
            </a:pPr>
            <a:r>
              <a:rPr lang="en-US" dirty="0" smtClean="0"/>
              <a:t>   </a:t>
            </a:r>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4000" dirty="0">
                <a:solidFill>
                  <a:srgbClr val="464653"/>
                </a:solidFill>
                <a:latin typeface="Franklin Gothic Book"/>
                <a:ea typeface="+mj-ea"/>
                <a:cs typeface="+mj-cs"/>
              </a:rPr>
              <a:t>How DA is similar to MR:</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p:txBody>
          <a:bodyPr/>
          <a:lstStyle/>
          <a:p>
            <a:pPr eaLnBrk="1" hangingPunct="1"/>
            <a:endParaRPr lang="en-US" dirty="0" smtClean="0"/>
          </a:p>
        </p:txBody>
      </p:sp>
      <p:pic>
        <p:nvPicPr>
          <p:cNvPr id="59395" name="Picture 5" descr="discrim2.jpg"/>
          <p:cNvPicPr>
            <a:picLocks noChangeAspect="1"/>
          </p:cNvPicPr>
          <p:nvPr/>
        </p:nvPicPr>
        <p:blipFill>
          <a:blip r:embed="rId3" cstate="print"/>
          <a:srcRect/>
          <a:stretch>
            <a:fillRect/>
          </a:stretch>
        </p:blipFill>
        <p:spPr bwMode="auto">
          <a:xfrm>
            <a:off x="1371600" y="1828800"/>
            <a:ext cx="6477000" cy="4013200"/>
          </a:xfrm>
          <a:prstGeom prst="rect">
            <a:avLst/>
          </a:prstGeom>
          <a:noFill/>
          <a:ln w="9525">
            <a:noFill/>
            <a:miter lim="800000"/>
            <a:headEnd/>
            <a:tailEnd/>
          </a:ln>
        </p:spPr>
      </p:pic>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4000" dirty="0">
                <a:solidFill>
                  <a:srgbClr val="464653"/>
                </a:solidFill>
                <a:latin typeface="Franklin Gothic Book"/>
                <a:ea typeface="+mj-ea"/>
                <a:cs typeface="+mj-cs"/>
              </a:rPr>
              <a:t>DA: Main dialog window</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title"/>
          </p:nvPr>
        </p:nvSpPr>
        <p:spPr/>
        <p:txBody>
          <a:bodyPr/>
          <a:lstStyle/>
          <a:p>
            <a:pPr eaLnBrk="1" hangingPunct="1"/>
            <a:endParaRPr lang="en-US" dirty="0" smtClean="0"/>
          </a:p>
        </p:txBody>
      </p:sp>
      <p:pic>
        <p:nvPicPr>
          <p:cNvPr id="60419" name="Picture 5" descr="discrim3.jpg"/>
          <p:cNvPicPr>
            <a:picLocks noChangeAspect="1"/>
          </p:cNvPicPr>
          <p:nvPr/>
        </p:nvPicPr>
        <p:blipFill>
          <a:blip r:embed="rId3" cstate="print"/>
          <a:srcRect/>
          <a:stretch>
            <a:fillRect/>
          </a:stretch>
        </p:blipFill>
        <p:spPr bwMode="auto">
          <a:xfrm>
            <a:off x="1828800" y="1905000"/>
            <a:ext cx="4984750" cy="4114800"/>
          </a:xfrm>
          <a:prstGeom prst="rect">
            <a:avLst/>
          </a:prstGeom>
          <a:noFill/>
          <a:ln w="9525">
            <a:noFill/>
            <a:miter lim="800000"/>
            <a:headEnd/>
            <a:tailEnd/>
          </a:ln>
        </p:spPr>
      </p:pic>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4000" dirty="0">
                <a:solidFill>
                  <a:srgbClr val="464653"/>
                </a:solidFill>
                <a:latin typeface="Franklin Gothic Book"/>
                <a:ea typeface="+mj-ea"/>
                <a:cs typeface="+mj-cs"/>
              </a:rPr>
              <a:t>Statistics dialog window for DA</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title"/>
          </p:nvPr>
        </p:nvSpPr>
        <p:spPr/>
        <p:txBody>
          <a:bodyPr/>
          <a:lstStyle/>
          <a:p>
            <a:pPr eaLnBrk="1" hangingPunct="1"/>
            <a:endParaRPr lang="en-US" dirty="0" smtClean="0"/>
          </a:p>
        </p:txBody>
      </p:sp>
      <p:pic>
        <p:nvPicPr>
          <p:cNvPr id="61443" name="Picture 5" descr="discrim4.jpg"/>
          <p:cNvPicPr>
            <a:picLocks noChangeAspect="1"/>
          </p:cNvPicPr>
          <p:nvPr/>
        </p:nvPicPr>
        <p:blipFill>
          <a:blip r:embed="rId3" cstate="print"/>
          <a:srcRect/>
          <a:stretch>
            <a:fillRect/>
          </a:stretch>
        </p:blipFill>
        <p:spPr bwMode="auto">
          <a:xfrm>
            <a:off x="1905000" y="1905000"/>
            <a:ext cx="5372100" cy="3911600"/>
          </a:xfrm>
          <a:prstGeom prst="rect">
            <a:avLst/>
          </a:prstGeom>
          <a:noFill/>
          <a:ln w="9525">
            <a:noFill/>
            <a:miter lim="800000"/>
            <a:headEnd/>
            <a:tailEnd/>
          </a:ln>
        </p:spPr>
      </p:pic>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4000" dirty="0">
                <a:solidFill>
                  <a:srgbClr val="464653"/>
                </a:solidFill>
                <a:latin typeface="Franklin Gothic Book"/>
                <a:ea typeface="+mj-ea"/>
                <a:cs typeface="+mj-cs"/>
              </a:rPr>
              <a:t>Classification dialog for DA</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p:txBody>
          <a:bodyPr>
            <a:normAutofit/>
          </a:bodyPr>
          <a:lstStyle/>
          <a:p>
            <a:pPr eaLnBrk="1" hangingPunct="1"/>
            <a:endParaRPr lang="en-US" sz="4000" dirty="0" smtClean="0"/>
          </a:p>
        </p:txBody>
      </p:sp>
      <p:pic>
        <p:nvPicPr>
          <p:cNvPr id="62467" name="Picture 5" descr="discrim5.jpg"/>
          <p:cNvPicPr>
            <a:picLocks noChangeAspect="1"/>
          </p:cNvPicPr>
          <p:nvPr/>
        </p:nvPicPr>
        <p:blipFill>
          <a:blip r:embed="rId3" cstate="print"/>
          <a:srcRect/>
          <a:stretch>
            <a:fillRect/>
          </a:stretch>
        </p:blipFill>
        <p:spPr bwMode="auto">
          <a:xfrm>
            <a:off x="2451100" y="1993900"/>
            <a:ext cx="4241800" cy="2870200"/>
          </a:xfrm>
          <a:prstGeom prst="rect">
            <a:avLst/>
          </a:prstGeom>
          <a:noFill/>
          <a:ln w="9525">
            <a:noFill/>
            <a:miter lim="800000"/>
            <a:headEnd/>
            <a:tailEnd/>
          </a:ln>
        </p:spPr>
      </p:pic>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a:solidFill>
                  <a:srgbClr val="464653"/>
                </a:solidFill>
                <a:latin typeface="Franklin Gothic Book"/>
                <a:ea typeface="+mj-ea"/>
                <a:cs typeface="+mj-cs"/>
              </a:rPr>
              <a:t>Command to save computed </a:t>
            </a:r>
            <a:r>
              <a:rPr lang="en-US" sz="3600" dirty="0" err="1">
                <a:solidFill>
                  <a:srgbClr val="464653"/>
                </a:solidFill>
                <a:latin typeface="Franklin Gothic Book"/>
                <a:ea typeface="+mj-ea"/>
                <a:cs typeface="+mj-cs"/>
              </a:rPr>
              <a:t>discriminant</a:t>
            </a:r>
            <a:r>
              <a:rPr lang="en-US" sz="3600" dirty="0">
                <a:solidFill>
                  <a:srgbClr val="464653"/>
                </a:solidFill>
                <a:latin typeface="Franklin Gothic Book"/>
                <a:ea typeface="+mj-ea"/>
                <a:cs typeface="+mj-cs"/>
              </a:rPr>
              <a:t> scores from DA</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eaLnBrk="1" hangingPunct="1"/>
            <a:endParaRPr lang="en-US" dirty="0" smtClean="0"/>
          </a:p>
        </p:txBody>
      </p:sp>
      <p:pic>
        <p:nvPicPr>
          <p:cNvPr id="63491" name="Picture 5" descr="discrimscript.jpg"/>
          <p:cNvPicPr>
            <a:picLocks noChangeAspect="1"/>
          </p:cNvPicPr>
          <p:nvPr/>
        </p:nvPicPr>
        <p:blipFill>
          <a:blip r:embed="rId3" cstate="print"/>
          <a:srcRect/>
          <a:stretch>
            <a:fillRect/>
          </a:stretch>
        </p:blipFill>
        <p:spPr bwMode="auto">
          <a:xfrm>
            <a:off x="1219200" y="1828800"/>
            <a:ext cx="6896100" cy="4013200"/>
          </a:xfrm>
          <a:prstGeom prst="rect">
            <a:avLst/>
          </a:prstGeom>
          <a:noFill/>
          <a:ln w="9525">
            <a:noFill/>
            <a:miter lim="800000"/>
            <a:headEnd/>
            <a:tailEnd/>
          </a:ln>
        </p:spPr>
      </p:pic>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4000" dirty="0">
                <a:solidFill>
                  <a:srgbClr val="464653"/>
                </a:solidFill>
                <a:latin typeface="Franklin Gothic Book"/>
                <a:ea typeface="+mj-ea"/>
                <a:cs typeface="+mj-cs"/>
              </a:rPr>
              <a:t>SPSS Syntax for DA example</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Grp="1" noChangeArrowheads="1"/>
          </p:cNvSpPr>
          <p:nvPr>
            <p:ph type="title"/>
          </p:nvPr>
        </p:nvSpPr>
        <p:spPr/>
        <p:txBody>
          <a:bodyPr/>
          <a:lstStyle/>
          <a:p>
            <a:pPr eaLnBrk="1" hangingPunct="1"/>
            <a:endParaRPr lang="en-US" sz="3200" dirty="0" smtClean="0"/>
          </a:p>
        </p:txBody>
      </p:sp>
      <p:pic>
        <p:nvPicPr>
          <p:cNvPr id="64515" name="Picture 5"/>
          <p:cNvPicPr>
            <a:picLocks noChangeAspect="1" noChangeArrowheads="1"/>
          </p:cNvPicPr>
          <p:nvPr/>
        </p:nvPicPr>
        <p:blipFill>
          <a:blip r:embed="rId3" cstate="print"/>
          <a:srcRect/>
          <a:stretch>
            <a:fillRect/>
          </a:stretch>
        </p:blipFill>
        <p:spPr bwMode="auto">
          <a:xfrm>
            <a:off x="1752600" y="1524000"/>
            <a:ext cx="4611688" cy="4838700"/>
          </a:xfrm>
          <a:prstGeom prst="rect">
            <a:avLst/>
          </a:prstGeom>
          <a:noFill/>
          <a:ln w="9525">
            <a:noFill/>
            <a:miter lim="800000"/>
            <a:headEnd/>
            <a:tailEnd/>
          </a:ln>
        </p:spPr>
      </p:pic>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200" dirty="0">
                <a:solidFill>
                  <a:srgbClr val="464653"/>
                </a:solidFill>
                <a:latin typeface="Franklin Gothic Book"/>
                <a:ea typeface="+mj-ea"/>
                <a:cs typeface="+mj-cs"/>
              </a:rPr>
              <a:t>Selected DA Output: </a:t>
            </a:r>
            <a:r>
              <a:rPr lang="en-US" sz="3200" dirty="0" err="1">
                <a:solidFill>
                  <a:srgbClr val="464653"/>
                </a:solidFill>
                <a:latin typeface="Franklin Gothic Book"/>
                <a:ea typeface="+mj-ea"/>
                <a:cs typeface="+mj-cs"/>
              </a:rPr>
              <a:t>Univariate</a:t>
            </a:r>
            <a:r>
              <a:rPr lang="en-US" sz="3200" dirty="0">
                <a:solidFill>
                  <a:srgbClr val="464653"/>
                </a:solidFill>
                <a:latin typeface="Franklin Gothic Book"/>
                <a:ea typeface="+mj-ea"/>
                <a:cs typeface="+mj-cs"/>
              </a:rPr>
              <a:t> Means</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Grp="1" noChangeArrowheads="1"/>
          </p:cNvSpPr>
          <p:nvPr>
            <p:ph type="title"/>
          </p:nvPr>
        </p:nvSpPr>
        <p:spPr/>
        <p:txBody>
          <a:bodyPr>
            <a:normAutofit/>
          </a:bodyPr>
          <a:lstStyle/>
          <a:p>
            <a:pPr eaLnBrk="1" hangingPunct="1"/>
            <a:endParaRPr lang="en-US" sz="2000" dirty="0" smtClean="0"/>
          </a:p>
        </p:txBody>
      </p:sp>
      <p:pic>
        <p:nvPicPr>
          <p:cNvPr id="65539" name="Picture 5"/>
          <p:cNvPicPr>
            <a:picLocks noChangeAspect="1" noChangeArrowheads="1"/>
          </p:cNvPicPr>
          <p:nvPr/>
        </p:nvPicPr>
        <p:blipFill>
          <a:blip r:embed="rId3" cstate="print"/>
          <a:srcRect/>
          <a:stretch>
            <a:fillRect/>
          </a:stretch>
        </p:blipFill>
        <p:spPr bwMode="auto">
          <a:xfrm>
            <a:off x="1295400" y="2514600"/>
            <a:ext cx="6599238" cy="2632075"/>
          </a:xfrm>
          <a:prstGeom prst="rect">
            <a:avLst/>
          </a:prstGeom>
          <a:noFill/>
          <a:ln w="9525">
            <a:noFill/>
            <a:miter lim="800000"/>
            <a:headEnd/>
            <a:tailEnd/>
          </a:ln>
        </p:spPr>
      </p:pic>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fontScale="92500" lnSpcReduction="10000"/>
          </a:bodyPr>
          <a:lstStyle/>
          <a:p>
            <a:pPr lvl="0" algn="ctr">
              <a:defRPr/>
            </a:pPr>
            <a:r>
              <a:rPr lang="en-US" sz="5100" dirty="0" err="1">
                <a:solidFill>
                  <a:srgbClr val="464653"/>
                </a:solidFill>
                <a:latin typeface="Franklin Gothic Book"/>
                <a:ea typeface="+mj-ea"/>
                <a:cs typeface="+mj-cs"/>
              </a:rPr>
              <a:t>Univariate</a:t>
            </a:r>
            <a:r>
              <a:rPr lang="en-US" sz="5100" dirty="0">
                <a:solidFill>
                  <a:srgbClr val="464653"/>
                </a:solidFill>
                <a:latin typeface="Franklin Gothic Book"/>
                <a:ea typeface="+mj-ea"/>
                <a:cs typeface="+mj-cs"/>
              </a:rPr>
              <a:t> ANOVAs from DA</a:t>
            </a:r>
            <a:br>
              <a:rPr lang="en-US" sz="5100" dirty="0">
                <a:solidFill>
                  <a:srgbClr val="464653"/>
                </a:solidFill>
                <a:latin typeface="Franklin Gothic Book"/>
                <a:ea typeface="+mj-ea"/>
                <a:cs typeface="+mj-cs"/>
              </a:rPr>
            </a:br>
            <a:r>
              <a:rPr lang="en-US" sz="2600" dirty="0">
                <a:solidFill>
                  <a:srgbClr val="464653"/>
                </a:solidFill>
                <a:latin typeface="Franklin Gothic Book"/>
                <a:ea typeface="+mj-ea"/>
                <a:cs typeface="+mj-cs"/>
              </a:rPr>
              <a:t>(note that here, each X variable is assessed while </a:t>
            </a:r>
            <a:r>
              <a:rPr lang="en-US" sz="2600" i="1" dirty="0">
                <a:solidFill>
                  <a:srgbClr val="464653"/>
                </a:solidFill>
                <a:latin typeface="Franklin Gothic Book"/>
                <a:ea typeface="+mj-ea"/>
                <a:cs typeface="+mj-cs"/>
              </a:rPr>
              <a:t>not</a:t>
            </a:r>
            <a:r>
              <a:rPr lang="en-US" sz="2600" dirty="0">
                <a:solidFill>
                  <a:srgbClr val="464653"/>
                </a:solidFill>
                <a:latin typeface="Franklin Gothic Book"/>
                <a:ea typeface="+mj-ea"/>
                <a:cs typeface="+mj-cs"/>
              </a:rPr>
              <a:t> controlling for correlations with any other Xs)</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Grp="1" noChangeArrowheads="1"/>
          </p:cNvSpPr>
          <p:nvPr>
            <p:ph type="title"/>
          </p:nvPr>
        </p:nvSpPr>
        <p:spPr/>
        <p:txBody>
          <a:bodyPr>
            <a:normAutofit/>
          </a:bodyPr>
          <a:lstStyle/>
          <a:p>
            <a:pPr eaLnBrk="1" hangingPunct="1"/>
            <a:endParaRPr lang="en-US" sz="4000" dirty="0" smtClean="0"/>
          </a:p>
        </p:txBody>
      </p:sp>
      <p:pic>
        <p:nvPicPr>
          <p:cNvPr id="66563" name="Picture 5"/>
          <p:cNvPicPr>
            <a:picLocks noChangeAspect="1" noChangeArrowheads="1"/>
          </p:cNvPicPr>
          <p:nvPr/>
        </p:nvPicPr>
        <p:blipFill>
          <a:blip r:embed="rId3" cstate="print"/>
          <a:srcRect/>
          <a:stretch>
            <a:fillRect/>
          </a:stretch>
        </p:blipFill>
        <p:spPr bwMode="auto">
          <a:xfrm>
            <a:off x="609600" y="2286000"/>
            <a:ext cx="7431088" cy="2030413"/>
          </a:xfrm>
          <a:prstGeom prst="rect">
            <a:avLst/>
          </a:prstGeom>
          <a:noFill/>
          <a:ln w="9525">
            <a:noFill/>
            <a:miter lim="800000"/>
            <a:headEnd/>
            <a:tailEnd/>
          </a:ln>
        </p:spPr>
      </p:pic>
      <p:sp>
        <p:nvSpPr>
          <p:cNvPr id="66564" name="Text Box 6"/>
          <p:cNvSpPr txBox="1">
            <a:spLocks noChangeArrowheads="1"/>
          </p:cNvSpPr>
          <p:nvPr/>
        </p:nvSpPr>
        <p:spPr bwMode="auto">
          <a:xfrm>
            <a:off x="609600" y="5105400"/>
            <a:ext cx="7772400" cy="641350"/>
          </a:xfrm>
          <a:prstGeom prst="rect">
            <a:avLst/>
          </a:prstGeom>
          <a:noFill/>
          <a:ln w="9525">
            <a:noFill/>
            <a:miter lim="800000"/>
            <a:headEnd/>
            <a:tailEnd/>
          </a:ln>
        </p:spPr>
        <p:txBody>
          <a:bodyPr>
            <a:spAutoFit/>
          </a:bodyPr>
          <a:lstStyle/>
          <a:p>
            <a:pPr>
              <a:spcBef>
                <a:spcPct val="50000"/>
              </a:spcBef>
            </a:pPr>
            <a:r>
              <a:rPr lang="en-US"/>
              <a:t>As in MR, this information helps us recognize whether there is a high degree of intercorrelation among the X variables. </a:t>
            </a:r>
          </a:p>
        </p:txBody>
      </p:sp>
      <p:sp>
        <p:nvSpPr>
          <p:cNvPr id="5" name="Rectangle 4"/>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a:solidFill>
                  <a:srgbClr val="464653"/>
                </a:solidFill>
                <a:latin typeface="Franklin Gothic Book"/>
                <a:ea typeface="+mj-ea"/>
                <a:cs typeface="+mj-cs"/>
              </a:rPr>
              <a:t>Pooled within groups correlations among X variables in DA</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5"/>
          <p:cNvPicPr>
            <a:picLocks noChangeAspect="1" noChangeArrowheads="1"/>
          </p:cNvPicPr>
          <p:nvPr/>
        </p:nvPicPr>
        <p:blipFill>
          <a:blip r:embed="rId3" cstate="print"/>
          <a:srcRect/>
          <a:stretch>
            <a:fillRect/>
          </a:stretch>
        </p:blipFill>
        <p:spPr bwMode="auto">
          <a:xfrm>
            <a:off x="2667000" y="1295400"/>
            <a:ext cx="3057525" cy="1682750"/>
          </a:xfrm>
          <a:prstGeom prst="rect">
            <a:avLst/>
          </a:prstGeom>
          <a:noFill/>
          <a:ln w="9525">
            <a:noFill/>
            <a:miter lim="800000"/>
            <a:headEnd/>
            <a:tailEnd/>
          </a:ln>
        </p:spPr>
      </p:pic>
      <p:pic>
        <p:nvPicPr>
          <p:cNvPr id="67587" name="Picture 6"/>
          <p:cNvPicPr>
            <a:picLocks noChangeAspect="1" noChangeArrowheads="1"/>
          </p:cNvPicPr>
          <p:nvPr/>
        </p:nvPicPr>
        <p:blipFill>
          <a:blip r:embed="rId4" cstate="print"/>
          <a:srcRect/>
          <a:stretch>
            <a:fillRect/>
          </a:stretch>
        </p:blipFill>
        <p:spPr bwMode="auto">
          <a:xfrm>
            <a:off x="2895600" y="3124200"/>
            <a:ext cx="3590925" cy="1408113"/>
          </a:xfrm>
          <a:prstGeom prst="rect">
            <a:avLst/>
          </a:prstGeom>
          <a:noFill/>
          <a:ln w="9525">
            <a:noFill/>
            <a:miter lim="800000"/>
            <a:headEnd/>
            <a:tailEnd/>
          </a:ln>
        </p:spPr>
      </p:pic>
      <p:sp>
        <p:nvSpPr>
          <p:cNvPr id="67588" name="Rectangle 7"/>
          <p:cNvSpPr>
            <a:spLocks noGrp="1" noChangeArrowheads="1"/>
          </p:cNvSpPr>
          <p:nvPr>
            <p:ph type="title"/>
          </p:nvPr>
        </p:nvSpPr>
        <p:spPr/>
        <p:txBody>
          <a:bodyPr>
            <a:normAutofit/>
          </a:bodyPr>
          <a:lstStyle/>
          <a:p>
            <a:pPr eaLnBrk="1" hangingPunct="1"/>
            <a:endParaRPr lang="en-US" sz="4000" dirty="0" smtClean="0"/>
          </a:p>
        </p:txBody>
      </p:sp>
      <p:sp>
        <p:nvSpPr>
          <p:cNvPr id="67589" name="Text Box 8"/>
          <p:cNvSpPr txBox="1">
            <a:spLocks noChangeArrowheads="1"/>
          </p:cNvSpPr>
          <p:nvPr/>
        </p:nvSpPr>
        <p:spPr bwMode="auto">
          <a:xfrm>
            <a:off x="685800" y="4800600"/>
            <a:ext cx="7162800" cy="1465263"/>
          </a:xfrm>
          <a:prstGeom prst="rect">
            <a:avLst/>
          </a:prstGeom>
          <a:noFill/>
          <a:ln w="9525">
            <a:noFill/>
            <a:miter lim="800000"/>
            <a:headEnd/>
            <a:tailEnd/>
          </a:ln>
        </p:spPr>
        <p:txBody>
          <a:bodyPr>
            <a:spAutoFit/>
          </a:bodyPr>
          <a:lstStyle/>
          <a:p>
            <a:pPr>
              <a:spcBef>
                <a:spcPct val="50000"/>
              </a:spcBef>
            </a:pPr>
            <a:r>
              <a:rPr lang="en-US"/>
              <a:t>Because the df are so high, this test may be extremely sensitive to violations of this assumption.  A relatively large </a:t>
            </a:r>
            <a:r>
              <a:rPr lang="en-US">
                <a:latin typeface="Symbol" pitchFamily="18" charset="2"/>
              </a:rPr>
              <a:t>a</a:t>
            </a:r>
            <a:r>
              <a:rPr lang="en-US"/>
              <a:t> (such as </a:t>
            </a:r>
            <a:r>
              <a:rPr lang="en-US">
                <a:latin typeface="Symbol" pitchFamily="18" charset="2"/>
              </a:rPr>
              <a:t>a</a:t>
            </a:r>
            <a:r>
              <a:rPr lang="en-US"/>
              <a:t> = .10) can be used to make this test less sensitive. If we set </a:t>
            </a:r>
            <a:r>
              <a:rPr lang="en-US">
                <a:latin typeface="Symbol" pitchFamily="18" charset="2"/>
              </a:rPr>
              <a:t>a</a:t>
            </a:r>
            <a:r>
              <a:rPr lang="en-US"/>
              <a:t> = .10, we would decide in this example that the assumption does not appear to be violated. </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a:solidFill>
                  <a:srgbClr val="464653"/>
                </a:solidFill>
                <a:latin typeface="Franklin Gothic Book"/>
                <a:ea typeface="+mj-ea"/>
                <a:cs typeface="+mj-cs"/>
              </a:rPr>
              <a:t>Test of Assumption of Equality of Variance/Covariance Matrices</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1" name="Picture 5"/>
          <p:cNvPicPr>
            <a:picLocks noChangeAspect="1" noChangeArrowheads="1"/>
          </p:cNvPicPr>
          <p:nvPr/>
        </p:nvPicPr>
        <p:blipFill>
          <a:blip r:embed="rId3" cstate="print"/>
          <a:srcRect/>
          <a:stretch>
            <a:fillRect/>
          </a:stretch>
        </p:blipFill>
        <p:spPr bwMode="auto">
          <a:xfrm>
            <a:off x="1219200" y="2514600"/>
            <a:ext cx="6635750" cy="2303463"/>
          </a:xfrm>
          <a:prstGeom prst="rect">
            <a:avLst/>
          </a:prstGeom>
          <a:noFill/>
          <a:ln w="9525">
            <a:noFill/>
            <a:miter lim="800000"/>
            <a:headEnd/>
            <a:tailEnd/>
          </a:ln>
        </p:spPr>
      </p:pic>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fontScale="85000" lnSpcReduction="20000"/>
          </a:bodyPr>
          <a:lstStyle/>
          <a:p>
            <a:pPr lvl="0" algn="ctr">
              <a:defRPr/>
            </a:pPr>
            <a:r>
              <a:rPr lang="en-US" sz="4000" dirty="0">
                <a:solidFill>
                  <a:srgbClr val="464653"/>
                </a:solidFill>
                <a:latin typeface="Franklin Gothic Book"/>
                <a:ea typeface="+mj-ea"/>
                <a:cs typeface="+mj-cs"/>
              </a:rPr>
              <a:t>DA output, continued: </a:t>
            </a:r>
            <a:br>
              <a:rPr lang="en-US" sz="4000" dirty="0">
                <a:solidFill>
                  <a:srgbClr val="464653"/>
                </a:solidFill>
                <a:latin typeface="Franklin Gothic Book"/>
                <a:ea typeface="+mj-ea"/>
                <a:cs typeface="+mj-cs"/>
              </a:rPr>
            </a:br>
            <a:r>
              <a:rPr lang="en-US" sz="4000" dirty="0">
                <a:solidFill>
                  <a:srgbClr val="464653"/>
                </a:solidFill>
                <a:latin typeface="Franklin Gothic Book"/>
                <a:ea typeface="+mj-ea"/>
                <a:cs typeface="+mj-cs"/>
              </a:rPr>
              <a:t>Summary of information about individual </a:t>
            </a:r>
            <a:r>
              <a:rPr lang="en-US" sz="4000" dirty="0" err="1">
                <a:solidFill>
                  <a:srgbClr val="464653"/>
                </a:solidFill>
                <a:latin typeface="Franklin Gothic Book"/>
                <a:ea typeface="+mj-ea"/>
                <a:cs typeface="+mj-cs"/>
              </a:rPr>
              <a:t>discriminant</a:t>
            </a:r>
            <a:r>
              <a:rPr lang="en-US" sz="4000" dirty="0">
                <a:solidFill>
                  <a:srgbClr val="464653"/>
                </a:solidFill>
                <a:latin typeface="Franklin Gothic Book"/>
                <a:ea typeface="+mj-ea"/>
                <a:cs typeface="+mj-cs"/>
              </a:rPr>
              <a:t> functions</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endParaRPr lang="en-US" dirty="0" smtClean="0"/>
          </a:p>
        </p:txBody>
      </p:sp>
      <p:sp>
        <p:nvSpPr>
          <p:cNvPr id="14339" name="Rectangle 3"/>
          <p:cNvSpPr>
            <a:spLocks noGrp="1" noChangeArrowheads="1"/>
          </p:cNvSpPr>
          <p:nvPr>
            <p:ph sz="quarter" idx="1"/>
          </p:nvPr>
        </p:nvSpPr>
        <p:spPr>
          <a:xfrm>
            <a:off x="838200" y="1905000"/>
            <a:ext cx="7772400" cy="4572000"/>
          </a:xfrm>
        </p:spPr>
        <p:txBody>
          <a:bodyPr/>
          <a:lstStyle/>
          <a:p>
            <a:pPr eaLnBrk="1" hangingPunct="1">
              <a:lnSpc>
                <a:spcPct val="80000"/>
              </a:lnSpc>
              <a:buFontTx/>
              <a:buNone/>
            </a:pPr>
            <a:r>
              <a:rPr lang="en-US" sz="2800" dirty="0" smtClean="0"/>
              <a:t>The goal in MR is to generate predicted Y’ scores that are as close as possible to actual Y scores.</a:t>
            </a:r>
          </a:p>
          <a:p>
            <a:pPr eaLnBrk="1" hangingPunct="1">
              <a:lnSpc>
                <a:spcPct val="80000"/>
              </a:lnSpc>
              <a:buFontTx/>
              <a:buNone/>
            </a:pPr>
            <a:r>
              <a:rPr lang="en-US" sz="2800" dirty="0" smtClean="0"/>
              <a:t>The goal in DA is to generate scores on one or more </a:t>
            </a:r>
            <a:r>
              <a:rPr lang="en-US" sz="2800" dirty="0" err="1" smtClean="0"/>
              <a:t>discriminant</a:t>
            </a:r>
            <a:r>
              <a:rPr lang="en-US" sz="2800" dirty="0" smtClean="0"/>
              <a:t> function(s) that have means that are as far apart as possible for the groups designated by scores on the outcome variable; the actual values of the scores on the </a:t>
            </a:r>
            <a:r>
              <a:rPr lang="en-US" sz="2800" dirty="0" err="1" smtClean="0"/>
              <a:t>discriminant</a:t>
            </a:r>
            <a:r>
              <a:rPr lang="en-US" sz="2800" dirty="0" smtClean="0"/>
              <a:t> function do not matter, only the pattern of these scores across groups. </a:t>
            </a:r>
          </a:p>
          <a:p>
            <a:pPr eaLnBrk="1" hangingPunct="1">
              <a:lnSpc>
                <a:spcPct val="80000"/>
              </a:lnSpc>
              <a:buFontTx/>
              <a:buNone/>
            </a:pPr>
            <a:r>
              <a:rPr lang="en-US" sz="2800" dirty="0" smtClean="0"/>
              <a:t>(Because units for D are arbitrary, D </a:t>
            </a:r>
            <a:r>
              <a:rPr lang="en-US" sz="2800" dirty="0" err="1" smtClean="0"/>
              <a:t>discriminant</a:t>
            </a:r>
            <a:r>
              <a:rPr lang="en-US" sz="2800" dirty="0" smtClean="0"/>
              <a:t> function scores are usually scaled like z scores with mean near 0 and variance close to 1). </a:t>
            </a:r>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4000" dirty="0">
                <a:solidFill>
                  <a:srgbClr val="464653"/>
                </a:solidFill>
                <a:latin typeface="Franklin Gothic Book"/>
                <a:ea typeface="+mj-ea"/>
                <a:cs typeface="+mj-cs"/>
              </a:rPr>
              <a:t>How DA differs from MR</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5" name="Picture 5"/>
          <p:cNvPicPr>
            <a:picLocks noChangeAspect="1" noChangeArrowheads="1"/>
          </p:cNvPicPr>
          <p:nvPr/>
        </p:nvPicPr>
        <p:blipFill>
          <a:blip r:embed="rId3" cstate="print"/>
          <a:srcRect/>
          <a:stretch>
            <a:fillRect/>
          </a:stretch>
        </p:blipFill>
        <p:spPr bwMode="auto">
          <a:xfrm>
            <a:off x="152400" y="2590800"/>
            <a:ext cx="8820226" cy="2239963"/>
          </a:xfrm>
          <a:prstGeom prst="rect">
            <a:avLst/>
          </a:prstGeom>
          <a:noFill/>
          <a:ln w="9525">
            <a:noFill/>
            <a:miter lim="800000"/>
            <a:headEnd/>
            <a:tailEnd/>
          </a:ln>
        </p:spPr>
      </p:pic>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fontScale="85000" lnSpcReduction="20000"/>
          </a:bodyPr>
          <a:lstStyle/>
          <a:p>
            <a:pPr lvl="0" algn="ctr">
              <a:defRPr/>
            </a:pPr>
            <a:r>
              <a:rPr lang="en-US" sz="4000" dirty="0">
                <a:solidFill>
                  <a:srgbClr val="464653"/>
                </a:solidFill>
                <a:latin typeface="Franklin Gothic Book"/>
                <a:ea typeface="+mj-ea"/>
                <a:cs typeface="+mj-cs"/>
              </a:rPr>
              <a:t>Test of entire model (functions 1 and 2 combined), p &lt; .001</a:t>
            </a:r>
            <a:br>
              <a:rPr lang="en-US" sz="4000" dirty="0">
                <a:solidFill>
                  <a:srgbClr val="464653"/>
                </a:solidFill>
                <a:latin typeface="Franklin Gothic Book"/>
                <a:ea typeface="+mj-ea"/>
                <a:cs typeface="+mj-cs"/>
              </a:rPr>
            </a:br>
            <a:r>
              <a:rPr lang="en-US" sz="4000" dirty="0">
                <a:solidFill>
                  <a:srgbClr val="464653"/>
                </a:solidFill>
                <a:latin typeface="Franklin Gothic Book"/>
                <a:ea typeface="+mj-ea"/>
                <a:cs typeface="+mj-cs"/>
              </a:rPr>
              <a:t>Test of function 2 alone, p = .949 </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9" name="Picture 5"/>
          <p:cNvPicPr>
            <a:picLocks noChangeAspect="1" noChangeArrowheads="1"/>
          </p:cNvPicPr>
          <p:nvPr/>
        </p:nvPicPr>
        <p:blipFill>
          <a:blip r:embed="rId3" cstate="print"/>
          <a:srcRect/>
          <a:stretch>
            <a:fillRect/>
          </a:stretch>
        </p:blipFill>
        <p:spPr bwMode="auto">
          <a:xfrm>
            <a:off x="2590800" y="1447800"/>
            <a:ext cx="3921125" cy="3070225"/>
          </a:xfrm>
          <a:prstGeom prst="rect">
            <a:avLst/>
          </a:prstGeom>
          <a:noFill/>
          <a:ln w="9525">
            <a:noFill/>
            <a:miter lim="800000"/>
            <a:headEnd/>
            <a:tailEnd/>
          </a:ln>
        </p:spPr>
      </p:pic>
      <p:pic>
        <p:nvPicPr>
          <p:cNvPr id="70660" name="Picture 6"/>
          <p:cNvPicPr>
            <a:picLocks noChangeAspect="1" noChangeArrowheads="1"/>
          </p:cNvPicPr>
          <p:nvPr/>
        </p:nvPicPr>
        <p:blipFill>
          <a:blip r:embed="rId4" cstate="print"/>
          <a:srcRect/>
          <a:stretch>
            <a:fillRect/>
          </a:stretch>
        </p:blipFill>
        <p:spPr bwMode="auto">
          <a:xfrm>
            <a:off x="1600200" y="4648200"/>
            <a:ext cx="5613400" cy="658813"/>
          </a:xfrm>
          <a:prstGeom prst="rect">
            <a:avLst/>
          </a:prstGeom>
          <a:noFill/>
          <a:ln w="9525">
            <a:noFill/>
            <a:miter lim="800000"/>
            <a:headEnd/>
            <a:tailEnd/>
          </a:ln>
        </p:spPr>
      </p:pic>
      <p:sp>
        <p:nvSpPr>
          <p:cNvPr id="70661" name="Text Box 7"/>
          <p:cNvSpPr txBox="1">
            <a:spLocks noChangeArrowheads="1"/>
          </p:cNvSpPr>
          <p:nvPr/>
        </p:nvSpPr>
        <p:spPr bwMode="auto">
          <a:xfrm>
            <a:off x="685800" y="5638800"/>
            <a:ext cx="8153400" cy="396875"/>
          </a:xfrm>
          <a:prstGeom prst="rect">
            <a:avLst/>
          </a:prstGeom>
          <a:noFill/>
          <a:ln w="9525">
            <a:noFill/>
            <a:miter lim="800000"/>
            <a:headEnd/>
            <a:tailEnd/>
          </a:ln>
        </p:spPr>
        <p:txBody>
          <a:bodyPr>
            <a:spAutoFit/>
          </a:bodyPr>
          <a:lstStyle/>
          <a:p>
            <a:pPr>
              <a:spcBef>
                <a:spcPct val="50000"/>
              </a:spcBef>
            </a:pPr>
            <a:r>
              <a:rPr lang="en-US" sz="2000"/>
              <a:t>          D</a:t>
            </a:r>
            <a:r>
              <a:rPr lang="en-US" sz="2000" baseline="-25000"/>
              <a:t>1</a:t>
            </a:r>
            <a:r>
              <a:rPr lang="en-US" sz="2000"/>
              <a:t> = .420z</a:t>
            </a:r>
            <a:r>
              <a:rPr lang="en-US" sz="2000" baseline="-25000"/>
              <a:t>English</a:t>
            </a:r>
            <a:r>
              <a:rPr lang="en-US" sz="2000"/>
              <a:t> + .015z</a:t>
            </a:r>
            <a:r>
              <a:rPr lang="en-US" sz="2000" baseline="-25000"/>
              <a:t>Reading </a:t>
            </a:r>
            <a:r>
              <a:rPr lang="en-US" sz="2000"/>
              <a:t>+.443z</a:t>
            </a:r>
            <a:r>
              <a:rPr lang="en-US" sz="2000" baseline="-25000"/>
              <a:t>Mechanic</a:t>
            </a:r>
            <a:r>
              <a:rPr lang="en-US" sz="2000"/>
              <a:t> + … +.748z</a:t>
            </a:r>
            <a:r>
              <a:rPr lang="en-US" sz="2000" baseline="-25000"/>
              <a:t>Office</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200" dirty="0">
                <a:solidFill>
                  <a:srgbClr val="464653"/>
                </a:solidFill>
                <a:latin typeface="Franklin Gothic Book"/>
                <a:ea typeface="+mj-ea"/>
                <a:cs typeface="+mj-cs"/>
              </a:rPr>
              <a:t>Coefficients for the standardized </a:t>
            </a:r>
            <a:r>
              <a:rPr lang="en-US" sz="3200" dirty="0" err="1">
                <a:solidFill>
                  <a:srgbClr val="464653"/>
                </a:solidFill>
                <a:latin typeface="Franklin Gothic Book"/>
                <a:ea typeface="+mj-ea"/>
                <a:cs typeface="+mj-cs"/>
              </a:rPr>
              <a:t>discriminant</a:t>
            </a:r>
            <a:r>
              <a:rPr lang="en-US" sz="3200" dirty="0">
                <a:solidFill>
                  <a:srgbClr val="464653"/>
                </a:solidFill>
                <a:latin typeface="Franklin Gothic Book"/>
                <a:ea typeface="+mj-ea"/>
                <a:cs typeface="+mj-cs"/>
              </a:rPr>
              <a:t> functions (applied to z scores on the Xs)</a:t>
            </a:r>
            <a:endParaRPr kumimoji="0" lang="en-US" sz="44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ChangeArrowheads="1"/>
          </p:cNvSpPr>
          <p:nvPr>
            <p:ph type="title"/>
          </p:nvPr>
        </p:nvSpPr>
        <p:spPr/>
        <p:txBody>
          <a:bodyPr>
            <a:normAutofit/>
          </a:bodyPr>
          <a:lstStyle/>
          <a:p>
            <a:pPr eaLnBrk="1" hangingPunct="1"/>
            <a:endParaRPr lang="en-US" sz="2800" dirty="0" smtClean="0"/>
          </a:p>
        </p:txBody>
      </p:sp>
      <p:pic>
        <p:nvPicPr>
          <p:cNvPr id="71683" name="Picture 5"/>
          <p:cNvPicPr>
            <a:picLocks noChangeAspect="1" noChangeArrowheads="1"/>
          </p:cNvPicPr>
          <p:nvPr/>
        </p:nvPicPr>
        <p:blipFill>
          <a:blip r:embed="rId3" cstate="print"/>
          <a:srcRect/>
          <a:stretch>
            <a:fillRect/>
          </a:stretch>
        </p:blipFill>
        <p:spPr bwMode="auto">
          <a:xfrm>
            <a:off x="2743200" y="1752600"/>
            <a:ext cx="4278313" cy="3182938"/>
          </a:xfrm>
          <a:prstGeom prst="rect">
            <a:avLst/>
          </a:prstGeom>
          <a:noFill/>
          <a:ln w="9525">
            <a:noFill/>
            <a:miter lim="800000"/>
            <a:headEnd/>
            <a:tailEnd/>
          </a:ln>
        </p:spPr>
      </p:pic>
      <p:sp>
        <p:nvSpPr>
          <p:cNvPr id="71684" name="Text Box 6"/>
          <p:cNvSpPr txBox="1">
            <a:spLocks noChangeArrowheads="1"/>
          </p:cNvSpPr>
          <p:nvPr/>
        </p:nvSpPr>
        <p:spPr bwMode="auto">
          <a:xfrm>
            <a:off x="457200" y="5105400"/>
            <a:ext cx="7848600" cy="1603375"/>
          </a:xfrm>
          <a:prstGeom prst="rect">
            <a:avLst/>
          </a:prstGeom>
          <a:noFill/>
          <a:ln w="9525">
            <a:noFill/>
            <a:miter lim="800000"/>
            <a:headEnd/>
            <a:tailEnd/>
          </a:ln>
        </p:spPr>
        <p:txBody>
          <a:bodyPr>
            <a:spAutoFit/>
          </a:bodyPr>
          <a:lstStyle/>
          <a:p>
            <a:pPr>
              <a:spcBef>
                <a:spcPct val="50000"/>
              </a:spcBef>
            </a:pPr>
            <a:r>
              <a:rPr lang="en-US"/>
              <a:t>Note that * indicates only that a coefficient is larger for D</a:t>
            </a:r>
            <a:r>
              <a:rPr lang="en-US" baseline="-25000"/>
              <a:t>1</a:t>
            </a:r>
            <a:r>
              <a:rPr lang="en-US"/>
              <a:t> than for D</a:t>
            </a:r>
            <a:r>
              <a:rPr lang="en-US" baseline="-25000"/>
              <a:t>2</a:t>
            </a:r>
            <a:r>
              <a:rPr lang="en-US"/>
              <a:t> </a:t>
            </a:r>
          </a:p>
          <a:p>
            <a:pPr>
              <a:spcBef>
                <a:spcPct val="50000"/>
              </a:spcBef>
            </a:pPr>
            <a:r>
              <a:rPr lang="en-US"/>
              <a:t>(or vice versa); it does not indicate statistical significance. The “meaning” of a discriminant function may be inferred by examining the variables that have the highest correlations, and/ or the largest discriminant function coefficients.</a:t>
            </a:r>
          </a:p>
        </p:txBody>
      </p:sp>
      <p:sp>
        <p:nvSpPr>
          <p:cNvPr id="5" name="Rectangle 4"/>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lnSpcReduction="10000"/>
          </a:bodyPr>
          <a:lstStyle/>
          <a:p>
            <a:pPr lvl="0" algn="ctr">
              <a:defRPr/>
            </a:pPr>
            <a:r>
              <a:rPr lang="en-US" sz="2900" dirty="0">
                <a:solidFill>
                  <a:srgbClr val="464653"/>
                </a:solidFill>
                <a:latin typeface="Franklin Gothic Book"/>
                <a:ea typeface="+mj-ea"/>
                <a:cs typeface="+mj-cs"/>
              </a:rPr>
              <a:t>Correlation of each X variable with scores on D</a:t>
            </a:r>
            <a:r>
              <a:rPr lang="en-US" sz="2900" baseline="-25000" dirty="0">
                <a:solidFill>
                  <a:srgbClr val="464653"/>
                </a:solidFill>
                <a:latin typeface="Franklin Gothic Book"/>
                <a:ea typeface="+mj-ea"/>
                <a:cs typeface="+mj-cs"/>
              </a:rPr>
              <a:t>1</a:t>
            </a:r>
            <a:r>
              <a:rPr lang="en-US" sz="2900" dirty="0">
                <a:solidFill>
                  <a:srgbClr val="464653"/>
                </a:solidFill>
                <a:latin typeface="Franklin Gothic Book"/>
                <a:ea typeface="+mj-ea"/>
                <a:cs typeface="+mj-cs"/>
              </a:rPr>
              <a:t> and D</a:t>
            </a:r>
            <a:r>
              <a:rPr lang="en-US" sz="2900" baseline="-25000" dirty="0">
                <a:solidFill>
                  <a:srgbClr val="464653"/>
                </a:solidFill>
                <a:latin typeface="Franklin Gothic Book"/>
                <a:ea typeface="+mj-ea"/>
                <a:cs typeface="+mj-cs"/>
              </a:rPr>
              <a:t>2</a:t>
            </a:r>
            <a:r>
              <a:rPr lang="en-US" sz="2900" dirty="0">
                <a:solidFill>
                  <a:srgbClr val="464653"/>
                </a:solidFill>
                <a:latin typeface="Franklin Gothic Book"/>
                <a:ea typeface="+mj-ea"/>
                <a:cs typeface="+mj-cs"/>
              </a:rPr>
              <a:t> (D</a:t>
            </a:r>
            <a:r>
              <a:rPr lang="en-US" sz="2900" baseline="-25000" dirty="0">
                <a:solidFill>
                  <a:srgbClr val="464653"/>
                </a:solidFill>
                <a:latin typeface="Franklin Gothic Book"/>
                <a:ea typeface="+mj-ea"/>
                <a:cs typeface="+mj-cs"/>
              </a:rPr>
              <a:t>1</a:t>
            </a:r>
            <a:r>
              <a:rPr lang="en-US" sz="2900" dirty="0">
                <a:solidFill>
                  <a:srgbClr val="464653"/>
                </a:solidFill>
                <a:latin typeface="Franklin Gothic Book"/>
                <a:ea typeface="+mj-ea"/>
                <a:cs typeface="+mj-cs"/>
              </a:rPr>
              <a:t> scores were constructed using the coefficients shown on previous slide)</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p:cNvSpPr>
            <a:spLocks noGrp="1" noChangeArrowheads="1"/>
          </p:cNvSpPr>
          <p:nvPr>
            <p:ph type="title"/>
          </p:nvPr>
        </p:nvSpPr>
        <p:spPr/>
        <p:txBody>
          <a:bodyPr>
            <a:normAutofit/>
          </a:bodyPr>
          <a:lstStyle/>
          <a:p>
            <a:pPr eaLnBrk="1" hangingPunct="1"/>
            <a:endParaRPr lang="en-US" sz="4000" dirty="0" smtClean="0"/>
          </a:p>
        </p:txBody>
      </p:sp>
      <p:pic>
        <p:nvPicPr>
          <p:cNvPr id="72707" name="Picture 5"/>
          <p:cNvPicPr>
            <a:picLocks noChangeAspect="1" noChangeArrowheads="1"/>
          </p:cNvPicPr>
          <p:nvPr/>
        </p:nvPicPr>
        <p:blipFill>
          <a:blip r:embed="rId3" cstate="print"/>
          <a:srcRect/>
          <a:stretch>
            <a:fillRect/>
          </a:stretch>
        </p:blipFill>
        <p:spPr bwMode="auto">
          <a:xfrm>
            <a:off x="1905000" y="1600200"/>
            <a:ext cx="5356225" cy="3709988"/>
          </a:xfrm>
          <a:prstGeom prst="rect">
            <a:avLst/>
          </a:prstGeom>
          <a:noFill/>
          <a:ln w="9525">
            <a:noFill/>
            <a:miter lim="800000"/>
            <a:headEnd/>
            <a:tailEnd/>
          </a:ln>
        </p:spPr>
      </p:pic>
      <p:sp>
        <p:nvSpPr>
          <p:cNvPr id="72708" name="Text Box 6"/>
          <p:cNvSpPr txBox="1">
            <a:spLocks noChangeArrowheads="1"/>
          </p:cNvSpPr>
          <p:nvPr/>
        </p:nvSpPr>
        <p:spPr bwMode="auto">
          <a:xfrm>
            <a:off x="533400" y="5638800"/>
            <a:ext cx="6781800" cy="366713"/>
          </a:xfrm>
          <a:prstGeom prst="rect">
            <a:avLst/>
          </a:prstGeom>
          <a:noFill/>
          <a:ln w="9525">
            <a:noFill/>
            <a:miter lim="800000"/>
            <a:headEnd/>
            <a:tailEnd/>
          </a:ln>
        </p:spPr>
        <p:txBody>
          <a:bodyPr>
            <a:spAutoFit/>
          </a:bodyPr>
          <a:lstStyle/>
          <a:p>
            <a:pPr>
              <a:spcBef>
                <a:spcPct val="50000"/>
              </a:spcBef>
            </a:pPr>
            <a:r>
              <a:rPr lang="en-US"/>
              <a:t>These coefficients may be useful for group classification. </a:t>
            </a:r>
          </a:p>
        </p:txBody>
      </p:sp>
      <p:sp>
        <p:nvSpPr>
          <p:cNvPr id="5" name="Rectangle 4"/>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err="1">
                <a:solidFill>
                  <a:srgbClr val="464653"/>
                </a:solidFill>
                <a:latin typeface="Franklin Gothic Book"/>
                <a:ea typeface="+mj-ea"/>
                <a:cs typeface="+mj-cs"/>
              </a:rPr>
              <a:t>Discriminant</a:t>
            </a:r>
            <a:r>
              <a:rPr lang="en-US" sz="3600" dirty="0">
                <a:solidFill>
                  <a:srgbClr val="464653"/>
                </a:solidFill>
                <a:latin typeface="Franklin Gothic Book"/>
                <a:ea typeface="+mj-ea"/>
                <a:cs typeface="+mj-cs"/>
              </a:rPr>
              <a:t> function coefficients (applied to raw X scores)</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Grp="1" noChangeArrowheads="1"/>
          </p:cNvSpPr>
          <p:nvPr>
            <p:ph type="title"/>
          </p:nvPr>
        </p:nvSpPr>
        <p:spPr/>
        <p:txBody>
          <a:bodyPr/>
          <a:lstStyle/>
          <a:p>
            <a:pPr eaLnBrk="1" hangingPunct="1"/>
            <a:endParaRPr lang="en-US" dirty="0" smtClean="0"/>
          </a:p>
        </p:txBody>
      </p:sp>
      <p:pic>
        <p:nvPicPr>
          <p:cNvPr id="73731" name="Picture 5"/>
          <p:cNvPicPr>
            <a:picLocks noChangeAspect="1" noChangeArrowheads="1"/>
          </p:cNvPicPr>
          <p:nvPr/>
        </p:nvPicPr>
        <p:blipFill>
          <a:blip r:embed="rId3" cstate="print"/>
          <a:srcRect/>
          <a:stretch>
            <a:fillRect/>
          </a:stretch>
        </p:blipFill>
        <p:spPr bwMode="auto">
          <a:xfrm>
            <a:off x="1600200" y="1600200"/>
            <a:ext cx="5749925" cy="3803650"/>
          </a:xfrm>
          <a:prstGeom prst="rect">
            <a:avLst/>
          </a:prstGeom>
          <a:noFill/>
          <a:ln w="9525">
            <a:noFill/>
            <a:miter lim="800000"/>
            <a:headEnd/>
            <a:tailEnd/>
          </a:ln>
        </p:spPr>
      </p:pic>
      <p:sp>
        <p:nvSpPr>
          <p:cNvPr id="73732" name="Text Box 6"/>
          <p:cNvSpPr txBox="1">
            <a:spLocks noChangeArrowheads="1"/>
          </p:cNvSpPr>
          <p:nvPr/>
        </p:nvSpPr>
        <p:spPr bwMode="auto">
          <a:xfrm>
            <a:off x="381000" y="5486400"/>
            <a:ext cx="8229600" cy="915988"/>
          </a:xfrm>
          <a:prstGeom prst="rect">
            <a:avLst/>
          </a:prstGeom>
          <a:noFill/>
          <a:ln w="9525">
            <a:noFill/>
            <a:miter lim="800000"/>
            <a:headEnd/>
            <a:tailEnd/>
          </a:ln>
        </p:spPr>
        <p:txBody>
          <a:bodyPr>
            <a:spAutoFit/>
          </a:bodyPr>
          <a:lstStyle/>
          <a:p>
            <a:pPr>
              <a:spcBef>
                <a:spcPct val="50000"/>
              </a:spcBef>
            </a:pPr>
            <a:r>
              <a:rPr lang="en-US" dirty="0"/>
              <a:t>Note there is one score for each of the k groups; when classification into groups is of primary interest these functions may be easier to use than the </a:t>
            </a:r>
            <a:r>
              <a:rPr lang="en-US" dirty="0" err="1"/>
              <a:t>discriminant</a:t>
            </a:r>
            <a:r>
              <a:rPr lang="en-US" dirty="0"/>
              <a:t> functions. </a:t>
            </a:r>
          </a:p>
        </p:txBody>
      </p:sp>
      <p:sp>
        <p:nvSpPr>
          <p:cNvPr id="5" name="Rectangle 4"/>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4000" dirty="0">
                <a:solidFill>
                  <a:srgbClr val="464653"/>
                </a:solidFill>
                <a:latin typeface="Franklin Gothic Book"/>
                <a:ea typeface="+mj-ea"/>
                <a:cs typeface="+mj-cs"/>
              </a:rPr>
              <a:t>Fisher classification coefficients</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5" name="Picture 5"/>
          <p:cNvPicPr>
            <a:picLocks noChangeAspect="1" noChangeArrowheads="1"/>
          </p:cNvPicPr>
          <p:nvPr/>
        </p:nvPicPr>
        <p:blipFill>
          <a:blip r:embed="rId3" cstate="print"/>
          <a:srcRect/>
          <a:stretch>
            <a:fillRect/>
          </a:stretch>
        </p:blipFill>
        <p:spPr bwMode="auto">
          <a:xfrm>
            <a:off x="1676400" y="2209800"/>
            <a:ext cx="5890732" cy="3797300"/>
          </a:xfrm>
          <a:prstGeom prst="rect">
            <a:avLst/>
          </a:prstGeom>
          <a:noFill/>
          <a:ln w="9525">
            <a:noFill/>
            <a:miter lim="800000"/>
            <a:headEnd/>
            <a:tailEnd/>
          </a:ln>
        </p:spPr>
      </p:pic>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fontScale="85000" lnSpcReduction="20000"/>
          </a:bodyPr>
          <a:lstStyle/>
          <a:p>
            <a:pPr lvl="0" algn="ctr">
              <a:defRPr/>
            </a:pPr>
            <a:r>
              <a:rPr lang="en-US" sz="4000" dirty="0">
                <a:solidFill>
                  <a:srgbClr val="464653"/>
                </a:solidFill>
                <a:latin typeface="Franklin Gothic Book"/>
                <a:ea typeface="+mj-ea"/>
                <a:cs typeface="+mj-cs"/>
              </a:rPr>
              <a:t>The “</a:t>
            </a:r>
            <a:r>
              <a:rPr lang="en-US" sz="4000" dirty="0" err="1">
                <a:solidFill>
                  <a:srgbClr val="464653"/>
                </a:solidFill>
                <a:latin typeface="Franklin Gothic Book"/>
                <a:ea typeface="+mj-ea"/>
                <a:cs typeface="+mj-cs"/>
              </a:rPr>
              <a:t>centroid</a:t>
            </a:r>
            <a:r>
              <a:rPr lang="en-US" sz="4000" dirty="0">
                <a:solidFill>
                  <a:srgbClr val="464653"/>
                </a:solidFill>
                <a:latin typeface="Franklin Gothic Book"/>
                <a:ea typeface="+mj-ea"/>
                <a:cs typeface="+mj-cs"/>
              </a:rPr>
              <a:t>” for a group corresponds to the list of means for that group on all of the </a:t>
            </a:r>
            <a:r>
              <a:rPr lang="en-US" sz="4000" dirty="0" err="1">
                <a:solidFill>
                  <a:srgbClr val="464653"/>
                </a:solidFill>
                <a:latin typeface="Franklin Gothic Book"/>
                <a:ea typeface="+mj-ea"/>
                <a:cs typeface="+mj-cs"/>
              </a:rPr>
              <a:t>discriminant</a:t>
            </a:r>
            <a:r>
              <a:rPr lang="en-US" sz="4000" dirty="0">
                <a:solidFill>
                  <a:srgbClr val="464653"/>
                </a:solidFill>
                <a:latin typeface="Franklin Gothic Book"/>
                <a:ea typeface="+mj-ea"/>
                <a:cs typeface="+mj-cs"/>
              </a:rPr>
              <a:t> functions. </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4"/>
          <p:cNvSpPr>
            <a:spLocks noGrp="1" noChangeArrowheads="1"/>
          </p:cNvSpPr>
          <p:nvPr>
            <p:ph type="title"/>
          </p:nvPr>
        </p:nvSpPr>
        <p:spPr/>
        <p:txBody>
          <a:bodyPr/>
          <a:lstStyle/>
          <a:p>
            <a:pPr eaLnBrk="1" hangingPunct="1"/>
            <a:endParaRPr lang="en-US" sz="4000" dirty="0" smtClean="0"/>
          </a:p>
        </p:txBody>
      </p:sp>
      <p:pic>
        <p:nvPicPr>
          <p:cNvPr id="75779" name="Picture 5"/>
          <p:cNvPicPr>
            <a:picLocks noChangeAspect="1" noChangeArrowheads="1"/>
          </p:cNvPicPr>
          <p:nvPr/>
        </p:nvPicPr>
        <p:blipFill>
          <a:blip r:embed="rId3" cstate="print"/>
          <a:srcRect/>
          <a:stretch>
            <a:fillRect/>
          </a:stretch>
        </p:blipFill>
        <p:spPr bwMode="auto">
          <a:xfrm>
            <a:off x="1676400" y="1524000"/>
            <a:ext cx="6197600" cy="3008313"/>
          </a:xfrm>
          <a:prstGeom prst="rect">
            <a:avLst/>
          </a:prstGeom>
          <a:noFill/>
          <a:ln w="9525">
            <a:noFill/>
            <a:miter lim="800000"/>
            <a:headEnd/>
            <a:tailEnd/>
          </a:ln>
        </p:spPr>
      </p:pic>
      <p:sp>
        <p:nvSpPr>
          <p:cNvPr id="75780" name="Text Box 6"/>
          <p:cNvSpPr txBox="1">
            <a:spLocks noChangeArrowheads="1"/>
          </p:cNvSpPr>
          <p:nvPr/>
        </p:nvSpPr>
        <p:spPr bwMode="auto">
          <a:xfrm>
            <a:off x="685800" y="4724400"/>
            <a:ext cx="7467600" cy="1739900"/>
          </a:xfrm>
          <a:prstGeom prst="rect">
            <a:avLst/>
          </a:prstGeom>
          <a:noFill/>
          <a:ln w="9525">
            <a:noFill/>
            <a:miter lim="800000"/>
            <a:headEnd/>
            <a:tailEnd/>
          </a:ln>
        </p:spPr>
        <p:txBody>
          <a:bodyPr>
            <a:spAutoFit/>
          </a:bodyPr>
          <a:lstStyle/>
          <a:p>
            <a:pPr>
              <a:spcBef>
                <a:spcPct val="50000"/>
              </a:spcBef>
            </a:pPr>
            <a:r>
              <a:rPr lang="en-US" dirty="0"/>
              <a:t>Because the radio button for “Priors = size” was selected, the DA tried to classify about 60% of the cases into Business, 16% into Medicine, and 24% into Teaching (these correspond to the proportions of cases in the three groups or relative group sizes). If this selection had not been made, DA would have assumed equal probability for group membership and tried to classify about 33% of cases into each of the 3 groups. </a:t>
            </a:r>
          </a:p>
        </p:txBody>
      </p:sp>
      <p:sp>
        <p:nvSpPr>
          <p:cNvPr id="5" name="Rectangle 4"/>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4000" dirty="0">
                <a:solidFill>
                  <a:srgbClr val="464653"/>
                </a:solidFill>
                <a:latin typeface="Franklin Gothic Book"/>
                <a:ea typeface="+mj-ea"/>
                <a:cs typeface="+mj-cs"/>
              </a:rPr>
              <a:t>Prior probabilities for classification</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normAutofit/>
          </a:bodyPr>
          <a:lstStyle/>
          <a:p>
            <a:pPr eaLnBrk="1" hangingPunct="1"/>
            <a:endParaRPr lang="en-US" sz="4000" dirty="0" smtClean="0"/>
          </a:p>
        </p:txBody>
      </p:sp>
      <p:pic>
        <p:nvPicPr>
          <p:cNvPr id="76803" name="Picture 5" descr="newterritorial"/>
          <p:cNvPicPr>
            <a:picLocks noChangeAspect="1" noChangeArrowheads="1"/>
          </p:cNvPicPr>
          <p:nvPr/>
        </p:nvPicPr>
        <p:blipFill>
          <a:blip r:embed="rId3" cstate="print"/>
          <a:srcRect/>
          <a:stretch>
            <a:fillRect/>
          </a:stretch>
        </p:blipFill>
        <p:spPr bwMode="auto">
          <a:xfrm>
            <a:off x="1600200" y="1600200"/>
            <a:ext cx="5867400" cy="4537569"/>
          </a:xfrm>
          <a:prstGeom prst="rect">
            <a:avLst/>
          </a:prstGeom>
          <a:noFill/>
          <a:ln w="9525">
            <a:noFill/>
            <a:miter lim="800000"/>
            <a:headEnd/>
            <a:tailEnd/>
          </a:ln>
        </p:spPr>
      </p:pic>
      <p:sp>
        <p:nvSpPr>
          <p:cNvPr id="76804" name="Text Box 6"/>
          <p:cNvSpPr txBox="1">
            <a:spLocks noChangeArrowheads="1"/>
          </p:cNvSpPr>
          <p:nvPr/>
        </p:nvSpPr>
        <p:spPr bwMode="auto">
          <a:xfrm>
            <a:off x="1066800" y="6096000"/>
            <a:ext cx="6705600" cy="641350"/>
          </a:xfrm>
          <a:prstGeom prst="rect">
            <a:avLst/>
          </a:prstGeom>
          <a:noFill/>
          <a:ln w="9525">
            <a:noFill/>
            <a:miter lim="800000"/>
            <a:headEnd/>
            <a:tailEnd/>
          </a:ln>
        </p:spPr>
        <p:txBody>
          <a:bodyPr>
            <a:spAutoFit/>
          </a:bodyPr>
          <a:lstStyle/>
          <a:p>
            <a:pPr>
              <a:spcBef>
                <a:spcPct val="50000"/>
              </a:spcBef>
            </a:pPr>
            <a:r>
              <a:rPr lang="en-US" dirty="0"/>
              <a:t>SPSS only marks each </a:t>
            </a:r>
            <a:r>
              <a:rPr lang="en-US" dirty="0" err="1"/>
              <a:t>centroid</a:t>
            </a:r>
            <a:r>
              <a:rPr lang="en-US" dirty="0"/>
              <a:t> with an asterisk; M1, M2 and M3 markers for </a:t>
            </a:r>
            <a:r>
              <a:rPr lang="en-US" dirty="0" err="1"/>
              <a:t>centroids</a:t>
            </a:r>
            <a:r>
              <a:rPr lang="en-US" dirty="0"/>
              <a:t> of groups 1, 2 and 3 were added. </a:t>
            </a:r>
          </a:p>
        </p:txBody>
      </p:sp>
      <p:sp>
        <p:nvSpPr>
          <p:cNvPr id="5" name="Rectangle 4"/>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a:solidFill>
                  <a:srgbClr val="464653"/>
                </a:solidFill>
                <a:latin typeface="Franklin Gothic Book"/>
                <a:ea typeface="+mj-ea"/>
                <a:cs typeface="+mj-cs"/>
              </a:rPr>
              <a:t>Territorial Map</a:t>
            </a:r>
            <a:br>
              <a:rPr lang="en-US" sz="3600" dirty="0">
                <a:solidFill>
                  <a:srgbClr val="464653"/>
                </a:solidFill>
                <a:latin typeface="Franklin Gothic Book"/>
                <a:ea typeface="+mj-ea"/>
                <a:cs typeface="+mj-cs"/>
              </a:rPr>
            </a:br>
            <a:r>
              <a:rPr lang="en-US" sz="3600" dirty="0">
                <a:solidFill>
                  <a:srgbClr val="464653"/>
                </a:solidFill>
                <a:latin typeface="Franklin Gothic Book"/>
                <a:ea typeface="+mj-ea"/>
                <a:cs typeface="+mj-cs"/>
              </a:rPr>
              <a:t>D</a:t>
            </a:r>
            <a:r>
              <a:rPr lang="en-US" sz="3600" baseline="-25000" dirty="0">
                <a:solidFill>
                  <a:srgbClr val="464653"/>
                </a:solidFill>
                <a:latin typeface="Franklin Gothic Book"/>
                <a:ea typeface="+mj-ea"/>
                <a:cs typeface="+mj-cs"/>
              </a:rPr>
              <a:t>1</a:t>
            </a:r>
            <a:r>
              <a:rPr lang="en-US" sz="3600" dirty="0">
                <a:solidFill>
                  <a:srgbClr val="464653"/>
                </a:solidFill>
                <a:latin typeface="Franklin Gothic Book"/>
                <a:ea typeface="+mj-ea"/>
                <a:cs typeface="+mj-cs"/>
              </a:rPr>
              <a:t> on X and D</a:t>
            </a:r>
            <a:r>
              <a:rPr lang="en-US" sz="3600" baseline="-25000" dirty="0">
                <a:solidFill>
                  <a:srgbClr val="464653"/>
                </a:solidFill>
                <a:latin typeface="Franklin Gothic Book"/>
                <a:ea typeface="+mj-ea"/>
                <a:cs typeface="+mj-cs"/>
              </a:rPr>
              <a:t>2</a:t>
            </a:r>
            <a:r>
              <a:rPr lang="en-US" sz="3600" dirty="0">
                <a:solidFill>
                  <a:srgbClr val="464653"/>
                </a:solidFill>
                <a:latin typeface="Franklin Gothic Book"/>
                <a:ea typeface="+mj-ea"/>
                <a:cs typeface="+mj-cs"/>
              </a:rPr>
              <a:t> on Y axis</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Grp="1" noChangeArrowheads="1"/>
          </p:cNvSpPr>
          <p:nvPr>
            <p:ph type="title"/>
          </p:nvPr>
        </p:nvSpPr>
        <p:spPr/>
        <p:txBody>
          <a:bodyPr>
            <a:normAutofit/>
          </a:bodyPr>
          <a:lstStyle/>
          <a:p>
            <a:pPr eaLnBrk="1" hangingPunct="1"/>
            <a:endParaRPr lang="en-US" sz="4000" dirty="0" smtClean="0"/>
          </a:p>
        </p:txBody>
      </p:sp>
      <p:pic>
        <p:nvPicPr>
          <p:cNvPr id="77827" name="Picture 5"/>
          <p:cNvPicPr>
            <a:picLocks noChangeAspect="1" noChangeArrowheads="1"/>
          </p:cNvPicPr>
          <p:nvPr/>
        </p:nvPicPr>
        <p:blipFill>
          <a:blip r:embed="rId3" cstate="print"/>
          <a:srcRect/>
          <a:stretch>
            <a:fillRect/>
          </a:stretch>
        </p:blipFill>
        <p:spPr bwMode="auto">
          <a:xfrm>
            <a:off x="304800" y="2133600"/>
            <a:ext cx="8537575" cy="3297238"/>
          </a:xfrm>
          <a:prstGeom prst="rect">
            <a:avLst/>
          </a:prstGeom>
          <a:noFill/>
          <a:ln w="9525">
            <a:noFill/>
            <a:miter lim="800000"/>
            <a:headEnd/>
            <a:tailEnd/>
          </a:ln>
        </p:spPr>
      </p:pic>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a:solidFill>
                  <a:srgbClr val="464653"/>
                </a:solidFill>
                <a:latin typeface="Franklin Gothic Book"/>
                <a:ea typeface="+mj-ea"/>
                <a:cs typeface="+mj-cs"/>
              </a:rPr>
              <a:t>Actual Versus Predicted Group Membership</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a:spLocks noGrp="1" noChangeArrowheads="1"/>
          </p:cNvSpPr>
          <p:nvPr>
            <p:ph type="title"/>
          </p:nvPr>
        </p:nvSpPr>
        <p:spPr/>
        <p:txBody>
          <a:bodyPr/>
          <a:lstStyle/>
          <a:p>
            <a:pPr eaLnBrk="1" hangingPunct="1"/>
            <a:endParaRPr lang="en-US" sz="3200" baseline="-25000" dirty="0" smtClean="0"/>
          </a:p>
        </p:txBody>
      </p:sp>
      <p:pic>
        <p:nvPicPr>
          <p:cNvPr id="78851" name="Picture 5" descr="discrimunit.jpg"/>
          <p:cNvPicPr>
            <a:picLocks noChangeAspect="1"/>
          </p:cNvPicPr>
          <p:nvPr/>
        </p:nvPicPr>
        <p:blipFill>
          <a:blip r:embed="rId3" cstate="print"/>
          <a:srcRect/>
          <a:stretch>
            <a:fillRect/>
          </a:stretch>
        </p:blipFill>
        <p:spPr bwMode="auto">
          <a:xfrm>
            <a:off x="2114550" y="1892300"/>
            <a:ext cx="4914900" cy="3073400"/>
          </a:xfrm>
          <a:prstGeom prst="rect">
            <a:avLst/>
          </a:prstGeom>
          <a:noFill/>
          <a:ln w="9525">
            <a:noFill/>
            <a:miter lim="800000"/>
            <a:headEnd/>
            <a:tailEnd/>
          </a:ln>
        </p:spPr>
      </p:pic>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200" dirty="0">
                <a:solidFill>
                  <a:srgbClr val="464653"/>
                </a:solidFill>
                <a:latin typeface="Franklin Gothic Book"/>
                <a:ea typeface="+mj-ea"/>
                <a:cs typeface="+mj-cs"/>
              </a:rPr>
              <a:t>Creation of a unit weighted composite from the two variables given most weight in D</a:t>
            </a:r>
            <a:r>
              <a:rPr lang="en-US" sz="3200" baseline="-25000" dirty="0">
                <a:solidFill>
                  <a:srgbClr val="464653"/>
                </a:solidFill>
                <a:latin typeface="Franklin Gothic Book"/>
                <a:ea typeface="+mj-ea"/>
                <a:cs typeface="+mj-cs"/>
              </a:rPr>
              <a:t>1</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endParaRPr lang="en-US" dirty="0" smtClean="0"/>
          </a:p>
        </p:txBody>
      </p:sp>
      <p:sp>
        <p:nvSpPr>
          <p:cNvPr id="15363" name="Rectangle 3"/>
          <p:cNvSpPr>
            <a:spLocks noGrp="1" noChangeArrowheads="1"/>
          </p:cNvSpPr>
          <p:nvPr>
            <p:ph sz="quarter" idx="1"/>
          </p:nvPr>
        </p:nvSpPr>
        <p:spPr>
          <a:xfrm>
            <a:off x="914400" y="1828800"/>
            <a:ext cx="7772400" cy="4572000"/>
          </a:xfrm>
        </p:spPr>
        <p:txBody>
          <a:bodyPr/>
          <a:lstStyle/>
          <a:p>
            <a:pPr eaLnBrk="1" hangingPunct="1">
              <a:lnSpc>
                <a:spcPct val="90000"/>
              </a:lnSpc>
              <a:buFontTx/>
              <a:buNone/>
            </a:pPr>
            <a:r>
              <a:rPr lang="en-US" sz="2800" dirty="0" smtClean="0"/>
              <a:t>MR generates one predictive equation for Y’.</a:t>
            </a:r>
          </a:p>
          <a:p>
            <a:pPr eaLnBrk="1" hangingPunct="1">
              <a:lnSpc>
                <a:spcPct val="90000"/>
              </a:lnSpc>
              <a:buFontTx/>
              <a:buNone/>
            </a:pPr>
            <a:endParaRPr lang="en-US" sz="2800" dirty="0" smtClean="0"/>
          </a:p>
          <a:p>
            <a:pPr eaLnBrk="1" hangingPunct="1">
              <a:lnSpc>
                <a:spcPct val="90000"/>
              </a:lnSpc>
              <a:buFontTx/>
              <a:buNone/>
            </a:pPr>
            <a:r>
              <a:rPr lang="en-US" sz="2800" dirty="0" smtClean="0"/>
              <a:t>The number of </a:t>
            </a:r>
            <a:r>
              <a:rPr lang="en-US" sz="2800" dirty="0" err="1" smtClean="0"/>
              <a:t>discriminant</a:t>
            </a:r>
            <a:r>
              <a:rPr lang="en-US" sz="2800" dirty="0" smtClean="0"/>
              <a:t> functions created in DA depends on the number of groups, k, and the number of predictor variables, p. </a:t>
            </a:r>
          </a:p>
          <a:p>
            <a:pPr eaLnBrk="1" hangingPunct="1">
              <a:lnSpc>
                <a:spcPct val="90000"/>
              </a:lnSpc>
              <a:buFontTx/>
              <a:buNone/>
            </a:pPr>
            <a:r>
              <a:rPr lang="en-US" sz="2800" dirty="0" smtClean="0"/>
              <a:t>Assuming that the p predictors are not perfectly linearly predictable from each other, the number of </a:t>
            </a:r>
            <a:r>
              <a:rPr lang="en-US" sz="2800" dirty="0" err="1" smtClean="0"/>
              <a:t>discriminant</a:t>
            </a:r>
            <a:r>
              <a:rPr lang="en-US" sz="2800" dirty="0" smtClean="0"/>
              <a:t> functions obtained in a research situation is the minimum of these two values:  </a:t>
            </a:r>
          </a:p>
          <a:p>
            <a:pPr eaLnBrk="1" hangingPunct="1">
              <a:lnSpc>
                <a:spcPct val="90000"/>
              </a:lnSpc>
              <a:buFontTx/>
              <a:buNone/>
            </a:pPr>
            <a:r>
              <a:rPr lang="en-US" sz="2800" dirty="0" smtClean="0"/>
              <a:t>   (k-1) and p. </a:t>
            </a:r>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4000" dirty="0">
                <a:solidFill>
                  <a:srgbClr val="464653"/>
                </a:solidFill>
                <a:latin typeface="Franklin Gothic Book"/>
                <a:ea typeface="+mj-ea"/>
                <a:cs typeface="+mj-cs"/>
              </a:rPr>
              <a:t>How DA differs from MR</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a:spLocks noGrp="1" noChangeArrowheads="1"/>
          </p:cNvSpPr>
          <p:nvPr>
            <p:ph type="title"/>
          </p:nvPr>
        </p:nvSpPr>
        <p:spPr/>
        <p:txBody>
          <a:bodyPr>
            <a:normAutofit/>
          </a:bodyPr>
          <a:lstStyle/>
          <a:p>
            <a:pPr eaLnBrk="1" hangingPunct="1"/>
            <a:endParaRPr lang="en-US" sz="2400" dirty="0" smtClean="0"/>
          </a:p>
        </p:txBody>
      </p:sp>
      <p:pic>
        <p:nvPicPr>
          <p:cNvPr id="79875" name="Picture 6"/>
          <p:cNvPicPr>
            <a:picLocks noChangeAspect="1" noChangeArrowheads="1"/>
          </p:cNvPicPr>
          <p:nvPr/>
        </p:nvPicPr>
        <p:blipFill>
          <a:blip r:embed="rId3" cstate="print"/>
          <a:srcRect/>
          <a:stretch>
            <a:fillRect/>
          </a:stretch>
        </p:blipFill>
        <p:spPr bwMode="auto">
          <a:xfrm>
            <a:off x="0" y="2209800"/>
            <a:ext cx="8812213" cy="2357438"/>
          </a:xfrm>
          <a:prstGeom prst="rect">
            <a:avLst/>
          </a:prstGeom>
          <a:noFill/>
          <a:ln w="9525">
            <a:noFill/>
            <a:miter lim="800000"/>
            <a:headEnd/>
            <a:tailEnd/>
          </a:ln>
        </p:spPr>
      </p:pic>
      <p:sp>
        <p:nvSpPr>
          <p:cNvPr id="79876" name="Text Box 7"/>
          <p:cNvSpPr txBox="1">
            <a:spLocks noChangeArrowheads="1"/>
          </p:cNvSpPr>
          <p:nvPr/>
        </p:nvSpPr>
        <p:spPr bwMode="auto">
          <a:xfrm>
            <a:off x="228600" y="4800600"/>
            <a:ext cx="8610600" cy="1878013"/>
          </a:xfrm>
          <a:prstGeom prst="rect">
            <a:avLst/>
          </a:prstGeom>
          <a:noFill/>
          <a:ln w="9525">
            <a:noFill/>
            <a:miter lim="800000"/>
            <a:headEnd/>
            <a:tailEnd/>
          </a:ln>
        </p:spPr>
        <p:txBody>
          <a:bodyPr>
            <a:spAutoFit/>
          </a:bodyPr>
          <a:lstStyle/>
          <a:p>
            <a:pPr>
              <a:spcBef>
                <a:spcPct val="50000"/>
              </a:spcBef>
            </a:pPr>
            <a:r>
              <a:rPr lang="en-US"/>
              <a:t>Note: if you compute </a:t>
            </a:r>
            <a:r>
              <a:rPr lang="en-US">
                <a:latin typeface="Symbol" pitchFamily="18" charset="2"/>
              </a:rPr>
              <a:t>h</a:t>
            </a:r>
            <a:r>
              <a:rPr lang="en-US" baseline="30000"/>
              <a:t>2</a:t>
            </a:r>
            <a:r>
              <a:rPr lang="en-US"/>
              <a:t> for the first ANOVA, you will find that it is close to the </a:t>
            </a:r>
            <a:r>
              <a:rPr lang="en-US">
                <a:latin typeface="Symbol" pitchFamily="18" charset="2"/>
              </a:rPr>
              <a:t>h</a:t>
            </a:r>
            <a:r>
              <a:rPr lang="en-US" baseline="30000"/>
              <a:t>2</a:t>
            </a:r>
            <a:r>
              <a:rPr lang="en-US"/>
              <a:t> that you obtain from the previous DA (because virtually all of the group differences that could be predicted were associated with scores on D</a:t>
            </a:r>
            <a:r>
              <a:rPr lang="en-US" baseline="-25000"/>
              <a:t>1</a:t>
            </a:r>
            <a:r>
              <a:rPr lang="en-US"/>
              <a:t>.</a:t>
            </a:r>
          </a:p>
          <a:p>
            <a:pPr>
              <a:spcBef>
                <a:spcPct val="50000"/>
              </a:spcBef>
            </a:pPr>
            <a:r>
              <a:rPr lang="en-US"/>
              <a:t>If you compute </a:t>
            </a:r>
            <a:r>
              <a:rPr lang="en-US">
                <a:latin typeface="Symbol" pitchFamily="18" charset="2"/>
              </a:rPr>
              <a:t>h</a:t>
            </a:r>
            <a:r>
              <a:rPr lang="en-US" baseline="30000"/>
              <a:t>2</a:t>
            </a:r>
            <a:r>
              <a:rPr lang="en-US"/>
              <a:t> for the second ANOVA you can see that group membership is predicted less well by the unit weighted composite of raw scores on office and math, than by the optimally weighted D</a:t>
            </a:r>
            <a:r>
              <a:rPr lang="en-US" baseline="-25000"/>
              <a:t>1</a:t>
            </a:r>
            <a:r>
              <a:rPr lang="en-US"/>
              <a:t>. </a:t>
            </a:r>
          </a:p>
        </p:txBody>
      </p:sp>
      <p:sp>
        <p:nvSpPr>
          <p:cNvPr id="5" name="Rectangle 4"/>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2800" dirty="0">
                <a:solidFill>
                  <a:srgbClr val="464653"/>
                </a:solidFill>
                <a:latin typeface="Franklin Gothic Book"/>
                <a:ea typeface="+mj-ea"/>
                <a:cs typeface="+mj-cs"/>
              </a:rPr>
              <a:t>One way ANOVAs</a:t>
            </a:r>
            <a:br>
              <a:rPr lang="en-US" sz="2800" dirty="0">
                <a:solidFill>
                  <a:srgbClr val="464653"/>
                </a:solidFill>
                <a:latin typeface="Franklin Gothic Book"/>
                <a:ea typeface="+mj-ea"/>
                <a:cs typeface="+mj-cs"/>
              </a:rPr>
            </a:br>
            <a:r>
              <a:rPr lang="en-US" sz="2800" dirty="0">
                <a:solidFill>
                  <a:srgbClr val="464653"/>
                </a:solidFill>
                <a:latin typeface="Franklin Gothic Book"/>
                <a:ea typeface="+mj-ea"/>
                <a:cs typeface="+mj-cs"/>
              </a:rPr>
              <a:t>Top: “optimal” </a:t>
            </a:r>
            <a:r>
              <a:rPr lang="en-US" sz="2800" dirty="0" err="1">
                <a:solidFill>
                  <a:srgbClr val="464653"/>
                </a:solidFill>
                <a:latin typeface="Franklin Gothic Book"/>
                <a:ea typeface="+mj-ea"/>
                <a:cs typeface="+mj-cs"/>
              </a:rPr>
              <a:t>discriminant</a:t>
            </a:r>
            <a:r>
              <a:rPr lang="en-US" sz="2800" dirty="0">
                <a:solidFill>
                  <a:srgbClr val="464653"/>
                </a:solidFill>
                <a:latin typeface="Franklin Gothic Book"/>
                <a:ea typeface="+mj-ea"/>
                <a:cs typeface="+mj-cs"/>
              </a:rPr>
              <a:t> function D</a:t>
            </a:r>
            <a:r>
              <a:rPr lang="en-US" sz="2800" baseline="-25000" dirty="0">
                <a:solidFill>
                  <a:srgbClr val="464653"/>
                </a:solidFill>
                <a:latin typeface="Franklin Gothic Book"/>
                <a:ea typeface="+mj-ea"/>
                <a:cs typeface="+mj-cs"/>
              </a:rPr>
              <a:t>1</a:t>
            </a:r>
            <a:r>
              <a:rPr lang="en-US" sz="2800" dirty="0">
                <a:solidFill>
                  <a:srgbClr val="464653"/>
                </a:solidFill>
                <a:latin typeface="Franklin Gothic Book"/>
                <a:ea typeface="+mj-ea"/>
                <a:cs typeface="+mj-cs"/>
              </a:rPr>
              <a:t/>
            </a:r>
            <a:br>
              <a:rPr lang="en-US" sz="2800" dirty="0">
                <a:solidFill>
                  <a:srgbClr val="464653"/>
                </a:solidFill>
                <a:latin typeface="Franklin Gothic Book"/>
                <a:ea typeface="+mj-ea"/>
                <a:cs typeface="+mj-cs"/>
              </a:rPr>
            </a:br>
            <a:r>
              <a:rPr lang="en-US" sz="2800" dirty="0">
                <a:solidFill>
                  <a:srgbClr val="464653"/>
                </a:solidFill>
                <a:latin typeface="Franklin Gothic Book"/>
                <a:ea typeface="+mj-ea"/>
                <a:cs typeface="+mj-cs"/>
              </a:rPr>
              <a:t>Bottom: unit weighted composite (office – math)</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4" descr="DiscrimTable.jpg"/>
          <p:cNvPicPr>
            <a:picLocks noChangeAspect="1"/>
          </p:cNvPicPr>
          <p:nvPr/>
        </p:nvPicPr>
        <p:blipFill>
          <a:blip r:embed="rId3" cstate="print"/>
          <a:srcRect/>
          <a:stretch>
            <a:fillRect/>
          </a:stretch>
        </p:blipFill>
        <p:spPr bwMode="auto">
          <a:xfrm>
            <a:off x="609600" y="381000"/>
            <a:ext cx="7700963" cy="5761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endParaRPr lang="en-US" sz="4000" dirty="0" smtClean="0"/>
          </a:p>
        </p:txBody>
      </p:sp>
      <p:sp>
        <p:nvSpPr>
          <p:cNvPr id="16387" name="Rectangle 3"/>
          <p:cNvSpPr>
            <a:spLocks noGrp="1" noChangeArrowheads="1"/>
          </p:cNvSpPr>
          <p:nvPr>
            <p:ph sz="quarter" idx="1"/>
          </p:nvPr>
        </p:nvSpPr>
        <p:spPr>
          <a:xfrm>
            <a:off x="762000" y="1981200"/>
            <a:ext cx="7772400" cy="4572000"/>
          </a:xfrm>
        </p:spPr>
        <p:txBody>
          <a:bodyPr/>
          <a:lstStyle/>
          <a:p>
            <a:pPr eaLnBrk="1" hangingPunct="1">
              <a:buFontTx/>
              <a:buNone/>
            </a:pPr>
            <a:r>
              <a:rPr lang="en-US" dirty="0" smtClean="0"/>
              <a:t>Computation of coefficients for </a:t>
            </a:r>
          </a:p>
          <a:p>
            <a:pPr eaLnBrk="1" hangingPunct="1">
              <a:buFontTx/>
              <a:buNone/>
            </a:pPr>
            <a:endParaRPr lang="en-US" dirty="0" smtClean="0"/>
          </a:p>
          <a:p>
            <a:pPr eaLnBrk="1" hangingPunct="1">
              <a:buFontTx/>
              <a:buNone/>
            </a:pPr>
            <a:r>
              <a:rPr lang="en-US" dirty="0" smtClean="0"/>
              <a:t>Goodness of predictions in DA can be assessed in several ways. </a:t>
            </a:r>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4000" dirty="0">
                <a:solidFill>
                  <a:srgbClr val="464653"/>
                </a:solidFill>
                <a:latin typeface="Franklin Gothic Book"/>
                <a:ea typeface="+mj-ea"/>
                <a:cs typeface="+mj-cs"/>
              </a:rPr>
              <a:t>Differences between MR and DA</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endParaRPr lang="en-US" sz="4000" dirty="0" smtClean="0"/>
          </a:p>
        </p:txBody>
      </p:sp>
      <p:sp>
        <p:nvSpPr>
          <p:cNvPr id="17411" name="Rectangle 3"/>
          <p:cNvSpPr>
            <a:spLocks noGrp="1" noChangeArrowheads="1"/>
          </p:cNvSpPr>
          <p:nvPr>
            <p:ph sz="quarter" idx="1"/>
          </p:nvPr>
        </p:nvSpPr>
        <p:spPr>
          <a:xfrm>
            <a:off x="762000" y="1905000"/>
            <a:ext cx="7772400" cy="4572000"/>
          </a:xfrm>
        </p:spPr>
        <p:txBody>
          <a:bodyPr/>
          <a:lstStyle/>
          <a:p>
            <a:pPr eaLnBrk="1" hangingPunct="1">
              <a:lnSpc>
                <a:spcPct val="90000"/>
              </a:lnSpc>
              <a:buFontTx/>
              <a:buNone/>
            </a:pPr>
            <a:r>
              <a:rPr lang="en-US" sz="2400" dirty="0" smtClean="0"/>
              <a:t>Overall significance of MR is usually tested using an F ratio based on </a:t>
            </a:r>
            <a:r>
              <a:rPr lang="en-US" sz="2400" i="1" dirty="0" err="1" smtClean="0"/>
              <a:t>MS</a:t>
            </a:r>
            <a:r>
              <a:rPr lang="en-US" sz="2400" i="1" baseline="-25000" dirty="0" err="1" smtClean="0"/>
              <a:t>regression</a:t>
            </a:r>
            <a:r>
              <a:rPr lang="en-US" sz="2400" i="1" dirty="0" smtClean="0"/>
              <a:t>/ </a:t>
            </a:r>
            <a:r>
              <a:rPr lang="en-US" sz="2400" i="1" dirty="0" err="1" smtClean="0"/>
              <a:t>MS</a:t>
            </a:r>
            <a:r>
              <a:rPr lang="en-US" sz="2400" i="1" baseline="-25000" dirty="0" err="1" smtClean="0"/>
              <a:t>residual</a:t>
            </a:r>
            <a:r>
              <a:rPr lang="en-US" sz="2400" dirty="0" smtClean="0"/>
              <a:t>; goodness of fit is assessed by looking at </a:t>
            </a:r>
            <a:r>
              <a:rPr lang="en-US" sz="2400" i="1" dirty="0" smtClean="0"/>
              <a:t>R</a:t>
            </a:r>
            <a:r>
              <a:rPr lang="en-US" sz="2400" dirty="0" smtClean="0"/>
              <a:t> and </a:t>
            </a:r>
            <a:r>
              <a:rPr lang="en-US" sz="2400" i="1" dirty="0" smtClean="0"/>
              <a:t>R</a:t>
            </a:r>
            <a:r>
              <a:rPr lang="en-US" sz="2400" i="1" baseline="30000" dirty="0" smtClean="0"/>
              <a:t>2</a:t>
            </a:r>
            <a:r>
              <a:rPr lang="en-US" sz="2400" dirty="0" smtClean="0"/>
              <a:t>.</a:t>
            </a:r>
          </a:p>
          <a:p>
            <a:pPr eaLnBrk="1" hangingPunct="1">
              <a:lnSpc>
                <a:spcPct val="90000"/>
              </a:lnSpc>
              <a:buFontTx/>
              <a:buNone/>
            </a:pPr>
            <a:endParaRPr lang="en-US" sz="2400" dirty="0" smtClean="0"/>
          </a:p>
          <a:p>
            <a:pPr eaLnBrk="1" hangingPunct="1">
              <a:lnSpc>
                <a:spcPct val="90000"/>
              </a:lnSpc>
              <a:buFontTx/>
              <a:buNone/>
            </a:pPr>
            <a:r>
              <a:rPr lang="en-US" sz="2400" dirty="0" smtClean="0"/>
              <a:t>Goodness of prediction in DA can be assessed in several ways; DA provides information separately for each </a:t>
            </a:r>
            <a:r>
              <a:rPr lang="en-US" sz="2400" dirty="0" err="1" smtClean="0"/>
              <a:t>discriminant</a:t>
            </a:r>
            <a:r>
              <a:rPr lang="en-US" sz="2400" dirty="0" smtClean="0"/>
              <a:t> function and for the overall model. New statistics are introduced: the </a:t>
            </a:r>
            <a:r>
              <a:rPr lang="en-US" sz="2400" dirty="0" err="1" smtClean="0"/>
              <a:t>eigenvalue</a:t>
            </a:r>
            <a:r>
              <a:rPr lang="en-US" sz="2400" dirty="0" smtClean="0"/>
              <a:t> </a:t>
            </a:r>
            <a:r>
              <a:rPr lang="en-US" sz="2400" dirty="0" smtClean="0">
                <a:latin typeface="Symbol" pitchFamily="18" charset="2"/>
              </a:rPr>
              <a:t>l</a:t>
            </a:r>
            <a:r>
              <a:rPr lang="en-US" sz="2400" dirty="0" smtClean="0"/>
              <a:t> and canonical correlation</a:t>
            </a:r>
            <a:r>
              <a:rPr lang="en-US" sz="2400" i="1" dirty="0" smtClean="0"/>
              <a:t> </a:t>
            </a:r>
            <a:r>
              <a:rPr lang="en-US" sz="2400" i="1" dirty="0" err="1" smtClean="0"/>
              <a:t>r</a:t>
            </a:r>
            <a:r>
              <a:rPr lang="en-US" sz="2400" i="1" baseline="-25000" dirty="0" err="1" smtClean="0"/>
              <a:t>c</a:t>
            </a:r>
            <a:r>
              <a:rPr lang="en-US" sz="2400" i="1" dirty="0" smtClean="0"/>
              <a:t> </a:t>
            </a:r>
            <a:r>
              <a:rPr lang="en-US" sz="2400" dirty="0" smtClean="0"/>
              <a:t>for each </a:t>
            </a:r>
            <a:r>
              <a:rPr lang="en-US" sz="2400" dirty="0" err="1" smtClean="0"/>
              <a:t>discriminant</a:t>
            </a:r>
            <a:r>
              <a:rPr lang="en-US" sz="2400" dirty="0" smtClean="0"/>
              <a:t> function; and </a:t>
            </a:r>
            <a:r>
              <a:rPr lang="en-US" sz="2400" dirty="0" err="1" smtClean="0"/>
              <a:t>Wilks</a:t>
            </a:r>
            <a:r>
              <a:rPr lang="en-US" sz="2400" dirty="0" smtClean="0"/>
              <a:t> </a:t>
            </a:r>
            <a:r>
              <a:rPr lang="en-US" sz="2400" b="1" dirty="0" smtClean="0">
                <a:latin typeface="Symbol" pitchFamily="18" charset="2"/>
              </a:rPr>
              <a:t>L</a:t>
            </a:r>
            <a:r>
              <a:rPr lang="en-US" sz="2400" dirty="0" smtClean="0"/>
              <a:t> for sets of </a:t>
            </a:r>
            <a:r>
              <a:rPr lang="en-US" sz="2400" dirty="0" err="1" smtClean="0"/>
              <a:t>discriminant</a:t>
            </a:r>
            <a:r>
              <a:rPr lang="en-US" sz="2400" dirty="0" smtClean="0"/>
              <a:t> functions.  In addition we can examine the percentage of cases correctly classified into each group.  </a:t>
            </a:r>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4000" dirty="0">
                <a:solidFill>
                  <a:srgbClr val="464653"/>
                </a:solidFill>
                <a:latin typeface="Franklin Gothic Book"/>
                <a:ea typeface="+mj-ea"/>
                <a:cs typeface="+mj-cs"/>
              </a:rPr>
              <a:t>Differences between MR and DA</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402</TotalTime>
  <Words>3948</Words>
  <Application>Microsoft Office PowerPoint</Application>
  <PresentationFormat>On-screen Show (4:3)</PresentationFormat>
  <Paragraphs>291</Paragraphs>
  <Slides>71</Slides>
  <Notes>71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71</vt:i4>
      </vt:variant>
    </vt:vector>
  </HeadingPairs>
  <TitlesOfParts>
    <vt:vector size="78" baseType="lpstr">
      <vt:lpstr>Arial</vt:lpstr>
      <vt:lpstr>Franklin Gothic Book</vt:lpstr>
      <vt:lpstr>Perpetua</vt:lpstr>
      <vt:lpstr>Symbol</vt:lpstr>
      <vt:lpstr>Wingdings</vt:lpstr>
      <vt:lpstr>Wingdings 2</vt:lpstr>
      <vt:lpstr>Equity</vt:lpstr>
      <vt:lpstr>Chapter 18</vt:lpstr>
      <vt:lpstr>PowerPoint Presentation</vt:lpstr>
      <vt:lpstr>PowerPoint Presentation</vt:lpstr>
      <vt:lpstr>Goal in DA: Create one or more new variable(s) such as D1  (D1 is called a “discriminant function score”)  We want scores for D1 that have the highest possible SSbetween, the lowest possible SSwithin, and the maximum possible F for the outcome categorical variable.   In the equation below for discriminant function score D1, the coefficients d11, d12 etc. are comparable to b coefficients in MR.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Rotated version of previous plot, showing scores on D1 as the X axis (dotted line) and the “decision rule” for group membership as D1 = 0 (vertical solid 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 includes a set of p discriminating (X) variables.   We need SS for each X variable and SCP for all p possible pairs of these X variables. SCP in bold represents the matrix that includes this entire set of terms.</vt:lpstr>
      <vt:lpstr>Note that if we divide each element of an SCP matrix by df or N, we obtain the corresponding variances and covariances. </vt:lpstr>
      <vt:lpstr>PowerPoint Presentation</vt:lpstr>
      <vt:lpstr>PowerPoint Presentation</vt:lpstr>
      <vt:lpstr>To find the overall SS within groups for the set of variables we just add these matrices (equal ns in groups assumed here; if ns are unequal, need to weight by sample size) </vt:lpstr>
      <vt:lpstr>Note that to combine the SCPs across groups, we need to assume the corresponding population variance/covariance matrices (each denoted S) are equal: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Menu selections for SPSS DA: &lt;Classify&gt;  &lt;Discriminant&gt;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Review of Basic Concepts</dc:title>
  <dc:creator>Rebecca Warner</dc:creator>
  <cp:lastModifiedBy>Max Kilger</cp:lastModifiedBy>
  <cp:revision>21</cp:revision>
  <dcterms:created xsi:type="dcterms:W3CDTF">2007-06-20T13:47:46Z</dcterms:created>
  <dcterms:modified xsi:type="dcterms:W3CDTF">2020-04-22T18:44:47Z</dcterms:modified>
</cp:coreProperties>
</file>