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7" r:id="rId5"/>
    <p:sldId id="338" r:id="rId6"/>
    <p:sldId id="347" r:id="rId7"/>
    <p:sldId id="348" r:id="rId8"/>
    <p:sldId id="349" r:id="rId9"/>
    <p:sldId id="279" r:id="rId10"/>
    <p:sldId id="350" r:id="rId11"/>
    <p:sldId id="352" r:id="rId12"/>
    <p:sldId id="351" r:id="rId13"/>
    <p:sldId id="340" r:id="rId14"/>
    <p:sldId id="280" r:id="rId15"/>
    <p:sldId id="281" r:id="rId16"/>
    <p:sldId id="282" r:id="rId17"/>
    <p:sldId id="284" r:id="rId18"/>
    <p:sldId id="283" r:id="rId19"/>
    <p:sldId id="305" r:id="rId20"/>
    <p:sldId id="341" r:id="rId21"/>
    <p:sldId id="304" r:id="rId22"/>
    <p:sldId id="307" r:id="rId23"/>
    <p:sldId id="308" r:id="rId24"/>
    <p:sldId id="309" r:id="rId25"/>
    <p:sldId id="323" r:id="rId26"/>
    <p:sldId id="324" r:id="rId27"/>
    <p:sldId id="342" r:id="rId28"/>
    <p:sldId id="343" r:id="rId29"/>
    <p:sldId id="344" r:id="rId30"/>
    <p:sldId id="345" r:id="rId31"/>
    <p:sldId id="34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03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E19B2C-683B-4E7A-9F2C-CE3ADDD56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2ABD7-5051-49C5-B7F4-43793DCF76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77C8-7D2E-4330-8719-8D3AC0DF92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21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42F4A-A90E-4E2D-A08E-F2D277A1CB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D5ED6-AD52-4823-B114-503AC04649B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3E5DB-C82E-4105-9EF6-8280FDAA1D8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56F1E-7C3A-4D7B-8286-22A630C513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665CC-1C64-4F30-8432-11E34CF72D9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1714A-DAFD-4825-AB7A-FEE4025E3DA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1714A-DAFD-4825-AB7A-FEE4025E3DA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9115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0545E-2D01-47C2-A0D9-38F93306AF8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16503-099B-4C05-A6BF-13F4F3B83A8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DA695-2DAB-4C3A-A242-30B646CFB6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345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B7B15-7AF7-4449-A58B-6523CC6242F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A8B65-FB77-4991-9319-B24FA98FDF2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525FC-C58B-46E3-A6F0-42A5B88384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410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6137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2969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2563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03B1-3D6C-4A72-B208-EEA202FF590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23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DA695-2DAB-4C3A-A242-30B646CFB6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000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DA695-2DAB-4C3A-A242-30B646CFB63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35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DA695-2DAB-4C3A-A242-30B646CFB6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379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77C8-7D2E-4330-8719-8D3AC0DF92B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77C8-7D2E-4330-8719-8D3AC0DF92B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02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77C8-7D2E-4330-8719-8D3AC0DF92B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472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77C8-7D2E-4330-8719-8D3AC0DF92B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91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A546B-1E63-49FF-A71E-D1E1D0E04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08907-411C-4B44-8FAD-E360D9E1D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A9487-EA04-4EAD-B718-CA6C5EBBBD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C0D0C-C2DC-4B0C-BE83-0C65DAC0E5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473BEAF-B0D7-4495-9AA0-B5DD91C4CF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5C6D0-9A71-4872-B7F6-E935CB096B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3FB71-3935-48A5-ABAA-2EDB305ED0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A248D-1434-459A-BF6F-46FEF6977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F0C7D-62FB-45E0-B124-DF4A13756C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0145B-0F41-4668-A023-3335C82234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588D857-36FE-48F2-B476-2FF784238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838686B-06A4-4030-A825-92C6982256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Discriminant </a:t>
            </a:r>
            <a:r>
              <a:rPr lang="en-US" sz="4000" dirty="0" smtClean="0"/>
              <a:t>Analysis</a:t>
            </a:r>
          </a:p>
          <a:p>
            <a:r>
              <a:rPr lang="en-US" sz="4000" dirty="0" smtClean="0"/>
              <a:t>SAS example</a:t>
            </a:r>
            <a:endParaRPr lang="en-US" sz="4000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000" dirty="0" smtClean="0"/>
              <a:t>Chapter 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Warner (2012). Applied Statistics: From </a:t>
            </a:r>
            <a:r>
              <a:rPr lang="en-US" dirty="0" err="1" smtClean="0">
                <a:latin typeface="+mn-lt"/>
              </a:rPr>
              <a:t>bivariate</a:t>
            </a:r>
            <a:r>
              <a:rPr lang="en-US" dirty="0" smtClean="0">
                <a:latin typeface="+mn-lt"/>
              </a:rPr>
              <a:t> through multivariate techniques. SAGE Publications, Inc.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493830"/>
            <a:ext cx="9144000" cy="13716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Here are the univariate tests…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Comparison of DA to a set of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univariate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ANOVAs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3276600"/>
            <a:ext cx="8477250" cy="2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DA may provide better statistical power for detection of group differences than a set of </a:t>
            </a:r>
            <a:r>
              <a:rPr lang="en-US" dirty="0" err="1" smtClean="0"/>
              <a:t>univariate</a:t>
            </a:r>
            <a:r>
              <a:rPr lang="en-US" dirty="0" smtClean="0"/>
              <a:t> ANOVAs (but not always).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4. Finally, when DA assesses between group differences in X scores, it statistically controls for correlations among the X variables (this is not taken into account in the </a:t>
            </a:r>
            <a:r>
              <a:rPr lang="en-US" dirty="0" err="1" smtClean="0"/>
              <a:t>univariate</a:t>
            </a:r>
            <a:r>
              <a:rPr lang="en-US" dirty="0" smtClean="0"/>
              <a:t> ANOVAs).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Comparison of DA to a set of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univariate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ANOVAs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057400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For the entire set of all </a:t>
            </a:r>
            <a:r>
              <a:rPr lang="en-US" i="1" dirty="0" smtClean="0"/>
              <a:t>k</a:t>
            </a:r>
            <a:r>
              <a:rPr lang="en-US" dirty="0" smtClean="0"/>
              <a:t> groups, all </a:t>
            </a:r>
            <a:r>
              <a:rPr lang="en-US" i="1" dirty="0" smtClean="0"/>
              <a:t>p</a:t>
            </a:r>
            <a:r>
              <a:rPr lang="en-US" dirty="0" smtClean="0"/>
              <a:t> predictor variables, and all </a:t>
            </a:r>
            <a:r>
              <a:rPr lang="en-US" dirty="0" err="1" smtClean="0"/>
              <a:t>discriminant</a:t>
            </a:r>
            <a:r>
              <a:rPr lang="en-US" dirty="0" smtClean="0"/>
              <a:t> functions: does the DA predict group membership significantly?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The summary statistic that provides information this is </a:t>
            </a:r>
            <a:r>
              <a:rPr lang="en-US" dirty="0" err="1" smtClean="0"/>
              <a:t>Wilks’s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Statistical significance of </a:t>
            </a:r>
            <a:r>
              <a:rPr lang="en-US" dirty="0" err="1" smtClean="0"/>
              <a:t>Wilks’s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can be assessed by converting it to an (often approximate) </a:t>
            </a:r>
            <a:r>
              <a:rPr lang="en-US" i="1" dirty="0" smtClean="0"/>
              <a:t>F</a:t>
            </a:r>
            <a:r>
              <a:rPr lang="en-US" dirty="0" smtClean="0"/>
              <a:t> or </a:t>
            </a:r>
            <a:r>
              <a:rPr lang="en-US" dirty="0" smtClean="0">
                <a:latin typeface="Symbol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Research Questions in DA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2. How many of the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 obtained in the analysis provide useful information about differences among groups?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SPSS provides significance tests for sets of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 that can be used to decide how many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 provide useful information (“dimension reduction analysis”)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It may be possible, in some situations, to interpret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 as “dimensions” along which groups differ. 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Research questions in DA, continued: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Set 1: 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            p = .032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Set 2:  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                  p = .048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(all except first)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Set 3:  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D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                        p = .17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Set 4:   D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                             p = .83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In this example, because set 4 and set 3 are not significant (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 = .05), only the first two </a:t>
            </a:r>
            <a:r>
              <a:rPr lang="en-US" sz="2400" dirty="0" err="1" smtClean="0"/>
              <a:t>discriminant</a:t>
            </a:r>
            <a:r>
              <a:rPr lang="en-US" sz="2400" dirty="0" smtClean="0"/>
              <a:t> functions would be interpreted.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Example of Tests for Sets of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Functions 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3200" baseline="-250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8054" y="1680553"/>
            <a:ext cx="8153400" cy="4144963"/>
          </a:xfrm>
        </p:spPr>
        <p:txBody>
          <a:bodyPr/>
          <a:lstStyle/>
          <a:p>
            <a:pPr eaLnBrk="1" hangingPunct="1"/>
            <a:r>
              <a:rPr lang="en-US" dirty="0" smtClean="0"/>
              <a:t>Discriminant functions are “rank ordered” in terms of predictive strength; that is, D</a:t>
            </a:r>
            <a:r>
              <a:rPr lang="en-US" baseline="-25000" dirty="0" smtClean="0"/>
              <a:t>1</a:t>
            </a:r>
            <a:r>
              <a:rPr lang="en-US" dirty="0" smtClean="0"/>
              <a:t> is more highly predictive of group membership than D</a:t>
            </a:r>
            <a:r>
              <a:rPr lang="en-US" baseline="-25000" dirty="0" smtClean="0"/>
              <a:t>2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 more predictive than D</a:t>
            </a:r>
            <a:r>
              <a:rPr lang="en-US" baseline="-25000" dirty="0" smtClean="0"/>
              <a:t>3</a:t>
            </a:r>
            <a:r>
              <a:rPr lang="en-US" dirty="0" smtClean="0"/>
              <a:t>, etc.</a:t>
            </a:r>
          </a:p>
          <a:p>
            <a:pPr eaLnBrk="1" hangingPunct="1"/>
            <a:r>
              <a:rPr lang="en-US" dirty="0" smtClean="0"/>
              <a:t>SPSS provides significance tests for the following sets of functions: so the model of function 1 and 2 will be used. 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4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Loser rank order of function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9" y="3962400"/>
            <a:ext cx="7510462" cy="2607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2544762"/>
          </a:xfrm>
        </p:spPr>
        <p:txBody>
          <a:bodyPr/>
          <a:lstStyle/>
          <a:p>
            <a:pPr algn="l" eaLnBrk="1" hangingPunct="1"/>
            <a:r>
              <a:rPr lang="en-US" sz="2800" smtClean="0"/>
              <a:t>Note that to combine the </a:t>
            </a:r>
            <a:r>
              <a:rPr lang="en-US" sz="2800" b="1" smtClean="0"/>
              <a:t>SCP</a:t>
            </a:r>
            <a:r>
              <a:rPr lang="en-US" sz="2800" smtClean="0"/>
              <a:t>s across groups, we need to assume the corresponding population variance/covariance matrices (each denoted </a:t>
            </a:r>
            <a:r>
              <a:rPr lang="en-US" sz="2800" b="1" smtClean="0">
                <a:latin typeface="Symbol" pitchFamily="18" charset="2"/>
              </a:rPr>
              <a:t>S</a:t>
            </a:r>
            <a:r>
              <a:rPr lang="en-US" sz="2800" smtClean="0"/>
              <a:t>) are equal: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8162925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09600" y="4648200"/>
            <a:ext cx="7620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This is analogous to the assumption of equal population variances H</a:t>
            </a:r>
            <a:r>
              <a:rPr lang="en-US" sz="2400" baseline="-25000"/>
              <a:t>0</a:t>
            </a:r>
            <a:r>
              <a:rPr lang="en-US" sz="2400"/>
              <a:t>: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30000"/>
              <a:t>2</a:t>
            </a:r>
            <a:r>
              <a:rPr lang="en-US" sz="2400" baseline="-25000"/>
              <a:t>1</a:t>
            </a:r>
            <a:r>
              <a:rPr lang="en-US" sz="2400"/>
              <a:t>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30000"/>
              <a:t>2</a:t>
            </a:r>
            <a:r>
              <a:rPr lang="en-US" sz="2400" baseline="-25000"/>
              <a:t>2 </a:t>
            </a:r>
            <a:r>
              <a:rPr lang="en-US" sz="2400"/>
              <a:t>= …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30000"/>
              <a:t>2</a:t>
            </a:r>
            <a:r>
              <a:rPr lang="en-US" sz="2400" baseline="-25000"/>
              <a:t>k</a:t>
            </a:r>
            <a:r>
              <a:rPr lang="en-US" sz="2400"/>
              <a:t> that should be met in one way ANOVA prior to computation of a pooled </a:t>
            </a:r>
            <a:r>
              <a:rPr lang="en-US" sz="2400" i="1"/>
              <a:t>SS</a:t>
            </a:r>
            <a:r>
              <a:rPr lang="en-US" sz="2400" i="1" baseline="-25000"/>
              <a:t>within</a:t>
            </a:r>
            <a:r>
              <a:rPr lang="en-US" sz="2400"/>
              <a:t> term.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16303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800" dirty="0" smtClean="0"/>
              <a:t>Note that to combine the </a:t>
            </a:r>
            <a:r>
              <a:rPr lang="en-US" sz="2800" b="1" dirty="0" smtClean="0"/>
              <a:t>SCP</a:t>
            </a:r>
            <a:r>
              <a:rPr lang="en-US" sz="2800" dirty="0" smtClean="0"/>
              <a:t>s across groups, we need to assume the corresponding population variance/covariance matrices (each denoted </a:t>
            </a:r>
            <a:r>
              <a:rPr lang="en-US" sz="2800" b="1" dirty="0" smtClean="0">
                <a:latin typeface="Symbol" pitchFamily="18" charset="2"/>
              </a:rPr>
              <a:t>S</a:t>
            </a:r>
            <a:r>
              <a:rPr lang="en-US" sz="2800" dirty="0" smtClean="0"/>
              <a:t>) are equal: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4248419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764799"/>
            <a:ext cx="3580925" cy="29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=   |</a:t>
            </a:r>
            <a:r>
              <a:rPr lang="en-US" b="1" dirty="0" err="1" smtClean="0"/>
              <a:t>SCP</a:t>
            </a:r>
            <a:r>
              <a:rPr lang="en-US" b="1" baseline="-25000" dirty="0" err="1" smtClean="0"/>
              <a:t>within</a:t>
            </a:r>
            <a:r>
              <a:rPr lang="en-US" dirty="0" smtClean="0"/>
              <a:t>|/ |</a:t>
            </a:r>
            <a:r>
              <a:rPr lang="en-US" b="1" dirty="0" err="1" smtClean="0"/>
              <a:t>SCP</a:t>
            </a:r>
            <a:r>
              <a:rPr lang="en-US" b="1" baseline="-25000" dirty="0" err="1" smtClean="0"/>
              <a:t>total</a:t>
            </a:r>
            <a:r>
              <a:rPr lang="en-US" dirty="0" smtClean="0"/>
              <a:t>|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/>
              <a:t>   Note that </a:t>
            </a:r>
            <a:r>
              <a:rPr lang="en-US" sz="2800" dirty="0" smtClean="0">
                <a:latin typeface="Symbol" pitchFamily="18" charset="2"/>
              </a:rPr>
              <a:t>L</a:t>
            </a:r>
            <a:r>
              <a:rPr lang="en-US" sz="2800" dirty="0" smtClean="0"/>
              <a:t> differs from the summary </a:t>
            </a:r>
            <a:r>
              <a:rPr lang="en-US" sz="2800" i="1" dirty="0" smtClean="0"/>
              <a:t>F</a:t>
            </a:r>
            <a:r>
              <a:rPr lang="en-US" sz="2800" dirty="0" smtClean="0"/>
              <a:t> ratio statistic in one way ANOVA.  F is obtained as </a:t>
            </a:r>
            <a:r>
              <a:rPr lang="en-US" sz="2800" i="1" dirty="0" err="1" smtClean="0"/>
              <a:t>MS</a:t>
            </a:r>
            <a:r>
              <a:rPr lang="en-US" sz="2800" i="1" baseline="-25000" dirty="0" err="1" smtClean="0"/>
              <a:t>between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MS</a:t>
            </a:r>
            <a:r>
              <a:rPr lang="en-US" sz="2800" i="1" baseline="-25000" dirty="0" err="1" smtClean="0"/>
              <a:t>within</a:t>
            </a:r>
            <a:r>
              <a:rPr lang="en-US" sz="2800" dirty="0" smtClean="0"/>
              <a:t>, thus, </a:t>
            </a:r>
            <a:r>
              <a:rPr lang="en-US" sz="2800" i="1" dirty="0" smtClean="0"/>
              <a:t>F </a:t>
            </a:r>
            <a:r>
              <a:rPr lang="en-US" sz="2800" dirty="0" smtClean="0"/>
              <a:t>is a ratio of explained to error variance, and a larger </a:t>
            </a:r>
            <a:r>
              <a:rPr lang="en-US" sz="2800" i="1" dirty="0" smtClean="0"/>
              <a:t>F</a:t>
            </a:r>
            <a:r>
              <a:rPr lang="en-US" sz="2800" dirty="0" smtClean="0"/>
              <a:t> indicates greater differences between groups.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/>
              <a:t>   By contrast, </a:t>
            </a:r>
            <a:r>
              <a:rPr lang="en-US" sz="2800" dirty="0" smtClean="0">
                <a:latin typeface="Symbol" pitchFamily="18" charset="2"/>
              </a:rPr>
              <a:t>L</a:t>
            </a:r>
            <a:r>
              <a:rPr lang="en-US" sz="2800" dirty="0" smtClean="0"/>
              <a:t> is a ratio of error to total variance; and a larger value of </a:t>
            </a:r>
            <a:r>
              <a:rPr lang="en-US" sz="2800" dirty="0" smtClean="0">
                <a:latin typeface="Symbol" pitchFamily="18" charset="2"/>
              </a:rPr>
              <a:t>L</a:t>
            </a:r>
            <a:r>
              <a:rPr lang="en-US" sz="2800" dirty="0" smtClean="0"/>
              <a:t> indicates smaller between group differences.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We are now able to set up a summary test statistic,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Wilks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464653"/>
                </a:solidFill>
                <a:latin typeface="Symbol" pitchFamily="18" charset="2"/>
                <a:ea typeface="+mj-ea"/>
                <a:cs typeface="+mj-cs"/>
              </a:rPr>
              <a:t>L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: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40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SPSS DA reports </a:t>
            </a:r>
            <a:r>
              <a:rPr lang="en-US" sz="2800" dirty="0" smtClean="0">
                <a:latin typeface="Symbol" pitchFamily="18" charset="2"/>
              </a:rPr>
              <a:t>L </a:t>
            </a:r>
            <a:r>
              <a:rPr lang="en-US" sz="2800" dirty="0" smtClean="0"/>
              <a:t>for the overall model (including all groups/ all variables/ all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functions). This can be reported as an overall effect size.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SPSS DA also reports values of </a:t>
            </a:r>
            <a:r>
              <a:rPr lang="en-US" sz="2800" dirty="0" smtClean="0">
                <a:latin typeface="Symbol" pitchFamily="18" charset="2"/>
              </a:rPr>
              <a:t>L</a:t>
            </a:r>
            <a:r>
              <a:rPr lang="en-US" sz="2800" dirty="0" smtClean="0"/>
              <a:t> for sets of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functions, and these can be used to decide whether some </a:t>
            </a:r>
            <a:r>
              <a:rPr lang="en-US" sz="2800" dirty="0" err="1" smtClean="0"/>
              <a:t>discriminant</a:t>
            </a:r>
            <a:r>
              <a:rPr lang="en-US" sz="2800" dirty="0" smtClean="0"/>
              <a:t> functions do not contribute significantly to discrimination among groups and should not be interpreted.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Two places where </a:t>
            </a:r>
            <a:r>
              <a:rPr lang="en-US" sz="4000" dirty="0">
                <a:solidFill>
                  <a:srgbClr val="464653"/>
                </a:solidFill>
                <a:latin typeface="Symbol" pitchFamily="18" charset="2"/>
                <a:ea typeface="+mj-ea"/>
                <a:cs typeface="+mj-cs"/>
              </a:rPr>
              <a:t>L </a:t>
            </a:r>
            <a:r>
              <a:rPr lang="en-US" sz="40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appears in DA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pPr eaLnBrk="1" hangingPunct="1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Model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429000"/>
            <a:ext cx="815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Happy with standard of living = </a:t>
            </a:r>
            <a:r>
              <a:rPr lang="en-US" sz="2000" dirty="0" err="1" smtClean="0"/>
              <a:t>educ</a:t>
            </a:r>
            <a:r>
              <a:rPr lang="en-US" sz="2000" dirty="0" smtClean="0"/>
              <a:t> + marital status + spiritual 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152400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 Example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Symbol" pitchFamily="18" charset="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057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Note that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is a multivariate test statistic that has three different </a:t>
            </a:r>
            <a:r>
              <a:rPr lang="en-US" dirty="0" err="1" smtClean="0"/>
              <a:t>df</a:t>
            </a:r>
            <a:r>
              <a:rPr lang="en-US" dirty="0" smtClean="0"/>
              <a:t> terms; these, in turn, are based on the values of k (number of groups), p (number of quantitative predictor variables) and N (total number of cases). For convenience, most programs convert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to an exact (or approximate) </a:t>
            </a:r>
            <a:r>
              <a:rPr lang="en-US" i="1" dirty="0" smtClean="0"/>
              <a:t>F</a:t>
            </a:r>
            <a:r>
              <a:rPr lang="en-US" dirty="0" smtClean="0"/>
              <a:t> or </a:t>
            </a:r>
            <a:r>
              <a:rPr lang="en-US" dirty="0" smtClean="0">
                <a:latin typeface="Symbol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statistic, and use critical values of </a:t>
            </a:r>
            <a:r>
              <a:rPr lang="en-US" i="1" dirty="0" smtClean="0"/>
              <a:t>F</a:t>
            </a:r>
            <a:r>
              <a:rPr lang="en-US" dirty="0" smtClean="0"/>
              <a:t> or </a:t>
            </a:r>
            <a:r>
              <a:rPr lang="en-US" dirty="0" smtClean="0">
                <a:latin typeface="Symbol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to test statistical significance.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Statistical Significance of </a:t>
            </a:r>
            <a:r>
              <a:rPr lang="en-US" sz="4000" dirty="0">
                <a:solidFill>
                  <a:srgbClr val="464653"/>
                </a:solidFill>
                <a:latin typeface="Symbol" pitchFamily="18" charset="2"/>
                <a:ea typeface="+mj-ea"/>
                <a:cs typeface="+mj-cs"/>
              </a:rPr>
              <a:t>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9812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For each </a:t>
            </a:r>
            <a:r>
              <a:rPr lang="en-US" dirty="0" err="1" smtClean="0"/>
              <a:t>discriminant</a:t>
            </a:r>
            <a:r>
              <a:rPr lang="en-US" dirty="0" smtClean="0"/>
              <a:t> function, an </a:t>
            </a:r>
            <a:r>
              <a:rPr lang="en-US" dirty="0" err="1" smtClean="0"/>
              <a:t>eigenvalue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is reported.</a:t>
            </a:r>
          </a:p>
          <a:p>
            <a:pPr eaLnBrk="1" hangingPunct="1">
              <a:buFont typeface="Symbol" pitchFamily="18" charset="2"/>
              <a:buChar char="l"/>
            </a:pPr>
            <a:r>
              <a:rPr lang="en-US" dirty="0" smtClean="0"/>
              <a:t>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between</a:t>
            </a:r>
            <a:r>
              <a:rPr lang="en-US" dirty="0" smtClean="0"/>
              <a:t>/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r>
              <a:rPr lang="en-US" dirty="0" smtClean="0"/>
              <a:t> for a one way ANOVA of scores on this </a:t>
            </a:r>
            <a:r>
              <a:rPr lang="en-US" dirty="0" err="1" smtClean="0"/>
              <a:t>discriminant</a:t>
            </a:r>
            <a:r>
              <a:rPr lang="en-US" dirty="0" smtClean="0"/>
              <a:t> function across groups.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dirty="0" smtClean="0"/>
              <a:t>Thus, the larger the value of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, the greater the between groups differences in scores on the corresponding </a:t>
            </a:r>
            <a:r>
              <a:rPr lang="en-US" dirty="0" err="1" smtClean="0"/>
              <a:t>discriminant</a:t>
            </a:r>
            <a:r>
              <a:rPr lang="en-US" dirty="0" smtClean="0"/>
              <a:t> function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DA Statistics Associated with Each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Function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296892"/>
            <a:ext cx="6498431" cy="2256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Test of entire </a:t>
            </a:r>
            <a:r>
              <a:rPr lang="en-US" sz="40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model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0"/>
            <a:ext cx="8537072" cy="2179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9070" y="4648200"/>
            <a:ext cx="3745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  = d</a:t>
            </a:r>
            <a:r>
              <a:rPr lang="en-US" sz="3200" baseline="-25000" dirty="0" smtClean="0"/>
              <a:t>11</a:t>
            </a:r>
            <a:r>
              <a:rPr lang="en-US" sz="3200" dirty="0" smtClean="0"/>
              <a:t>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 + d</a:t>
            </a:r>
            <a:r>
              <a:rPr lang="en-US" sz="3200" baseline="-25000" dirty="0" smtClean="0"/>
              <a:t>12</a:t>
            </a:r>
            <a:r>
              <a:rPr lang="en-US" sz="3200" dirty="0" smtClean="0"/>
              <a:t> z</a:t>
            </a:r>
            <a:r>
              <a:rPr lang="en-US" sz="3200" baseline="-25000" dirty="0" smtClean="0"/>
              <a:t>2</a:t>
            </a:r>
          </a:p>
          <a:p>
            <a:endParaRPr lang="en-US" sz="3200" dirty="0"/>
          </a:p>
          <a:p>
            <a:r>
              <a:rPr lang="en-US" sz="3200" dirty="0" smtClean="0"/>
              <a:t>D2 =  d</a:t>
            </a:r>
            <a:r>
              <a:rPr lang="en-US" sz="3200" baseline="-25000" dirty="0" smtClean="0"/>
              <a:t>21</a:t>
            </a:r>
            <a:r>
              <a:rPr lang="en-US" sz="3200" dirty="0" smtClean="0"/>
              <a:t>z</a:t>
            </a:r>
            <a:r>
              <a:rPr lang="en-US" sz="3200" baseline="-25000" dirty="0"/>
              <a:t>1</a:t>
            </a:r>
            <a:r>
              <a:rPr lang="en-US" sz="3200" dirty="0" smtClean="0"/>
              <a:t>  + d</a:t>
            </a:r>
            <a:r>
              <a:rPr lang="en-US" sz="3200" baseline="-25000" dirty="0" smtClean="0"/>
              <a:t>22</a:t>
            </a:r>
            <a:r>
              <a:rPr lang="en-US" sz="3200" dirty="0" smtClean="0"/>
              <a:t>z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Coefficients for the standardized </a:t>
            </a:r>
            <a:r>
              <a:rPr lang="en-US" sz="32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</a:t>
            </a:r>
            <a:r>
              <a:rPr lang="en-US" sz="32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functions (applied to z scores on the Xs)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06" y="1531854"/>
            <a:ext cx="6500588" cy="313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3934" y="4876800"/>
            <a:ext cx="45448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  = -.626 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 + .754 z</a:t>
            </a:r>
            <a:r>
              <a:rPr lang="en-US" sz="3200" baseline="-25000" dirty="0" smtClean="0"/>
              <a:t>2</a:t>
            </a:r>
          </a:p>
          <a:p>
            <a:endParaRPr lang="en-US" sz="3200" dirty="0"/>
          </a:p>
          <a:p>
            <a:r>
              <a:rPr lang="en-US" sz="3200" dirty="0" smtClean="0"/>
              <a:t>D2 =  .781</a:t>
            </a:r>
            <a:r>
              <a:rPr lang="en-US" sz="3200" baseline="-25000" dirty="0"/>
              <a:t> </a:t>
            </a:r>
            <a:r>
              <a:rPr lang="en-US" sz="3200" dirty="0" smtClean="0"/>
              <a:t>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 + .659</a:t>
            </a:r>
            <a:r>
              <a:rPr lang="en-US" sz="3200" baseline="-25000" dirty="0"/>
              <a:t> </a:t>
            </a:r>
            <a:r>
              <a:rPr lang="en-US" sz="3200" dirty="0" smtClean="0"/>
              <a:t>z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Classification Table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8539988" cy="45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Classification Table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7" y="1905000"/>
            <a:ext cx="8436066" cy="44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Classification Table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6786562" cy="47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Classification Function Table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552063" cy="27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Predicted Group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7515225" cy="45148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6200000">
            <a:off x="5468112" y="45902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pPr eaLnBrk="1" hangingPunct="1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Model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053353"/>
            <a:ext cx="4572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 </a:t>
            </a:r>
            <a:r>
              <a:rPr lang="en-US" sz="3200" dirty="0" smtClean="0"/>
              <a:t>Dependent Variable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74460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pPr eaLnBrk="1" hangingPunct="1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Model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475325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Separate Covariance Matrices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93039"/>
            <a:ext cx="4771237" cy="1238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859373"/>
            <a:ext cx="4771237" cy="94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3795911"/>
            <a:ext cx="4771237" cy="928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99" y="4788759"/>
            <a:ext cx="4771237" cy="948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52399" y="5757408"/>
            <a:ext cx="4771237" cy="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pPr eaLnBrk="1" hangingPunct="1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2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Model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964" y="1705618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we pool the covariance matrices?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2566987"/>
            <a:ext cx="4124325" cy="1724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5257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Nope – we have to consider them separate for each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493830"/>
            <a:ext cx="9144000" cy="13716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Reporting multiple significance tests may lead to inflated risk of Type I error.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Comparison of DA to a set of </a:t>
            </a:r>
            <a:r>
              <a:rPr lang="en-US" sz="3600" dirty="0" err="1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univariate</a:t>
            </a:r>
            <a:r>
              <a:rPr lang="en-US" sz="3600" dirty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 ANOVAs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7" y="2971800"/>
            <a:ext cx="8110751" cy="2549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493830"/>
            <a:ext cx="9144000" cy="13716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We can see that taken together, the discriminant functions as a set are statistically significant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Analysis Overall Test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590800"/>
            <a:ext cx="7810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493830"/>
            <a:ext cx="9144000" cy="13716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We can see that taken together, the discriminant functions as a set are statistically significant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Analysis Overall Test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590800"/>
            <a:ext cx="7810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4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52400" y="1493830"/>
            <a:ext cx="9144000" cy="13716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We can see that taken together, the discriminant functions as a set are statistically significant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55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464653"/>
                </a:solidFill>
                <a:latin typeface="Franklin Gothic Book"/>
                <a:ea typeface="+mj-ea"/>
                <a:cs typeface="+mj-cs"/>
              </a:rPr>
              <a:t>Discriminant Function Predictive Coefficients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" y="3048000"/>
            <a:ext cx="90859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B5B4DF-06E0-40F7-B452-060E91B6F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4F4CC9-F707-4CEA-83C9-5322646427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9D4AF9-586D-4E5C-BBD1-72AC849DB8E6}">
  <ds:schemaRefs>
    <ds:schemaRef ds:uri="7c4dd8aa-edd7-4664-bc6c-feed373e4ae0"/>
    <ds:schemaRef ds:uri="http://purl.org/dc/terms/"/>
    <ds:schemaRef ds:uri="http://schemas.microsoft.com/office/2006/metadata/properties"/>
    <ds:schemaRef ds:uri="http://schemas.microsoft.com/office/2006/documentManagement/types"/>
    <ds:schemaRef ds:uri="50189497-729f-4dc5-9929-5ffc656f3910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605</TotalTime>
  <Words>1020</Words>
  <Application>Microsoft Office PowerPoint</Application>
  <PresentationFormat>On-screen Show (4:3)</PresentationFormat>
  <Paragraphs>108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Franklin Gothic Book</vt:lpstr>
      <vt:lpstr>Perpetua</vt:lpstr>
      <vt:lpstr>Symbol</vt:lpstr>
      <vt:lpstr>Wingdings 2</vt:lpstr>
      <vt:lpstr>Equity</vt:lpstr>
      <vt:lpstr>Chapter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that to combine the SCPs across groups, we need to assume the corresponding population variance/covariance matrices (each denoted S) are equal:</vt:lpstr>
      <vt:lpstr>Note that to combine the SCPs across groups, we need to assume the corresponding population variance/covariance matrices (each denoted S) are equal: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Review of Basic Concepts</dc:title>
  <dc:creator>Rebecca Warner</dc:creator>
  <cp:lastModifiedBy>Max Kilger</cp:lastModifiedBy>
  <cp:revision>60</cp:revision>
  <dcterms:created xsi:type="dcterms:W3CDTF">2007-06-20T13:47:46Z</dcterms:created>
  <dcterms:modified xsi:type="dcterms:W3CDTF">2023-03-30T19:21:35Z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</Properties>
</file>