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314" r:id="rId5"/>
    <p:sldId id="395" r:id="rId6"/>
    <p:sldId id="305" r:id="rId7"/>
    <p:sldId id="328" r:id="rId8"/>
    <p:sldId id="408" r:id="rId9"/>
    <p:sldId id="316" r:id="rId10"/>
    <p:sldId id="318" r:id="rId11"/>
    <p:sldId id="410" r:id="rId12"/>
    <p:sldId id="409" r:id="rId13"/>
    <p:sldId id="411" r:id="rId14"/>
    <p:sldId id="413" r:id="rId15"/>
    <p:sldId id="415" r:id="rId16"/>
    <p:sldId id="416" r:id="rId17"/>
    <p:sldId id="412" r:id="rId18"/>
    <p:sldId id="417" r:id="rId19"/>
    <p:sldId id="414" r:id="rId20"/>
    <p:sldId id="418" r:id="rId21"/>
    <p:sldId id="419" r:id="rId22"/>
    <p:sldId id="420" r:id="rId23"/>
    <p:sldId id="421" r:id="rId24"/>
    <p:sldId id="426" r:id="rId25"/>
    <p:sldId id="425" r:id="rId26"/>
    <p:sldId id="427" r:id="rId27"/>
    <p:sldId id="428" r:id="rId28"/>
    <p:sldId id="429" r:id="rId29"/>
    <p:sldId id="430" r:id="rId30"/>
    <p:sldId id="432" r:id="rId31"/>
    <p:sldId id="433" r:id="rId32"/>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14</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676783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710024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55212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92794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73778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90046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560774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103195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417432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35913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340160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24</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346095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2756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163212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983067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20730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60240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274417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50786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922055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144028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86651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88045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1752600"/>
            <a:ext cx="9144000" cy="1295400"/>
          </a:xfrm>
        </p:spPr>
        <p:txBody>
          <a:bodyPr>
            <a:normAutofit/>
          </a:bodyPr>
          <a:lstStyle/>
          <a:p>
            <a:pPr eaLnBrk="1" hangingPunct="1"/>
            <a:r>
              <a:rPr lang="en-US" sz="4800" dirty="0" smtClean="0"/>
              <a:t>Multinomial Logistic Regression</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 y="1635202"/>
            <a:ext cx="9047584" cy="1200329"/>
          </a:xfrm>
          <a:prstGeom prst="rect">
            <a:avLst/>
          </a:prstGeom>
        </p:spPr>
        <p:txBody>
          <a:bodyPr wrap="square">
            <a:spAutoFit/>
          </a:bodyPr>
          <a:lstStyle/>
          <a:p>
            <a:r>
              <a:rPr lang="en-US" sz="2400" dirty="0" smtClean="0"/>
              <a:t>Here is the overall test – do the IVs taken together as a model have a significant relationship with the DV.  The overall test is significant!</a:t>
            </a:r>
            <a:endParaRPr lang="en-US" sz="2400" dirty="0"/>
          </a:p>
        </p:txBody>
      </p:sp>
      <p:pic>
        <p:nvPicPr>
          <p:cNvPr id="3" name="Picture 2"/>
          <p:cNvPicPr>
            <a:picLocks noChangeAspect="1"/>
          </p:cNvPicPr>
          <p:nvPr/>
        </p:nvPicPr>
        <p:blipFill>
          <a:blip r:embed="rId3"/>
          <a:stretch>
            <a:fillRect/>
          </a:stretch>
        </p:blipFill>
        <p:spPr>
          <a:xfrm>
            <a:off x="1600200" y="3733800"/>
            <a:ext cx="6027718" cy="2619375"/>
          </a:xfrm>
          <a:prstGeom prst="rect">
            <a:avLst/>
          </a:prstGeom>
        </p:spPr>
      </p:pic>
    </p:spTree>
    <p:extLst>
      <p:ext uri="{BB962C8B-B14F-4D97-AF65-F5344CB8AC3E}">
        <p14:creationId xmlns:p14="http://schemas.microsoft.com/office/powerpoint/2010/main" val="1935756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416" y="1560647"/>
            <a:ext cx="9047584" cy="830997"/>
          </a:xfrm>
          <a:prstGeom prst="rect">
            <a:avLst/>
          </a:prstGeom>
        </p:spPr>
        <p:txBody>
          <a:bodyPr wrap="square">
            <a:spAutoFit/>
          </a:bodyPr>
          <a:lstStyle/>
          <a:p>
            <a:r>
              <a:rPr lang="en-US" sz="2400" dirty="0" smtClean="0"/>
              <a:t>Here are the multinomial regression parameter estimates.  Here is how we interpret it one step at a time.</a:t>
            </a:r>
            <a:endParaRPr lang="en-US" sz="2400" dirty="0"/>
          </a:p>
        </p:txBody>
      </p:sp>
      <p:pic>
        <p:nvPicPr>
          <p:cNvPr id="2" name="Picture 1"/>
          <p:cNvPicPr>
            <a:picLocks noChangeAspect="1"/>
          </p:cNvPicPr>
          <p:nvPr/>
        </p:nvPicPr>
        <p:blipFill>
          <a:blip r:embed="rId3"/>
          <a:stretch>
            <a:fillRect/>
          </a:stretch>
        </p:blipFill>
        <p:spPr>
          <a:xfrm>
            <a:off x="1143000" y="3733800"/>
            <a:ext cx="7858125" cy="2705100"/>
          </a:xfrm>
          <a:prstGeom prst="rect">
            <a:avLst/>
          </a:prstGeom>
        </p:spPr>
      </p:pic>
      <p:sp>
        <p:nvSpPr>
          <p:cNvPr id="3" name="Right Arrow 2"/>
          <p:cNvSpPr/>
          <p:nvPr/>
        </p:nvSpPr>
        <p:spPr>
          <a:xfrm>
            <a:off x="545592" y="5257800"/>
            <a:ext cx="5974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759" y="2494147"/>
            <a:ext cx="9047584" cy="830997"/>
          </a:xfrm>
          <a:prstGeom prst="rect">
            <a:avLst/>
          </a:prstGeom>
        </p:spPr>
        <p:txBody>
          <a:bodyPr wrap="square">
            <a:spAutoFit/>
          </a:bodyPr>
          <a:lstStyle/>
          <a:p>
            <a:r>
              <a:rPr lang="en-US" sz="2400" dirty="0" smtClean="0"/>
              <a:t>Those folks who watch fox news are less likely to be employed part-time than unemployed.</a:t>
            </a:r>
            <a:endParaRPr lang="en-US" sz="2400" dirty="0"/>
          </a:p>
        </p:txBody>
      </p:sp>
    </p:spTree>
    <p:extLst>
      <p:ext uri="{BB962C8B-B14F-4D97-AF65-F5344CB8AC3E}">
        <p14:creationId xmlns:p14="http://schemas.microsoft.com/office/powerpoint/2010/main" val="1040597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416" y="1560647"/>
            <a:ext cx="9047584" cy="830997"/>
          </a:xfrm>
          <a:prstGeom prst="rect">
            <a:avLst/>
          </a:prstGeom>
        </p:spPr>
        <p:txBody>
          <a:bodyPr wrap="square">
            <a:spAutoFit/>
          </a:bodyPr>
          <a:lstStyle/>
          <a:p>
            <a:r>
              <a:rPr lang="en-US" sz="2400" dirty="0" smtClean="0"/>
              <a:t>Here are the multinomial regression parameter estimates.  Here is how we interpret it one step at a time.</a:t>
            </a:r>
            <a:endParaRPr lang="en-US" sz="2400" dirty="0"/>
          </a:p>
        </p:txBody>
      </p:sp>
      <p:pic>
        <p:nvPicPr>
          <p:cNvPr id="2" name="Picture 1"/>
          <p:cNvPicPr>
            <a:picLocks noChangeAspect="1"/>
          </p:cNvPicPr>
          <p:nvPr/>
        </p:nvPicPr>
        <p:blipFill>
          <a:blip r:embed="rId3"/>
          <a:stretch>
            <a:fillRect/>
          </a:stretch>
        </p:blipFill>
        <p:spPr>
          <a:xfrm>
            <a:off x="1143000" y="3733800"/>
            <a:ext cx="7858125" cy="2705100"/>
          </a:xfrm>
          <a:prstGeom prst="rect">
            <a:avLst/>
          </a:prstGeom>
        </p:spPr>
      </p:pic>
      <p:sp>
        <p:nvSpPr>
          <p:cNvPr id="3" name="Right Arrow 2"/>
          <p:cNvSpPr/>
          <p:nvPr/>
        </p:nvSpPr>
        <p:spPr>
          <a:xfrm>
            <a:off x="545592" y="5486400"/>
            <a:ext cx="5974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759" y="2494147"/>
            <a:ext cx="9047584" cy="830997"/>
          </a:xfrm>
          <a:prstGeom prst="rect">
            <a:avLst/>
          </a:prstGeom>
        </p:spPr>
        <p:txBody>
          <a:bodyPr wrap="square">
            <a:spAutoFit/>
          </a:bodyPr>
          <a:lstStyle/>
          <a:p>
            <a:r>
              <a:rPr lang="en-US" sz="2400" dirty="0" smtClean="0"/>
              <a:t>Those folks who watch fox news are less likely to be employed fulltime than unemployed.</a:t>
            </a:r>
            <a:endParaRPr lang="en-US" sz="2400" dirty="0"/>
          </a:p>
        </p:txBody>
      </p:sp>
    </p:spTree>
    <p:extLst>
      <p:ext uri="{BB962C8B-B14F-4D97-AF65-F5344CB8AC3E}">
        <p14:creationId xmlns:p14="http://schemas.microsoft.com/office/powerpoint/2010/main" val="1339229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416" y="1560647"/>
            <a:ext cx="9047584" cy="830997"/>
          </a:xfrm>
          <a:prstGeom prst="rect">
            <a:avLst/>
          </a:prstGeom>
        </p:spPr>
        <p:txBody>
          <a:bodyPr wrap="square">
            <a:spAutoFit/>
          </a:bodyPr>
          <a:lstStyle/>
          <a:p>
            <a:r>
              <a:rPr lang="en-US" sz="2400" dirty="0" smtClean="0"/>
              <a:t>Here are the multinomial regression parameter estimates.  Here is how we interpret it one step at a time.</a:t>
            </a:r>
            <a:endParaRPr lang="en-US" sz="2400" dirty="0"/>
          </a:p>
        </p:txBody>
      </p:sp>
      <p:pic>
        <p:nvPicPr>
          <p:cNvPr id="2" name="Picture 1"/>
          <p:cNvPicPr>
            <a:picLocks noChangeAspect="1"/>
          </p:cNvPicPr>
          <p:nvPr/>
        </p:nvPicPr>
        <p:blipFill>
          <a:blip r:embed="rId3"/>
          <a:stretch>
            <a:fillRect/>
          </a:stretch>
        </p:blipFill>
        <p:spPr>
          <a:xfrm>
            <a:off x="1143000" y="3733800"/>
            <a:ext cx="7858125" cy="2705100"/>
          </a:xfrm>
          <a:prstGeom prst="rect">
            <a:avLst/>
          </a:prstGeom>
        </p:spPr>
      </p:pic>
      <p:sp>
        <p:nvSpPr>
          <p:cNvPr id="3" name="Right Arrow 2"/>
          <p:cNvSpPr/>
          <p:nvPr/>
        </p:nvSpPr>
        <p:spPr>
          <a:xfrm>
            <a:off x="545592" y="5791200"/>
            <a:ext cx="5974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759" y="2494147"/>
            <a:ext cx="9047584" cy="830997"/>
          </a:xfrm>
          <a:prstGeom prst="rect">
            <a:avLst/>
          </a:prstGeom>
        </p:spPr>
        <p:txBody>
          <a:bodyPr wrap="square">
            <a:spAutoFit/>
          </a:bodyPr>
          <a:lstStyle/>
          <a:p>
            <a:r>
              <a:rPr lang="en-US" sz="2400" dirty="0" smtClean="0"/>
              <a:t>There is no evidence of a relationship between watching the apprentice and part-time or full-time employment status.</a:t>
            </a:r>
            <a:endParaRPr lang="en-US" sz="2400" dirty="0"/>
          </a:p>
        </p:txBody>
      </p:sp>
      <p:sp>
        <p:nvSpPr>
          <p:cNvPr id="8" name="Right Arrow 7"/>
          <p:cNvSpPr/>
          <p:nvPr/>
        </p:nvSpPr>
        <p:spPr>
          <a:xfrm>
            <a:off x="545592" y="6127880"/>
            <a:ext cx="5974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353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 y="1635202"/>
            <a:ext cx="8971384" cy="830997"/>
          </a:xfrm>
          <a:prstGeom prst="rect">
            <a:avLst/>
          </a:prstGeom>
        </p:spPr>
        <p:txBody>
          <a:bodyPr wrap="square">
            <a:spAutoFit/>
          </a:bodyPr>
          <a:lstStyle/>
          <a:p>
            <a:r>
              <a:rPr lang="en-US" sz="2400" dirty="0" smtClean="0"/>
              <a:t>Here are the odds ratios to put more detail into the results of the last slide…</a:t>
            </a:r>
            <a:endParaRPr lang="en-US" sz="2400" dirty="0"/>
          </a:p>
        </p:txBody>
      </p:sp>
      <p:pic>
        <p:nvPicPr>
          <p:cNvPr id="5" name="Picture 4"/>
          <p:cNvPicPr>
            <a:picLocks noChangeAspect="1"/>
          </p:cNvPicPr>
          <p:nvPr/>
        </p:nvPicPr>
        <p:blipFill>
          <a:blip r:embed="rId3"/>
          <a:stretch>
            <a:fillRect/>
          </a:stretch>
        </p:blipFill>
        <p:spPr>
          <a:xfrm>
            <a:off x="1225852" y="4267200"/>
            <a:ext cx="7897932" cy="2243138"/>
          </a:xfrm>
          <a:prstGeom prst="rect">
            <a:avLst/>
          </a:prstGeom>
        </p:spPr>
      </p:pic>
      <p:sp>
        <p:nvSpPr>
          <p:cNvPr id="8" name="Rectangle 7"/>
          <p:cNvSpPr/>
          <p:nvPr/>
        </p:nvSpPr>
        <p:spPr>
          <a:xfrm>
            <a:off x="190500" y="2724836"/>
            <a:ext cx="8763000" cy="830997"/>
          </a:xfrm>
          <a:prstGeom prst="rect">
            <a:avLst/>
          </a:prstGeom>
        </p:spPr>
        <p:txBody>
          <a:bodyPr wrap="square">
            <a:spAutoFit/>
          </a:bodyPr>
          <a:lstStyle/>
          <a:p>
            <a:r>
              <a:rPr lang="en-US" sz="2400" dirty="0"/>
              <a:t>Those folks who watch fox news are </a:t>
            </a:r>
            <a:r>
              <a:rPr lang="en-US" sz="2400" dirty="0" smtClean="0"/>
              <a:t>.74 times less likely </a:t>
            </a:r>
            <a:r>
              <a:rPr lang="en-US" sz="2400" dirty="0"/>
              <a:t>to be </a:t>
            </a:r>
            <a:r>
              <a:rPr lang="en-US" sz="2400" dirty="0" smtClean="0"/>
              <a:t>employed part-time than unemployed.</a:t>
            </a:r>
            <a:endParaRPr lang="en-US" sz="2400" dirty="0"/>
          </a:p>
        </p:txBody>
      </p:sp>
      <p:sp>
        <p:nvSpPr>
          <p:cNvPr id="19" name="Right Arrow 18"/>
          <p:cNvSpPr/>
          <p:nvPr/>
        </p:nvSpPr>
        <p:spPr>
          <a:xfrm>
            <a:off x="533400" y="5242589"/>
            <a:ext cx="5974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664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 y="1635202"/>
            <a:ext cx="8971384" cy="830997"/>
          </a:xfrm>
          <a:prstGeom prst="rect">
            <a:avLst/>
          </a:prstGeom>
        </p:spPr>
        <p:txBody>
          <a:bodyPr wrap="square">
            <a:spAutoFit/>
          </a:bodyPr>
          <a:lstStyle/>
          <a:p>
            <a:r>
              <a:rPr lang="en-US" sz="2400" dirty="0" smtClean="0"/>
              <a:t>Here are the odds ratios to put more detail into the results of the last slide…</a:t>
            </a:r>
            <a:endParaRPr lang="en-US" sz="2400" dirty="0"/>
          </a:p>
        </p:txBody>
      </p:sp>
      <p:pic>
        <p:nvPicPr>
          <p:cNvPr id="5" name="Picture 4"/>
          <p:cNvPicPr>
            <a:picLocks noChangeAspect="1"/>
          </p:cNvPicPr>
          <p:nvPr/>
        </p:nvPicPr>
        <p:blipFill>
          <a:blip r:embed="rId3"/>
          <a:stretch>
            <a:fillRect/>
          </a:stretch>
        </p:blipFill>
        <p:spPr>
          <a:xfrm>
            <a:off x="1225852" y="4267200"/>
            <a:ext cx="7897932" cy="2243138"/>
          </a:xfrm>
          <a:prstGeom prst="rect">
            <a:avLst/>
          </a:prstGeom>
        </p:spPr>
      </p:pic>
      <p:sp>
        <p:nvSpPr>
          <p:cNvPr id="8" name="Rectangle 7"/>
          <p:cNvSpPr/>
          <p:nvPr/>
        </p:nvSpPr>
        <p:spPr>
          <a:xfrm>
            <a:off x="190500" y="2724836"/>
            <a:ext cx="8763000" cy="830997"/>
          </a:xfrm>
          <a:prstGeom prst="rect">
            <a:avLst/>
          </a:prstGeom>
        </p:spPr>
        <p:txBody>
          <a:bodyPr wrap="square">
            <a:spAutoFit/>
          </a:bodyPr>
          <a:lstStyle/>
          <a:p>
            <a:r>
              <a:rPr lang="en-US" sz="2400" dirty="0"/>
              <a:t>Those folks who watch fox news are </a:t>
            </a:r>
            <a:r>
              <a:rPr lang="en-US" sz="2400" dirty="0" smtClean="0"/>
              <a:t>.68 times less </a:t>
            </a:r>
            <a:r>
              <a:rPr lang="en-US" sz="2400" dirty="0"/>
              <a:t>likely to be </a:t>
            </a:r>
            <a:r>
              <a:rPr lang="en-US" sz="2400" dirty="0" smtClean="0"/>
              <a:t>employed fulltime than unemployed.</a:t>
            </a:r>
            <a:endParaRPr lang="en-US" sz="2400" dirty="0"/>
          </a:p>
        </p:txBody>
      </p:sp>
      <p:sp>
        <p:nvSpPr>
          <p:cNvPr id="19" name="Right Arrow 18"/>
          <p:cNvSpPr/>
          <p:nvPr/>
        </p:nvSpPr>
        <p:spPr>
          <a:xfrm>
            <a:off x="533400" y="5562600"/>
            <a:ext cx="5974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970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8600" y="1524000"/>
            <a:ext cx="8686800" cy="2862322"/>
          </a:xfrm>
          <a:prstGeom prst="rect">
            <a:avLst/>
          </a:prstGeom>
        </p:spPr>
        <p:txBody>
          <a:bodyPr wrap="square">
            <a:spAutoFit/>
          </a:bodyPr>
          <a:lstStyle/>
          <a:p>
            <a:r>
              <a:rPr lang="en-US" sz="2000" dirty="0" smtClean="0"/>
              <a:t>Here is the Hosmer and </a:t>
            </a:r>
            <a:r>
              <a:rPr lang="en-US" sz="2000" dirty="0" err="1" smtClean="0"/>
              <a:t>Lemeshow</a:t>
            </a:r>
            <a:r>
              <a:rPr lang="en-US" sz="2000" dirty="0" smtClean="0"/>
              <a:t> test.  </a:t>
            </a:r>
          </a:p>
          <a:p>
            <a:endParaRPr lang="en-US" sz="2000" dirty="0"/>
          </a:p>
          <a:p>
            <a:r>
              <a:rPr lang="en-US" sz="2000" dirty="0" smtClean="0"/>
              <a:t>Hnull = observed and predicted counts not different from each other</a:t>
            </a:r>
          </a:p>
          <a:p>
            <a:r>
              <a:rPr lang="en-US" sz="2000" dirty="0" smtClean="0"/>
              <a:t>Halt </a:t>
            </a:r>
            <a:r>
              <a:rPr lang="en-US" sz="2000" dirty="0"/>
              <a:t>= observed and predicted counts </a:t>
            </a:r>
            <a:r>
              <a:rPr lang="en-US" sz="2000" dirty="0" smtClean="0"/>
              <a:t>are </a:t>
            </a:r>
            <a:r>
              <a:rPr lang="en-US" sz="2000" dirty="0"/>
              <a:t>different from each </a:t>
            </a:r>
            <a:r>
              <a:rPr lang="en-US" sz="2000" dirty="0" smtClean="0"/>
              <a:t>other</a:t>
            </a:r>
          </a:p>
          <a:p>
            <a:endParaRPr lang="en-US" sz="2000" dirty="0"/>
          </a:p>
          <a:p>
            <a:r>
              <a:rPr lang="en-US" sz="2000" dirty="0" smtClean="0"/>
              <a:t>Here we see that p&gt;.05, so the fit is acceptable…</a:t>
            </a:r>
          </a:p>
          <a:p>
            <a:endParaRPr lang="en-US" sz="2000" dirty="0"/>
          </a:p>
          <a:p>
            <a:r>
              <a:rPr lang="en-US" sz="2000" dirty="0" smtClean="0"/>
              <a:t>There are some issues of low power to detect differences but it’s still used</a:t>
            </a:r>
            <a:endParaRPr lang="en-US" sz="2000" dirty="0"/>
          </a:p>
          <a:p>
            <a:endParaRPr lang="en-US" sz="2000" dirty="0"/>
          </a:p>
        </p:txBody>
      </p:sp>
      <p:pic>
        <p:nvPicPr>
          <p:cNvPr id="3" name="Picture 2"/>
          <p:cNvPicPr>
            <a:picLocks noChangeAspect="1"/>
          </p:cNvPicPr>
          <p:nvPr/>
        </p:nvPicPr>
        <p:blipFill>
          <a:blip r:embed="rId3"/>
          <a:stretch>
            <a:fillRect/>
          </a:stretch>
        </p:blipFill>
        <p:spPr>
          <a:xfrm>
            <a:off x="700128" y="4114800"/>
            <a:ext cx="8215272" cy="2590800"/>
          </a:xfrm>
          <a:prstGeom prst="rect">
            <a:avLst/>
          </a:prstGeom>
        </p:spPr>
      </p:pic>
    </p:spTree>
    <p:extLst>
      <p:ext uri="{BB962C8B-B14F-4D97-AF65-F5344CB8AC3E}">
        <p14:creationId xmlns:p14="http://schemas.microsoft.com/office/powerpoint/2010/main" val="283039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Let’s add another variable to our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 y="1635202"/>
            <a:ext cx="9047584" cy="830997"/>
          </a:xfrm>
          <a:prstGeom prst="rect">
            <a:avLst/>
          </a:prstGeom>
        </p:spPr>
        <p:txBody>
          <a:bodyPr wrap="square">
            <a:spAutoFit/>
          </a:bodyPr>
          <a:lstStyle/>
          <a:p>
            <a:r>
              <a:rPr lang="en-US" sz="2400" dirty="0" smtClean="0"/>
              <a:t>Let’s add whether or not we watched ESPN_NEWS in the last 7 days – here is our new model!</a:t>
            </a:r>
            <a:endParaRPr lang="en-US" sz="2400" dirty="0"/>
          </a:p>
        </p:txBody>
      </p:sp>
      <p:pic>
        <p:nvPicPr>
          <p:cNvPr id="2" name="Picture 1"/>
          <p:cNvPicPr>
            <a:picLocks noChangeAspect="1"/>
          </p:cNvPicPr>
          <p:nvPr/>
        </p:nvPicPr>
        <p:blipFill>
          <a:blip r:embed="rId3"/>
          <a:stretch>
            <a:fillRect/>
          </a:stretch>
        </p:blipFill>
        <p:spPr>
          <a:xfrm>
            <a:off x="328561" y="3733800"/>
            <a:ext cx="4014839" cy="2133600"/>
          </a:xfrm>
          <a:prstGeom prst="rect">
            <a:avLst/>
          </a:prstGeom>
        </p:spPr>
      </p:pic>
      <p:sp>
        <p:nvSpPr>
          <p:cNvPr id="3" name="TextBox 2"/>
          <p:cNvSpPr txBox="1"/>
          <p:nvPr/>
        </p:nvSpPr>
        <p:spPr>
          <a:xfrm>
            <a:off x="1299547" y="3276600"/>
            <a:ext cx="1672253" cy="369332"/>
          </a:xfrm>
          <a:prstGeom prst="rect">
            <a:avLst/>
          </a:prstGeom>
          <a:noFill/>
        </p:spPr>
        <p:txBody>
          <a:bodyPr wrap="none" rtlCol="0">
            <a:spAutoFit/>
          </a:bodyPr>
          <a:lstStyle/>
          <a:p>
            <a:r>
              <a:rPr lang="en-US" dirty="0" smtClean="0"/>
              <a:t>Original Model</a:t>
            </a:r>
            <a:endParaRPr lang="en-US" dirty="0"/>
          </a:p>
        </p:txBody>
      </p:sp>
      <p:pic>
        <p:nvPicPr>
          <p:cNvPr id="5" name="Picture 4"/>
          <p:cNvPicPr>
            <a:picLocks noChangeAspect="1"/>
          </p:cNvPicPr>
          <p:nvPr/>
        </p:nvPicPr>
        <p:blipFill>
          <a:blip r:embed="rId4"/>
          <a:stretch>
            <a:fillRect/>
          </a:stretch>
        </p:blipFill>
        <p:spPr>
          <a:xfrm>
            <a:off x="5334000" y="3733800"/>
            <a:ext cx="3502203" cy="2086730"/>
          </a:xfrm>
          <a:prstGeom prst="rect">
            <a:avLst/>
          </a:prstGeom>
        </p:spPr>
      </p:pic>
      <p:sp>
        <p:nvSpPr>
          <p:cNvPr id="8" name="TextBox 7"/>
          <p:cNvSpPr txBox="1"/>
          <p:nvPr/>
        </p:nvSpPr>
        <p:spPr>
          <a:xfrm>
            <a:off x="6248974" y="3276600"/>
            <a:ext cx="1338828" cy="369332"/>
          </a:xfrm>
          <a:prstGeom prst="rect">
            <a:avLst/>
          </a:prstGeom>
          <a:noFill/>
        </p:spPr>
        <p:txBody>
          <a:bodyPr wrap="none" rtlCol="0">
            <a:spAutoFit/>
          </a:bodyPr>
          <a:lstStyle/>
          <a:p>
            <a:r>
              <a:rPr lang="en-US" dirty="0" smtClean="0"/>
              <a:t>New Model</a:t>
            </a:r>
            <a:endParaRPr lang="en-US" dirty="0"/>
          </a:p>
        </p:txBody>
      </p:sp>
      <p:sp>
        <p:nvSpPr>
          <p:cNvPr id="9" name="Rectangle 8"/>
          <p:cNvSpPr/>
          <p:nvPr/>
        </p:nvSpPr>
        <p:spPr>
          <a:xfrm>
            <a:off x="1277776" y="6096000"/>
            <a:ext cx="7290343" cy="830997"/>
          </a:xfrm>
          <a:prstGeom prst="rect">
            <a:avLst/>
          </a:prstGeom>
        </p:spPr>
        <p:txBody>
          <a:bodyPr wrap="square">
            <a:spAutoFit/>
          </a:bodyPr>
          <a:lstStyle/>
          <a:p>
            <a:r>
              <a:rPr lang="en-US" sz="2400" dirty="0" smtClean="0"/>
              <a:t>Notice that our AIC has gone down in the new model!</a:t>
            </a:r>
            <a:endParaRPr lang="en-US" sz="2400" dirty="0"/>
          </a:p>
        </p:txBody>
      </p:sp>
    </p:spTree>
    <p:extLst>
      <p:ext uri="{BB962C8B-B14F-4D97-AF65-F5344CB8AC3E}">
        <p14:creationId xmlns:p14="http://schemas.microsoft.com/office/powerpoint/2010/main" val="3871787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Added ESPN_NEWS to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 y="1635202"/>
            <a:ext cx="9047584" cy="1200329"/>
          </a:xfrm>
          <a:prstGeom prst="rect">
            <a:avLst/>
          </a:prstGeom>
        </p:spPr>
        <p:txBody>
          <a:bodyPr wrap="square">
            <a:spAutoFit/>
          </a:bodyPr>
          <a:lstStyle/>
          <a:p>
            <a:r>
              <a:rPr lang="en-US" sz="2400" dirty="0" smtClean="0"/>
              <a:t>Here is the overall test – do the IVs taken together as a model have a significant relationship with the DV.  The overall test is significant!</a:t>
            </a:r>
            <a:endParaRPr lang="en-US" sz="2400" dirty="0"/>
          </a:p>
        </p:txBody>
      </p:sp>
      <p:pic>
        <p:nvPicPr>
          <p:cNvPr id="2" name="Picture 1"/>
          <p:cNvPicPr>
            <a:picLocks noChangeAspect="1"/>
          </p:cNvPicPr>
          <p:nvPr/>
        </p:nvPicPr>
        <p:blipFill>
          <a:blip r:embed="rId3"/>
          <a:stretch>
            <a:fillRect/>
          </a:stretch>
        </p:blipFill>
        <p:spPr>
          <a:xfrm>
            <a:off x="2209800" y="3581400"/>
            <a:ext cx="5162550" cy="2533650"/>
          </a:xfrm>
          <a:prstGeom prst="rect">
            <a:avLst/>
          </a:prstGeom>
        </p:spPr>
      </p:pic>
    </p:spTree>
    <p:extLst>
      <p:ext uri="{BB962C8B-B14F-4D97-AF65-F5344CB8AC3E}">
        <p14:creationId xmlns:p14="http://schemas.microsoft.com/office/powerpoint/2010/main" val="2721134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Added ESPN_NEWS to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 y="1556657"/>
            <a:ext cx="9067800" cy="1938992"/>
          </a:xfrm>
          <a:prstGeom prst="rect">
            <a:avLst/>
          </a:prstGeom>
        </p:spPr>
        <p:txBody>
          <a:bodyPr wrap="square">
            <a:spAutoFit/>
          </a:bodyPr>
          <a:lstStyle/>
          <a:p>
            <a:r>
              <a:rPr lang="en-US" sz="2400" dirty="0" smtClean="0"/>
              <a:t>The same fox news variables are still </a:t>
            </a:r>
            <a:r>
              <a:rPr lang="en-US" sz="2400" dirty="0"/>
              <a:t>significant</a:t>
            </a:r>
            <a:r>
              <a:rPr lang="en-US" sz="2400" dirty="0" smtClean="0"/>
              <a:t>!</a:t>
            </a:r>
          </a:p>
          <a:p>
            <a:r>
              <a:rPr lang="en-US" sz="2400" dirty="0" smtClean="0"/>
              <a:t> </a:t>
            </a:r>
            <a:r>
              <a:rPr lang="en-US" sz="2400" dirty="0"/>
              <a:t>And our added ESPN_NEWS variables are significant too</a:t>
            </a:r>
            <a:r>
              <a:rPr lang="en-US" sz="2400" dirty="0" smtClean="0"/>
              <a:t>!</a:t>
            </a:r>
          </a:p>
          <a:p>
            <a:r>
              <a:rPr lang="en-US" sz="2400" dirty="0" smtClean="0"/>
              <a:t> </a:t>
            </a:r>
          </a:p>
          <a:p>
            <a:r>
              <a:rPr lang="en-US" sz="2400" dirty="0" smtClean="0"/>
              <a:t>Notice </a:t>
            </a:r>
            <a:r>
              <a:rPr lang="en-US" sz="2400" dirty="0"/>
              <a:t>the sign of the </a:t>
            </a:r>
            <a:r>
              <a:rPr lang="en-US" sz="2400" dirty="0" smtClean="0"/>
              <a:t>ESPN estimate</a:t>
            </a:r>
            <a:r>
              <a:rPr lang="en-US" sz="2400" dirty="0"/>
              <a:t>! </a:t>
            </a:r>
          </a:p>
          <a:p>
            <a:endParaRPr lang="en-US" sz="2400" dirty="0"/>
          </a:p>
        </p:txBody>
      </p:sp>
      <p:sp>
        <p:nvSpPr>
          <p:cNvPr id="3" name="Right Arrow 2"/>
          <p:cNvSpPr/>
          <p:nvPr/>
        </p:nvSpPr>
        <p:spPr>
          <a:xfrm>
            <a:off x="545592" y="5257800"/>
            <a:ext cx="5974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295400" y="3325144"/>
            <a:ext cx="7625813" cy="3443288"/>
          </a:xfrm>
          <a:prstGeom prst="rect">
            <a:avLst/>
          </a:prstGeom>
        </p:spPr>
      </p:pic>
      <p:sp>
        <p:nvSpPr>
          <p:cNvPr id="9" name="Right Arrow 8"/>
          <p:cNvSpPr/>
          <p:nvPr/>
        </p:nvSpPr>
        <p:spPr>
          <a:xfrm>
            <a:off x="523821" y="4894388"/>
            <a:ext cx="597408"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45592" y="6096000"/>
            <a:ext cx="597408" cy="152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5592" y="6400800"/>
            <a:ext cx="597408" cy="152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934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Extension to Simple Logistic</a:t>
            </a:r>
            <a:r>
              <a:rPr kumimoji="0" lang="en-US" sz="3200" b="0" i="0" u="none" strike="noStrike" kern="1200" cap="none" spc="0" normalizeH="0" noProof="0" dirty="0" smtClean="0">
                <a:ln>
                  <a:noFill/>
                </a:ln>
                <a:solidFill>
                  <a:schemeClr val="tx2"/>
                </a:solidFill>
                <a:effectLst/>
                <a:uLnTx/>
                <a:uFillTx/>
                <a:latin typeface="+mj-lt"/>
                <a:ea typeface="+mj-ea"/>
                <a:cs typeface="+mj-cs"/>
              </a:rPr>
              <a:t> Regression</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Font typeface="Wingdings 2"/>
              <a:buAutoNum type="arabicPeriod"/>
            </a:pPr>
            <a:endParaRPr lang="en-US" dirty="0"/>
          </a:p>
          <a:p>
            <a:pPr marL="514350" indent="-514350">
              <a:spcBef>
                <a:spcPts val="0"/>
              </a:spcBef>
              <a:buAutoNum type="arabicPeriod"/>
            </a:pPr>
            <a:r>
              <a:rPr lang="en-US" dirty="0" smtClean="0"/>
              <a:t>In simple logistic regression, we were interested in how our independent variables affect the likelihood of being either in the reference category (usually zero) or the other category (usually a 1).  So for example, you might be interested in how gender and household income might influence whether or not a person bought your product (0= not purchase, 1 = purchase).</a:t>
            </a:r>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0" indent="0">
              <a:spcBef>
                <a:spcPts val="0"/>
              </a:spcBef>
              <a:buNone/>
            </a:pPr>
            <a:r>
              <a:rPr lang="en-US" dirty="0"/>
              <a:t>	</a:t>
            </a:r>
            <a:r>
              <a:rPr lang="en-US" b="1" dirty="0" smtClean="0"/>
              <a:t>          Purchase =  ∞  +  b</a:t>
            </a:r>
            <a:r>
              <a:rPr lang="en-US" b="1" baseline="-25000" dirty="0" smtClean="0"/>
              <a:t>1</a:t>
            </a:r>
            <a:r>
              <a:rPr lang="en-US" b="1" dirty="0" smtClean="0"/>
              <a:t>gender  + b</a:t>
            </a:r>
            <a:r>
              <a:rPr lang="en-US" b="1" baseline="-25000" dirty="0" smtClean="0"/>
              <a:t>2</a:t>
            </a:r>
            <a:r>
              <a:rPr lang="en-US" b="1" dirty="0" smtClean="0"/>
              <a:t>income</a:t>
            </a:r>
          </a:p>
        </p:txBody>
      </p:sp>
    </p:spTree>
    <p:extLst>
      <p:ext uri="{BB962C8B-B14F-4D97-AF65-F5344CB8AC3E}">
        <p14:creationId xmlns:p14="http://schemas.microsoft.com/office/powerpoint/2010/main" val="1635139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1590722"/>
            <a:ext cx="9047584" cy="1938992"/>
          </a:xfrm>
          <a:prstGeom prst="rect">
            <a:avLst/>
          </a:prstGeom>
        </p:spPr>
        <p:txBody>
          <a:bodyPr wrap="square">
            <a:spAutoFit/>
          </a:bodyPr>
          <a:lstStyle/>
          <a:p>
            <a:r>
              <a:rPr lang="en-US" sz="2400" dirty="0"/>
              <a:t>N</a:t>
            </a:r>
            <a:r>
              <a:rPr lang="en-US" sz="2400" dirty="0" smtClean="0"/>
              <a:t>ote </a:t>
            </a:r>
            <a:r>
              <a:rPr lang="en-US" sz="2400" dirty="0"/>
              <a:t>that the odds ratios for fox news have not shifted much</a:t>
            </a:r>
          </a:p>
          <a:p>
            <a:endParaRPr lang="en-US" sz="2400" dirty="0" smtClean="0"/>
          </a:p>
          <a:p>
            <a:r>
              <a:rPr lang="en-US" sz="2400" dirty="0" smtClean="0"/>
              <a:t>But look at the odds ratios for ESPN – they are much more dramatic!</a:t>
            </a:r>
          </a:p>
          <a:p>
            <a:endParaRPr lang="en-US" sz="2400" dirty="0"/>
          </a:p>
        </p:txBody>
      </p:sp>
      <p:pic>
        <p:nvPicPr>
          <p:cNvPr id="5" name="Picture 4"/>
          <p:cNvPicPr>
            <a:picLocks noChangeAspect="1"/>
          </p:cNvPicPr>
          <p:nvPr/>
        </p:nvPicPr>
        <p:blipFill>
          <a:blip r:embed="rId3"/>
          <a:stretch>
            <a:fillRect/>
          </a:stretch>
        </p:blipFill>
        <p:spPr>
          <a:xfrm>
            <a:off x="152400" y="4963844"/>
            <a:ext cx="5105400" cy="1676399"/>
          </a:xfrm>
          <a:prstGeom prst="rect">
            <a:avLst/>
          </a:prstGeom>
        </p:spPr>
      </p:pic>
      <p:pic>
        <p:nvPicPr>
          <p:cNvPr id="9" name="Picture 8"/>
          <p:cNvPicPr>
            <a:picLocks noChangeAspect="1"/>
          </p:cNvPicPr>
          <p:nvPr/>
        </p:nvPicPr>
        <p:blipFill>
          <a:blip r:embed="rId4"/>
          <a:stretch>
            <a:fillRect/>
          </a:stretch>
        </p:blipFill>
        <p:spPr>
          <a:xfrm>
            <a:off x="97636" y="3471839"/>
            <a:ext cx="5160164" cy="1465568"/>
          </a:xfrm>
          <a:prstGeom prst="rect">
            <a:avLst/>
          </a:prstGeom>
        </p:spPr>
      </p:pic>
      <p:sp>
        <p:nvSpPr>
          <p:cNvPr id="10" name="Right Arrow 9"/>
          <p:cNvSpPr/>
          <p:nvPr/>
        </p:nvSpPr>
        <p:spPr>
          <a:xfrm flipH="1">
            <a:off x="4102608" y="6248400"/>
            <a:ext cx="469392" cy="152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flipH="1">
            <a:off x="4102608" y="6444321"/>
            <a:ext cx="469392" cy="152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86400" y="3881457"/>
            <a:ext cx="1371600" cy="646331"/>
          </a:xfrm>
          <a:prstGeom prst="rect">
            <a:avLst/>
          </a:prstGeom>
          <a:noFill/>
        </p:spPr>
        <p:txBody>
          <a:bodyPr wrap="square" rtlCol="0">
            <a:spAutoFit/>
          </a:bodyPr>
          <a:lstStyle/>
          <a:p>
            <a:r>
              <a:rPr lang="en-US" dirty="0" smtClean="0"/>
              <a:t>Old Odds Ratios</a:t>
            </a:r>
            <a:endParaRPr lang="en-US" dirty="0"/>
          </a:p>
        </p:txBody>
      </p:sp>
      <p:sp>
        <p:nvSpPr>
          <p:cNvPr id="13" name="TextBox 12"/>
          <p:cNvSpPr txBox="1"/>
          <p:nvPr/>
        </p:nvSpPr>
        <p:spPr>
          <a:xfrm>
            <a:off x="5501951" y="5478877"/>
            <a:ext cx="1371600" cy="646331"/>
          </a:xfrm>
          <a:prstGeom prst="rect">
            <a:avLst/>
          </a:prstGeom>
          <a:noFill/>
        </p:spPr>
        <p:txBody>
          <a:bodyPr wrap="square" rtlCol="0">
            <a:spAutoFit/>
          </a:bodyPr>
          <a:lstStyle/>
          <a:p>
            <a:r>
              <a:rPr lang="en-US" dirty="0" smtClean="0"/>
              <a:t>New Odds Ratios</a:t>
            </a:r>
            <a:endParaRPr lang="en-US" dirty="0"/>
          </a:p>
        </p:txBody>
      </p:sp>
    </p:spTree>
    <p:extLst>
      <p:ext uri="{BB962C8B-B14F-4D97-AF65-F5344CB8AC3E}">
        <p14:creationId xmlns:p14="http://schemas.microsoft.com/office/powerpoint/2010/main" val="1823822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1590722"/>
            <a:ext cx="9047584" cy="1200329"/>
          </a:xfrm>
          <a:prstGeom prst="rect">
            <a:avLst/>
          </a:prstGeom>
        </p:spPr>
        <p:txBody>
          <a:bodyPr wrap="square">
            <a:spAutoFit/>
          </a:bodyPr>
          <a:lstStyle/>
          <a:p>
            <a:r>
              <a:rPr lang="en-US" sz="2400" dirty="0" smtClean="0"/>
              <a:t>Folks who watch ESPN_NEWS are 1.4 times more likely to be employed part-time than unemployed.</a:t>
            </a:r>
          </a:p>
          <a:p>
            <a:endParaRPr lang="en-US" sz="2400" dirty="0"/>
          </a:p>
        </p:txBody>
      </p:sp>
      <p:pic>
        <p:nvPicPr>
          <p:cNvPr id="5" name="Picture 4"/>
          <p:cNvPicPr>
            <a:picLocks noChangeAspect="1"/>
          </p:cNvPicPr>
          <p:nvPr/>
        </p:nvPicPr>
        <p:blipFill>
          <a:blip r:embed="rId3"/>
          <a:stretch>
            <a:fillRect/>
          </a:stretch>
        </p:blipFill>
        <p:spPr>
          <a:xfrm>
            <a:off x="152400" y="4963844"/>
            <a:ext cx="5105400" cy="1676399"/>
          </a:xfrm>
          <a:prstGeom prst="rect">
            <a:avLst/>
          </a:prstGeom>
        </p:spPr>
      </p:pic>
      <p:pic>
        <p:nvPicPr>
          <p:cNvPr id="9" name="Picture 8"/>
          <p:cNvPicPr>
            <a:picLocks noChangeAspect="1"/>
          </p:cNvPicPr>
          <p:nvPr/>
        </p:nvPicPr>
        <p:blipFill>
          <a:blip r:embed="rId4"/>
          <a:stretch>
            <a:fillRect/>
          </a:stretch>
        </p:blipFill>
        <p:spPr>
          <a:xfrm>
            <a:off x="97636" y="3471839"/>
            <a:ext cx="5160164" cy="1465568"/>
          </a:xfrm>
          <a:prstGeom prst="rect">
            <a:avLst/>
          </a:prstGeom>
        </p:spPr>
      </p:pic>
      <p:sp>
        <p:nvSpPr>
          <p:cNvPr id="10" name="Right Arrow 9"/>
          <p:cNvSpPr/>
          <p:nvPr/>
        </p:nvSpPr>
        <p:spPr>
          <a:xfrm flipH="1">
            <a:off x="4102608" y="6248400"/>
            <a:ext cx="469392" cy="152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flipH="1">
            <a:off x="4102608" y="6444321"/>
            <a:ext cx="469392" cy="152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86400" y="3881457"/>
            <a:ext cx="1371600" cy="646331"/>
          </a:xfrm>
          <a:prstGeom prst="rect">
            <a:avLst/>
          </a:prstGeom>
          <a:noFill/>
        </p:spPr>
        <p:txBody>
          <a:bodyPr wrap="square" rtlCol="0">
            <a:spAutoFit/>
          </a:bodyPr>
          <a:lstStyle/>
          <a:p>
            <a:r>
              <a:rPr lang="en-US" dirty="0" smtClean="0"/>
              <a:t>Old Odds Ratios</a:t>
            </a:r>
            <a:endParaRPr lang="en-US" dirty="0"/>
          </a:p>
        </p:txBody>
      </p:sp>
      <p:sp>
        <p:nvSpPr>
          <p:cNvPr id="13" name="TextBox 12"/>
          <p:cNvSpPr txBox="1"/>
          <p:nvPr/>
        </p:nvSpPr>
        <p:spPr>
          <a:xfrm>
            <a:off x="5501951" y="5478877"/>
            <a:ext cx="1371600" cy="646331"/>
          </a:xfrm>
          <a:prstGeom prst="rect">
            <a:avLst/>
          </a:prstGeom>
          <a:noFill/>
        </p:spPr>
        <p:txBody>
          <a:bodyPr wrap="square" rtlCol="0">
            <a:spAutoFit/>
          </a:bodyPr>
          <a:lstStyle/>
          <a:p>
            <a:r>
              <a:rPr lang="en-US" dirty="0" smtClean="0"/>
              <a:t>New Odds Ratios</a:t>
            </a:r>
            <a:endParaRPr lang="en-US" dirty="0"/>
          </a:p>
        </p:txBody>
      </p:sp>
    </p:spTree>
    <p:extLst>
      <p:ext uri="{BB962C8B-B14F-4D97-AF65-F5344CB8AC3E}">
        <p14:creationId xmlns:p14="http://schemas.microsoft.com/office/powerpoint/2010/main" val="3675545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8600" y="1524000"/>
            <a:ext cx="8686800" cy="2862322"/>
          </a:xfrm>
          <a:prstGeom prst="rect">
            <a:avLst/>
          </a:prstGeom>
        </p:spPr>
        <p:txBody>
          <a:bodyPr wrap="square">
            <a:spAutoFit/>
          </a:bodyPr>
          <a:lstStyle/>
          <a:p>
            <a:r>
              <a:rPr lang="en-US" sz="2000" dirty="0" smtClean="0"/>
              <a:t>Here is the Hosmer and </a:t>
            </a:r>
            <a:r>
              <a:rPr lang="en-US" sz="2000" dirty="0" err="1" smtClean="0"/>
              <a:t>Lemeshow</a:t>
            </a:r>
            <a:r>
              <a:rPr lang="en-US" sz="2000" dirty="0" smtClean="0"/>
              <a:t> test.  </a:t>
            </a:r>
          </a:p>
          <a:p>
            <a:endParaRPr lang="en-US" sz="2000" dirty="0"/>
          </a:p>
          <a:p>
            <a:r>
              <a:rPr lang="en-US" sz="2000" dirty="0" smtClean="0"/>
              <a:t>Hnull = observed and predicted counts not different from each other</a:t>
            </a:r>
          </a:p>
          <a:p>
            <a:r>
              <a:rPr lang="en-US" sz="2000" dirty="0" smtClean="0"/>
              <a:t>Halt </a:t>
            </a:r>
            <a:r>
              <a:rPr lang="en-US" sz="2000" dirty="0"/>
              <a:t>= observed and predicted counts </a:t>
            </a:r>
            <a:r>
              <a:rPr lang="en-US" sz="2000" dirty="0" smtClean="0"/>
              <a:t>are </a:t>
            </a:r>
            <a:r>
              <a:rPr lang="en-US" sz="2000" dirty="0"/>
              <a:t>different from each </a:t>
            </a:r>
            <a:r>
              <a:rPr lang="en-US" sz="2000" dirty="0" smtClean="0"/>
              <a:t>other</a:t>
            </a:r>
          </a:p>
          <a:p>
            <a:endParaRPr lang="en-US" sz="2000" dirty="0"/>
          </a:p>
          <a:p>
            <a:r>
              <a:rPr lang="en-US" sz="2000" dirty="0" smtClean="0"/>
              <a:t>Here we see that p&gt;.05, so the fit is still acceptable…</a:t>
            </a:r>
          </a:p>
          <a:p>
            <a:endParaRPr lang="en-US" sz="2000" dirty="0"/>
          </a:p>
          <a:p>
            <a:r>
              <a:rPr lang="en-US" sz="2000" dirty="0" smtClean="0"/>
              <a:t>There are some issues of low power to detect differences but it’s still used</a:t>
            </a:r>
            <a:endParaRPr lang="en-US" sz="2000" dirty="0"/>
          </a:p>
          <a:p>
            <a:endParaRPr lang="en-US" sz="2000" dirty="0"/>
          </a:p>
        </p:txBody>
      </p:sp>
      <p:pic>
        <p:nvPicPr>
          <p:cNvPr id="2" name="Picture 1"/>
          <p:cNvPicPr>
            <a:picLocks noChangeAspect="1"/>
          </p:cNvPicPr>
          <p:nvPr/>
        </p:nvPicPr>
        <p:blipFill>
          <a:blip r:embed="rId3"/>
          <a:stretch>
            <a:fillRect/>
          </a:stretch>
        </p:blipFill>
        <p:spPr>
          <a:xfrm>
            <a:off x="685800" y="4114800"/>
            <a:ext cx="7467600" cy="2645638"/>
          </a:xfrm>
          <a:prstGeom prst="rect">
            <a:avLst/>
          </a:prstGeom>
        </p:spPr>
      </p:pic>
    </p:spTree>
    <p:extLst>
      <p:ext uri="{BB962C8B-B14F-4D97-AF65-F5344CB8AC3E}">
        <p14:creationId xmlns:p14="http://schemas.microsoft.com/office/powerpoint/2010/main" val="3952658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Let’s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add respondent education</a:t>
            </a:r>
            <a:r>
              <a:rPr kumimoji="0" lang="en-US" sz="3200" b="0" i="0" u="none" strike="noStrike" kern="1200" cap="none" spc="0" normalizeH="0" noProof="0" dirty="0" smtClean="0">
                <a:ln>
                  <a:noFill/>
                </a:ln>
                <a:solidFill>
                  <a:schemeClr val="tx2"/>
                </a:solidFill>
                <a:effectLst/>
                <a:uLnTx/>
                <a:uFillTx/>
                <a:latin typeface="+mj-lt"/>
                <a:ea typeface="+mj-ea"/>
                <a:cs typeface="+mj-cs"/>
              </a:rPr>
              <a:t>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to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our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 y="1635202"/>
            <a:ext cx="9047584" cy="461665"/>
          </a:xfrm>
          <a:prstGeom prst="rect">
            <a:avLst/>
          </a:prstGeom>
        </p:spPr>
        <p:txBody>
          <a:bodyPr wrap="square">
            <a:spAutoFit/>
          </a:bodyPr>
          <a:lstStyle/>
          <a:p>
            <a:r>
              <a:rPr lang="en-US" sz="2400" dirty="0" smtClean="0"/>
              <a:t>Let’s see what </a:t>
            </a:r>
            <a:r>
              <a:rPr lang="en-US" sz="2400" dirty="0" err="1" smtClean="0"/>
              <a:t>resp_educ</a:t>
            </a:r>
            <a:r>
              <a:rPr lang="en-US" sz="2400" dirty="0" smtClean="0"/>
              <a:t> does to the model!</a:t>
            </a:r>
            <a:endParaRPr lang="en-US" sz="2400" dirty="0"/>
          </a:p>
        </p:txBody>
      </p:sp>
      <p:pic>
        <p:nvPicPr>
          <p:cNvPr id="2" name="Picture 1"/>
          <p:cNvPicPr>
            <a:picLocks noChangeAspect="1"/>
          </p:cNvPicPr>
          <p:nvPr/>
        </p:nvPicPr>
        <p:blipFill>
          <a:blip r:embed="rId3"/>
          <a:stretch>
            <a:fillRect/>
          </a:stretch>
        </p:blipFill>
        <p:spPr>
          <a:xfrm>
            <a:off x="328562" y="3733800"/>
            <a:ext cx="2867742" cy="1524000"/>
          </a:xfrm>
          <a:prstGeom prst="rect">
            <a:avLst/>
          </a:prstGeom>
        </p:spPr>
      </p:pic>
      <p:sp>
        <p:nvSpPr>
          <p:cNvPr id="3" name="TextBox 2"/>
          <p:cNvSpPr txBox="1"/>
          <p:nvPr/>
        </p:nvSpPr>
        <p:spPr>
          <a:xfrm>
            <a:off x="926306" y="3276600"/>
            <a:ext cx="1672253" cy="369332"/>
          </a:xfrm>
          <a:prstGeom prst="rect">
            <a:avLst/>
          </a:prstGeom>
          <a:noFill/>
        </p:spPr>
        <p:txBody>
          <a:bodyPr wrap="none" rtlCol="0">
            <a:spAutoFit/>
          </a:bodyPr>
          <a:lstStyle/>
          <a:p>
            <a:r>
              <a:rPr lang="en-US" dirty="0" smtClean="0"/>
              <a:t>Original Model</a:t>
            </a:r>
            <a:endParaRPr lang="en-US" dirty="0"/>
          </a:p>
        </p:txBody>
      </p:sp>
      <p:pic>
        <p:nvPicPr>
          <p:cNvPr id="5" name="Picture 4"/>
          <p:cNvPicPr>
            <a:picLocks noChangeAspect="1"/>
          </p:cNvPicPr>
          <p:nvPr/>
        </p:nvPicPr>
        <p:blipFill>
          <a:blip r:embed="rId4"/>
          <a:stretch>
            <a:fillRect/>
          </a:stretch>
        </p:blipFill>
        <p:spPr>
          <a:xfrm>
            <a:off x="3581400" y="3707363"/>
            <a:ext cx="2557761" cy="1524000"/>
          </a:xfrm>
          <a:prstGeom prst="rect">
            <a:avLst/>
          </a:prstGeom>
        </p:spPr>
      </p:pic>
      <p:sp>
        <p:nvSpPr>
          <p:cNvPr id="8" name="TextBox 7"/>
          <p:cNvSpPr txBox="1"/>
          <p:nvPr/>
        </p:nvSpPr>
        <p:spPr>
          <a:xfrm>
            <a:off x="4114800" y="3276600"/>
            <a:ext cx="1377300" cy="369332"/>
          </a:xfrm>
          <a:prstGeom prst="rect">
            <a:avLst/>
          </a:prstGeom>
          <a:noFill/>
        </p:spPr>
        <p:txBody>
          <a:bodyPr wrap="none" rtlCol="0">
            <a:spAutoFit/>
          </a:bodyPr>
          <a:lstStyle/>
          <a:p>
            <a:r>
              <a:rPr lang="en-US" dirty="0" smtClean="0"/>
              <a:t>Plus ESPN</a:t>
            </a:r>
            <a:endParaRPr lang="en-US" dirty="0"/>
          </a:p>
        </p:txBody>
      </p:sp>
      <p:sp>
        <p:nvSpPr>
          <p:cNvPr id="9" name="Rectangle 8"/>
          <p:cNvSpPr/>
          <p:nvPr/>
        </p:nvSpPr>
        <p:spPr>
          <a:xfrm>
            <a:off x="685800" y="6096000"/>
            <a:ext cx="7882319" cy="461665"/>
          </a:xfrm>
          <a:prstGeom prst="rect">
            <a:avLst/>
          </a:prstGeom>
        </p:spPr>
        <p:txBody>
          <a:bodyPr wrap="square">
            <a:spAutoFit/>
          </a:bodyPr>
          <a:lstStyle/>
          <a:p>
            <a:r>
              <a:rPr lang="en-US" sz="2400" dirty="0" smtClean="0"/>
              <a:t>Notice that our AIC has gone down in the new model!</a:t>
            </a:r>
            <a:endParaRPr lang="en-US" sz="2400" dirty="0"/>
          </a:p>
        </p:txBody>
      </p:sp>
      <p:sp>
        <p:nvSpPr>
          <p:cNvPr id="11" name="TextBox 10"/>
          <p:cNvSpPr txBox="1"/>
          <p:nvPr/>
        </p:nvSpPr>
        <p:spPr>
          <a:xfrm>
            <a:off x="6705600" y="3276600"/>
            <a:ext cx="2133918" cy="369332"/>
          </a:xfrm>
          <a:prstGeom prst="rect">
            <a:avLst/>
          </a:prstGeom>
          <a:noFill/>
        </p:spPr>
        <p:txBody>
          <a:bodyPr wrap="none" rtlCol="0">
            <a:spAutoFit/>
          </a:bodyPr>
          <a:lstStyle/>
          <a:p>
            <a:r>
              <a:rPr lang="en-US" dirty="0" smtClean="0"/>
              <a:t>Plus ESPN &amp; </a:t>
            </a:r>
            <a:r>
              <a:rPr lang="en-US" dirty="0" err="1" smtClean="0"/>
              <a:t>Educ</a:t>
            </a:r>
            <a:endParaRPr lang="en-US" dirty="0"/>
          </a:p>
        </p:txBody>
      </p:sp>
      <p:pic>
        <p:nvPicPr>
          <p:cNvPr id="10" name="Picture 9"/>
          <p:cNvPicPr>
            <a:picLocks noChangeAspect="1"/>
          </p:cNvPicPr>
          <p:nvPr/>
        </p:nvPicPr>
        <p:blipFill>
          <a:blip r:embed="rId5"/>
          <a:stretch>
            <a:fillRect/>
          </a:stretch>
        </p:blipFill>
        <p:spPr>
          <a:xfrm>
            <a:off x="6465127" y="3733799"/>
            <a:ext cx="2492411" cy="1497563"/>
          </a:xfrm>
          <a:prstGeom prst="rect">
            <a:avLst/>
          </a:prstGeom>
        </p:spPr>
      </p:pic>
    </p:spTree>
    <p:extLst>
      <p:ext uri="{BB962C8B-B14F-4D97-AF65-F5344CB8AC3E}">
        <p14:creationId xmlns:p14="http://schemas.microsoft.com/office/powerpoint/2010/main" val="2908282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Step 5:  Inspect the Output</a:t>
            </a:r>
          </a:p>
          <a:p>
            <a:pPr lvl="0" algn="ctr" fontAlgn="auto">
              <a:spcAft>
                <a:spcPts val="0"/>
              </a:spcAft>
              <a:defRPr/>
            </a:pPr>
            <a:r>
              <a:rPr lang="en-US" sz="3200" dirty="0">
                <a:solidFill>
                  <a:schemeClr val="tx2"/>
                </a:solidFill>
              </a:rPr>
              <a:t>Let’s add respondent education to our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 y="1635202"/>
            <a:ext cx="9047584" cy="1200329"/>
          </a:xfrm>
          <a:prstGeom prst="rect">
            <a:avLst/>
          </a:prstGeom>
        </p:spPr>
        <p:txBody>
          <a:bodyPr wrap="square">
            <a:spAutoFit/>
          </a:bodyPr>
          <a:lstStyle/>
          <a:p>
            <a:r>
              <a:rPr lang="en-US" sz="2400" dirty="0" smtClean="0"/>
              <a:t>Here is the overall test – do the IVs taken together as a model have a significant relationship with the DV.  The overall test is significant!</a:t>
            </a:r>
            <a:endParaRPr lang="en-US" sz="2400" dirty="0"/>
          </a:p>
        </p:txBody>
      </p:sp>
      <p:pic>
        <p:nvPicPr>
          <p:cNvPr id="2" name="Picture 1"/>
          <p:cNvPicPr>
            <a:picLocks noChangeAspect="1"/>
          </p:cNvPicPr>
          <p:nvPr/>
        </p:nvPicPr>
        <p:blipFill>
          <a:blip r:embed="rId3"/>
          <a:stretch>
            <a:fillRect/>
          </a:stretch>
        </p:blipFill>
        <p:spPr>
          <a:xfrm>
            <a:off x="1932992" y="3429000"/>
            <a:ext cx="5334000" cy="2581275"/>
          </a:xfrm>
          <a:prstGeom prst="rect">
            <a:avLst/>
          </a:prstGeom>
        </p:spPr>
      </p:pic>
    </p:spTree>
    <p:extLst>
      <p:ext uri="{BB962C8B-B14F-4D97-AF65-F5344CB8AC3E}">
        <p14:creationId xmlns:p14="http://schemas.microsoft.com/office/powerpoint/2010/main" val="634914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Step 5:  Inspect the Output</a:t>
            </a:r>
          </a:p>
          <a:p>
            <a:pPr lvl="0" algn="ctr" fontAlgn="auto">
              <a:spcAft>
                <a:spcPts val="0"/>
              </a:spcAft>
              <a:defRPr/>
            </a:pPr>
            <a:r>
              <a:rPr lang="en-US" sz="3200" dirty="0">
                <a:solidFill>
                  <a:schemeClr val="tx2"/>
                </a:solidFill>
              </a:rPr>
              <a:t>Let’s add respondent education to our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00" y="1556657"/>
            <a:ext cx="9067800" cy="1815882"/>
          </a:xfrm>
          <a:prstGeom prst="rect">
            <a:avLst/>
          </a:prstGeom>
        </p:spPr>
        <p:txBody>
          <a:bodyPr wrap="square">
            <a:spAutoFit/>
          </a:bodyPr>
          <a:lstStyle/>
          <a:p>
            <a:r>
              <a:rPr lang="en-US" sz="2200" dirty="0" smtClean="0"/>
              <a:t>The same fox news variables are still </a:t>
            </a:r>
            <a:r>
              <a:rPr lang="en-US" sz="2200" dirty="0"/>
              <a:t>significant</a:t>
            </a:r>
            <a:r>
              <a:rPr lang="en-US" sz="2200" dirty="0" smtClean="0"/>
              <a:t>!   </a:t>
            </a:r>
            <a:r>
              <a:rPr lang="en-US" sz="2200" dirty="0"/>
              <a:t>And our added </a:t>
            </a:r>
            <a:r>
              <a:rPr lang="en-US" sz="2200" dirty="0" smtClean="0"/>
              <a:t>education variable is </a:t>
            </a:r>
            <a:r>
              <a:rPr lang="en-US" sz="2200" dirty="0"/>
              <a:t>significant too</a:t>
            </a:r>
            <a:r>
              <a:rPr lang="en-US" sz="2200" dirty="0" smtClean="0"/>
              <a:t>!</a:t>
            </a:r>
          </a:p>
          <a:p>
            <a:r>
              <a:rPr lang="en-US" sz="2200" dirty="0" smtClean="0"/>
              <a:t> </a:t>
            </a:r>
          </a:p>
          <a:p>
            <a:r>
              <a:rPr lang="en-US" sz="2200" dirty="0" smtClean="0"/>
              <a:t>Notice </a:t>
            </a:r>
            <a:r>
              <a:rPr lang="en-US" sz="2200" dirty="0"/>
              <a:t>the sign of the </a:t>
            </a:r>
            <a:r>
              <a:rPr lang="en-US" sz="2200" dirty="0" smtClean="0"/>
              <a:t>education estimate</a:t>
            </a:r>
            <a:r>
              <a:rPr lang="en-US" sz="2200" dirty="0"/>
              <a:t>! </a:t>
            </a:r>
          </a:p>
          <a:p>
            <a:endParaRPr lang="en-US" sz="2400" dirty="0"/>
          </a:p>
        </p:txBody>
      </p:sp>
      <p:sp>
        <p:nvSpPr>
          <p:cNvPr id="10" name="Right Arrow 9"/>
          <p:cNvSpPr/>
          <p:nvPr/>
        </p:nvSpPr>
        <p:spPr>
          <a:xfrm>
            <a:off x="1301496" y="6096000"/>
            <a:ext cx="597408" cy="152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321712" y="6324600"/>
            <a:ext cx="597408" cy="152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2057400" y="3120209"/>
            <a:ext cx="6553200" cy="3573958"/>
          </a:xfrm>
          <a:prstGeom prst="rect">
            <a:avLst/>
          </a:prstGeom>
        </p:spPr>
      </p:pic>
    </p:spTree>
    <p:extLst>
      <p:ext uri="{BB962C8B-B14F-4D97-AF65-F5344CB8AC3E}">
        <p14:creationId xmlns:p14="http://schemas.microsoft.com/office/powerpoint/2010/main" val="1846418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Step 5:  Inspect the Output</a:t>
            </a:r>
          </a:p>
          <a:p>
            <a:pPr lvl="0" algn="ctr" fontAlgn="auto">
              <a:spcAft>
                <a:spcPts val="0"/>
              </a:spcAft>
              <a:defRPr/>
            </a:pPr>
            <a:r>
              <a:rPr lang="en-US" sz="3200" dirty="0">
                <a:solidFill>
                  <a:schemeClr val="tx2"/>
                </a:solidFill>
              </a:rPr>
              <a:t>Let’s add respondent education to our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52400" y="3092205"/>
            <a:ext cx="5105400" cy="1676399"/>
          </a:xfrm>
          <a:prstGeom prst="rect">
            <a:avLst/>
          </a:prstGeom>
        </p:spPr>
      </p:pic>
      <p:pic>
        <p:nvPicPr>
          <p:cNvPr id="9" name="Picture 8"/>
          <p:cNvPicPr>
            <a:picLocks noChangeAspect="1"/>
          </p:cNvPicPr>
          <p:nvPr/>
        </p:nvPicPr>
        <p:blipFill>
          <a:blip r:embed="rId4"/>
          <a:stretch>
            <a:fillRect/>
          </a:stretch>
        </p:blipFill>
        <p:spPr>
          <a:xfrm>
            <a:off x="97636" y="1600200"/>
            <a:ext cx="5160164" cy="1465568"/>
          </a:xfrm>
          <a:prstGeom prst="rect">
            <a:avLst/>
          </a:prstGeom>
        </p:spPr>
      </p:pic>
      <p:sp>
        <p:nvSpPr>
          <p:cNvPr id="6" name="TextBox 5"/>
          <p:cNvSpPr txBox="1"/>
          <p:nvPr/>
        </p:nvSpPr>
        <p:spPr>
          <a:xfrm>
            <a:off x="5486400" y="2009818"/>
            <a:ext cx="1371600" cy="1200329"/>
          </a:xfrm>
          <a:prstGeom prst="rect">
            <a:avLst/>
          </a:prstGeom>
          <a:noFill/>
        </p:spPr>
        <p:txBody>
          <a:bodyPr wrap="square" rtlCol="0">
            <a:spAutoFit/>
          </a:bodyPr>
          <a:lstStyle/>
          <a:p>
            <a:r>
              <a:rPr lang="en-US" dirty="0" smtClean="0"/>
              <a:t>Original Model Odds Ratios</a:t>
            </a:r>
            <a:endParaRPr lang="en-US" dirty="0"/>
          </a:p>
        </p:txBody>
      </p:sp>
      <p:sp>
        <p:nvSpPr>
          <p:cNvPr id="13" name="TextBox 12"/>
          <p:cNvSpPr txBox="1"/>
          <p:nvPr/>
        </p:nvSpPr>
        <p:spPr>
          <a:xfrm>
            <a:off x="5501951" y="3607238"/>
            <a:ext cx="1371600" cy="923330"/>
          </a:xfrm>
          <a:prstGeom prst="rect">
            <a:avLst/>
          </a:prstGeom>
          <a:noFill/>
        </p:spPr>
        <p:txBody>
          <a:bodyPr wrap="square" rtlCol="0">
            <a:spAutoFit/>
          </a:bodyPr>
          <a:lstStyle/>
          <a:p>
            <a:r>
              <a:rPr lang="en-US" dirty="0" smtClean="0"/>
              <a:t>Plus ESPN Odds Ratios</a:t>
            </a:r>
            <a:endParaRPr lang="en-US" dirty="0"/>
          </a:p>
        </p:txBody>
      </p:sp>
      <p:sp>
        <p:nvSpPr>
          <p:cNvPr id="12" name="TextBox 11"/>
          <p:cNvSpPr txBox="1"/>
          <p:nvPr/>
        </p:nvSpPr>
        <p:spPr>
          <a:xfrm>
            <a:off x="5514213" y="5115241"/>
            <a:ext cx="1752600" cy="646331"/>
          </a:xfrm>
          <a:prstGeom prst="rect">
            <a:avLst/>
          </a:prstGeom>
          <a:noFill/>
        </p:spPr>
        <p:txBody>
          <a:bodyPr wrap="square" rtlCol="0">
            <a:spAutoFit/>
          </a:bodyPr>
          <a:lstStyle/>
          <a:p>
            <a:r>
              <a:rPr lang="en-US" dirty="0" smtClean="0"/>
              <a:t>Plus ESPN and Education</a:t>
            </a:r>
            <a:endParaRPr lang="en-US" dirty="0"/>
          </a:p>
        </p:txBody>
      </p:sp>
      <p:sp>
        <p:nvSpPr>
          <p:cNvPr id="15" name="Right Arrow 14"/>
          <p:cNvSpPr/>
          <p:nvPr/>
        </p:nvSpPr>
        <p:spPr>
          <a:xfrm flipH="1">
            <a:off x="5279517" y="6384806"/>
            <a:ext cx="469392"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5279517" y="6553200"/>
            <a:ext cx="469392"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152400" y="4768604"/>
            <a:ext cx="5105400" cy="1979716"/>
          </a:xfrm>
          <a:prstGeom prst="rect">
            <a:avLst/>
          </a:prstGeom>
        </p:spPr>
      </p:pic>
    </p:spTree>
    <p:extLst>
      <p:ext uri="{BB962C8B-B14F-4D97-AF65-F5344CB8AC3E}">
        <p14:creationId xmlns:p14="http://schemas.microsoft.com/office/powerpoint/2010/main" val="1223410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8600" y="1524000"/>
            <a:ext cx="8686800" cy="2862322"/>
          </a:xfrm>
          <a:prstGeom prst="rect">
            <a:avLst/>
          </a:prstGeom>
        </p:spPr>
        <p:txBody>
          <a:bodyPr wrap="square">
            <a:spAutoFit/>
          </a:bodyPr>
          <a:lstStyle/>
          <a:p>
            <a:r>
              <a:rPr lang="en-US" sz="2000" dirty="0" smtClean="0"/>
              <a:t>Here is the Hosmer and </a:t>
            </a:r>
            <a:r>
              <a:rPr lang="en-US" sz="2000" dirty="0" err="1" smtClean="0"/>
              <a:t>Lemeshow</a:t>
            </a:r>
            <a:r>
              <a:rPr lang="en-US" sz="2000" dirty="0" smtClean="0"/>
              <a:t> test.  </a:t>
            </a:r>
          </a:p>
          <a:p>
            <a:endParaRPr lang="en-US" sz="2000" dirty="0"/>
          </a:p>
          <a:p>
            <a:r>
              <a:rPr lang="en-US" sz="2000" dirty="0" smtClean="0"/>
              <a:t>Hnull = observed and predicted counts not different from each other</a:t>
            </a:r>
          </a:p>
          <a:p>
            <a:r>
              <a:rPr lang="en-US" sz="2000" dirty="0" smtClean="0"/>
              <a:t>Halt </a:t>
            </a:r>
            <a:r>
              <a:rPr lang="en-US" sz="2000" dirty="0"/>
              <a:t>= observed and predicted counts </a:t>
            </a:r>
            <a:r>
              <a:rPr lang="en-US" sz="2000" dirty="0" smtClean="0"/>
              <a:t>are </a:t>
            </a:r>
            <a:r>
              <a:rPr lang="en-US" sz="2000" dirty="0"/>
              <a:t>different from each </a:t>
            </a:r>
            <a:r>
              <a:rPr lang="en-US" sz="2000" dirty="0" smtClean="0"/>
              <a:t>other</a:t>
            </a:r>
          </a:p>
          <a:p>
            <a:endParaRPr lang="en-US" sz="2000" dirty="0"/>
          </a:p>
          <a:p>
            <a:r>
              <a:rPr lang="en-US" sz="2000" dirty="0" err="1" smtClean="0"/>
              <a:t>Rhut</a:t>
            </a:r>
            <a:r>
              <a:rPr lang="en-US" sz="2000" dirty="0" smtClean="0"/>
              <a:t> Rho!  Look at the p value for the Hosmer and </a:t>
            </a:r>
            <a:r>
              <a:rPr lang="en-US" sz="2000" dirty="0" err="1" smtClean="0"/>
              <a:t>Lemeshow</a:t>
            </a:r>
            <a:r>
              <a:rPr lang="en-US" sz="2000" dirty="0" smtClean="0"/>
              <a:t> test.  Adding education has made it turn significant – suggesting that the fit of the model may not be so good.  Time for </a:t>
            </a:r>
            <a:r>
              <a:rPr lang="en-US" sz="2000" smtClean="0"/>
              <a:t>some investigation!</a:t>
            </a:r>
            <a:endParaRPr lang="en-US" sz="2000" dirty="0"/>
          </a:p>
          <a:p>
            <a:endParaRPr lang="en-US" sz="2000" dirty="0"/>
          </a:p>
        </p:txBody>
      </p:sp>
      <p:pic>
        <p:nvPicPr>
          <p:cNvPr id="2" name="Picture 1"/>
          <p:cNvPicPr>
            <a:picLocks noChangeAspect="1"/>
          </p:cNvPicPr>
          <p:nvPr/>
        </p:nvPicPr>
        <p:blipFill>
          <a:blip r:embed="rId3"/>
          <a:stretch>
            <a:fillRect/>
          </a:stretch>
        </p:blipFill>
        <p:spPr>
          <a:xfrm>
            <a:off x="2209800" y="4498289"/>
            <a:ext cx="4514850" cy="1905000"/>
          </a:xfrm>
          <a:prstGeom prst="rect">
            <a:avLst/>
          </a:prstGeom>
        </p:spPr>
      </p:pic>
    </p:spTree>
    <p:extLst>
      <p:ext uri="{BB962C8B-B14F-4D97-AF65-F5344CB8AC3E}">
        <p14:creationId xmlns:p14="http://schemas.microsoft.com/office/powerpoint/2010/main" val="221848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7: Assumptions of the test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8600" y="1524000"/>
            <a:ext cx="8686800" cy="4462760"/>
          </a:xfrm>
          <a:prstGeom prst="rect">
            <a:avLst/>
          </a:prstGeom>
        </p:spPr>
        <p:txBody>
          <a:bodyPr wrap="square">
            <a:spAutoFit/>
          </a:bodyPr>
          <a:lstStyle/>
          <a:p>
            <a:pPr marL="342900" indent="-342900">
              <a:buFont typeface="Arial" panose="020B0604020202020204" pitchFamily="34" charset="0"/>
              <a:buChar char="•"/>
            </a:pPr>
            <a:r>
              <a:rPr lang="en-US" sz="2400" dirty="0" smtClean="0"/>
              <a:t>Independence </a:t>
            </a:r>
            <a:r>
              <a:rPr lang="en-US" sz="2400" dirty="0"/>
              <a:t>of observations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Categories of the outcome variable must be mutually exclusive and exhaustive</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 </a:t>
            </a:r>
            <a:r>
              <a:rPr lang="en-US" sz="2400" dirty="0" err="1"/>
              <a:t>multicollinearity</a:t>
            </a:r>
            <a:r>
              <a:rPr lang="en-US" sz="2400" dirty="0"/>
              <a:t> between independent variables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Linear relationship between continuous variables and the logit transformation of the outcome variable</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 outliers or highly influential points.</a:t>
            </a:r>
          </a:p>
          <a:p>
            <a:endParaRPr lang="en-US" sz="2000" dirty="0"/>
          </a:p>
        </p:txBody>
      </p:sp>
    </p:spTree>
    <p:extLst>
      <p:ext uri="{BB962C8B-B14F-4D97-AF65-F5344CB8AC3E}">
        <p14:creationId xmlns:p14="http://schemas.microsoft.com/office/powerpoint/2010/main" val="540787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Example:  You want to assess variables that might affect political party membership – Democrat, Republican, Independent – using a number of variables including gender, race (white/non-white), ethnicity (Hispanic / non-Hispanic) and household income.  Note that unlike logistic regression where the DV is a dichotomous (0,1) variable, here we have a nominal level DV where there are three categories – e.g. political party membership.</a:t>
            </a:r>
          </a:p>
        </p:txBody>
      </p:sp>
      <p:sp>
        <p:nvSpPr>
          <p:cNvPr id="2" name="Rectangle 1"/>
          <p:cNvSpPr/>
          <p:nvPr/>
        </p:nvSpPr>
        <p:spPr>
          <a:xfrm>
            <a:off x="1600200" y="5257800"/>
            <a:ext cx="6503376" cy="1200329"/>
          </a:xfrm>
          <a:prstGeom prst="rect">
            <a:avLst/>
          </a:prstGeom>
        </p:spPr>
        <p:txBody>
          <a:bodyPr wrap="square">
            <a:spAutoFit/>
          </a:bodyPr>
          <a:lstStyle/>
          <a:p>
            <a:pPr>
              <a:spcBef>
                <a:spcPts val="0"/>
              </a:spcBef>
            </a:pPr>
            <a:r>
              <a:rPr lang="en-US" b="1" dirty="0" smtClean="0"/>
              <a:t>Party </a:t>
            </a:r>
            <a:r>
              <a:rPr lang="en-US" b="1" dirty="0"/>
              <a:t>=  ∞  +  b</a:t>
            </a:r>
            <a:r>
              <a:rPr lang="en-US" b="1" baseline="-25000" dirty="0"/>
              <a:t>1</a:t>
            </a:r>
            <a:r>
              <a:rPr lang="en-US" b="1" dirty="0"/>
              <a:t>gender  + </a:t>
            </a:r>
            <a:r>
              <a:rPr lang="en-US" b="1" dirty="0" smtClean="0"/>
              <a:t>b</a:t>
            </a:r>
            <a:r>
              <a:rPr lang="en-US" b="1" baseline="-25000" dirty="0" smtClean="0"/>
              <a:t>2</a:t>
            </a:r>
            <a:r>
              <a:rPr lang="en-US" b="1" dirty="0" smtClean="0"/>
              <a:t>race + b</a:t>
            </a:r>
            <a:r>
              <a:rPr lang="en-US" b="1" baseline="-25000" dirty="0"/>
              <a:t>3</a:t>
            </a:r>
            <a:r>
              <a:rPr lang="en-US" b="1" dirty="0" smtClean="0"/>
              <a:t>hispanic + b</a:t>
            </a:r>
            <a:r>
              <a:rPr lang="en-US" b="1" baseline="-25000" dirty="0" smtClean="0"/>
              <a:t>4</a:t>
            </a:r>
            <a:r>
              <a:rPr lang="en-US" b="1" dirty="0" smtClean="0"/>
              <a:t>income</a:t>
            </a:r>
            <a:endParaRPr lang="en-US" b="1" dirty="0"/>
          </a:p>
          <a:p>
            <a:pPr>
              <a:spcBef>
                <a:spcPts val="0"/>
              </a:spcBef>
            </a:pPr>
            <a:endParaRPr lang="en-US" b="1" dirty="0"/>
          </a:p>
          <a:p>
            <a:pPr>
              <a:spcBef>
                <a:spcPts val="0"/>
              </a:spcBef>
            </a:pPr>
            <a:endParaRPr lang="en-US" b="1" dirty="0"/>
          </a:p>
          <a:p>
            <a:pPr marL="0" indent="0">
              <a:spcBef>
                <a:spcPts val="0"/>
              </a:spcBef>
              <a:buNone/>
            </a:pP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Font typeface="Wingdings 2"/>
              <a:buAutoNum type="arabicPeriod"/>
            </a:pPr>
            <a:endParaRPr lang="en-US" dirty="0"/>
          </a:p>
          <a:p>
            <a:pPr marL="514350" indent="-514350">
              <a:spcBef>
                <a:spcPts val="0"/>
              </a:spcBef>
              <a:buAutoNum type="arabicPeriod"/>
            </a:pPr>
            <a:r>
              <a:rPr lang="en-US" dirty="0" smtClean="0"/>
              <a:t>Let’s see if we can predict employment status by whether or not they watch fox news or the apprentice.  Employment status is 1=unemployed, 2=employed </a:t>
            </a:r>
            <a:r>
              <a:rPr lang="en-US" dirty="0" err="1" smtClean="0"/>
              <a:t>parttime</a:t>
            </a:r>
            <a:r>
              <a:rPr lang="en-US" dirty="0" smtClean="0"/>
              <a:t>, 3=employed fulltime</a:t>
            </a:r>
          </a:p>
          <a:p>
            <a:pPr marL="0" indent="0">
              <a:spcBef>
                <a:spcPts val="0"/>
              </a:spcBef>
              <a:buNone/>
            </a:pPr>
            <a:r>
              <a:rPr lang="en-US" dirty="0"/>
              <a:t>	</a:t>
            </a:r>
            <a:r>
              <a:rPr lang="en-US" dirty="0" smtClean="0"/>
              <a:t>		</a:t>
            </a:r>
          </a:p>
          <a:p>
            <a:pPr marL="0" indent="0">
              <a:spcBef>
                <a:spcPts val="0"/>
              </a:spcBef>
              <a:buNone/>
            </a:pPr>
            <a:endParaRPr lang="en-US" dirty="0"/>
          </a:p>
          <a:p>
            <a:pPr marL="0" indent="0">
              <a:spcBef>
                <a:spcPts val="0"/>
              </a:spcBef>
              <a:buNone/>
            </a:pPr>
            <a:endParaRPr lang="en-US" dirty="0" smtClean="0"/>
          </a:p>
        </p:txBody>
      </p:sp>
      <p:sp>
        <p:nvSpPr>
          <p:cNvPr id="7" name="Rectangle 6"/>
          <p:cNvSpPr/>
          <p:nvPr/>
        </p:nvSpPr>
        <p:spPr>
          <a:xfrm>
            <a:off x="304800" y="4419600"/>
            <a:ext cx="8991599" cy="646331"/>
          </a:xfrm>
          <a:prstGeom prst="rect">
            <a:avLst/>
          </a:prstGeom>
        </p:spPr>
        <p:txBody>
          <a:bodyPr wrap="square">
            <a:spAutoFit/>
          </a:bodyPr>
          <a:lstStyle/>
          <a:p>
            <a:pPr>
              <a:spcBef>
                <a:spcPts val="0"/>
              </a:spcBef>
            </a:pPr>
            <a:r>
              <a:rPr lang="en-US" b="1" dirty="0" smtClean="0"/>
              <a:t>Employment status </a:t>
            </a:r>
            <a:r>
              <a:rPr lang="en-US" b="1" dirty="0"/>
              <a:t>=  ∞  +  </a:t>
            </a:r>
            <a:r>
              <a:rPr lang="en-US" b="1" dirty="0" smtClean="0"/>
              <a:t>b</a:t>
            </a:r>
            <a:r>
              <a:rPr lang="en-US" b="1" baseline="-25000" dirty="0" smtClean="0"/>
              <a:t>1</a:t>
            </a:r>
            <a:r>
              <a:rPr lang="en-US" b="1" dirty="0" smtClean="0"/>
              <a:t>fox_news_channel  </a:t>
            </a:r>
            <a:r>
              <a:rPr lang="en-US" b="1" dirty="0"/>
              <a:t>+ </a:t>
            </a:r>
            <a:r>
              <a:rPr lang="en-US" b="1" dirty="0" smtClean="0"/>
              <a:t>b</a:t>
            </a:r>
            <a:r>
              <a:rPr lang="en-US" b="1" baseline="-25000" dirty="0" smtClean="0"/>
              <a:t>2</a:t>
            </a:r>
            <a:r>
              <a:rPr lang="en-US" b="1" dirty="0" smtClean="0"/>
              <a:t>the_apprentice_nbc_</a:t>
            </a:r>
            <a:endParaRPr lang="en-US" b="1" dirty="0"/>
          </a:p>
          <a:p>
            <a:pPr>
              <a:spcBef>
                <a:spcPts val="0"/>
              </a:spcBef>
            </a:pPr>
            <a:endParaRPr lang="en-US" b="1" dirty="0"/>
          </a:p>
        </p:txBody>
      </p:sp>
    </p:spTree>
    <p:extLst>
      <p:ext uri="{BB962C8B-B14F-4D97-AF65-F5344CB8AC3E}">
        <p14:creationId xmlns:p14="http://schemas.microsoft.com/office/powerpoint/2010/main" val="4024530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2:  Inspect the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6194" y="2249268"/>
            <a:ext cx="2259764" cy="646331"/>
          </a:xfrm>
          <a:prstGeom prst="rect">
            <a:avLst/>
          </a:prstGeom>
        </p:spPr>
        <p:txBody>
          <a:bodyPr wrap="square">
            <a:spAutoFit/>
          </a:bodyPr>
          <a:lstStyle/>
          <a:p>
            <a:r>
              <a:rPr lang="en-US" dirty="0" smtClean="0"/>
              <a:t>DV= employment status</a:t>
            </a:r>
            <a:endParaRPr lang="en-US" dirty="0"/>
          </a:p>
        </p:txBody>
      </p:sp>
      <p:pic>
        <p:nvPicPr>
          <p:cNvPr id="8" name="Picture 7"/>
          <p:cNvPicPr>
            <a:picLocks noChangeAspect="1"/>
          </p:cNvPicPr>
          <p:nvPr/>
        </p:nvPicPr>
        <p:blipFill>
          <a:blip r:embed="rId3"/>
          <a:stretch>
            <a:fillRect/>
          </a:stretch>
        </p:blipFill>
        <p:spPr>
          <a:xfrm>
            <a:off x="2590800" y="2384941"/>
            <a:ext cx="5261264" cy="4133850"/>
          </a:xfrm>
          <a:prstGeom prst="rect">
            <a:avLst/>
          </a:prstGeom>
        </p:spPr>
      </p:pic>
      <p:sp>
        <p:nvSpPr>
          <p:cNvPr id="13" name="Rectangle 12"/>
          <p:cNvSpPr/>
          <p:nvPr/>
        </p:nvSpPr>
        <p:spPr>
          <a:xfrm>
            <a:off x="166195" y="3200400"/>
            <a:ext cx="2259764" cy="923330"/>
          </a:xfrm>
          <a:prstGeom prst="rect">
            <a:avLst/>
          </a:prstGeom>
        </p:spPr>
        <p:txBody>
          <a:bodyPr wrap="square">
            <a:spAutoFit/>
          </a:bodyPr>
          <a:lstStyle/>
          <a:p>
            <a:r>
              <a:rPr lang="en-US" dirty="0" smtClean="0"/>
              <a:t>1=unemployed</a:t>
            </a:r>
          </a:p>
          <a:p>
            <a:r>
              <a:rPr lang="en-US" dirty="0" smtClean="0"/>
              <a:t>2=</a:t>
            </a:r>
            <a:r>
              <a:rPr lang="en-US" dirty="0" err="1" smtClean="0"/>
              <a:t>parttime</a:t>
            </a:r>
            <a:endParaRPr lang="en-US" dirty="0" smtClean="0"/>
          </a:p>
          <a:p>
            <a:r>
              <a:rPr lang="en-US" dirty="0" smtClean="0"/>
              <a:t>3=fulltime</a:t>
            </a:r>
            <a:endParaRPr lang="en-US" dirty="0"/>
          </a:p>
        </p:txBody>
      </p:sp>
      <p:sp>
        <p:nvSpPr>
          <p:cNvPr id="16" name="Rectangle 15"/>
          <p:cNvSpPr/>
          <p:nvPr/>
        </p:nvSpPr>
        <p:spPr>
          <a:xfrm>
            <a:off x="166194" y="4267200"/>
            <a:ext cx="2805605" cy="923330"/>
          </a:xfrm>
          <a:prstGeom prst="rect">
            <a:avLst/>
          </a:prstGeom>
        </p:spPr>
        <p:txBody>
          <a:bodyPr wrap="square">
            <a:spAutoFit/>
          </a:bodyPr>
          <a:lstStyle/>
          <a:p>
            <a:r>
              <a:rPr lang="en-US" dirty="0" smtClean="0"/>
              <a:t>IV#1 watch fox news</a:t>
            </a:r>
          </a:p>
          <a:p>
            <a:r>
              <a:rPr lang="en-US" dirty="0" smtClean="0"/>
              <a:t>0=no</a:t>
            </a:r>
          </a:p>
          <a:p>
            <a:r>
              <a:rPr lang="en-US" dirty="0" smtClean="0"/>
              <a:t>1=yes</a:t>
            </a:r>
            <a:endParaRPr lang="en-US" dirty="0"/>
          </a:p>
        </p:txBody>
      </p:sp>
      <p:sp>
        <p:nvSpPr>
          <p:cNvPr id="17" name="Rectangle 16"/>
          <p:cNvSpPr/>
          <p:nvPr/>
        </p:nvSpPr>
        <p:spPr>
          <a:xfrm>
            <a:off x="172414" y="5445567"/>
            <a:ext cx="2805605" cy="923330"/>
          </a:xfrm>
          <a:prstGeom prst="rect">
            <a:avLst/>
          </a:prstGeom>
        </p:spPr>
        <p:txBody>
          <a:bodyPr wrap="square">
            <a:spAutoFit/>
          </a:bodyPr>
          <a:lstStyle/>
          <a:p>
            <a:r>
              <a:rPr lang="en-US" dirty="0" smtClean="0"/>
              <a:t>IV#2 watch apprentice</a:t>
            </a:r>
          </a:p>
          <a:p>
            <a:r>
              <a:rPr lang="en-US" dirty="0" smtClean="0"/>
              <a:t>0=no</a:t>
            </a:r>
          </a:p>
          <a:p>
            <a:r>
              <a:rPr lang="en-US" dirty="0" smtClean="0"/>
              <a:t>1=yes</a:t>
            </a:r>
            <a:endParaRPr lang="en-US" dirty="0"/>
          </a:p>
        </p:txBody>
      </p:sp>
      <p:sp>
        <p:nvSpPr>
          <p:cNvPr id="18" name="Rectangle 17"/>
          <p:cNvSpPr/>
          <p:nvPr/>
        </p:nvSpPr>
        <p:spPr>
          <a:xfrm>
            <a:off x="1513438" y="1635202"/>
            <a:ext cx="7610346" cy="461665"/>
          </a:xfrm>
          <a:prstGeom prst="rect">
            <a:avLst/>
          </a:prstGeom>
        </p:spPr>
        <p:txBody>
          <a:bodyPr wrap="square">
            <a:spAutoFit/>
          </a:bodyPr>
          <a:lstStyle/>
          <a:p>
            <a:r>
              <a:rPr lang="en-US" sz="2400" dirty="0" smtClean="0"/>
              <a:t>And here are the reference categories we will use</a:t>
            </a:r>
            <a:endParaRPr lang="en-US" sz="2400" dirty="0"/>
          </a:p>
        </p:txBody>
      </p:sp>
      <p:sp>
        <p:nvSpPr>
          <p:cNvPr id="10" name="Rectangle 9"/>
          <p:cNvSpPr/>
          <p:nvPr/>
        </p:nvSpPr>
        <p:spPr>
          <a:xfrm>
            <a:off x="7391400" y="3385066"/>
            <a:ext cx="1676400" cy="276999"/>
          </a:xfrm>
          <a:prstGeom prst="rect">
            <a:avLst/>
          </a:prstGeom>
        </p:spPr>
        <p:txBody>
          <a:bodyPr wrap="square">
            <a:spAutoFit/>
          </a:bodyPr>
          <a:lstStyle/>
          <a:p>
            <a:r>
              <a:rPr lang="en-US" sz="1200" dirty="0" smtClean="0">
                <a:solidFill>
                  <a:srgbClr val="FF0000"/>
                </a:solidFill>
              </a:rPr>
              <a:t>Reference category</a:t>
            </a:r>
            <a:endParaRPr lang="en-US" sz="1200" dirty="0">
              <a:solidFill>
                <a:srgbClr val="FF0000"/>
              </a:solidFill>
            </a:endParaRPr>
          </a:p>
        </p:txBody>
      </p:sp>
      <p:sp>
        <p:nvSpPr>
          <p:cNvPr id="11" name="Rectangle 10"/>
          <p:cNvSpPr/>
          <p:nvPr/>
        </p:nvSpPr>
        <p:spPr>
          <a:xfrm>
            <a:off x="7576134" y="4764184"/>
            <a:ext cx="1676400" cy="276999"/>
          </a:xfrm>
          <a:prstGeom prst="rect">
            <a:avLst/>
          </a:prstGeom>
        </p:spPr>
        <p:txBody>
          <a:bodyPr wrap="square">
            <a:spAutoFit/>
          </a:bodyPr>
          <a:lstStyle/>
          <a:p>
            <a:r>
              <a:rPr lang="en-US" sz="1200" dirty="0" smtClean="0">
                <a:solidFill>
                  <a:srgbClr val="FF0000"/>
                </a:solidFill>
              </a:rPr>
              <a:t>Reference category</a:t>
            </a:r>
            <a:endParaRPr lang="en-US" sz="1200" dirty="0">
              <a:solidFill>
                <a:srgbClr val="FF0000"/>
              </a:solidFill>
            </a:endParaRPr>
          </a:p>
        </p:txBody>
      </p:sp>
      <p:sp>
        <p:nvSpPr>
          <p:cNvPr id="12" name="Rectangle 11"/>
          <p:cNvSpPr/>
          <p:nvPr/>
        </p:nvSpPr>
        <p:spPr>
          <a:xfrm>
            <a:off x="7621732" y="5902124"/>
            <a:ext cx="1676400" cy="276999"/>
          </a:xfrm>
          <a:prstGeom prst="rect">
            <a:avLst/>
          </a:prstGeom>
        </p:spPr>
        <p:txBody>
          <a:bodyPr wrap="square">
            <a:spAutoFit/>
          </a:bodyPr>
          <a:lstStyle/>
          <a:p>
            <a:r>
              <a:rPr lang="en-US" sz="1200" dirty="0" smtClean="0">
                <a:solidFill>
                  <a:srgbClr val="FF0000"/>
                </a:solidFill>
              </a:rPr>
              <a:t>Reference category</a:t>
            </a:r>
            <a:endParaRPr lang="en-US" sz="1200" dirty="0">
              <a:solidFill>
                <a:srgbClr val="FF0000"/>
              </a:solidFill>
            </a:endParaRPr>
          </a:p>
        </p:txBody>
      </p:sp>
    </p:spTree>
    <p:extLst>
      <p:ext uri="{BB962C8B-B14F-4D97-AF65-F5344CB8AC3E}">
        <p14:creationId xmlns:p14="http://schemas.microsoft.com/office/powerpoint/2010/main" val="251476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3:  Analysis Run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2"/>
                </a:solidFill>
                <a:effectLst/>
                <a:uLnTx/>
                <a:uFillTx/>
                <a:latin typeface="+mj-lt"/>
                <a:ea typeface="+mj-ea"/>
                <a:cs typeface="+mj-cs"/>
              </a:rPr>
              <a:t>a. Determine the technique to use from </a:t>
            </a:r>
            <a:r>
              <a:rPr kumimoji="0" lang="en-US" sz="2800" b="0" i="0" u="none" strike="noStrike" kern="1200" cap="none" spc="0" normalizeH="0" baseline="0" noProof="0" dirty="0" err="1" smtClean="0">
                <a:ln>
                  <a:noFill/>
                </a:ln>
                <a:solidFill>
                  <a:schemeClr val="tx2"/>
                </a:solidFill>
                <a:effectLst/>
                <a:uLnTx/>
                <a:uFillTx/>
                <a:latin typeface="+mj-lt"/>
                <a:ea typeface="+mj-ea"/>
                <a:cs typeface="+mj-cs"/>
              </a:rPr>
              <a:t>idre</a:t>
            </a:r>
            <a:r>
              <a:rPr kumimoji="0" lang="en-US" sz="2800" b="0" i="0" u="none" strike="noStrike" kern="1200" cap="none" spc="0" normalizeH="0" baseline="0" noProof="0" dirty="0" smtClean="0">
                <a:ln>
                  <a:noFill/>
                </a:ln>
                <a:solidFill>
                  <a:schemeClr val="tx2"/>
                </a:solidFill>
                <a:effectLst/>
                <a:uLnTx/>
                <a:uFillTx/>
                <a:latin typeface="+mj-lt"/>
                <a:ea typeface="+mj-ea"/>
                <a:cs typeface="+mj-cs"/>
              </a:rPr>
              <a:t> chart</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027562" y="1447800"/>
            <a:ext cx="7088875" cy="5285009"/>
          </a:xfrm>
          <a:prstGeom prst="rect">
            <a:avLst/>
          </a:prstGeom>
        </p:spPr>
      </p:pic>
      <p:sp>
        <p:nvSpPr>
          <p:cNvPr id="2" name="TextBox 1"/>
          <p:cNvSpPr txBox="1"/>
          <p:nvPr/>
        </p:nvSpPr>
        <p:spPr>
          <a:xfrm>
            <a:off x="4953000" y="6096000"/>
            <a:ext cx="1317990" cy="461665"/>
          </a:xfrm>
          <a:prstGeom prst="rect">
            <a:avLst/>
          </a:prstGeom>
          <a:noFill/>
        </p:spPr>
        <p:txBody>
          <a:bodyPr wrap="none" rtlCol="0">
            <a:spAutoFit/>
          </a:bodyPr>
          <a:lstStyle/>
          <a:p>
            <a:r>
              <a:rPr lang="en-US" sz="1200" dirty="0" smtClean="0"/>
              <a:t>Categorical with </a:t>
            </a:r>
          </a:p>
          <a:p>
            <a:r>
              <a:rPr lang="en-US" sz="1200" dirty="0" smtClean="0"/>
              <a:t>&gt; 2 categories</a:t>
            </a:r>
            <a:endParaRPr lang="en-US" sz="1200" dirty="0"/>
          </a:p>
        </p:txBody>
      </p:sp>
      <p:pic>
        <p:nvPicPr>
          <p:cNvPr id="3" name="Picture 2"/>
          <p:cNvPicPr>
            <a:picLocks noChangeAspect="1"/>
          </p:cNvPicPr>
          <p:nvPr/>
        </p:nvPicPr>
        <p:blipFill>
          <a:blip r:embed="rId4"/>
          <a:stretch>
            <a:fillRect/>
          </a:stretch>
        </p:blipFill>
        <p:spPr>
          <a:xfrm>
            <a:off x="4953000" y="5734050"/>
            <a:ext cx="1019175" cy="285750"/>
          </a:xfrm>
          <a:prstGeom prst="rect">
            <a:avLst/>
          </a:prstGeom>
        </p:spPr>
      </p:pic>
      <p:sp>
        <p:nvSpPr>
          <p:cNvPr id="8" name="TextBox 7"/>
          <p:cNvSpPr txBox="1"/>
          <p:nvPr/>
        </p:nvSpPr>
        <p:spPr>
          <a:xfrm>
            <a:off x="6400800" y="6096000"/>
            <a:ext cx="1470274" cy="461665"/>
          </a:xfrm>
          <a:prstGeom prst="rect">
            <a:avLst/>
          </a:prstGeom>
          <a:noFill/>
        </p:spPr>
        <p:txBody>
          <a:bodyPr wrap="none" rtlCol="0">
            <a:spAutoFit/>
          </a:bodyPr>
          <a:lstStyle/>
          <a:p>
            <a:r>
              <a:rPr lang="en-US" sz="1200" dirty="0" smtClean="0"/>
              <a:t>Multinomial logistic</a:t>
            </a:r>
          </a:p>
          <a:p>
            <a:r>
              <a:rPr lang="en-US" sz="1200" dirty="0" smtClean="0"/>
              <a:t> regression</a:t>
            </a:r>
            <a:endParaRPr lang="en-US" sz="1200" dirty="0"/>
          </a:p>
        </p:txBody>
      </p:sp>
      <p:pic>
        <p:nvPicPr>
          <p:cNvPr id="9" name="Picture 8"/>
          <p:cNvPicPr>
            <a:picLocks noChangeAspect="1"/>
          </p:cNvPicPr>
          <p:nvPr/>
        </p:nvPicPr>
        <p:blipFill>
          <a:blip r:embed="rId4"/>
          <a:stretch>
            <a:fillRect/>
          </a:stretch>
        </p:blipFill>
        <p:spPr>
          <a:xfrm>
            <a:off x="6490149" y="5602550"/>
            <a:ext cx="1206051" cy="493450"/>
          </a:xfrm>
          <a:prstGeom prst="rect">
            <a:avLst/>
          </a:prstGeom>
        </p:spPr>
      </p:pic>
    </p:spTree>
    <p:extLst>
      <p:ext uri="{BB962C8B-B14F-4D97-AF65-F5344CB8AC3E}">
        <p14:creationId xmlns:p14="http://schemas.microsoft.com/office/powerpoint/2010/main" val="1250060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3:  Analysis Run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a:solidFill>
                  <a:schemeClr val="tx2"/>
                </a:solidFill>
                <a:latin typeface="+mj-lt"/>
                <a:ea typeface="+mj-ea"/>
                <a:cs typeface="+mj-cs"/>
              </a:rPr>
              <a:t>c</a:t>
            </a:r>
            <a:r>
              <a:rPr kumimoji="0" lang="en-US" sz="2800" b="0" i="0" u="none" strike="noStrike" kern="1200" cap="none" spc="0" normalizeH="0" baseline="0" noProof="0" dirty="0" smtClean="0">
                <a:ln>
                  <a:noFill/>
                </a:ln>
                <a:solidFill>
                  <a:schemeClr val="tx2"/>
                </a:solidFill>
                <a:effectLst/>
                <a:uLnTx/>
                <a:uFillTx/>
                <a:latin typeface="+mj-lt"/>
                <a:ea typeface="+mj-ea"/>
                <a:cs typeface="+mj-cs"/>
              </a:rPr>
              <a:t>. </a:t>
            </a:r>
            <a:r>
              <a:rPr lang="en-US" sz="2800" dirty="0" smtClean="0">
                <a:solidFill>
                  <a:schemeClr val="tx2"/>
                </a:solidFill>
                <a:latin typeface="+mj-lt"/>
                <a:ea typeface="+mj-ea"/>
                <a:cs typeface="+mj-cs"/>
              </a:rPr>
              <a:t>What makes this technique tick?</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3"/>
          <p:cNvSpPr>
            <a:spLocks noGrp="1" noChangeArrowheads="1"/>
          </p:cNvSpPr>
          <p:nvPr>
            <p:ph sz="quarter" idx="1"/>
          </p:nvPr>
        </p:nvSpPr>
        <p:spPr>
          <a:xfrm>
            <a:off x="76200" y="1608138"/>
            <a:ext cx="8915400" cy="5097462"/>
          </a:xfrm>
        </p:spPr>
        <p:txBody>
          <a:bodyPr>
            <a:normAutofit/>
          </a:bodyPr>
          <a:lstStyle/>
          <a:p>
            <a:pPr marL="0" indent="0" eaLnBrk="1" hangingPunct="1">
              <a:spcBef>
                <a:spcPts val="0"/>
              </a:spcBef>
              <a:buFontTx/>
              <a:buNone/>
            </a:pPr>
            <a:r>
              <a:rPr lang="en-US" dirty="0" smtClean="0"/>
              <a:t>Now our DV variable is a logit that describes the likelihood of not being in the reference category just like simple logistic regression!</a:t>
            </a:r>
          </a:p>
          <a:p>
            <a:pPr marL="0" indent="0" eaLnBrk="1" hangingPunct="1">
              <a:spcBef>
                <a:spcPts val="0"/>
              </a:spcBef>
              <a:buFontTx/>
              <a:buNone/>
            </a:pPr>
            <a:endParaRPr lang="en-US" dirty="0" smtClean="0"/>
          </a:p>
          <a:p>
            <a:pPr marL="0" indent="0" eaLnBrk="1" hangingPunct="1">
              <a:spcBef>
                <a:spcPts val="0"/>
              </a:spcBef>
              <a:buFontTx/>
              <a:buNone/>
            </a:pPr>
            <a:r>
              <a:rPr lang="en-US" dirty="0" smtClean="0"/>
              <a:t>So we will use a statistical technique – logistic regression – that transforms the DV.  We will transform the DV into something called a “logit” or “log odds ratio”.  We can run this model for each of our comparisons against the reference category in the DV.</a:t>
            </a:r>
          </a:p>
          <a:p>
            <a:pPr marL="0" indent="0" eaLnBrk="1" hangingPunct="1">
              <a:spcBef>
                <a:spcPts val="0"/>
              </a:spcBef>
              <a:buFontTx/>
              <a:buNone/>
            </a:pPr>
            <a:endParaRPr lang="en-US" dirty="0" smtClean="0"/>
          </a:p>
          <a:p>
            <a:pPr marL="0" indent="0" eaLnBrk="1" hangingPunct="1">
              <a:spcBef>
                <a:spcPts val="0"/>
              </a:spcBef>
              <a:buFontTx/>
              <a:buNone/>
            </a:pPr>
            <a:endParaRPr lang="en-US" dirty="0" smtClean="0"/>
          </a:p>
          <a:p>
            <a:pPr marL="0" indent="0" eaLnBrk="1" hangingPunct="1">
              <a:spcBef>
                <a:spcPts val="0"/>
              </a:spcBef>
              <a:buFontTx/>
              <a:buNone/>
            </a:pPr>
            <a:endParaRPr lang="en-US" dirty="0" smtClean="0"/>
          </a:p>
          <a:p>
            <a:pPr marL="0" indent="0" eaLnBrk="1" hangingPunct="1">
              <a:spcBef>
                <a:spcPts val="0"/>
              </a:spcBef>
              <a:buFontTx/>
              <a:buNone/>
            </a:pPr>
            <a:endParaRPr lang="en-US" dirty="0"/>
          </a:p>
          <a:p>
            <a:pPr marL="0" indent="0" eaLnBrk="1" hangingPunct="1">
              <a:spcBef>
                <a:spcPts val="0"/>
              </a:spcBef>
              <a:buFontTx/>
              <a:buNone/>
            </a:pPr>
            <a:endParaRPr lang="en-US" dirty="0" smtClean="0"/>
          </a:p>
          <a:p>
            <a:pPr marL="0" indent="0" eaLnBrk="1" hangingPunct="1">
              <a:spcBef>
                <a:spcPts val="0"/>
              </a:spcBef>
              <a:buFontTx/>
              <a:buNone/>
            </a:pPr>
            <a:endParaRPr lang="en-US" dirty="0"/>
          </a:p>
          <a:p>
            <a:pPr marL="0" indent="0" eaLnBrk="1" hangingPunct="1">
              <a:spcBef>
                <a:spcPts val="0"/>
              </a:spcBef>
              <a:buFontTx/>
              <a:buNone/>
            </a:pPr>
            <a:endParaRPr lang="en-US" dirty="0"/>
          </a:p>
          <a:p>
            <a:pPr marL="0" indent="0" eaLnBrk="1" hangingPunct="1">
              <a:spcBef>
                <a:spcPts val="0"/>
              </a:spcBef>
              <a:buFontTx/>
              <a:buNone/>
            </a:pPr>
            <a:endParaRPr lang="en-US" dirty="0"/>
          </a:p>
          <a:p>
            <a:pPr marL="0" indent="0" eaLnBrk="1" hangingPunct="1">
              <a:spcBef>
                <a:spcPts val="0"/>
              </a:spcBef>
              <a:buFontTx/>
              <a:buNone/>
            </a:pPr>
            <a:endParaRPr lang="en-US" dirty="0"/>
          </a:p>
          <a:p>
            <a:pPr marL="0" indent="0" eaLnBrk="1" hangingPunct="1">
              <a:spcBef>
                <a:spcPts val="0"/>
              </a:spcBef>
              <a:buFontTx/>
              <a:buNone/>
            </a:pPr>
            <a:endParaRPr lang="en-US" dirty="0" smtClean="0"/>
          </a:p>
          <a:p>
            <a:pPr marL="0" indent="0" eaLnBrk="1" hangingPunct="1">
              <a:spcBef>
                <a:spcPts val="0"/>
              </a:spcBef>
              <a:buFontTx/>
              <a:buNone/>
            </a:pPr>
            <a:endParaRPr lang="en-US" dirty="0" smtClean="0"/>
          </a:p>
        </p:txBody>
      </p:sp>
      <p:pic>
        <p:nvPicPr>
          <p:cNvPr id="3080" name="Picture 8" descr="Image result for logistic regression 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495800"/>
            <a:ext cx="742950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75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4:  SAS Code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Font typeface="Wingdings 2"/>
              <a:buAutoNum type="arabicPeriod"/>
            </a:pPr>
            <a:endParaRPr lang="en-US" dirty="0"/>
          </a:p>
          <a:p>
            <a:pPr marL="0" indent="0">
              <a:spcBef>
                <a:spcPts val="0"/>
              </a:spcBef>
              <a:buNone/>
            </a:pPr>
            <a:r>
              <a:rPr lang="en-US" dirty="0"/>
              <a:t>	</a:t>
            </a:r>
            <a:r>
              <a:rPr lang="en-US" dirty="0" smtClean="0"/>
              <a:t>		</a:t>
            </a:r>
          </a:p>
          <a:p>
            <a:pPr marL="0" indent="0">
              <a:spcBef>
                <a:spcPts val="0"/>
              </a:spcBef>
              <a:buNone/>
            </a:pPr>
            <a:endParaRPr lang="en-US" dirty="0"/>
          </a:p>
          <a:p>
            <a:pPr marL="0" indent="0">
              <a:spcBef>
                <a:spcPts val="0"/>
              </a:spcBef>
              <a:buNone/>
            </a:pPr>
            <a:endParaRPr lang="en-US" dirty="0" smtClean="0"/>
          </a:p>
          <a:p>
            <a:pPr marL="0" indent="0">
              <a:spcBef>
                <a:spcPts val="0"/>
              </a:spcBef>
              <a:buNone/>
            </a:pPr>
            <a:endParaRPr lang="en-US" dirty="0" smtClean="0"/>
          </a:p>
        </p:txBody>
      </p:sp>
      <p:sp>
        <p:nvSpPr>
          <p:cNvPr id="7" name="Rectangle 6"/>
          <p:cNvSpPr/>
          <p:nvPr/>
        </p:nvSpPr>
        <p:spPr>
          <a:xfrm>
            <a:off x="76200" y="1634412"/>
            <a:ext cx="8991599" cy="5078313"/>
          </a:xfrm>
          <a:prstGeom prst="rect">
            <a:avLst/>
          </a:prstGeom>
        </p:spPr>
        <p:txBody>
          <a:bodyPr wrap="square">
            <a:spAutoFit/>
          </a:bodyPr>
          <a:lstStyle/>
          <a:p>
            <a:pPr>
              <a:lnSpc>
                <a:spcPct val="150000"/>
              </a:lnSpc>
              <a:spcBef>
                <a:spcPts val="0"/>
              </a:spcBef>
            </a:pPr>
            <a:r>
              <a:rPr lang="en-US" dirty="0"/>
              <a:t>libname </a:t>
            </a:r>
            <a:r>
              <a:rPr lang="en-US" dirty="0" err="1"/>
              <a:t>mylib</a:t>
            </a:r>
            <a:r>
              <a:rPr lang="en-US" dirty="0"/>
              <a:t> "P:\";</a:t>
            </a:r>
          </a:p>
          <a:p>
            <a:pPr>
              <a:lnSpc>
                <a:spcPct val="150000"/>
              </a:lnSpc>
              <a:spcBef>
                <a:spcPts val="0"/>
              </a:spcBef>
            </a:pPr>
            <a:r>
              <a:rPr lang="en-US" dirty="0"/>
              <a:t>data fetch;</a:t>
            </a:r>
          </a:p>
          <a:p>
            <a:pPr>
              <a:lnSpc>
                <a:spcPct val="150000"/>
              </a:lnSpc>
              <a:spcBef>
                <a:spcPts val="0"/>
              </a:spcBef>
            </a:pPr>
            <a:r>
              <a:rPr lang="en-US" dirty="0"/>
              <a:t>set mylib.emba1;</a:t>
            </a:r>
          </a:p>
          <a:p>
            <a:pPr>
              <a:lnSpc>
                <a:spcPct val="150000"/>
              </a:lnSpc>
              <a:spcBef>
                <a:spcPts val="0"/>
              </a:spcBef>
            </a:pPr>
            <a:r>
              <a:rPr lang="en-US" dirty="0"/>
              <a:t>proc logistic data=fetch;</a:t>
            </a:r>
          </a:p>
          <a:p>
            <a:pPr>
              <a:lnSpc>
                <a:spcPct val="150000"/>
              </a:lnSpc>
              <a:spcBef>
                <a:spcPts val="0"/>
              </a:spcBef>
            </a:pPr>
            <a:endParaRPr lang="en-US" dirty="0" smtClean="0"/>
          </a:p>
          <a:p>
            <a:pPr>
              <a:lnSpc>
                <a:spcPct val="150000"/>
              </a:lnSpc>
              <a:spcBef>
                <a:spcPts val="0"/>
              </a:spcBef>
            </a:pPr>
            <a:r>
              <a:rPr lang="en-US" dirty="0" smtClean="0"/>
              <a:t>class  </a:t>
            </a:r>
            <a:r>
              <a:rPr lang="en-US" dirty="0"/>
              <a:t>RESP_EMPSTATUS (ref=first) </a:t>
            </a:r>
          </a:p>
          <a:p>
            <a:pPr>
              <a:lnSpc>
                <a:spcPct val="150000"/>
              </a:lnSpc>
              <a:spcBef>
                <a:spcPts val="0"/>
              </a:spcBef>
            </a:pPr>
            <a:r>
              <a:rPr lang="en-US" dirty="0" err="1"/>
              <a:t>fox_news_channel</a:t>
            </a:r>
            <a:r>
              <a:rPr lang="en-US" dirty="0"/>
              <a:t> (ref=first) </a:t>
            </a:r>
          </a:p>
          <a:p>
            <a:pPr>
              <a:lnSpc>
                <a:spcPct val="150000"/>
              </a:lnSpc>
              <a:spcBef>
                <a:spcPts val="0"/>
              </a:spcBef>
            </a:pPr>
            <a:r>
              <a:rPr lang="en-US" dirty="0"/>
              <a:t>THE_APPRENTICE__NBC_ (ref=first)/ </a:t>
            </a:r>
            <a:r>
              <a:rPr lang="en-US" dirty="0" err="1"/>
              <a:t>param</a:t>
            </a:r>
            <a:r>
              <a:rPr lang="en-US" dirty="0"/>
              <a:t> = ref;</a:t>
            </a:r>
          </a:p>
          <a:p>
            <a:pPr>
              <a:lnSpc>
                <a:spcPct val="150000"/>
              </a:lnSpc>
              <a:spcBef>
                <a:spcPts val="0"/>
              </a:spcBef>
            </a:pPr>
            <a:endParaRPr lang="en-US" dirty="0" smtClean="0"/>
          </a:p>
          <a:p>
            <a:pPr>
              <a:lnSpc>
                <a:spcPct val="150000"/>
              </a:lnSpc>
              <a:spcBef>
                <a:spcPts val="0"/>
              </a:spcBef>
            </a:pPr>
            <a:r>
              <a:rPr lang="en-US" dirty="0" smtClean="0"/>
              <a:t>model </a:t>
            </a:r>
            <a:r>
              <a:rPr lang="en-US" dirty="0"/>
              <a:t>RESP_EMPSTATUS = </a:t>
            </a:r>
            <a:r>
              <a:rPr lang="en-US" dirty="0" err="1"/>
              <a:t>fox_news_channel</a:t>
            </a:r>
            <a:r>
              <a:rPr lang="en-US" dirty="0"/>
              <a:t> </a:t>
            </a:r>
          </a:p>
          <a:p>
            <a:pPr>
              <a:lnSpc>
                <a:spcPct val="150000"/>
              </a:lnSpc>
              <a:spcBef>
                <a:spcPts val="0"/>
              </a:spcBef>
            </a:pPr>
            <a:r>
              <a:rPr lang="en-US" dirty="0"/>
              <a:t>THE_APPRENTICE__NBC_ / link=</a:t>
            </a:r>
            <a:r>
              <a:rPr lang="en-US" dirty="0" err="1"/>
              <a:t>glogit</a:t>
            </a:r>
            <a:r>
              <a:rPr lang="en-US" dirty="0"/>
              <a:t> </a:t>
            </a:r>
            <a:r>
              <a:rPr lang="en-US" dirty="0" err="1"/>
              <a:t>lackfit</a:t>
            </a:r>
            <a:r>
              <a:rPr lang="en-US" dirty="0"/>
              <a:t>;</a:t>
            </a:r>
          </a:p>
          <a:p>
            <a:pPr>
              <a:lnSpc>
                <a:spcPct val="150000"/>
              </a:lnSpc>
              <a:spcBef>
                <a:spcPts val="0"/>
              </a:spcBef>
            </a:pPr>
            <a:r>
              <a:rPr lang="en-US" dirty="0"/>
              <a:t>run;</a:t>
            </a:r>
          </a:p>
        </p:txBody>
      </p:sp>
      <p:sp>
        <p:nvSpPr>
          <p:cNvPr id="8" name="Text Box 6"/>
          <p:cNvSpPr txBox="1">
            <a:spLocks noChangeArrowheads="1"/>
          </p:cNvSpPr>
          <p:nvPr/>
        </p:nvSpPr>
        <p:spPr bwMode="auto">
          <a:xfrm>
            <a:off x="2438400" y="1702027"/>
            <a:ext cx="4968027" cy="369332"/>
          </a:xfrm>
          <a:prstGeom prst="rect">
            <a:avLst/>
          </a:prstGeom>
          <a:noFill/>
          <a:ln w="9525">
            <a:noFill/>
            <a:miter lim="800000"/>
            <a:headEnd/>
            <a:tailEnd/>
          </a:ln>
        </p:spPr>
        <p:txBody>
          <a:bodyPr wrap="none">
            <a:spAutoFit/>
          </a:bodyPr>
          <a:lstStyle/>
          <a:p>
            <a:pPr eaLnBrk="1" hangingPunct="1"/>
            <a:r>
              <a:rPr lang="en-US" dirty="0" smtClean="0">
                <a:solidFill>
                  <a:srgbClr val="FF0000"/>
                </a:solidFill>
                <a:latin typeface="Arial" charset="0"/>
                <a:sym typeface="Wingdings" pitchFamily="2" charset="2"/>
              </a:rPr>
              <a:t>Point to directory with permanent SAS data set</a:t>
            </a:r>
            <a:endParaRPr lang="en-US" b="1" dirty="0">
              <a:solidFill>
                <a:srgbClr val="FF0000"/>
              </a:solidFill>
              <a:latin typeface="Arial" charset="0"/>
            </a:endParaRPr>
          </a:p>
        </p:txBody>
      </p:sp>
      <p:sp>
        <p:nvSpPr>
          <p:cNvPr id="10" name="Text Box 6"/>
          <p:cNvSpPr txBox="1">
            <a:spLocks noChangeArrowheads="1"/>
          </p:cNvSpPr>
          <p:nvPr/>
        </p:nvSpPr>
        <p:spPr bwMode="auto">
          <a:xfrm>
            <a:off x="1539559" y="2114301"/>
            <a:ext cx="3429144" cy="369332"/>
          </a:xfrm>
          <a:prstGeom prst="rect">
            <a:avLst/>
          </a:prstGeom>
          <a:noFill/>
          <a:ln w="9525">
            <a:noFill/>
            <a:miter lim="800000"/>
            <a:headEnd/>
            <a:tailEnd/>
          </a:ln>
        </p:spPr>
        <p:txBody>
          <a:bodyPr wrap="none">
            <a:spAutoFit/>
          </a:bodyPr>
          <a:lstStyle/>
          <a:p>
            <a:pPr eaLnBrk="1" hangingPunct="1"/>
            <a:r>
              <a:rPr lang="en-US" dirty="0" smtClean="0">
                <a:solidFill>
                  <a:srgbClr val="FF0000"/>
                </a:solidFill>
                <a:latin typeface="Arial" charset="0"/>
                <a:sym typeface="Wingdings" pitchFamily="2" charset="2"/>
              </a:rPr>
              <a:t>Create temp SAS data set fetch</a:t>
            </a:r>
            <a:endParaRPr lang="en-US" b="1" dirty="0">
              <a:solidFill>
                <a:srgbClr val="FF0000"/>
              </a:solidFill>
              <a:latin typeface="Arial" charset="0"/>
            </a:endParaRPr>
          </a:p>
        </p:txBody>
      </p:sp>
      <p:sp>
        <p:nvSpPr>
          <p:cNvPr id="11" name="Text Box 6"/>
          <p:cNvSpPr txBox="1">
            <a:spLocks noChangeArrowheads="1"/>
          </p:cNvSpPr>
          <p:nvPr/>
        </p:nvSpPr>
        <p:spPr bwMode="auto">
          <a:xfrm>
            <a:off x="2057400" y="2567201"/>
            <a:ext cx="4044697" cy="369332"/>
          </a:xfrm>
          <a:prstGeom prst="rect">
            <a:avLst/>
          </a:prstGeom>
          <a:noFill/>
          <a:ln w="9525">
            <a:noFill/>
            <a:miter lim="800000"/>
            <a:headEnd/>
            <a:tailEnd/>
          </a:ln>
        </p:spPr>
        <p:txBody>
          <a:bodyPr wrap="none">
            <a:spAutoFit/>
          </a:bodyPr>
          <a:lstStyle/>
          <a:p>
            <a:pPr eaLnBrk="1" hangingPunct="1"/>
            <a:r>
              <a:rPr lang="en-US" dirty="0" smtClean="0">
                <a:solidFill>
                  <a:srgbClr val="FF0000"/>
                </a:solidFill>
                <a:latin typeface="Arial" charset="0"/>
                <a:sym typeface="Wingdings" pitchFamily="2" charset="2"/>
              </a:rPr>
              <a:t>Grab permanent SAS data set emba1</a:t>
            </a:r>
            <a:endParaRPr lang="en-US" b="1" dirty="0">
              <a:solidFill>
                <a:srgbClr val="FF0000"/>
              </a:solidFill>
              <a:latin typeface="Arial" charset="0"/>
            </a:endParaRPr>
          </a:p>
        </p:txBody>
      </p:sp>
      <p:sp>
        <p:nvSpPr>
          <p:cNvPr id="12" name="Text Box 6"/>
          <p:cNvSpPr txBox="1">
            <a:spLocks noChangeArrowheads="1"/>
          </p:cNvSpPr>
          <p:nvPr/>
        </p:nvSpPr>
        <p:spPr bwMode="auto">
          <a:xfrm>
            <a:off x="2857427" y="2955318"/>
            <a:ext cx="3698448" cy="369332"/>
          </a:xfrm>
          <a:prstGeom prst="rect">
            <a:avLst/>
          </a:prstGeom>
          <a:noFill/>
          <a:ln w="9525">
            <a:noFill/>
            <a:miter lim="800000"/>
            <a:headEnd/>
            <a:tailEnd/>
          </a:ln>
        </p:spPr>
        <p:txBody>
          <a:bodyPr wrap="none">
            <a:spAutoFit/>
          </a:bodyPr>
          <a:lstStyle/>
          <a:p>
            <a:pPr eaLnBrk="1" hangingPunct="1"/>
            <a:r>
              <a:rPr lang="en-US" dirty="0" smtClean="0">
                <a:solidFill>
                  <a:srgbClr val="FF0000"/>
                </a:solidFill>
                <a:latin typeface="Arial" charset="0"/>
                <a:sym typeface="Wingdings" pitchFamily="2" charset="2"/>
              </a:rPr>
              <a:t>Point proc logistic at data set fetch</a:t>
            </a:r>
            <a:endParaRPr lang="en-US" b="1" dirty="0">
              <a:solidFill>
                <a:srgbClr val="FF0000"/>
              </a:solidFill>
              <a:latin typeface="Arial" charset="0"/>
            </a:endParaRPr>
          </a:p>
        </p:txBody>
      </p:sp>
      <p:sp>
        <p:nvSpPr>
          <p:cNvPr id="13" name="Text Box 6"/>
          <p:cNvSpPr txBox="1">
            <a:spLocks noChangeArrowheads="1"/>
          </p:cNvSpPr>
          <p:nvPr/>
        </p:nvSpPr>
        <p:spPr bwMode="auto">
          <a:xfrm>
            <a:off x="5410200" y="3820492"/>
            <a:ext cx="3733800" cy="1477328"/>
          </a:xfrm>
          <a:prstGeom prst="rect">
            <a:avLst/>
          </a:prstGeom>
          <a:noFill/>
          <a:ln w="9525">
            <a:noFill/>
            <a:miter lim="800000"/>
            <a:headEnd/>
            <a:tailEnd/>
          </a:ln>
        </p:spPr>
        <p:txBody>
          <a:bodyPr wrap="square">
            <a:spAutoFit/>
          </a:bodyPr>
          <a:lstStyle/>
          <a:p>
            <a:pPr eaLnBrk="1" hangingPunct="1"/>
            <a:r>
              <a:rPr lang="en-US" dirty="0" smtClean="0">
                <a:solidFill>
                  <a:srgbClr val="FF0000"/>
                </a:solidFill>
                <a:latin typeface="Arial" charset="0"/>
                <a:sym typeface="Wingdings" pitchFamily="2" charset="2"/>
              </a:rPr>
              <a:t>Tell SAS each of these variables is nominal</a:t>
            </a:r>
          </a:p>
          <a:p>
            <a:pPr eaLnBrk="1" hangingPunct="1"/>
            <a:r>
              <a:rPr lang="en-US" dirty="0" smtClean="0">
                <a:solidFill>
                  <a:srgbClr val="FF0000"/>
                </a:solidFill>
                <a:sym typeface="Wingdings" pitchFamily="2" charset="2"/>
              </a:rPr>
              <a:t>in nature and use the first category as the reference category and </a:t>
            </a:r>
            <a:r>
              <a:rPr lang="en-US" dirty="0" err="1" smtClean="0">
                <a:solidFill>
                  <a:srgbClr val="FF0000"/>
                </a:solidFill>
                <a:sym typeface="Wingdings" pitchFamily="2" charset="2"/>
              </a:rPr>
              <a:t>parm</a:t>
            </a:r>
            <a:r>
              <a:rPr lang="en-US" dirty="0" smtClean="0">
                <a:solidFill>
                  <a:srgbClr val="FF0000"/>
                </a:solidFill>
                <a:sym typeface="Wingdings" pitchFamily="2" charset="2"/>
              </a:rPr>
              <a:t> means use dummy coding </a:t>
            </a:r>
            <a:endParaRPr lang="en-US" dirty="0">
              <a:solidFill>
                <a:srgbClr val="FF0000"/>
              </a:solidFill>
              <a:latin typeface="Arial" charset="0"/>
            </a:endParaRPr>
          </a:p>
        </p:txBody>
      </p:sp>
      <p:sp>
        <p:nvSpPr>
          <p:cNvPr id="14" name="Text Box 6"/>
          <p:cNvSpPr txBox="1">
            <a:spLocks noChangeArrowheads="1"/>
          </p:cNvSpPr>
          <p:nvPr/>
        </p:nvSpPr>
        <p:spPr bwMode="auto">
          <a:xfrm>
            <a:off x="5333999" y="5362263"/>
            <a:ext cx="3733800" cy="1200329"/>
          </a:xfrm>
          <a:prstGeom prst="rect">
            <a:avLst/>
          </a:prstGeom>
          <a:noFill/>
          <a:ln w="9525">
            <a:noFill/>
            <a:miter lim="800000"/>
            <a:headEnd/>
            <a:tailEnd/>
          </a:ln>
        </p:spPr>
        <p:txBody>
          <a:bodyPr wrap="square">
            <a:spAutoFit/>
          </a:bodyPr>
          <a:lstStyle/>
          <a:p>
            <a:pPr eaLnBrk="1" hangingPunct="1"/>
            <a:r>
              <a:rPr lang="en-US" dirty="0" smtClean="0">
                <a:solidFill>
                  <a:srgbClr val="FF0000"/>
                </a:solidFill>
                <a:latin typeface="Arial" charset="0"/>
                <a:sym typeface="Wingdings" pitchFamily="2" charset="2"/>
              </a:rPr>
              <a:t>Model the data and tell SAS via </a:t>
            </a:r>
            <a:r>
              <a:rPr lang="en-US" dirty="0" err="1" smtClean="0">
                <a:solidFill>
                  <a:srgbClr val="FF0000"/>
                </a:solidFill>
                <a:latin typeface="Arial" charset="0"/>
                <a:sym typeface="Wingdings" pitchFamily="2" charset="2"/>
              </a:rPr>
              <a:t>glogit</a:t>
            </a:r>
            <a:r>
              <a:rPr lang="en-US" dirty="0" smtClean="0">
                <a:solidFill>
                  <a:srgbClr val="FF0000"/>
                </a:solidFill>
                <a:latin typeface="Arial" charset="0"/>
                <a:sym typeface="Wingdings" pitchFamily="2" charset="2"/>
              </a:rPr>
              <a:t> that it is a multinomial model</a:t>
            </a:r>
          </a:p>
          <a:p>
            <a:pPr eaLnBrk="1" hangingPunct="1"/>
            <a:r>
              <a:rPr lang="en-US" dirty="0" smtClean="0">
                <a:solidFill>
                  <a:srgbClr val="FF0000"/>
                </a:solidFill>
                <a:sym typeface="Wingdings" pitchFamily="2" charset="2"/>
              </a:rPr>
              <a:t>Also give me the Hosmer </a:t>
            </a:r>
            <a:r>
              <a:rPr lang="en-US" dirty="0" err="1" smtClean="0">
                <a:solidFill>
                  <a:srgbClr val="FF0000"/>
                </a:solidFill>
                <a:sym typeface="Wingdings" pitchFamily="2" charset="2"/>
              </a:rPr>
              <a:t>Lemeshow</a:t>
            </a:r>
            <a:r>
              <a:rPr lang="en-US" dirty="0" smtClean="0">
                <a:solidFill>
                  <a:srgbClr val="FF0000"/>
                </a:solidFill>
                <a:sym typeface="Wingdings" pitchFamily="2" charset="2"/>
              </a:rPr>
              <a:t> goodness of fit statistic</a:t>
            </a:r>
            <a:endParaRPr lang="en-US" dirty="0">
              <a:solidFill>
                <a:srgbClr val="FF0000"/>
              </a:solidFill>
              <a:latin typeface="Arial" charset="0"/>
            </a:endParaRPr>
          </a:p>
        </p:txBody>
      </p:sp>
    </p:spTree>
    <p:extLst>
      <p:ext uri="{BB962C8B-B14F-4D97-AF65-F5344CB8AC3E}">
        <p14:creationId xmlns:p14="http://schemas.microsoft.com/office/powerpoint/2010/main" val="4018291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Inspect the 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13438" y="1635202"/>
            <a:ext cx="7610346" cy="461665"/>
          </a:xfrm>
          <a:prstGeom prst="rect">
            <a:avLst/>
          </a:prstGeom>
        </p:spPr>
        <p:txBody>
          <a:bodyPr wrap="square">
            <a:spAutoFit/>
          </a:bodyPr>
          <a:lstStyle/>
          <a:p>
            <a:r>
              <a:rPr lang="en-US" sz="2400" dirty="0" smtClean="0"/>
              <a:t>Here are the relative goodness of fit statistics</a:t>
            </a:r>
            <a:endParaRPr lang="en-US" sz="2400" dirty="0"/>
          </a:p>
        </p:txBody>
      </p:sp>
      <p:pic>
        <p:nvPicPr>
          <p:cNvPr id="2" name="Picture 1"/>
          <p:cNvPicPr>
            <a:picLocks noChangeAspect="1"/>
          </p:cNvPicPr>
          <p:nvPr/>
        </p:nvPicPr>
        <p:blipFill>
          <a:blip r:embed="rId3"/>
          <a:stretch>
            <a:fillRect/>
          </a:stretch>
        </p:blipFill>
        <p:spPr>
          <a:xfrm>
            <a:off x="1981200" y="2895600"/>
            <a:ext cx="5078964" cy="2699107"/>
          </a:xfrm>
          <a:prstGeom prst="rect">
            <a:avLst/>
          </a:prstGeom>
        </p:spPr>
      </p:pic>
    </p:spTree>
    <p:extLst>
      <p:ext uri="{BB962C8B-B14F-4D97-AF65-F5344CB8AC3E}">
        <p14:creationId xmlns:p14="http://schemas.microsoft.com/office/powerpoint/2010/main" val="3234899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4" ma:contentTypeDescription="Create a new document." ma:contentTypeScope="" ma:versionID="c7c3d213cbb2d469674a6ed12af4d478">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a5f2cd12e341de827b888a8fb19bbec0"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DB564E-0367-4579-B288-45D32F5357D5}">
  <ds:schemaRefs>
    <ds:schemaRef ds:uri="http://schemas.microsoft.com/sharepoint/v3/contenttype/forms"/>
  </ds:schemaRefs>
</ds:datastoreItem>
</file>

<file path=customXml/itemProps2.xml><?xml version="1.0" encoding="utf-8"?>
<ds:datastoreItem xmlns:ds="http://schemas.openxmlformats.org/officeDocument/2006/customXml" ds:itemID="{352C5EC9-0A3E-454E-BD62-113E57AD050C}">
  <ds:schemaRefs>
    <ds:schemaRef ds:uri="7c4dd8aa-edd7-4664-bc6c-feed373e4ae0"/>
    <ds:schemaRef ds:uri="50189497-729f-4dc5-9929-5ffc656f3910"/>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48A92CE8-E857-43FE-971C-DD0F114B57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Equity</Template>
  <TotalTime>4264</TotalTime>
  <Words>3612</Words>
  <Application>Microsoft Office PowerPoint</Application>
  <PresentationFormat>On-screen Show (4:3)</PresentationFormat>
  <Paragraphs>221</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Franklin Gothic Book</vt:lpstr>
      <vt:lpstr>Perpetua</vt:lpstr>
      <vt:lpstr>Wingdings</vt:lpstr>
      <vt:lpstr>Wingdings 2</vt:lpstr>
      <vt:lpstr>Equity</vt:lpstr>
      <vt:lpstr>Multinomial Logistic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362</cp:revision>
  <dcterms:created xsi:type="dcterms:W3CDTF">2007-03-27T14:14:02Z</dcterms:created>
  <dcterms:modified xsi:type="dcterms:W3CDTF">2023-04-13T17:18:27Z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ies>
</file>