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7" r:id="rId3"/>
    <p:sldId id="278" r:id="rId4"/>
    <p:sldId id="279" r:id="rId5"/>
    <p:sldId id="280" r:id="rId6"/>
    <p:sldId id="281" r:id="rId7"/>
    <p:sldId id="282" r:id="rId8"/>
    <p:sldId id="283" r:id="rId9"/>
    <p:sldId id="284" r:id="rId10"/>
    <p:sldId id="28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81"/>
    <p:restoredTop sz="94385"/>
  </p:normalViewPr>
  <p:slideViewPr>
    <p:cSldViewPr>
      <p:cViewPr varScale="1">
        <p:scale>
          <a:sx n="103" d="100"/>
          <a:sy n="103" d="100"/>
        </p:scale>
        <p:origin x="231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65BDC3-0CF3-4DE4-A6E5-555934A959D5}" type="datetimeFigureOut">
              <a:rPr lang="en-US" smtClean="0"/>
              <a:t>4/22/20</a:t>
            </a:fld>
            <a:endParaRPr lang="en-US"/>
          </a:p>
        </p:txBody>
      </p:sp>
      <p:sp>
        <p:nvSpPr>
          <p:cNvPr id="8" name="Slide Number Placeholder 7"/>
          <p:cNvSpPr>
            <a:spLocks noGrp="1"/>
          </p:cNvSpPr>
          <p:nvPr>
            <p:ph type="sldNum" sz="quarter" idx="11"/>
          </p:nvPr>
        </p:nvSpPr>
        <p:spPr/>
        <p:txBody>
          <a:bodyPr/>
          <a:lstStyle/>
          <a:p>
            <a:fld id="{1B4E1EF5-CD46-4CB2-B781-04231C59422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5BDC3-0CF3-4DE4-A6E5-555934A959D5}" type="datetimeFigureOut">
              <a:rPr lang="en-US" smtClean="0"/>
              <a:t>4/22/20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5BDC3-0CF3-4DE4-A6E5-555934A959D5}" type="datetimeFigureOut">
              <a:rPr lang="en-US" smtClean="0"/>
              <a:t>4/22/20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5BDC3-0CF3-4DE4-A6E5-555934A959D5}" type="datetimeFigureOut">
              <a:rPr lang="en-US" smtClean="0"/>
              <a:t>4/22/20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5BDC3-0CF3-4DE4-A6E5-555934A959D5}" type="datetimeFigureOut">
              <a:rPr lang="en-US" smtClean="0"/>
              <a:t>4/22/20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E1EF5-CD46-4CB2-B781-04231C59422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65BDC3-0CF3-4DE4-A6E5-555934A959D5}" type="datetimeFigureOut">
              <a:rPr lang="en-US" smtClean="0"/>
              <a:t>4/22/20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E1EF5-CD46-4CB2-B781-04231C59422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65BDC3-0CF3-4DE4-A6E5-555934A959D5}" type="datetimeFigureOut">
              <a:rPr lang="en-US" smtClean="0"/>
              <a:t>4/22/20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E1EF5-CD46-4CB2-B781-04231C59422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65BDC3-0CF3-4DE4-A6E5-555934A959D5}" type="datetimeFigureOut">
              <a:rPr lang="en-US" smtClean="0"/>
              <a:t>4/22/20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5BDC3-0CF3-4DE4-A6E5-555934A959D5}" type="datetimeFigureOut">
              <a:rPr lang="en-US" smtClean="0"/>
              <a:t>4/22/20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5BDC3-0CF3-4DE4-A6E5-555934A959D5}" type="datetimeFigureOut">
              <a:rPr lang="en-US" smtClean="0"/>
              <a:t>4/22/20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5BDC3-0CF3-4DE4-A6E5-555934A959D5}" type="datetimeFigureOut">
              <a:rPr lang="en-US" smtClean="0"/>
              <a:t>4/22/20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F65BDC3-0CF3-4DE4-A6E5-555934A959D5}" type="datetimeFigureOut">
              <a:rPr lang="en-US" smtClean="0"/>
              <a:t>4/22/20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B4E1EF5-CD46-4CB2-B781-04231C59422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143001"/>
          </a:xfrm>
        </p:spPr>
        <p:txBody>
          <a:bodyPr/>
          <a:lstStyle/>
          <a:p>
            <a:r>
              <a:rPr lang="en-US" sz="6600" dirty="0"/>
              <a:t>Ensemble Methods</a:t>
            </a:r>
          </a:p>
        </p:txBody>
      </p:sp>
    </p:spTree>
    <p:extLst>
      <p:ext uri="{BB962C8B-B14F-4D97-AF65-F5344CB8AC3E}">
        <p14:creationId xmlns:p14="http://schemas.microsoft.com/office/powerpoint/2010/main" val="104647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8996-2A3D-F048-AF05-7F9F7D292D03}"/>
              </a:ext>
            </a:extLst>
          </p:cNvPr>
          <p:cNvSpPr>
            <a:spLocks noGrp="1"/>
          </p:cNvSpPr>
          <p:nvPr>
            <p:ph type="title"/>
          </p:nvPr>
        </p:nvSpPr>
        <p:spPr>
          <a:xfrm>
            <a:off x="457200" y="152400"/>
            <a:ext cx="8229600" cy="1600200"/>
          </a:xfrm>
        </p:spPr>
        <p:txBody>
          <a:bodyPr/>
          <a:lstStyle/>
          <a:p>
            <a:r>
              <a:rPr lang="en-US" sz="4000" b="1" dirty="0"/>
              <a:t>Case Study – Customer Acquisition &amp; Retention</a:t>
            </a:r>
            <a:endParaRPr lang="en-US" sz="4000" dirty="0"/>
          </a:p>
        </p:txBody>
      </p:sp>
      <p:sp>
        <p:nvSpPr>
          <p:cNvPr id="3" name="Content Placeholder 2">
            <a:extLst>
              <a:ext uri="{FF2B5EF4-FFF2-40B4-BE49-F238E27FC236}">
                <a16:creationId xmlns:a16="http://schemas.microsoft.com/office/drawing/2014/main" id="{3631DBEB-F467-1948-8914-8D0BF6866E41}"/>
              </a:ext>
            </a:extLst>
          </p:cNvPr>
          <p:cNvSpPr>
            <a:spLocks noGrp="1"/>
          </p:cNvSpPr>
          <p:nvPr>
            <p:ph idx="1"/>
          </p:nvPr>
        </p:nvSpPr>
        <p:spPr>
          <a:xfrm>
            <a:off x="457200" y="1752600"/>
            <a:ext cx="8229600" cy="4876800"/>
          </a:xfrm>
        </p:spPr>
        <p:txBody>
          <a:bodyPr>
            <a:normAutofit fontScale="92500"/>
          </a:bodyPr>
          <a:lstStyle/>
          <a:p>
            <a:pPr marL="0" lvl="0" indent="0">
              <a:buNone/>
            </a:pPr>
            <a:endParaRPr lang="en-US" b="1" i="1" dirty="0"/>
          </a:p>
          <a:p>
            <a:r>
              <a:rPr lang="en-US" dirty="0"/>
              <a:t>Use </a:t>
            </a:r>
            <a:r>
              <a:rPr lang="en-US" dirty="0" err="1"/>
              <a:t>acquisitionRetention</a:t>
            </a:r>
            <a:r>
              <a:rPr lang="en-US" dirty="0"/>
              <a:t> data set to predict which customers will be acquired and for how long (duration) based on a feature set using a random forest.</a:t>
            </a:r>
          </a:p>
          <a:p>
            <a:pPr lvl="0"/>
            <a:r>
              <a:rPr lang="en-US" dirty="0"/>
              <a:t>Compute variable importance to detect interactions and optimize hyper-parameters for acquired customers.</a:t>
            </a:r>
          </a:p>
          <a:p>
            <a:pPr lvl="0"/>
            <a:r>
              <a:rPr lang="en-US" dirty="0"/>
              <a:t>Compare the accuracy of model with a decision trees and logistic regression model for acquiring customers.</a:t>
            </a:r>
          </a:p>
          <a:p>
            <a:pPr lvl="0"/>
            <a:r>
              <a:rPr lang="en-US" dirty="0"/>
              <a:t>Compare the accuracy improvements if any for portfolios of CLV</a:t>
            </a:r>
          </a:p>
          <a:p>
            <a:pPr lvl="1"/>
            <a:r>
              <a:rPr lang="en-US" dirty="0"/>
              <a:t>Extra credit: generate PDP plots for all variables</a:t>
            </a:r>
          </a:p>
          <a:p>
            <a:pPr lvl="0"/>
            <a:r>
              <a:rPr lang="en-US" dirty="0"/>
              <a:t>To access data type: data(</a:t>
            </a:r>
            <a:r>
              <a:rPr lang="en-US" dirty="0" err="1"/>
              <a:t>acquisitionRetention</a:t>
            </a:r>
            <a:r>
              <a:rPr lang="en-US" dirty="0"/>
              <a:t>), after installing the “SMCRM” package.</a:t>
            </a:r>
          </a:p>
        </p:txBody>
      </p:sp>
    </p:spTree>
    <p:extLst>
      <p:ext uri="{BB962C8B-B14F-4D97-AF65-F5344CB8AC3E}">
        <p14:creationId xmlns:p14="http://schemas.microsoft.com/office/powerpoint/2010/main" val="335757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marL="0" indent="0">
              <a:buNone/>
            </a:pPr>
            <a:r>
              <a:rPr lang="en-US" sz="1600" dirty="0">
                <a:solidFill>
                  <a:schemeClr val="tx2"/>
                </a:solidFill>
              </a:rPr>
              <a:t>The visual below shows the 3 different steps in bagging:</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endParaRPr lang="en-US" sz="1600" dirty="0">
              <a:solidFill>
                <a:schemeClr val="tx2"/>
              </a:solidFill>
            </a:endParaRPr>
          </a:p>
          <a:p>
            <a:r>
              <a:rPr lang="en-US" sz="1600" b="1" dirty="0">
                <a:solidFill>
                  <a:schemeClr val="tx2"/>
                </a:solidFill>
              </a:rPr>
              <a:t>Step 1</a:t>
            </a:r>
            <a:r>
              <a:rPr lang="en-US" sz="1600" dirty="0">
                <a:solidFill>
                  <a:schemeClr val="tx2"/>
                </a:solidFill>
              </a:rPr>
              <a:t>: Here you replace the original data with new data. The new data usually have a fraction of the original data's columns and rows, which then can be used as hyper-parameters in the bagging model.</a:t>
            </a:r>
          </a:p>
          <a:p>
            <a:endParaRPr lang="en-US" sz="1600" dirty="0">
              <a:solidFill>
                <a:schemeClr val="tx2"/>
              </a:solidFill>
            </a:endParaRPr>
          </a:p>
          <a:p>
            <a:r>
              <a:rPr lang="en-US" sz="1600" b="1" dirty="0">
                <a:solidFill>
                  <a:schemeClr val="tx2"/>
                </a:solidFill>
              </a:rPr>
              <a:t>Step 2</a:t>
            </a:r>
            <a:r>
              <a:rPr lang="en-US" sz="1600" dirty="0">
                <a:solidFill>
                  <a:schemeClr val="tx2"/>
                </a:solidFill>
              </a:rPr>
              <a:t>: You build classifiers on each dataset. Generally, you can use the same classifier for making models and predictions.</a:t>
            </a:r>
          </a:p>
          <a:p>
            <a:endParaRPr lang="en-US" sz="1600" dirty="0">
              <a:solidFill>
                <a:schemeClr val="tx2"/>
              </a:solidFill>
            </a:endParaRPr>
          </a:p>
          <a:p>
            <a:r>
              <a:rPr lang="en-US" sz="1600" b="1" dirty="0">
                <a:solidFill>
                  <a:schemeClr val="tx2"/>
                </a:solidFill>
              </a:rPr>
              <a:t>Step 3</a:t>
            </a:r>
            <a:r>
              <a:rPr lang="en-US" sz="1600" dirty="0">
                <a:solidFill>
                  <a:schemeClr val="tx2"/>
                </a:solidFill>
              </a:rPr>
              <a:t>: Lastly, you use an average value to combine the predictions of all the classifiers, depending on the problem. Generally, these combined values are more robust than a single model.</a:t>
            </a:r>
          </a:p>
          <a:p>
            <a:endParaRPr lang="en-US" sz="1600" dirty="0">
              <a:solidFill>
                <a:schemeClr val="tx2"/>
              </a:solidFill>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609600"/>
            <a:ext cx="3962400" cy="3023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38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228600"/>
                <a:ext cx="8686800" cy="6477000"/>
              </a:xfrm>
            </p:spPr>
            <p:txBody>
              <a:bodyPr>
                <a:normAutofit/>
              </a:bodyPr>
              <a:lstStyle/>
              <a:p>
                <a:endParaRPr lang="en-US" sz="2000" dirty="0">
                  <a:solidFill>
                    <a:schemeClr val="tx2"/>
                  </a:solidFill>
                </a:endParaRPr>
              </a:p>
              <a:p>
                <a:r>
                  <a:rPr lang="en-US" sz="2000" dirty="0">
                    <a:solidFill>
                      <a:schemeClr val="tx2"/>
                    </a:solidFill>
                  </a:rPr>
                  <a:t>While bagging can improve predictions for many regression and classification methods, it is particularly useful for decision trees. To apply bagging to regression/classification trees, you simply construct </a:t>
                </a:r>
                <a14:m>
                  <m:oMath xmlns:m="http://schemas.openxmlformats.org/officeDocument/2006/math">
                    <m:r>
                      <a:rPr lang="en-US" sz="2000" b="0" i="1" smtClean="0">
                        <a:solidFill>
                          <a:schemeClr val="tx2"/>
                        </a:solidFill>
                        <a:latin typeface="Cambria Math"/>
                      </a:rPr>
                      <m:t>𝐵</m:t>
                    </m:r>
                  </m:oMath>
                </a14:m>
                <a:r>
                  <a:rPr lang="en-US" sz="2000" dirty="0">
                    <a:solidFill>
                      <a:schemeClr val="tx2"/>
                    </a:solidFill>
                  </a:rPr>
                  <a:t> regression/classification trees using </a:t>
                </a:r>
                <a14:m>
                  <m:oMath xmlns:m="http://schemas.openxmlformats.org/officeDocument/2006/math">
                    <m:r>
                      <a:rPr lang="en-US" sz="2000" b="0" i="1" smtClean="0">
                        <a:solidFill>
                          <a:schemeClr val="tx2"/>
                        </a:solidFill>
                        <a:latin typeface="Cambria Math"/>
                      </a:rPr>
                      <m:t>𝐵</m:t>
                    </m:r>
                  </m:oMath>
                </a14:m>
                <a:r>
                  <a:rPr lang="en-US" sz="2000" dirty="0">
                    <a:solidFill>
                      <a:schemeClr val="tx2"/>
                    </a:solidFill>
                  </a:rPr>
                  <a:t> bootstrapped training sets, and average the resulting predictions. These trees are grown deep, and are not pruned. Hence each individual tree has high variance, but low bias. Averaging these </a:t>
                </a:r>
                <a14:m>
                  <m:oMath xmlns:m="http://schemas.openxmlformats.org/officeDocument/2006/math">
                    <m:r>
                      <a:rPr lang="en-US" sz="2000" b="0" i="1" smtClean="0">
                        <a:solidFill>
                          <a:schemeClr val="tx2"/>
                        </a:solidFill>
                        <a:latin typeface="Cambria Math"/>
                      </a:rPr>
                      <m:t>𝐵</m:t>
                    </m:r>
                  </m:oMath>
                </a14:m>
                <a:r>
                  <a:rPr lang="en-US" sz="2000" dirty="0">
                    <a:solidFill>
                      <a:schemeClr val="tx2"/>
                    </a:solidFill>
                  </a:rPr>
                  <a:t> trees reduces the variance.</a:t>
                </a:r>
              </a:p>
              <a:p>
                <a:endParaRPr lang="en-US" sz="2000" dirty="0">
                  <a:solidFill>
                    <a:schemeClr val="tx2"/>
                  </a:solidFill>
                </a:endParaRPr>
              </a:p>
              <a:p>
                <a:r>
                  <a:rPr lang="en-US" sz="2000" dirty="0">
                    <a:solidFill>
                      <a:schemeClr val="tx2"/>
                    </a:solidFill>
                  </a:rPr>
                  <a:t>Broadly speaking, bagging has been demonstrated to give improvements in accuracy by combining together hundreds or even thousands of trees into a single procedure.</a:t>
                </a:r>
              </a:p>
              <a:p>
                <a:pPr marL="0" indent="0">
                  <a:buNone/>
                </a:pPr>
                <a:br>
                  <a:rPr lang="en-US" sz="2000" dirty="0">
                    <a:solidFill>
                      <a:schemeClr val="tx2"/>
                    </a:solidFill>
                  </a:rPr>
                </a:br>
                <a:endParaRPr lang="en-US" sz="2000" dirty="0">
                  <a:solidFill>
                    <a:schemeClr val="tx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228600"/>
                <a:ext cx="8686800" cy="6477000"/>
              </a:xfrm>
              <a:blipFill>
                <a:blip r:embed="rId2"/>
                <a:stretch>
                  <a:fillRect l="-585" r="-585"/>
                </a:stretch>
              </a:blipFill>
            </p:spPr>
            <p:txBody>
              <a:bodyPr/>
              <a:lstStyle/>
              <a:p>
                <a:r>
                  <a:rPr lang="en-US">
                    <a:noFill/>
                  </a:rPr>
                  <a:t> </a:t>
                </a:r>
              </a:p>
            </p:txBody>
          </p:sp>
        </mc:Fallback>
      </mc:AlternateContent>
    </p:spTree>
    <p:extLst>
      <p:ext uri="{BB962C8B-B14F-4D97-AF65-F5344CB8AC3E}">
        <p14:creationId xmlns:p14="http://schemas.microsoft.com/office/powerpoint/2010/main" val="202819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915400" cy="6477000"/>
              </a:xfrm>
            </p:spPr>
            <p:txBody>
              <a:bodyPr>
                <a:normAutofit/>
              </a:bodyPr>
              <a:lstStyle/>
              <a:p>
                <a:pPr marL="0" indent="0">
                  <a:buNone/>
                </a:pPr>
                <a:r>
                  <a:rPr lang="en-US" sz="2000" b="1" dirty="0">
                    <a:solidFill>
                      <a:schemeClr val="tx2"/>
                    </a:solidFill>
                  </a:rPr>
                  <a:t>Random Forests</a:t>
                </a:r>
              </a:p>
              <a:p>
                <a:endParaRPr lang="en-US" sz="2000" b="1" dirty="0">
                  <a:solidFill>
                    <a:schemeClr val="tx2"/>
                  </a:solidFill>
                </a:endParaRPr>
              </a:p>
              <a:p>
                <a:r>
                  <a:rPr lang="en-US" sz="2000" b="1" dirty="0">
                    <a:solidFill>
                      <a:schemeClr val="tx2"/>
                    </a:solidFill>
                  </a:rPr>
                  <a:t>Random Forests</a:t>
                </a:r>
                <a:r>
                  <a:rPr lang="en-US" sz="2000" dirty="0">
                    <a:solidFill>
                      <a:schemeClr val="tx2"/>
                    </a:solidFill>
                  </a:rPr>
                  <a:t> is a versatile machine learning method capable of performing both regression and classification tasks. It also undertakes dimensional reduction methods, treats missing values, outlier values and other essential steps of data exploration, and does a fairly good job.</a:t>
                </a:r>
              </a:p>
              <a:p>
                <a:endParaRPr lang="en-US" sz="2000" dirty="0">
                  <a:solidFill>
                    <a:schemeClr val="tx2"/>
                  </a:solidFill>
                </a:endParaRPr>
              </a:p>
              <a:p>
                <a:r>
                  <a:rPr lang="en-US" sz="2000" dirty="0">
                    <a:solidFill>
                      <a:schemeClr val="tx2"/>
                    </a:solidFill>
                  </a:rPr>
                  <a:t>Random Forests provides an improvement over bagged trees by a small tweak that makes the trees </a:t>
                </a:r>
                <a:r>
                  <a:rPr lang="en-US" sz="2000" i="1" dirty="0">
                    <a:solidFill>
                      <a:schemeClr val="tx2"/>
                    </a:solidFill>
                  </a:rPr>
                  <a:t>uncorrelated</a:t>
                </a:r>
                <a:r>
                  <a:rPr lang="en-US" sz="2000" dirty="0">
                    <a:solidFill>
                      <a:schemeClr val="tx2"/>
                    </a:solidFill>
                  </a:rPr>
                  <a:t>.</a:t>
                </a:r>
              </a:p>
              <a:p>
                <a:endParaRPr lang="en-US" sz="2000" dirty="0">
                  <a:solidFill>
                    <a:schemeClr val="tx2"/>
                  </a:solidFill>
                </a:endParaRPr>
              </a:p>
              <a:p>
                <a:r>
                  <a:rPr lang="en-US" sz="2000" dirty="0">
                    <a:solidFill>
                      <a:schemeClr val="tx2"/>
                    </a:solidFill>
                  </a:rPr>
                  <a:t> As in bagging, you build a number of decision trees on bootstrapped training samples. But when building these decision trees, each time a split in a tree is considered, a </a:t>
                </a:r>
                <a:r>
                  <a:rPr lang="en-US" sz="2000" i="1" dirty="0">
                    <a:solidFill>
                      <a:schemeClr val="tx2"/>
                    </a:solidFill>
                  </a:rPr>
                  <a:t>random sample of </a:t>
                </a:r>
                <a14:m>
                  <m:oMath xmlns:m="http://schemas.openxmlformats.org/officeDocument/2006/math">
                    <m:r>
                      <a:rPr lang="en-US" sz="2000" i="1" dirty="0" smtClean="0">
                        <a:solidFill>
                          <a:schemeClr val="tx2"/>
                        </a:solidFill>
                        <a:latin typeface="Cambria Math"/>
                      </a:rPr>
                      <m:t>𝑚</m:t>
                    </m:r>
                  </m:oMath>
                </a14:m>
                <a:r>
                  <a:rPr lang="en-US" sz="2000" i="1" dirty="0">
                    <a:solidFill>
                      <a:schemeClr val="tx2"/>
                    </a:solidFill>
                  </a:rPr>
                  <a:t> predictors</a:t>
                </a:r>
                <a:r>
                  <a:rPr lang="en-US" sz="2000" dirty="0">
                    <a:solidFill>
                      <a:schemeClr val="tx2"/>
                    </a:solidFill>
                  </a:rPr>
                  <a:t> is chosen as split candidates from the full set of </a:t>
                </a:r>
                <a14:m>
                  <m:oMath xmlns:m="http://schemas.openxmlformats.org/officeDocument/2006/math">
                    <m:r>
                      <a:rPr lang="en-US" sz="2000" b="0" i="1" smtClean="0">
                        <a:solidFill>
                          <a:schemeClr val="tx2"/>
                        </a:solidFill>
                        <a:latin typeface="Cambria Math"/>
                      </a:rPr>
                      <m:t>𝑝</m:t>
                    </m:r>
                  </m:oMath>
                </a14:m>
                <a:r>
                  <a:rPr lang="en-US" sz="2000" dirty="0">
                    <a:solidFill>
                      <a:schemeClr val="tx2"/>
                    </a:solidFill>
                  </a:rPr>
                  <a:t> predictors. The split is allowed to use only one of those </a:t>
                </a:r>
                <a14:m>
                  <m:oMath xmlns:m="http://schemas.openxmlformats.org/officeDocument/2006/math">
                    <m:r>
                      <a:rPr lang="en-US" sz="2000" b="0" i="1" smtClean="0">
                        <a:solidFill>
                          <a:schemeClr val="tx2"/>
                        </a:solidFill>
                        <a:latin typeface="Cambria Math"/>
                      </a:rPr>
                      <m:t>𝑚</m:t>
                    </m:r>
                  </m:oMath>
                </a14:m>
                <a:r>
                  <a:rPr lang="en-US" sz="2000" dirty="0">
                    <a:solidFill>
                      <a:schemeClr val="tx2"/>
                    </a:solidFill>
                  </a:rPr>
                  <a:t> predictors. </a:t>
                </a:r>
              </a:p>
              <a:p>
                <a:endParaRPr lang="en-US" sz="2000" dirty="0">
                  <a:solidFill>
                    <a:schemeClr val="tx2"/>
                  </a:solidFill>
                </a:endParaRPr>
              </a:p>
              <a:p>
                <a:r>
                  <a:rPr lang="en-US" sz="2000" dirty="0">
                    <a:solidFill>
                      <a:schemeClr val="tx2"/>
                    </a:solidFill>
                  </a:rPr>
                  <a:t>This is the main difference between random forests and bagging; because as in bagging, the choice of predictor </a:t>
                </a:r>
                <a14:m>
                  <m:oMath xmlns:m="http://schemas.openxmlformats.org/officeDocument/2006/math">
                    <m:r>
                      <a:rPr lang="en-US" sz="2000" b="0" i="1" smtClean="0">
                        <a:solidFill>
                          <a:schemeClr val="tx2"/>
                        </a:solidFill>
                        <a:latin typeface="Cambria Math"/>
                      </a:rPr>
                      <m:t>𝑚</m:t>
                    </m:r>
                    <m:r>
                      <a:rPr lang="en-US" sz="2000" b="0" i="1" smtClean="0">
                        <a:solidFill>
                          <a:schemeClr val="tx2"/>
                        </a:solidFill>
                        <a:latin typeface="Cambria Math"/>
                      </a:rPr>
                      <m:t>=</m:t>
                    </m:r>
                    <m:r>
                      <a:rPr lang="en-US" sz="2000" b="0" i="1" smtClean="0">
                        <a:solidFill>
                          <a:schemeClr val="tx2"/>
                        </a:solidFill>
                        <a:latin typeface="Cambria Math"/>
                      </a:rPr>
                      <m:t>𝑝</m:t>
                    </m:r>
                  </m:oMath>
                </a14:m>
                <a:r>
                  <a:rPr lang="en-US" sz="2000" dirty="0">
                    <a:solidFill>
                      <a:schemeClr val="tx2"/>
                    </a:solidFill>
                  </a:rPr>
                  <a:t>.</a:t>
                </a:r>
              </a:p>
              <a:p>
                <a:endParaRPr lang="en-US" sz="2000" dirty="0">
                  <a:solidFill>
                    <a:schemeClr val="tx2"/>
                  </a:solidFill>
                </a:endParaRPr>
              </a:p>
              <a:p>
                <a:endParaRPr lang="en-US" sz="2000" dirty="0">
                  <a:solidFill>
                    <a:schemeClr val="tx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915400" cy="6477000"/>
              </a:xfrm>
              <a:blipFill>
                <a:blip r:embed="rId2"/>
                <a:stretch>
                  <a:fillRect l="-711" t="-588" r="-142"/>
                </a:stretch>
              </a:blipFill>
            </p:spPr>
            <p:txBody>
              <a:bodyPr/>
              <a:lstStyle/>
              <a:p>
                <a:r>
                  <a:rPr lang="en-US">
                    <a:noFill/>
                  </a:rPr>
                  <a:t> </a:t>
                </a:r>
              </a:p>
            </p:txBody>
          </p:sp>
        </mc:Fallback>
      </mc:AlternateContent>
    </p:spTree>
    <p:extLst>
      <p:ext uri="{BB962C8B-B14F-4D97-AF65-F5344CB8AC3E}">
        <p14:creationId xmlns:p14="http://schemas.microsoft.com/office/powerpoint/2010/main" val="280754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20" y="171450"/>
            <a:ext cx="8839200" cy="6629400"/>
          </a:xfrm>
        </p:spPr>
        <p:txBody>
          <a:bodyPr>
            <a:normAutofit/>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pPr marL="0" indent="0">
              <a:buNone/>
            </a:pPr>
            <a:r>
              <a:rPr lang="en-US" sz="2000" dirty="0">
                <a:solidFill>
                  <a:schemeClr val="tx2"/>
                </a:solidFill>
              </a:rPr>
              <a:t>In order to grow a random forest, you should:</a:t>
            </a:r>
          </a:p>
          <a:p>
            <a:pPr marL="0" indent="0">
              <a:buNone/>
            </a:pPr>
            <a:endParaRPr lang="en-US" sz="2000" dirty="0">
              <a:solidFill>
                <a:schemeClr val="tx2"/>
              </a:solidFill>
            </a:endParaRPr>
          </a:p>
          <a:p>
            <a:r>
              <a:rPr lang="en-US" sz="2000" dirty="0">
                <a:solidFill>
                  <a:schemeClr val="tx2"/>
                </a:solidFill>
              </a:rPr>
              <a:t>First assume that the number of cases in the training set is K. Then, take a random sample of these K cases, and then use this sample as the training set for growing the tree.</a:t>
            </a:r>
            <a:endParaRPr lang="en-US" dirty="0">
              <a:solidFill>
                <a:schemeClr val="tx2"/>
              </a:solidFill>
            </a:endParaRPr>
          </a:p>
          <a:p>
            <a:endParaRPr lang="en-US" dirty="0">
              <a:solidFill>
                <a:schemeClr val="tx2"/>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
            <a:ext cx="5779241"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03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915400" cy="6553200"/>
              </a:xfrm>
            </p:spPr>
            <p:txBody>
              <a:bodyPr>
                <a:normAutofit/>
              </a:bodyPr>
              <a:lstStyle/>
              <a:p>
                <a:r>
                  <a:rPr lang="en-US" sz="2000" dirty="0">
                    <a:solidFill>
                      <a:schemeClr val="tx2"/>
                    </a:solidFill>
                  </a:rPr>
                  <a:t>If there are </a:t>
                </a:r>
                <a14:m>
                  <m:oMath xmlns:m="http://schemas.openxmlformats.org/officeDocument/2006/math">
                    <m:r>
                      <a:rPr lang="en-US" sz="2000" b="0" i="1" smtClean="0">
                        <a:solidFill>
                          <a:schemeClr val="tx2"/>
                        </a:solidFill>
                        <a:latin typeface="Cambria Math"/>
                      </a:rPr>
                      <m:t>𝑝</m:t>
                    </m:r>
                  </m:oMath>
                </a14:m>
                <a:r>
                  <a:rPr lang="en-US" sz="2000" dirty="0">
                    <a:solidFill>
                      <a:schemeClr val="tx2"/>
                    </a:solidFill>
                  </a:rPr>
                  <a:t> input variables, specify a number </a:t>
                </a:r>
                <a14:m>
                  <m:oMath xmlns:m="http://schemas.openxmlformats.org/officeDocument/2006/math">
                    <m:r>
                      <a:rPr lang="en-US" sz="2000" i="1" dirty="0" smtClean="0">
                        <a:solidFill>
                          <a:schemeClr val="tx2"/>
                        </a:solidFill>
                        <a:latin typeface="Cambria Math"/>
                      </a:rPr>
                      <m:t>𝑚</m:t>
                    </m:r>
                    <m:r>
                      <a:rPr lang="en-US" sz="2000" i="1" dirty="0" smtClean="0">
                        <a:solidFill>
                          <a:schemeClr val="tx2"/>
                        </a:solidFill>
                        <a:latin typeface="Cambria Math"/>
                      </a:rPr>
                      <m:t> &lt; </m:t>
                    </m:r>
                    <m:r>
                      <a:rPr lang="en-US" sz="2000" i="1" dirty="0" smtClean="0">
                        <a:solidFill>
                          <a:schemeClr val="tx2"/>
                        </a:solidFill>
                        <a:latin typeface="Cambria Math"/>
                      </a:rPr>
                      <m:t>𝑝</m:t>
                    </m:r>
                    <m:r>
                      <a:rPr lang="en-US" sz="2000" i="1" dirty="0" smtClean="0">
                        <a:solidFill>
                          <a:schemeClr val="tx2"/>
                        </a:solidFill>
                        <a:latin typeface="Cambria Math"/>
                      </a:rPr>
                      <m:t> </m:t>
                    </m:r>
                  </m:oMath>
                </a14:m>
                <a:r>
                  <a:rPr lang="en-US" sz="2000" dirty="0">
                    <a:solidFill>
                      <a:schemeClr val="tx2"/>
                    </a:solidFill>
                  </a:rPr>
                  <a:t>such that at each node, you can select </a:t>
                </a:r>
                <a14:m>
                  <m:oMath xmlns:m="http://schemas.openxmlformats.org/officeDocument/2006/math">
                    <m:r>
                      <a:rPr lang="en-US" sz="2000" i="1" dirty="0" smtClean="0">
                        <a:solidFill>
                          <a:schemeClr val="tx2"/>
                        </a:solidFill>
                        <a:latin typeface="Cambria Math"/>
                      </a:rPr>
                      <m:t>𝑚</m:t>
                    </m:r>
                    <m:r>
                      <a:rPr lang="en-US" sz="2000" i="1" dirty="0" smtClean="0">
                        <a:solidFill>
                          <a:schemeClr val="tx2"/>
                        </a:solidFill>
                        <a:latin typeface="Cambria Math"/>
                      </a:rPr>
                      <m:t> </m:t>
                    </m:r>
                  </m:oMath>
                </a14:m>
                <a:r>
                  <a:rPr lang="en-US" sz="2000" dirty="0">
                    <a:solidFill>
                      <a:schemeClr val="tx2"/>
                    </a:solidFill>
                  </a:rPr>
                  <a:t>random variables out of the </a:t>
                </a:r>
                <a14:m>
                  <m:oMath xmlns:m="http://schemas.openxmlformats.org/officeDocument/2006/math">
                    <m:r>
                      <a:rPr lang="en-US" sz="2000" b="0" i="1" smtClean="0">
                        <a:solidFill>
                          <a:schemeClr val="tx2"/>
                        </a:solidFill>
                        <a:latin typeface="Cambria Math"/>
                      </a:rPr>
                      <m:t>𝑝</m:t>
                    </m:r>
                  </m:oMath>
                </a14:m>
                <a:r>
                  <a:rPr lang="en-US" sz="2000" dirty="0">
                    <a:solidFill>
                      <a:schemeClr val="tx2"/>
                    </a:solidFill>
                  </a:rPr>
                  <a:t>. The best split on these </a:t>
                </a:r>
                <a14:m>
                  <m:oMath xmlns:m="http://schemas.openxmlformats.org/officeDocument/2006/math">
                    <m:r>
                      <a:rPr lang="en-US" sz="2000" b="0" i="1" smtClean="0">
                        <a:solidFill>
                          <a:schemeClr val="tx2"/>
                        </a:solidFill>
                        <a:latin typeface="Cambria Math"/>
                      </a:rPr>
                      <m:t>𝑚</m:t>
                    </m:r>
                  </m:oMath>
                </a14:m>
                <a:r>
                  <a:rPr lang="en-US" sz="2000" dirty="0">
                    <a:solidFill>
                      <a:schemeClr val="tx2"/>
                    </a:solidFill>
                  </a:rPr>
                  <a:t> is used to split the node.</a:t>
                </a:r>
              </a:p>
              <a:p>
                <a:endParaRPr lang="en-US" sz="2000" dirty="0">
                  <a:solidFill>
                    <a:schemeClr val="tx2"/>
                  </a:solidFill>
                </a:endParaRPr>
              </a:p>
              <a:p>
                <a:r>
                  <a:rPr lang="en-US" sz="2000" dirty="0">
                    <a:solidFill>
                      <a:schemeClr val="tx2"/>
                    </a:solidFill>
                  </a:rPr>
                  <a:t>Each tree is subsequently grown to the largest extent possible and no pruning is needed.</a:t>
                </a:r>
              </a:p>
              <a:p>
                <a:endParaRPr lang="en-US" sz="2000" dirty="0">
                  <a:solidFill>
                    <a:schemeClr val="tx2"/>
                  </a:solidFill>
                </a:endParaRPr>
              </a:p>
              <a:p>
                <a:r>
                  <a:rPr lang="en-US" sz="2000" dirty="0">
                    <a:solidFill>
                      <a:schemeClr val="tx2"/>
                    </a:solidFill>
                  </a:rPr>
                  <a:t>Finally, aggregate the predictions of the target trees to predict new data.</a:t>
                </a:r>
              </a:p>
              <a:p>
                <a:endParaRPr lang="en-US" sz="2000" dirty="0">
                  <a:solidFill>
                    <a:schemeClr val="tx2"/>
                  </a:solidFill>
                </a:endParaRPr>
              </a:p>
              <a:p>
                <a:r>
                  <a:rPr lang="en-US" sz="2000" dirty="0">
                    <a:solidFill>
                      <a:schemeClr val="tx2"/>
                    </a:solidFill>
                  </a:rPr>
                  <a:t>Random Forests is very effective at estimating missing data and maintaining accuracy when a large proportions of the data is missing. </a:t>
                </a:r>
              </a:p>
              <a:p>
                <a:endParaRPr lang="en-US" sz="2000" dirty="0">
                  <a:solidFill>
                    <a:schemeClr val="tx2"/>
                  </a:solidFill>
                </a:endParaRPr>
              </a:p>
              <a:p>
                <a:r>
                  <a:rPr lang="en-US" sz="2000" dirty="0">
                    <a:solidFill>
                      <a:schemeClr val="tx2"/>
                    </a:solidFill>
                  </a:rPr>
                  <a:t>It can also balance errors in datasets where the classes are imbalanced.</a:t>
                </a:r>
              </a:p>
              <a:p>
                <a:endParaRPr lang="en-US" sz="2000" dirty="0">
                  <a:solidFill>
                    <a:schemeClr val="tx2"/>
                  </a:solidFill>
                </a:endParaRPr>
              </a:p>
              <a:p>
                <a:r>
                  <a:rPr lang="en-US" sz="2000" dirty="0">
                    <a:solidFill>
                      <a:schemeClr val="tx2"/>
                    </a:solidFill>
                  </a:rPr>
                  <a:t> Most importantly, it can handle massive datasets with large dimensionality.</a:t>
                </a:r>
              </a:p>
              <a:p>
                <a:endParaRPr lang="en-US" sz="2000" dirty="0">
                  <a:solidFill>
                    <a:schemeClr val="tx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915400" cy="6553200"/>
              </a:xfrm>
              <a:blipFill rotWithShape="1">
                <a:blip r:embed="rId2"/>
                <a:stretch>
                  <a:fillRect l="-616" t="-465" r="-547" b="-744"/>
                </a:stretch>
              </a:blipFill>
            </p:spPr>
            <p:txBody>
              <a:bodyPr/>
              <a:lstStyle/>
              <a:p>
                <a:r>
                  <a:rPr lang="en-US">
                    <a:noFill/>
                  </a:rPr>
                  <a:t> </a:t>
                </a:r>
              </a:p>
            </p:txBody>
          </p:sp>
        </mc:Fallback>
      </mc:AlternateContent>
    </p:spTree>
    <p:extLst>
      <p:ext uri="{BB962C8B-B14F-4D97-AF65-F5344CB8AC3E}">
        <p14:creationId xmlns:p14="http://schemas.microsoft.com/office/powerpoint/2010/main" val="25750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a:bodyPr>
          <a:lstStyle/>
          <a:p>
            <a:r>
              <a:rPr lang="en-US" sz="2000" dirty="0">
                <a:solidFill>
                  <a:schemeClr val="tx2"/>
                </a:solidFill>
              </a:rPr>
              <a:t>However, one disadvantage of using Random Forests is that you might easily overfit noisy datasets, especially in the case of doing regression.</a:t>
            </a:r>
          </a:p>
          <a:p>
            <a:endParaRPr lang="en-US" sz="2000" dirty="0">
              <a:solidFill>
                <a:schemeClr val="tx2"/>
              </a:solidFill>
            </a:endParaRPr>
          </a:p>
          <a:p>
            <a:pPr marL="0" indent="0">
              <a:buNone/>
            </a:pPr>
            <a:r>
              <a:rPr lang="en-US" sz="2000" b="1" dirty="0">
                <a:solidFill>
                  <a:schemeClr val="tx2"/>
                </a:solidFill>
              </a:rPr>
              <a:t>Boosting</a:t>
            </a:r>
          </a:p>
          <a:p>
            <a:pPr marL="0" indent="0">
              <a:buNone/>
            </a:pPr>
            <a:endParaRPr lang="en-US" sz="2000" b="1" dirty="0">
              <a:solidFill>
                <a:schemeClr val="tx2"/>
              </a:solidFill>
            </a:endParaRPr>
          </a:p>
          <a:p>
            <a:r>
              <a:rPr lang="en-US" sz="2000" b="1" dirty="0">
                <a:solidFill>
                  <a:schemeClr val="tx2"/>
                </a:solidFill>
              </a:rPr>
              <a:t>Boosting</a:t>
            </a:r>
            <a:r>
              <a:rPr lang="en-US" sz="2000" dirty="0">
                <a:solidFill>
                  <a:schemeClr val="tx2"/>
                </a:solidFill>
              </a:rPr>
              <a:t> is another approach to improve the predictions resulting from a decision tree. Like bagging and random forests, it is a general approach that can be applied to many statistical learning methods for regression or classification. </a:t>
            </a:r>
          </a:p>
          <a:p>
            <a:endParaRPr lang="en-US" sz="2000" dirty="0">
              <a:solidFill>
                <a:schemeClr val="tx2"/>
              </a:solidFill>
            </a:endParaRPr>
          </a:p>
          <a:p>
            <a:r>
              <a:rPr lang="en-US" sz="2000" dirty="0">
                <a:solidFill>
                  <a:schemeClr val="tx2"/>
                </a:solidFill>
              </a:rPr>
              <a:t>Boosting works in a similar way, except that the trees are grown </a:t>
            </a:r>
            <a:r>
              <a:rPr lang="en-US" sz="2000" i="1" dirty="0">
                <a:solidFill>
                  <a:schemeClr val="tx2"/>
                </a:solidFill>
              </a:rPr>
              <a:t>sequentially</a:t>
            </a:r>
            <a:r>
              <a:rPr lang="en-US" sz="2000" dirty="0">
                <a:solidFill>
                  <a:schemeClr val="tx2"/>
                </a:solidFill>
              </a:rPr>
              <a:t>: each tree is grown using information from previously grown trees. </a:t>
            </a:r>
          </a:p>
          <a:p>
            <a:endParaRPr lang="en-US" sz="2000" dirty="0">
              <a:solidFill>
                <a:schemeClr val="tx2"/>
              </a:solidFill>
            </a:endParaRPr>
          </a:p>
          <a:p>
            <a:r>
              <a:rPr lang="en-US" sz="2000" dirty="0">
                <a:solidFill>
                  <a:schemeClr val="tx2"/>
                </a:solidFill>
              </a:rPr>
              <a:t>Boosting does not involve bootstrap sampling; instead, each tree is fitted on a modified version of the original dataset.</a:t>
            </a:r>
          </a:p>
          <a:p>
            <a:endParaRPr lang="en-US" sz="2000" dirty="0">
              <a:solidFill>
                <a:schemeClr val="tx2"/>
              </a:solidFill>
            </a:endParaRPr>
          </a:p>
        </p:txBody>
      </p:sp>
    </p:spTree>
    <p:extLst>
      <p:ext uri="{BB962C8B-B14F-4D97-AF65-F5344CB8AC3E}">
        <p14:creationId xmlns:p14="http://schemas.microsoft.com/office/powerpoint/2010/main" val="106783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553200"/>
          </a:xfrm>
        </p:spPr>
        <p:txBody>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sz="2000" dirty="0">
                <a:solidFill>
                  <a:schemeClr val="tx2"/>
                </a:solidFill>
              </a:rPr>
              <a:t>For both regression and classification trees, boosting works as follows:</a:t>
            </a:r>
          </a:p>
          <a:p>
            <a:endParaRPr lang="en-US" sz="2000" dirty="0">
              <a:solidFill>
                <a:schemeClr val="tx2"/>
              </a:solidFill>
            </a:endParaRPr>
          </a:p>
          <a:p>
            <a:r>
              <a:rPr lang="en-US" sz="2000" dirty="0">
                <a:solidFill>
                  <a:schemeClr val="tx2"/>
                </a:solidFill>
              </a:rPr>
              <a:t>Unlike fitting a single large decision tree to the data, which amounts to fitting the data hard and potentially </a:t>
            </a:r>
            <a:r>
              <a:rPr lang="en-US" sz="2000" dirty="0" err="1">
                <a:solidFill>
                  <a:schemeClr val="tx2"/>
                </a:solidFill>
              </a:rPr>
              <a:t>overfitting</a:t>
            </a:r>
            <a:r>
              <a:rPr lang="en-US" sz="2000" dirty="0">
                <a:solidFill>
                  <a:schemeClr val="tx2"/>
                </a:solidFill>
              </a:rPr>
              <a:t>, the boosting approach instead learns slowly.</a:t>
            </a:r>
          </a:p>
          <a:p>
            <a:endParaRPr lang="en-US" sz="2000" dirty="0">
              <a:solidFill>
                <a:schemeClr val="tx2"/>
              </a:solidFill>
            </a:endParaRPr>
          </a:p>
          <a:p>
            <a:r>
              <a:rPr lang="en-US" sz="2000" dirty="0">
                <a:solidFill>
                  <a:schemeClr val="tx2"/>
                </a:solidFill>
              </a:rPr>
              <a:t>Given the current model, you fit a decision tree to the residuals from the model. That is, you fit a tree using the current residuals, rather than the outcome $Y$, as the response.</a:t>
            </a:r>
          </a:p>
          <a:p>
            <a:endParaRPr lang="en-US" sz="2000" dirty="0">
              <a:solidFill>
                <a:schemeClr val="tx2"/>
              </a:solidFill>
            </a:endParaRPr>
          </a:p>
          <a:p>
            <a:endParaRPr lang="en-US" sz="2000" dirty="0">
              <a:solidFill>
                <a:schemeClr val="tx2"/>
              </a:solidFill>
            </a:endParaRPr>
          </a:p>
          <a:p>
            <a:endParaRPr lang="en-US" sz="2000" dirty="0">
              <a:solidFill>
                <a:schemeClr val="tx2"/>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
            <a:ext cx="730579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16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6200"/>
                <a:ext cx="8839200" cy="6629400"/>
              </a:xfrm>
            </p:spPr>
            <p:txBody>
              <a:bodyPr>
                <a:normAutofit/>
              </a:bodyPr>
              <a:lstStyle/>
              <a:p>
                <a:r>
                  <a:rPr lang="en-US" sz="2000" dirty="0">
                    <a:solidFill>
                      <a:schemeClr val="tx2"/>
                    </a:solidFill>
                  </a:rPr>
                  <a:t>You then add this new decision tree into the fitted function in order to update the residuals. Each of these trees can be rather small, with just a few terminal nodes, determined by the parameter </a:t>
                </a:r>
                <a14:m>
                  <m:oMath xmlns:m="http://schemas.openxmlformats.org/officeDocument/2006/math">
                    <m:r>
                      <a:rPr lang="en-US" sz="2000" b="0" i="1" smtClean="0">
                        <a:solidFill>
                          <a:schemeClr val="tx2"/>
                        </a:solidFill>
                        <a:latin typeface="Cambria Math"/>
                      </a:rPr>
                      <m:t>𝑑</m:t>
                    </m:r>
                  </m:oMath>
                </a14:m>
                <a:r>
                  <a:rPr lang="en-US" sz="2000" dirty="0">
                    <a:solidFill>
                      <a:schemeClr val="tx2"/>
                    </a:solidFill>
                  </a:rPr>
                  <a:t> in the algorithm. By fitting small trees to the residuals, you slowly improve </a:t>
                </a:r>
                <a14:m>
                  <m:oMath xmlns:m="http://schemas.openxmlformats.org/officeDocument/2006/math">
                    <m:acc>
                      <m:accPr>
                        <m:chr m:val="̂"/>
                        <m:ctrlPr>
                          <a:rPr lang="en-US" sz="2000" i="1" smtClean="0">
                            <a:solidFill>
                              <a:schemeClr val="tx2"/>
                            </a:solidFill>
                            <a:latin typeface="Cambria Math" panose="02040503050406030204" pitchFamily="18" charset="0"/>
                          </a:rPr>
                        </m:ctrlPr>
                      </m:accPr>
                      <m:e>
                        <m:r>
                          <a:rPr lang="en-US" sz="2000" b="0" i="1" smtClean="0">
                            <a:solidFill>
                              <a:schemeClr val="tx2"/>
                            </a:solidFill>
                            <a:latin typeface="Cambria Math"/>
                          </a:rPr>
                          <m:t>𝑓</m:t>
                        </m:r>
                      </m:e>
                    </m:acc>
                    <m:r>
                      <a:rPr lang="en-US" sz="2000" b="0" i="1" smtClean="0">
                        <a:solidFill>
                          <a:schemeClr val="tx2"/>
                        </a:solidFill>
                        <a:latin typeface="Cambria Math"/>
                      </a:rPr>
                      <m:t> </m:t>
                    </m:r>
                  </m:oMath>
                </a14:m>
                <a:r>
                  <a:rPr lang="en-US" sz="2000" dirty="0">
                    <a:solidFill>
                      <a:schemeClr val="tx2"/>
                    </a:solidFill>
                  </a:rPr>
                  <a:t>in areas where it does not perform well.</a:t>
                </a:r>
              </a:p>
              <a:p>
                <a:pPr marL="0" indent="0">
                  <a:buNone/>
                </a:pPr>
                <a:endParaRPr lang="en-US" sz="2000" dirty="0">
                  <a:solidFill>
                    <a:schemeClr val="tx2"/>
                  </a:solidFill>
                </a:endParaRPr>
              </a:p>
              <a:p>
                <a:r>
                  <a:rPr lang="en-US" sz="2000" dirty="0">
                    <a:solidFill>
                      <a:schemeClr val="tx2"/>
                    </a:solidFill>
                  </a:rPr>
                  <a:t>The shrinkage parameter </a:t>
                </a:r>
                <a14:m>
                  <m:oMath xmlns:m="http://schemas.openxmlformats.org/officeDocument/2006/math">
                    <m:r>
                      <a:rPr lang="en-US" sz="2000" i="1" smtClean="0">
                        <a:solidFill>
                          <a:schemeClr val="tx2"/>
                        </a:solidFill>
                        <a:latin typeface="Cambria Math" panose="02040503050406030204" pitchFamily="18" charset="0"/>
                        <a:ea typeface="Cambria Math" panose="02040503050406030204" pitchFamily="18" charset="0"/>
                      </a:rPr>
                      <m:t>𝜆</m:t>
                    </m:r>
                  </m:oMath>
                </a14:m>
                <a:r>
                  <a:rPr lang="en-US" sz="2000" dirty="0">
                    <a:solidFill>
                      <a:schemeClr val="tx2"/>
                    </a:solidFill>
                  </a:rPr>
                  <a:t> slows the process down even further, allowing more and different shaped trees to attack the residuals.</a:t>
                </a:r>
              </a:p>
              <a:p>
                <a:endParaRPr lang="en-US" sz="2000" dirty="0">
                  <a:solidFill>
                    <a:schemeClr val="tx2"/>
                  </a:solidFill>
                </a:endParaRPr>
              </a:p>
              <a:p>
                <a:r>
                  <a:rPr lang="en-US" sz="2000" dirty="0">
                    <a:solidFill>
                      <a:schemeClr val="tx2"/>
                    </a:solidFill>
                  </a:rPr>
                  <a:t>Boosting is very useful when you have a lot of data and you expect the decision trees to be very complex.</a:t>
                </a:r>
              </a:p>
              <a:p>
                <a:endParaRPr lang="en-US" sz="2000" dirty="0">
                  <a:solidFill>
                    <a:schemeClr val="tx2"/>
                  </a:solidFill>
                </a:endParaRPr>
              </a:p>
              <a:p>
                <a:r>
                  <a:rPr lang="en-US" sz="2000" dirty="0">
                    <a:solidFill>
                      <a:schemeClr val="tx2"/>
                    </a:solidFill>
                  </a:rPr>
                  <a:t> Boosting has been used to solve many challenging classification and regression problems, including risk analysis, sentiment analysis, predictive advertising, price modeling, sales estimation and patient diagnosis, among others.</a:t>
                </a:r>
              </a:p>
              <a:p>
                <a:endParaRPr lang="en-US" sz="2000" dirty="0">
                  <a:solidFill>
                    <a:schemeClr val="tx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6200"/>
                <a:ext cx="8839200" cy="6629400"/>
              </a:xfrm>
              <a:blipFill>
                <a:blip r:embed="rId2"/>
                <a:stretch>
                  <a:fillRect l="-575" t="-382" r="-100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B05BD51-D8AC-4041-876D-0A212A2D8A8E}"/>
              </a:ext>
            </a:extLst>
          </p:cNvPr>
          <p:cNvSpPr txBox="1"/>
          <p:nvPr/>
        </p:nvSpPr>
        <p:spPr>
          <a:xfrm>
            <a:off x="3560344" y="5943600"/>
            <a:ext cx="2106667" cy="369332"/>
          </a:xfrm>
          <a:prstGeom prst="rect">
            <a:avLst/>
          </a:prstGeom>
          <a:noFill/>
        </p:spPr>
        <p:txBody>
          <a:bodyPr wrap="none" rtlCol="0">
            <a:spAutoFit/>
          </a:bodyPr>
          <a:lstStyle/>
          <a:p>
            <a:r>
              <a:rPr lang="en-US" b="1" dirty="0">
                <a:solidFill>
                  <a:srgbClr val="FF0000"/>
                </a:solidFill>
              </a:rPr>
              <a:t>Demo in R-Studio</a:t>
            </a:r>
          </a:p>
        </p:txBody>
      </p:sp>
    </p:spTree>
    <p:extLst>
      <p:ext uri="{BB962C8B-B14F-4D97-AF65-F5344CB8AC3E}">
        <p14:creationId xmlns:p14="http://schemas.microsoft.com/office/powerpoint/2010/main" val="497111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644</TotalTime>
  <Words>989</Words>
  <Application>Microsoft Macintosh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Century Gothic</vt:lpstr>
      <vt:lpstr>Courier New</vt:lpstr>
      <vt:lpstr>Palatino Linotype</vt:lpstr>
      <vt:lpstr>Executive</vt:lpstr>
      <vt:lpstr>Ensemble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 Customer Acquisition &amp; Retention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AKJ</dc:creator>
  <cp:lastModifiedBy>Arkajyoti Roy</cp:lastModifiedBy>
  <cp:revision>53</cp:revision>
  <dcterms:created xsi:type="dcterms:W3CDTF">2019-01-30T16:11:26Z</dcterms:created>
  <dcterms:modified xsi:type="dcterms:W3CDTF">2020-04-22T13:10:19Z</dcterms:modified>
</cp:coreProperties>
</file>