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30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60"/>
    <p:restoredTop sz="94691"/>
  </p:normalViewPr>
  <p:slideViewPr>
    <p:cSldViewPr snapToGrid="0" snapToObjects="1">
      <p:cViewPr varScale="1">
        <p:scale>
          <a:sx n="110" d="100"/>
          <a:sy n="110" d="100"/>
        </p:scale>
        <p:origin x="20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5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3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2306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70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1959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26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00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5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2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6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4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3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0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7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5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4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7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5930-8D9B-044E-B9B7-FCF481E32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Segmentation/Clustering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554BD-7A64-2548-8BC7-EE1FAFEA1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Marketing Analytics</a:t>
            </a:r>
          </a:p>
        </p:txBody>
      </p:sp>
    </p:spTree>
    <p:extLst>
      <p:ext uri="{BB962C8B-B14F-4D97-AF65-F5344CB8AC3E}">
        <p14:creationId xmlns:p14="http://schemas.microsoft.com/office/powerpoint/2010/main" val="102033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4068-C762-2A49-90F3-A9A4C254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C7693-55DF-C34D-8D2E-D0DB4AF3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 with 8 segments. Which should be grouped first?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25A97-F0A0-0145-AED8-67E86C1AA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885" y="2727492"/>
            <a:ext cx="39497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5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1AA6-A276-3644-AD62-EFB5BDAB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F1875-DABA-DF4B-9AB6-2EF42B283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41157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should be grouped next?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C3522-2D75-1943-83B6-BFF5195F9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15" y="1905000"/>
            <a:ext cx="63373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59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B6DB-234A-DB44-BB05-574B40F8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55E4A-3BB2-A146-80C7-2BA40687A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857" y="2081463"/>
            <a:ext cx="3975100" cy="38735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B1DB2D-D2E1-B44D-B519-26193DF24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773140"/>
            <a:ext cx="6591985" cy="3777622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should be grouped next?</a:t>
            </a:r>
          </a:p>
        </p:txBody>
      </p:sp>
    </p:spTree>
    <p:extLst>
      <p:ext uri="{BB962C8B-B14F-4D97-AF65-F5344CB8AC3E}">
        <p14:creationId xmlns:p14="http://schemas.microsoft.com/office/powerpoint/2010/main" val="47955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B6DB-234A-DB44-BB05-574B40F8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B1DB2D-D2E1-B44D-B519-26193DF24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773140"/>
            <a:ext cx="6591985" cy="3777622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should be grouped next?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7E3B79-E5DD-5142-BE21-5487DE54A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557" y="1905000"/>
            <a:ext cx="39497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84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B6DB-234A-DB44-BB05-574B40F8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B1DB2D-D2E1-B44D-B519-26193DF24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773140"/>
            <a:ext cx="6591985" cy="3777622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should be grouped next?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6CA53B-AE81-9849-9280-7B3D397FC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207" y="1905000"/>
            <a:ext cx="39624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7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B6DB-234A-DB44-BB05-574B40F8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B1DB2D-D2E1-B44D-B519-26193DF24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773140"/>
            <a:ext cx="6591985" cy="3777622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should be grouped next?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01C15B-3C94-B349-968F-53372A42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207" y="1905000"/>
            <a:ext cx="39624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82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B6DB-234A-DB44-BB05-574B40F8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B1DB2D-D2E1-B44D-B519-26193DF24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773140"/>
            <a:ext cx="6591985" cy="3777622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should be grouped next?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8045DF-7C0A-D744-AE71-9E27FDC6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15" y="1905000"/>
            <a:ext cx="6172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63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A6C2-B6DB-DE46-BC64-68FDACBD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8689-5191-8742-B9CF-85E07B174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even segment your customers into one segment. Not very useful, though!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15249-A284-2B48-917C-E9483FDDF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485" y="2778961"/>
            <a:ext cx="39751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92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8951-8538-3F43-A13B-A9B9178A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systematic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C2925-135F-3C48-A154-1AC63BE5E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491789"/>
          </a:xfrm>
        </p:spPr>
        <p:txBody>
          <a:bodyPr>
            <a:normAutofit/>
          </a:bodyPr>
          <a:lstStyle/>
          <a:p>
            <a:r>
              <a:rPr lang="en-US" dirty="0"/>
              <a:t>Real-life applications will be much more complex</a:t>
            </a:r>
          </a:p>
          <a:p>
            <a:pPr lvl="1"/>
            <a:r>
              <a:rPr lang="en-US" dirty="0"/>
              <a:t>Many more questions (dimensions)</a:t>
            </a:r>
          </a:p>
          <a:p>
            <a:pPr lvl="1"/>
            <a:r>
              <a:rPr lang="en-US" dirty="0"/>
              <a:t>Many more respondents (observations)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Need a more systematic approach to treat large datasets</a:t>
            </a:r>
          </a:p>
          <a:p>
            <a:pPr lvl="1"/>
            <a:r>
              <a:rPr lang="en-US" dirty="0"/>
              <a:t>More formal definition of “similarity”</a:t>
            </a:r>
          </a:p>
          <a:p>
            <a:pPr lvl="1"/>
            <a:r>
              <a:rPr lang="en-US" dirty="0"/>
              <a:t>More formal definition of “loss of information”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57364-4316-D242-9247-137A29702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73" y="3238500"/>
            <a:ext cx="4624137" cy="191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69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A742-E52A-EF4B-BBAC-953004F4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“similarity”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2ABC-CC17-9E44-892A-48DFADF003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42415" y="2133599"/>
                <a:ext cx="6591985" cy="44126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Define “similarity” as the Euclidean distance between two observations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 over questions (variables) </a:t>
                </a:r>
                <a:r>
                  <a:rPr lang="en-US" i="1" dirty="0"/>
                  <a:t>x, y, … z</a:t>
                </a:r>
                <a:r>
                  <a:rPr lang="en-US" dirty="0"/>
                  <a:t>,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is the distance/similarity between respondents a and b. Smaller the distance, higher the similarity.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are the responses for question “x”. The formulation can incorporate many questions (dimensions). </a:t>
                </a:r>
              </a:p>
              <a:p>
                <a:r>
                  <a:rPr lang="en-US" dirty="0"/>
                  <a:t>The questions (variables) need to use the same scale – or be standardized.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2ABC-CC17-9E44-892A-48DFADF003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2415" y="2133599"/>
                <a:ext cx="6591985" cy="4412673"/>
              </a:xfrm>
              <a:blipFill>
                <a:blip r:embed="rId2"/>
                <a:stretch>
                  <a:fillRect l="-769" t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61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2CE4-EFFF-A34D-8F49-4EDC670E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C8CFC-4A7B-8144-9A0C-8C7B6DC2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433455"/>
          </a:xfrm>
        </p:spPr>
        <p:txBody>
          <a:bodyPr>
            <a:normAutofit fontScale="92500" lnSpcReduction="10000"/>
          </a:bodyPr>
          <a:lstStyle/>
          <a:p>
            <a:r>
              <a:rPr lang="en-US" strike="sngStrike" dirty="0"/>
              <a:t>Overview of segmentation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trike="sngStrike" dirty="0"/>
              <a:t>Choice-based segmentation</a:t>
            </a:r>
          </a:p>
          <a:p>
            <a:pPr lvl="1"/>
            <a:r>
              <a:rPr lang="en-US" strike="sngStrike" dirty="0"/>
              <a:t>Application: Titanic Survival.</a:t>
            </a:r>
          </a:p>
          <a:p>
            <a:pPr lvl="1"/>
            <a:r>
              <a:rPr lang="en-US" strike="sngStrike" dirty="0"/>
              <a:t>Application: Route Choice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trike="sngStrike" dirty="0"/>
              <a:t>Targeting</a:t>
            </a:r>
          </a:p>
          <a:p>
            <a:endParaRPr lang="en-US" strike="sngStrike" dirty="0"/>
          </a:p>
          <a:p>
            <a:r>
              <a:rPr lang="en-US" strike="sngStrike" dirty="0"/>
              <a:t>Case-study for you: Bank Marketing</a:t>
            </a:r>
          </a:p>
          <a:p>
            <a:endParaRPr lang="en-US" dirty="0"/>
          </a:p>
          <a:p>
            <a:r>
              <a:rPr lang="en-US" dirty="0"/>
              <a:t>Need-based segmentation</a:t>
            </a:r>
          </a:p>
          <a:p>
            <a:pPr lvl="1"/>
            <a:r>
              <a:rPr lang="en-US" dirty="0"/>
              <a:t>Clustering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99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1BE4-D458-F443-BE6E-FE0D1E7B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“loss of information”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47975-FA91-C84C-A6AE-057F99B24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4388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dendrogram shows how much distance separates the next two closest segments. </a:t>
            </a:r>
          </a:p>
          <a:p>
            <a:r>
              <a:rPr lang="en-US" dirty="0"/>
              <a:t>The value on the y-axis indicates how much distance we need to travel to join two segments. </a:t>
            </a:r>
          </a:p>
          <a:p>
            <a:pPr marL="469900" indent="-469900">
              <a:buNone/>
            </a:pPr>
            <a:r>
              <a:rPr lang="en-US" dirty="0"/>
              <a:t>	i.e., how much information is lost when the two segments are grouped together.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79365F-7A87-D94B-88F1-10259FE84F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19015" y="2136706"/>
            <a:ext cx="3565138" cy="383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13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1BE4-D458-F443-BE6E-FE0D1E7B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“loss of information”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47975-FA91-C84C-A6AE-057F99B24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43887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dendrogram shows how much distance separates the next two closest segments.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there is a sudden jump, stop!</a:t>
            </a:r>
          </a:p>
          <a:p>
            <a:endParaRPr lang="en-US" dirty="0"/>
          </a:p>
          <a:p>
            <a:r>
              <a:rPr lang="en-US" dirty="0"/>
              <a:t>In this case, 3 segments!</a:t>
            </a:r>
          </a:p>
          <a:p>
            <a:endParaRPr lang="en-US" dirty="0"/>
          </a:p>
          <a:p>
            <a:r>
              <a:rPr lang="en-US" dirty="0"/>
              <a:t>This is Agglomerative</a:t>
            </a:r>
            <a:r>
              <a:rPr lang="en-US" b="1" dirty="0"/>
              <a:t> </a:t>
            </a:r>
            <a:r>
              <a:rPr lang="en-US" dirty="0"/>
              <a:t>Hierarchical Clustering. Bottom up!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79365F-7A87-D94B-88F1-10259FE84F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19015" y="2136706"/>
            <a:ext cx="3565138" cy="383493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FF2FA2-3413-8B4A-B387-E7E7A3F85077}"/>
              </a:ext>
            </a:extLst>
          </p:cNvPr>
          <p:cNvCxnSpPr/>
          <p:nvPr/>
        </p:nvCxnSpPr>
        <p:spPr>
          <a:xfrm>
            <a:off x="5419015" y="3241962"/>
            <a:ext cx="3565138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D45EDDE-0EBC-B04E-B82C-AF5EBEC41DA6}"/>
              </a:ext>
            </a:extLst>
          </p:cNvPr>
          <p:cNvSpPr/>
          <p:nvPr/>
        </p:nvSpPr>
        <p:spPr>
          <a:xfrm>
            <a:off x="6400801" y="3096488"/>
            <a:ext cx="270163" cy="27016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A9E02C-34EC-6C4B-9BA0-3DD4FB2FA2B9}"/>
              </a:ext>
            </a:extLst>
          </p:cNvPr>
          <p:cNvSpPr/>
          <p:nvPr/>
        </p:nvSpPr>
        <p:spPr>
          <a:xfrm>
            <a:off x="7301348" y="3124196"/>
            <a:ext cx="270163" cy="27016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6B914B-EC4D-ED46-891D-C09FB9079A00}"/>
              </a:ext>
            </a:extLst>
          </p:cNvPr>
          <p:cNvSpPr/>
          <p:nvPr/>
        </p:nvSpPr>
        <p:spPr>
          <a:xfrm>
            <a:off x="8409711" y="3110340"/>
            <a:ext cx="270163" cy="27016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03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8CF5-0DEC-6448-A339-8CB4CA71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 the segments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C3548F-D114-4649-B576-85205E3B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412673"/>
          </a:xfrm>
        </p:spPr>
        <p:txBody>
          <a:bodyPr>
            <a:normAutofit/>
          </a:bodyPr>
          <a:lstStyle/>
          <a:p>
            <a:r>
              <a:rPr lang="en-US" dirty="0"/>
              <a:t>Once the segments are formed, describe them by their means.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Much easier to deal with than with each customer individually!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B61375-C71D-4245-8AD1-390DCC7C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15" y="3390901"/>
            <a:ext cx="64643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17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B179-9E81-984A-A897-55E6EE82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Segments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BC31-A73A-5F44-B920-514C6E582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Caution: Names stick! Name carefully!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84B8E-57C9-8F46-8571-49C2D1233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07" y="2623127"/>
            <a:ext cx="4978400" cy="406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9633F6-8C47-2448-8CB3-9F873FEDBE79}"/>
              </a:ext>
            </a:extLst>
          </p:cNvPr>
          <p:cNvSpPr txBox="1"/>
          <p:nvPr/>
        </p:nvSpPr>
        <p:spPr>
          <a:xfrm>
            <a:off x="1457957" y="3616038"/>
            <a:ext cx="1853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Clueless?</a:t>
            </a:r>
          </a:p>
          <a:p>
            <a:r>
              <a:rPr lang="en-US" dirty="0"/>
              <a:t>Small catalog, </a:t>
            </a:r>
          </a:p>
          <a:p>
            <a:r>
              <a:rPr lang="en-US" dirty="0"/>
              <a:t>Lots of support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4BB41-DD75-2848-A8FB-9727F739751E}"/>
              </a:ext>
            </a:extLst>
          </p:cNvPr>
          <p:cNvSpPr txBox="1"/>
          <p:nvPr/>
        </p:nvSpPr>
        <p:spPr>
          <a:xfrm>
            <a:off x="7422845" y="3595256"/>
            <a:ext cx="1679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Demanding?</a:t>
            </a:r>
          </a:p>
          <a:p>
            <a:r>
              <a:rPr lang="en-US" dirty="0"/>
              <a:t>Large catalog, </a:t>
            </a:r>
          </a:p>
          <a:p>
            <a:r>
              <a:rPr lang="en-US" dirty="0"/>
              <a:t>Lots of support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F8719-4B13-DF40-B67A-C66D1B8892A1}"/>
              </a:ext>
            </a:extLst>
          </p:cNvPr>
          <p:cNvSpPr txBox="1"/>
          <p:nvPr/>
        </p:nvSpPr>
        <p:spPr>
          <a:xfrm>
            <a:off x="7379687" y="5254139"/>
            <a:ext cx="1753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Independent?</a:t>
            </a:r>
          </a:p>
          <a:p>
            <a:r>
              <a:rPr lang="en-US" dirty="0"/>
              <a:t>Large catalog, </a:t>
            </a:r>
          </a:p>
          <a:p>
            <a:r>
              <a:rPr lang="en-US" dirty="0"/>
              <a:t>Not much support</a:t>
            </a:r>
          </a:p>
        </p:txBody>
      </p:sp>
    </p:spTree>
    <p:extLst>
      <p:ext uri="{BB962C8B-B14F-4D97-AF65-F5344CB8AC3E}">
        <p14:creationId xmlns:p14="http://schemas.microsoft.com/office/powerpoint/2010/main" val="2413153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97D3-3B96-544B-A7C5-AFBE144A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the segments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B75F2-2F83-7B4E-8E17-D72BB5BFE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Often surveys include additional information about respondents, not related to their needs, but informative, called discriminant variables (descriptors).</a:t>
            </a:r>
          </a:p>
          <a:p>
            <a:endParaRPr lang="en-US" dirty="0"/>
          </a:p>
          <a:p>
            <a:r>
              <a:rPr lang="en-US" dirty="0"/>
              <a:t>They do not describe </a:t>
            </a:r>
            <a:r>
              <a:rPr lang="en-US" i="1" dirty="0"/>
              <a:t>what</a:t>
            </a:r>
            <a:r>
              <a:rPr lang="en-US" dirty="0"/>
              <a:t> they want or </a:t>
            </a:r>
            <a:r>
              <a:rPr lang="en-US" i="1" dirty="0"/>
              <a:t>why</a:t>
            </a:r>
            <a:r>
              <a:rPr lang="en-US" dirty="0"/>
              <a:t> they buy. They describe </a:t>
            </a:r>
            <a:r>
              <a:rPr lang="en-US" i="1" dirty="0"/>
              <a:t>who</a:t>
            </a:r>
            <a:r>
              <a:rPr lang="en-US" dirty="0"/>
              <a:t> they are and </a:t>
            </a:r>
            <a:r>
              <a:rPr lang="en-US" i="1" dirty="0"/>
              <a:t>how</a:t>
            </a:r>
            <a:r>
              <a:rPr lang="en-US" dirty="0"/>
              <a:t> they can be reached:</a:t>
            </a:r>
          </a:p>
          <a:p>
            <a:pPr marL="695325" indent="-285750">
              <a:buFontTx/>
              <a:buChar char="-"/>
            </a:pPr>
            <a:r>
              <a:rPr lang="en-US" dirty="0"/>
              <a:t>B2C: Age, Gender, Profession, Income, Number of children, Magazines subscriptions, TV shows watched…</a:t>
            </a:r>
          </a:p>
          <a:p>
            <a:pPr marL="695325" indent="-285750">
              <a:buFontTx/>
              <a:buChar char="-"/>
            </a:pPr>
            <a:r>
              <a:rPr lang="en-US" dirty="0"/>
              <a:t>B2B: Industry, Revenues, Sales, Number of employees…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2A1CB-D172-414B-8A0A-6259A613F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707" y="6077477"/>
            <a:ext cx="76454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20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C874-980C-6145-8808-9F75002A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C8C9-613B-8644-BD2E-23DC51109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454236"/>
          </a:xfrm>
        </p:spPr>
        <p:txBody>
          <a:bodyPr>
            <a:normAutofit/>
          </a:bodyPr>
          <a:lstStyle/>
          <a:p>
            <a:r>
              <a:rPr lang="en-US" dirty="0"/>
              <a:t>Describe the segments using their descriptors: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Customers in segment 2 export a lot, and can be found mostly in the Telecom industry. </a:t>
            </a:r>
          </a:p>
          <a:p>
            <a:r>
              <a:rPr lang="en-US" dirty="0"/>
              <a:t>Informs us about who they are, but not what they want.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3734F-FD59-394B-8C18-2EDFDB46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60" y="2617355"/>
            <a:ext cx="66929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01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B11E-7386-E847-8043-8C693A0D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customers/prospects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67D68-7237-034F-8D50-FB79DA4D5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can we assign all customers/prospects to the right segment?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they replied to the survey, that’s easy. </a:t>
            </a:r>
          </a:p>
          <a:p>
            <a:endParaRPr lang="en-US" dirty="0"/>
          </a:p>
          <a:p>
            <a:r>
              <a:rPr lang="en-US" dirty="0"/>
              <a:t>But most do not…</a:t>
            </a:r>
          </a:p>
        </p:txBody>
      </p:sp>
    </p:spTree>
    <p:extLst>
      <p:ext uri="{BB962C8B-B14F-4D97-AF65-F5344CB8AC3E}">
        <p14:creationId xmlns:p14="http://schemas.microsoft.com/office/powerpoint/2010/main" val="8887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BEB5-B3F0-8546-AD18-2A1E2413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5B2F1-C52C-544A-8D85-80DA4963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Can I predict to which segment a customer will belong to based on his/her descriptors?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Remember:</a:t>
            </a:r>
          </a:p>
          <a:p>
            <a:r>
              <a:rPr lang="en-US" dirty="0"/>
              <a:t>Segmentation variables (based) define the segments. This information is only available from the surveys. </a:t>
            </a:r>
          </a:p>
          <a:p>
            <a:endParaRPr lang="en-US" dirty="0"/>
          </a:p>
          <a:p>
            <a:r>
              <a:rPr lang="en-US" dirty="0"/>
              <a:t>Discriminant variables (descriptors) describe the segments. This information is in the survey but also often readily available as secondary data. Easier to gather!</a:t>
            </a:r>
          </a:p>
        </p:txBody>
      </p:sp>
    </p:spTree>
    <p:extLst>
      <p:ext uri="{BB962C8B-B14F-4D97-AF65-F5344CB8AC3E}">
        <p14:creationId xmlns:p14="http://schemas.microsoft.com/office/powerpoint/2010/main" val="1986620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3E19-719D-494D-9C2D-5BA05A3C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vs. bad discrimination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279346-153A-AE4F-A3A8-8DBD8957A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2085961"/>
            <a:ext cx="6591300" cy="26860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348950-064F-6941-9E41-E75B07751DE0}"/>
              </a:ext>
            </a:extLst>
          </p:cNvPr>
          <p:cNvSpPr txBox="1"/>
          <p:nvPr/>
        </p:nvSpPr>
        <p:spPr>
          <a:xfrm>
            <a:off x="2182091" y="5153891"/>
            <a:ext cx="6352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assess whether discriminant variables predict cluster memberships well?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Hit rate</a:t>
            </a:r>
          </a:p>
        </p:txBody>
      </p:sp>
    </p:spTree>
    <p:extLst>
      <p:ext uri="{BB962C8B-B14F-4D97-AF65-F5344CB8AC3E}">
        <p14:creationId xmlns:p14="http://schemas.microsoft.com/office/powerpoint/2010/main" val="2229373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3713-9251-C84F-B583-14F8236A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0FDA5-180D-8743-8055-4A81C4D1B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Compares cluster membership predictions based on discriminant variables and actual cluster memberships. </a:t>
            </a:r>
          </a:p>
          <a:p>
            <a:r>
              <a:rPr lang="en-US" dirty="0"/>
              <a:t>High values in the diagonal of the confusion matrix (in bold) indicates that discriminant data was good at predicting cluster memberships.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Hit rate (% of total cases correctly classified): </a:t>
            </a:r>
            <a:r>
              <a:rPr lang="en-US" b="1" dirty="0"/>
              <a:t>76.88%.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8F505-E4E7-1D42-9930-07E63D676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607" y="3869459"/>
            <a:ext cx="54356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7378-21C4-D34F-91EF-92028B0A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Need-based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96A1D-E890-5C4E-850D-047BD7E9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Customers are grouped together based on their similarities of </a:t>
            </a:r>
          </a:p>
          <a:p>
            <a:r>
              <a:rPr lang="en-US" dirty="0"/>
              <a:t>Needs,</a:t>
            </a:r>
          </a:p>
          <a:p>
            <a:r>
              <a:rPr lang="en-US" dirty="0"/>
              <a:t>Wants,</a:t>
            </a:r>
          </a:p>
          <a:p>
            <a:r>
              <a:rPr lang="en-US" dirty="0"/>
              <a:t>Lifestyles,</a:t>
            </a:r>
          </a:p>
          <a:p>
            <a:r>
              <a:rPr lang="en-US" dirty="0"/>
              <a:t>Behavior, 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E.g. Customers in segment “X” highly value prestige, peace of mind, and are not price-sensitive (</a:t>
            </a:r>
            <a:r>
              <a:rPr lang="en-US" i="1" u="sng" dirty="0"/>
              <a:t>bases</a:t>
            </a:r>
            <a:r>
              <a:rPr lang="en-US" i="1" dirty="0"/>
              <a:t>). This segment is mostly composed of men with high income who have been loyal customers for more than 3 years (</a:t>
            </a:r>
            <a:r>
              <a:rPr lang="en-US" i="1" u="sng" dirty="0"/>
              <a:t>descriptors</a:t>
            </a:r>
            <a:r>
              <a:rPr lang="en-US" i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84133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A084-094B-394F-9964-B9A1BBAE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4DE04-6626-EB4E-A506-72A8DA13A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To perform a cluster analysis in R, generally, the data should be prepared as follows: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Rows are observations (individuals) and columns are variables</a:t>
            </a:r>
          </a:p>
          <a:p>
            <a:r>
              <a:rPr lang="en-US" dirty="0"/>
              <a:t>Any missing value in the data must be removed or estimated.</a:t>
            </a:r>
          </a:p>
          <a:p>
            <a:r>
              <a:rPr lang="en-US" dirty="0"/>
              <a:t>The data must be standardized (i.e., scaled) to make variables comparable. Recall that, standardization consists of transforming the variables such that they have mean zero and standard deviation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8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2A4A-A791-8C43-A788-E63F49D5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for you - </a:t>
            </a:r>
            <a:r>
              <a:rPr lang="en-US" dirty="0" err="1"/>
              <a:t>USArrests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DDBD-E137-E048-8B08-57943A2DD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R dataset: </a:t>
            </a:r>
            <a:r>
              <a:rPr lang="en-US" b="1" dirty="0" err="1"/>
              <a:t>USArrests</a:t>
            </a:r>
            <a:endParaRPr lang="en-US" b="1" dirty="0"/>
          </a:p>
          <a:p>
            <a:r>
              <a:rPr lang="en-US" dirty="0"/>
              <a:t>Statistics in arrests per 100,000 residents for assault, murder, and rape in each of the 50 US states in 1973.</a:t>
            </a:r>
          </a:p>
          <a:p>
            <a:r>
              <a:rPr lang="en-US" dirty="0"/>
              <a:t>Also includes the percent of the population living in urban areas</a:t>
            </a:r>
          </a:p>
          <a:p>
            <a:endParaRPr lang="en-US" dirty="0"/>
          </a:p>
          <a:p>
            <a:r>
              <a:rPr lang="en-US" dirty="0"/>
              <a:t>Task: Cluster states into 4 segments!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REST OF THE DEMO IN R-STUDIO</a:t>
            </a:r>
          </a:p>
          <a:p>
            <a:pPr marL="0" indent="0" algn="ctr">
              <a:buNone/>
            </a:pPr>
            <a:r>
              <a:rPr lang="en-US" b="1" dirty="0"/>
              <a:t>Download: </a:t>
            </a:r>
            <a:r>
              <a:rPr lang="en-US" b="1" dirty="0" err="1"/>
              <a:t>Clustering_Arrests_Students.R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6314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E860-A626-F444-93BB-99739650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B52F2-70C4-A34E-B375-76DD08995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Compare the performance of LDA and logistic regression on the Titanic data. </a:t>
            </a:r>
          </a:p>
          <a:p>
            <a:endParaRPr lang="en-US" dirty="0"/>
          </a:p>
          <a:p>
            <a:r>
              <a:rPr lang="en-US" dirty="0"/>
              <a:t>Create a training and testing dataset using 80% / 20% split on the </a:t>
            </a:r>
            <a:r>
              <a:rPr lang="en-US" dirty="0" err="1"/>
              <a:t>Titanic_Train</a:t>
            </a:r>
            <a:r>
              <a:rPr lang="en-US" dirty="0"/>
              <a:t> data. </a:t>
            </a:r>
          </a:p>
          <a:p>
            <a:pPr lvl="1"/>
            <a:r>
              <a:rPr lang="en-US" dirty="0"/>
              <a:t>I.e. name </a:t>
            </a:r>
            <a:r>
              <a:rPr lang="en-US" dirty="0" err="1"/>
              <a:t>ttrain</a:t>
            </a:r>
            <a:r>
              <a:rPr lang="en-US" dirty="0"/>
              <a:t> and </a:t>
            </a:r>
            <a:r>
              <a:rPr lang="en-US" dirty="0" err="1"/>
              <a:t>ttest</a:t>
            </a:r>
            <a:r>
              <a:rPr lang="en-US" dirty="0"/>
              <a:t> from the </a:t>
            </a:r>
            <a:r>
              <a:rPr lang="en-US" dirty="0" err="1"/>
              <a:t>Titanic_Train</a:t>
            </a:r>
            <a:r>
              <a:rPr lang="en-US" dirty="0"/>
              <a:t> data.</a:t>
            </a:r>
          </a:p>
          <a:p>
            <a:endParaRPr lang="en-US" dirty="0"/>
          </a:p>
          <a:p>
            <a:r>
              <a:rPr lang="en-US" dirty="0"/>
              <a:t>Compare accuracy on the </a:t>
            </a:r>
            <a:r>
              <a:rPr lang="en-US" dirty="0" err="1"/>
              <a:t>ttest</a:t>
            </a:r>
            <a:r>
              <a:rPr lang="en-US" dirty="0"/>
              <a:t> data using confusion matrix. 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Rest of the Demo on R-studio</a:t>
            </a:r>
          </a:p>
        </p:txBody>
      </p:sp>
    </p:spTree>
    <p:extLst>
      <p:ext uri="{BB962C8B-B14F-4D97-AF65-F5344CB8AC3E}">
        <p14:creationId xmlns:p14="http://schemas.microsoft.com/office/powerpoint/2010/main" val="284473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A073-701B-8348-A665-F65075C0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FDA05-552B-B441-B6FA-B35FFB2A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simple survey to understand customer’s needs</a:t>
            </a:r>
          </a:p>
          <a:p>
            <a:r>
              <a:rPr lang="en-US" dirty="0"/>
              <a:t>Context B2B, IT industry, assembly parts, direct marketing (catalog)</a:t>
            </a:r>
          </a:p>
          <a:p>
            <a:endParaRPr lang="en-US" dirty="0"/>
          </a:p>
          <a:p>
            <a:r>
              <a:rPr lang="en-US" dirty="0"/>
              <a:t>Question 1: On a scale of 1-7, how many items/references would you like to find in our catalog?</a:t>
            </a:r>
          </a:p>
          <a:p>
            <a:pPr marL="0" indent="0">
              <a:buNone/>
            </a:pPr>
            <a:r>
              <a:rPr lang="en-US" dirty="0"/>
              <a:t>	- 1: Very few (key references only, but easy to find)</a:t>
            </a:r>
          </a:p>
          <a:p>
            <a:pPr marL="0" indent="0">
              <a:buNone/>
            </a:pPr>
            <a:r>
              <a:rPr lang="en-US" dirty="0"/>
              <a:t>	- 7: Many (very large choice with many references)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Question 2: How much technical assistance and support would you expect from us in your decision-making process?</a:t>
            </a:r>
          </a:p>
          <a:p>
            <a:pPr marL="0" indent="0">
              <a:buNone/>
            </a:pPr>
            <a:r>
              <a:rPr lang="en-US" dirty="0"/>
              <a:t>	- 1: none (I know exactly what I want and don’t need help)</a:t>
            </a:r>
          </a:p>
          <a:p>
            <a:pPr marL="0" indent="0">
              <a:buNone/>
            </a:pPr>
            <a:r>
              <a:rPr lang="en-US" dirty="0"/>
              <a:t>	- 7: a lot (I will require a lot of support and expertise from you)</a:t>
            </a:r>
          </a:p>
        </p:txBody>
      </p:sp>
    </p:spTree>
    <p:extLst>
      <p:ext uri="{BB962C8B-B14F-4D97-AF65-F5344CB8AC3E}">
        <p14:creationId xmlns:p14="http://schemas.microsoft.com/office/powerpoint/2010/main" val="348836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BF32-AB1A-7B45-A623-C7F9A377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D7DD5-BADC-E645-A50F-2C4C42E4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respondent can be represented by a line in a table. </a:t>
            </a:r>
          </a:p>
          <a:p>
            <a:endParaRPr lang="en-US" dirty="0"/>
          </a:p>
          <a:p>
            <a:r>
              <a:rPr lang="en-US" dirty="0"/>
              <a:t>There are 8 respondents. </a:t>
            </a:r>
          </a:p>
          <a:p>
            <a:endParaRPr lang="en-US" dirty="0"/>
          </a:p>
          <a:p>
            <a:r>
              <a:rPr lang="en-US" dirty="0"/>
              <a:t>For e.g. 1</a:t>
            </a:r>
            <a:r>
              <a:rPr lang="en-US" baseline="30000" dirty="0"/>
              <a:t>st</a:t>
            </a:r>
            <a:r>
              <a:rPr lang="en-US" dirty="0"/>
              <a:t> respondent answered “1” to the first question, and “7” to the second question.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A929D-5554-3D40-AB7E-60C46E502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350" y="4797319"/>
            <a:ext cx="4057299" cy="206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0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D2E2-933C-5148-BF43-AF44527A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6FF5-AAF9-6C45-A94B-E2DBADBB7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respondent can also be plotted on a chart.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C9F4A-26EA-0E45-AA69-AE59F8595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20" y="3429000"/>
            <a:ext cx="4057299" cy="2060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BAF383-164F-4748-BA13-9CB5FB408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086" y="3033066"/>
            <a:ext cx="3561347" cy="35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6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0973-1DB3-3548-85EE-C6E286BF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0A31-2AD6-FF4A-A757-BE646BF09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may segments of customers do you see?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560EF-AF50-DA47-874E-16B88D162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880" y="2808037"/>
            <a:ext cx="39624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7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0973-1DB3-3548-85EE-C6E286BF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0A31-2AD6-FF4A-A757-BE646BF09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Intuitively, customers can be segmented into 3 segments with homogenous needs.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E7546-790E-D04D-BD0C-C950E0C7F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407" y="2743200"/>
            <a:ext cx="5080000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38DFAF-1E4E-A143-A357-4AC8003EFB8E}"/>
              </a:ext>
            </a:extLst>
          </p:cNvPr>
          <p:cNvSpPr txBox="1"/>
          <p:nvPr/>
        </p:nvSpPr>
        <p:spPr>
          <a:xfrm>
            <a:off x="1579663" y="3429000"/>
            <a:ext cx="14814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Segment 1:</a:t>
            </a:r>
          </a:p>
          <a:p>
            <a:r>
              <a:rPr lang="en-US" sz="1400" dirty="0"/>
              <a:t>Small catalog, </a:t>
            </a:r>
          </a:p>
          <a:p>
            <a:r>
              <a:rPr lang="en-US" sz="1400" dirty="0"/>
              <a:t>lots of support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D5B31-0078-3D41-80C1-2372A4D3EC46}"/>
              </a:ext>
            </a:extLst>
          </p:cNvPr>
          <p:cNvSpPr txBox="1"/>
          <p:nvPr/>
        </p:nvSpPr>
        <p:spPr>
          <a:xfrm>
            <a:off x="7662504" y="3429000"/>
            <a:ext cx="15279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Segment 2:</a:t>
            </a:r>
          </a:p>
          <a:p>
            <a:r>
              <a:rPr lang="en-US" sz="1400" dirty="0"/>
              <a:t>Large catalog, </a:t>
            </a:r>
          </a:p>
          <a:p>
            <a:r>
              <a:rPr lang="en-US" sz="1400" dirty="0"/>
              <a:t>lots of support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FCDDF1-C1B7-7F4C-B701-7FC2B9A905B1}"/>
              </a:ext>
            </a:extLst>
          </p:cNvPr>
          <p:cNvSpPr txBox="1"/>
          <p:nvPr/>
        </p:nvSpPr>
        <p:spPr>
          <a:xfrm>
            <a:off x="7662504" y="5093732"/>
            <a:ext cx="15279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Segment 3:</a:t>
            </a:r>
          </a:p>
          <a:p>
            <a:r>
              <a:rPr lang="en-US" sz="1400" dirty="0"/>
              <a:t>Large catalog, </a:t>
            </a:r>
          </a:p>
          <a:p>
            <a:r>
              <a:rPr lang="en-US" sz="1400" dirty="0"/>
              <a:t>Not much </a:t>
            </a:r>
          </a:p>
          <a:p>
            <a:r>
              <a:rPr lang="en-US" sz="1400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334456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890D-85B6-6247-B107-4F8C95EE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AD974-36AB-7E4E-9681-48EADEDD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reach that result more formally?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Consider each customer as a </a:t>
            </a:r>
            <a:r>
              <a:rPr lang="en-US" b="1" dirty="0"/>
              <a:t>separate segment</a:t>
            </a:r>
            <a:r>
              <a:rPr lang="en-US" dirty="0"/>
              <a:t>. 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Find the two segments/customers that, if grouped together, would lead to the </a:t>
            </a:r>
            <a:r>
              <a:rPr lang="en-US" b="1" dirty="0"/>
              <a:t>lowest loss of information</a:t>
            </a:r>
            <a:r>
              <a:rPr lang="en-US" dirty="0"/>
              <a:t>. 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Continue </a:t>
            </a:r>
            <a:r>
              <a:rPr lang="en-US" b="1" dirty="0"/>
              <a:t>merging</a:t>
            </a:r>
            <a:r>
              <a:rPr lang="en-US" dirty="0"/>
              <a:t> segments/customers until such merging would lead to an unacceptable loss of information.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597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14664</TotalTime>
  <Words>1268</Words>
  <Application>Microsoft Macintosh PowerPoint</Application>
  <PresentationFormat>On-screen Show (4:3)</PresentationFormat>
  <Paragraphs>258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Cambria Math</vt:lpstr>
      <vt:lpstr>Century Gothic</vt:lpstr>
      <vt:lpstr>Wingdings 3</vt:lpstr>
      <vt:lpstr>Wisp</vt:lpstr>
      <vt:lpstr>Segmentation/Clustering</vt:lpstr>
      <vt:lpstr>Topics</vt:lpstr>
      <vt:lpstr>Need-based Segmentation</vt:lpstr>
      <vt:lpstr>Example</vt:lpstr>
      <vt:lpstr>Example</vt:lpstr>
      <vt:lpstr>Example</vt:lpstr>
      <vt:lpstr>Example</vt:lpstr>
      <vt:lpstr>Example</vt:lpstr>
      <vt:lpstr>Step-by-step Process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More systematic approach </vt:lpstr>
      <vt:lpstr>Formal definition of “similarity”</vt:lpstr>
      <vt:lpstr>Formal definition of “loss of information”</vt:lpstr>
      <vt:lpstr>Formal definition of “loss of information”</vt:lpstr>
      <vt:lpstr>Summarize the segments</vt:lpstr>
      <vt:lpstr>Name Segments</vt:lpstr>
      <vt:lpstr>Describe the segments</vt:lpstr>
      <vt:lpstr>Discriminant Variables</vt:lpstr>
      <vt:lpstr>Finding customers/prospects</vt:lpstr>
      <vt:lpstr>Discriminant Analysis</vt:lpstr>
      <vt:lpstr>Good vs. bad discrimination</vt:lpstr>
      <vt:lpstr>Confusion Matrix</vt:lpstr>
      <vt:lpstr>Clustering in R</vt:lpstr>
      <vt:lpstr>Application for you - USArrests</vt:lpstr>
      <vt:lpstr>LDA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Segmentation/Clustering</dc:title>
  <dc:creator>Arkajyoti Roy</dc:creator>
  <cp:lastModifiedBy>Arkajyoti Roy</cp:lastModifiedBy>
  <cp:revision>100</cp:revision>
  <dcterms:created xsi:type="dcterms:W3CDTF">2018-12-30T20:54:34Z</dcterms:created>
  <dcterms:modified xsi:type="dcterms:W3CDTF">2020-03-26T15:48:21Z</dcterms:modified>
</cp:coreProperties>
</file>