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0"/>
    <p:restoredTop sz="94691"/>
  </p:normalViewPr>
  <p:slideViewPr>
    <p:cSldViewPr snapToGrid="0" snapToObjects="1">
      <p:cViewPr varScale="1">
        <p:scale>
          <a:sx n="108" d="100"/>
          <a:sy n="108"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63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2306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67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1959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426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60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365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92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86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4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33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00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87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15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8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4/2/20</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779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8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5930-8D9B-044E-B9B7-FCF481E32B79}"/>
              </a:ext>
            </a:extLst>
          </p:cNvPr>
          <p:cNvSpPr>
            <a:spLocks noGrp="1"/>
          </p:cNvSpPr>
          <p:nvPr>
            <p:ph type="ctrTitle"/>
          </p:nvPr>
        </p:nvSpPr>
        <p:spPr>
          <a:xfrm>
            <a:off x="1942416" y="2514601"/>
            <a:ext cx="6600451" cy="2262781"/>
          </a:xfrm>
        </p:spPr>
        <p:txBody>
          <a:bodyPr>
            <a:normAutofit/>
          </a:bodyPr>
          <a:lstStyle/>
          <a:p>
            <a:r>
              <a:rPr lang="en-US" sz="4000" dirty="0"/>
              <a:t>Classification with SVM</a:t>
            </a:r>
          </a:p>
        </p:txBody>
      </p:sp>
      <p:sp>
        <p:nvSpPr>
          <p:cNvPr id="3" name="Subtitle 2">
            <a:extLst>
              <a:ext uri="{FF2B5EF4-FFF2-40B4-BE49-F238E27FC236}">
                <a16:creationId xmlns:a16="http://schemas.microsoft.com/office/drawing/2014/main" id="{EFA554BD-7A64-2548-8BC7-EE1FAFEA1A17}"/>
              </a:ext>
            </a:extLst>
          </p:cNvPr>
          <p:cNvSpPr>
            <a:spLocks noGrp="1"/>
          </p:cNvSpPr>
          <p:nvPr>
            <p:ph type="subTitle" idx="1"/>
          </p:nvPr>
        </p:nvSpPr>
        <p:spPr/>
        <p:txBody>
          <a:bodyPr/>
          <a:lstStyle/>
          <a:p>
            <a:r>
              <a:rPr lang="en-US" dirty="0"/>
              <a:t>Applications in Medicine &amp; Marketing</a:t>
            </a:r>
          </a:p>
        </p:txBody>
      </p:sp>
    </p:spTree>
    <p:extLst>
      <p:ext uri="{BB962C8B-B14F-4D97-AF65-F5344CB8AC3E}">
        <p14:creationId xmlns:p14="http://schemas.microsoft.com/office/powerpoint/2010/main" val="102033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1F03-ED1D-D548-9ABF-3DC4D855C319}"/>
              </a:ext>
            </a:extLst>
          </p:cNvPr>
          <p:cNvSpPr>
            <a:spLocks noGrp="1"/>
          </p:cNvSpPr>
          <p:nvPr>
            <p:ph type="title"/>
          </p:nvPr>
        </p:nvSpPr>
        <p:spPr/>
        <p:txBody>
          <a:bodyPr/>
          <a:lstStyle/>
          <a:p>
            <a:r>
              <a:rPr lang="en-US" dirty="0"/>
              <a:t>Kernels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B1CFED-4F80-AF4C-B968-77D222D2A9CE}"/>
                  </a:ext>
                </a:extLst>
              </p:cNvPr>
              <p:cNvSpPr>
                <a:spLocks noGrp="1"/>
              </p:cNvSpPr>
              <p:nvPr>
                <p:ph idx="1"/>
              </p:nvPr>
            </p:nvSpPr>
            <p:spPr>
              <a:xfrm>
                <a:off x="1942415" y="2133599"/>
                <a:ext cx="6981666" cy="4487117"/>
              </a:xfrm>
            </p:spPr>
            <p:txBody>
              <a:bodyPr>
                <a:normAutofit lnSpcReduction="10000"/>
              </a:bodyPr>
              <a:lstStyle/>
              <a:p>
                <a:r>
                  <a:rPr lang="en-US" dirty="0"/>
                  <a:t>What if the data is not so easily separable?</a:t>
                </a:r>
              </a:p>
              <a:p>
                <a:pPr lvl="1"/>
                <a:r>
                  <a:rPr lang="en-US" dirty="0"/>
                  <a:t>No straight line can separate the stars from the squares (left). </a:t>
                </a:r>
              </a:p>
              <a:p>
                <a:endParaRPr lang="en-US" dirty="0"/>
              </a:p>
              <a:p>
                <a:endParaRPr lang="en-US" dirty="0"/>
              </a:p>
              <a:p>
                <a:endParaRPr lang="en-US" dirty="0"/>
              </a:p>
              <a:p>
                <a:endParaRPr lang="en-US" dirty="0"/>
              </a:p>
              <a:p>
                <a:endParaRPr lang="en-US" dirty="0"/>
              </a:p>
              <a:p>
                <a:endParaRPr lang="en-US" dirty="0"/>
              </a:p>
              <a:p>
                <a:endParaRPr lang="en-US" dirty="0"/>
              </a:p>
              <a:p>
                <a:r>
                  <a:rPr lang="en-US" dirty="0"/>
                  <a:t>Let’s apply a transformation and add a dimension (middle/right). </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dirty="0"/>
              </a:p>
            </p:txBody>
          </p:sp>
        </mc:Choice>
        <mc:Fallback xmlns="">
          <p:sp>
            <p:nvSpPr>
              <p:cNvPr id="3" name="Content Placeholder 2">
                <a:extLst>
                  <a:ext uri="{FF2B5EF4-FFF2-40B4-BE49-F238E27FC236}">
                    <a16:creationId xmlns:a16="http://schemas.microsoft.com/office/drawing/2014/main" id="{D0B1CFED-4F80-AF4C-B968-77D222D2A9CE}"/>
                  </a:ext>
                </a:extLst>
              </p:cNvPr>
              <p:cNvSpPr>
                <a:spLocks noGrp="1" noRot="1" noChangeAspect="1" noMove="1" noResize="1" noEditPoints="1" noAdjustHandles="1" noChangeArrowheads="1" noChangeShapeType="1" noTextEdit="1"/>
              </p:cNvSpPr>
              <p:nvPr>
                <p:ph idx="1"/>
              </p:nvPr>
            </p:nvSpPr>
            <p:spPr>
              <a:xfrm>
                <a:off x="1942415" y="2133599"/>
                <a:ext cx="6981666" cy="4487117"/>
              </a:xfrm>
              <a:blipFill>
                <a:blip r:embed="rId2"/>
                <a:stretch>
                  <a:fillRect l="-544" t="-1700"/>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09DE92B6-D6DF-964B-94C8-CA2A0F859522}"/>
              </a:ext>
            </a:extLst>
          </p:cNvPr>
          <p:cNvGrpSpPr/>
          <p:nvPr/>
        </p:nvGrpSpPr>
        <p:grpSpPr>
          <a:xfrm>
            <a:off x="1850120" y="2995658"/>
            <a:ext cx="2265064" cy="2305549"/>
            <a:chOff x="1850120" y="2856760"/>
            <a:chExt cx="2265064" cy="2305549"/>
          </a:xfrm>
        </p:grpSpPr>
        <p:grpSp>
          <p:nvGrpSpPr>
            <p:cNvPr id="24" name="Group 23">
              <a:extLst>
                <a:ext uri="{FF2B5EF4-FFF2-40B4-BE49-F238E27FC236}">
                  <a16:creationId xmlns:a16="http://schemas.microsoft.com/office/drawing/2014/main" id="{EB11E88A-9455-844A-B6D1-C65A4379C228}"/>
                </a:ext>
              </a:extLst>
            </p:cNvPr>
            <p:cNvGrpSpPr/>
            <p:nvPr/>
          </p:nvGrpSpPr>
          <p:grpSpPr>
            <a:xfrm>
              <a:off x="1850120" y="3014720"/>
              <a:ext cx="2137952" cy="2147589"/>
              <a:chOff x="1850120" y="3014720"/>
              <a:chExt cx="2137952" cy="2147589"/>
            </a:xfrm>
          </p:grpSpPr>
          <p:grpSp>
            <p:nvGrpSpPr>
              <p:cNvPr id="4" name="Group 3">
                <a:extLst>
                  <a:ext uri="{FF2B5EF4-FFF2-40B4-BE49-F238E27FC236}">
                    <a16:creationId xmlns:a16="http://schemas.microsoft.com/office/drawing/2014/main" id="{8BEEE187-07CC-484D-BA79-E33A956F9CAC}"/>
                  </a:ext>
                </a:extLst>
              </p:cNvPr>
              <p:cNvGrpSpPr/>
              <p:nvPr/>
            </p:nvGrpSpPr>
            <p:grpSpPr>
              <a:xfrm>
                <a:off x="1942415" y="3014720"/>
                <a:ext cx="1991521" cy="2029488"/>
                <a:chOff x="3743407" y="2928980"/>
                <a:chExt cx="1991521" cy="2029488"/>
              </a:xfrm>
            </p:grpSpPr>
            <p:sp>
              <p:nvSpPr>
                <p:cNvPr id="5" name="5-Point Star 4">
                  <a:extLst>
                    <a:ext uri="{FF2B5EF4-FFF2-40B4-BE49-F238E27FC236}">
                      <a16:creationId xmlns:a16="http://schemas.microsoft.com/office/drawing/2014/main" id="{EDD18B39-B553-904F-AEC8-908F8A9EF619}"/>
                    </a:ext>
                  </a:extLst>
                </p:cNvPr>
                <p:cNvSpPr/>
                <p:nvPr/>
              </p:nvSpPr>
              <p:spPr>
                <a:xfrm>
                  <a:off x="4205378" y="344843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6069DA3-D0ED-CD41-BCDA-B29AA885D35F}"/>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FB03942F-CF78-3F4D-BBA0-3CFC551D461F}"/>
                    </a:ext>
                  </a:extLst>
                </p:cNvPr>
                <p:cNvSpPr/>
                <p:nvPr/>
              </p:nvSpPr>
              <p:spPr>
                <a:xfrm>
                  <a:off x="4202502" y="39803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39089FD1-D262-2A4B-A807-D96A8B061401}"/>
                    </a:ext>
                  </a:extLst>
                </p:cNvPr>
                <p:cNvSpPr/>
                <p:nvPr/>
              </p:nvSpPr>
              <p:spPr>
                <a:xfrm>
                  <a:off x="4823604" y="34973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CA9C6A12-3B7A-2B4A-92DE-8F82561231F7}"/>
                    </a:ext>
                  </a:extLst>
                </p:cNvPr>
                <p:cNvSpPr/>
                <p:nvPr/>
              </p:nvSpPr>
              <p:spPr>
                <a:xfrm>
                  <a:off x="4720088" y="42736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F2337687-F71C-E747-BA55-9F08D97F1815}"/>
                    </a:ext>
                  </a:extLst>
                </p:cNvPr>
                <p:cNvSpPr/>
                <p:nvPr/>
              </p:nvSpPr>
              <p:spPr>
                <a:xfrm>
                  <a:off x="5013386" y="3894136"/>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136244-D1BD-384B-8989-B9EE53346E52}"/>
                    </a:ext>
                  </a:extLst>
                </p:cNvPr>
                <p:cNvSpPr/>
                <p:nvPr/>
              </p:nvSpPr>
              <p:spPr>
                <a:xfrm>
                  <a:off x="4314644" y="292898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6B27E7-B2EB-5944-A35C-222199127209}"/>
                    </a:ext>
                  </a:extLst>
                </p:cNvPr>
                <p:cNvSpPr/>
                <p:nvPr/>
              </p:nvSpPr>
              <p:spPr>
                <a:xfrm>
                  <a:off x="5579653" y="3708218"/>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3DE2D4-CE09-5046-8D1E-4D25279EEC22}"/>
                    </a:ext>
                  </a:extLst>
                </p:cNvPr>
                <p:cNvSpPr/>
                <p:nvPr/>
              </p:nvSpPr>
              <p:spPr>
                <a:xfrm>
                  <a:off x="5498582" y="4577288"/>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5B7436-E872-1C43-A22B-B410A954C8E2}"/>
                    </a:ext>
                  </a:extLst>
                </p:cNvPr>
                <p:cNvSpPr/>
                <p:nvPr/>
              </p:nvSpPr>
              <p:spPr>
                <a:xfrm>
                  <a:off x="4689178" y="4803193"/>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BFE6CE-8AE5-454C-9B20-29A4CC2FFCE1}"/>
                    </a:ext>
                  </a:extLst>
                </p:cNvPr>
                <p:cNvSpPr/>
                <p:nvPr/>
              </p:nvSpPr>
              <p:spPr>
                <a:xfrm>
                  <a:off x="5030640" y="307175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9835BD-1EB3-CA46-AFAD-83761D962EBB}"/>
                    </a:ext>
                  </a:extLst>
                </p:cNvPr>
                <p:cNvSpPr/>
                <p:nvPr/>
              </p:nvSpPr>
              <p:spPr>
                <a:xfrm>
                  <a:off x="4133491" y="4647918"/>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F3D07D-70F5-724B-9979-0E06CEDF9AFD}"/>
                    </a:ext>
                  </a:extLst>
                </p:cNvPr>
                <p:cNvSpPr/>
                <p:nvPr/>
              </p:nvSpPr>
              <p:spPr>
                <a:xfrm>
                  <a:off x="3743407" y="3724314"/>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2D651F1C-E119-2E4F-BE59-C14695D83437}"/>
                  </a:ext>
                </a:extLst>
              </p:cNvPr>
              <p:cNvCxnSpPr/>
              <p:nvPr/>
            </p:nvCxnSpPr>
            <p:spPr>
              <a:xfrm>
                <a:off x="2815581" y="3014720"/>
                <a:ext cx="0" cy="214758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4707236-6BF9-B44A-8FB9-2281A8AB143B}"/>
                  </a:ext>
                </a:extLst>
              </p:cNvPr>
              <p:cNvCxnSpPr>
                <a:cxnSpLocks/>
              </p:cNvCxnSpPr>
              <p:nvPr/>
            </p:nvCxnSpPr>
            <p:spPr>
              <a:xfrm flipH="1">
                <a:off x="1850120" y="4048888"/>
                <a:ext cx="2137952" cy="0"/>
              </a:xfrm>
              <a:prstGeom prst="line">
                <a:avLst/>
              </a:prstGeom>
            </p:spPr>
            <p:style>
              <a:lnRef idx="1">
                <a:schemeClr val="dk1"/>
              </a:lnRef>
              <a:fillRef idx="0">
                <a:schemeClr val="dk1"/>
              </a:fillRef>
              <a:effectRef idx="0">
                <a:schemeClr val="dk1"/>
              </a:effectRef>
              <a:fontRef idx="minor">
                <a:schemeClr val="tx1"/>
              </a:fontRef>
            </p:style>
          </p:cxnSp>
        </p:grpSp>
        <p:sp>
          <p:nvSpPr>
            <p:cNvPr id="45" name="TextBox 44">
              <a:extLst>
                <a:ext uri="{FF2B5EF4-FFF2-40B4-BE49-F238E27FC236}">
                  <a16:creationId xmlns:a16="http://schemas.microsoft.com/office/drawing/2014/main" id="{3CE6557A-FA06-254A-93C0-84FC333D39C9}"/>
                </a:ext>
              </a:extLst>
            </p:cNvPr>
            <p:cNvSpPr txBox="1"/>
            <p:nvPr/>
          </p:nvSpPr>
          <p:spPr>
            <a:xfrm>
              <a:off x="3819910" y="3986627"/>
              <a:ext cx="295274"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70667AA2-2DCB-FC45-B884-6510E4E87893}"/>
                </a:ext>
              </a:extLst>
            </p:cNvPr>
            <p:cNvSpPr txBox="1"/>
            <p:nvPr/>
          </p:nvSpPr>
          <p:spPr>
            <a:xfrm>
              <a:off x="2815581" y="2856760"/>
              <a:ext cx="308098" cy="369332"/>
            </a:xfrm>
            <a:prstGeom prst="rect">
              <a:avLst/>
            </a:prstGeom>
            <a:noFill/>
          </p:spPr>
          <p:txBody>
            <a:bodyPr wrap="none" rtlCol="0">
              <a:spAutoFit/>
            </a:bodyPr>
            <a:lstStyle/>
            <a:p>
              <a:r>
                <a:rPr lang="en-US" dirty="0"/>
                <a:t>y</a:t>
              </a:r>
            </a:p>
          </p:txBody>
        </p:sp>
      </p:grpSp>
      <p:grpSp>
        <p:nvGrpSpPr>
          <p:cNvPr id="52" name="Group 51">
            <a:extLst>
              <a:ext uri="{FF2B5EF4-FFF2-40B4-BE49-F238E27FC236}">
                <a16:creationId xmlns:a16="http://schemas.microsoft.com/office/drawing/2014/main" id="{7FA62CC4-BCE8-614D-8250-581E1BA4C7D6}"/>
              </a:ext>
            </a:extLst>
          </p:cNvPr>
          <p:cNvGrpSpPr/>
          <p:nvPr/>
        </p:nvGrpSpPr>
        <p:grpSpPr>
          <a:xfrm>
            <a:off x="4381529" y="2995658"/>
            <a:ext cx="2101615" cy="1823516"/>
            <a:chOff x="6498352" y="2901356"/>
            <a:chExt cx="2101615" cy="1823516"/>
          </a:xfrm>
        </p:grpSpPr>
        <p:grpSp>
          <p:nvGrpSpPr>
            <p:cNvPr id="25" name="Group 24">
              <a:extLst>
                <a:ext uri="{FF2B5EF4-FFF2-40B4-BE49-F238E27FC236}">
                  <a16:creationId xmlns:a16="http://schemas.microsoft.com/office/drawing/2014/main" id="{770EB4F4-F200-D449-9A0D-CB1913B19531}"/>
                </a:ext>
              </a:extLst>
            </p:cNvPr>
            <p:cNvGrpSpPr/>
            <p:nvPr/>
          </p:nvGrpSpPr>
          <p:grpSpPr>
            <a:xfrm>
              <a:off x="6498352" y="2947129"/>
              <a:ext cx="1968020" cy="1777743"/>
              <a:chOff x="2020052" y="2885285"/>
              <a:chExt cx="1968020" cy="1777743"/>
            </a:xfrm>
          </p:grpSpPr>
          <p:cxnSp>
            <p:nvCxnSpPr>
              <p:cNvPr id="28" name="Straight Connector 27">
                <a:extLst>
                  <a:ext uri="{FF2B5EF4-FFF2-40B4-BE49-F238E27FC236}">
                    <a16:creationId xmlns:a16="http://schemas.microsoft.com/office/drawing/2014/main" id="{3DCDCA99-E4D4-D146-810E-110791253A3F}"/>
                  </a:ext>
                </a:extLst>
              </p:cNvPr>
              <p:cNvCxnSpPr>
                <a:cxnSpLocks/>
              </p:cNvCxnSpPr>
              <p:nvPr/>
            </p:nvCxnSpPr>
            <p:spPr>
              <a:xfrm flipH="1">
                <a:off x="2020052" y="4048888"/>
                <a:ext cx="1968020" cy="0"/>
              </a:xfrm>
              <a:prstGeom prst="line">
                <a:avLst/>
              </a:prstGeom>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0F26AEBF-00ED-7949-B34D-114D97C9C45B}"/>
                  </a:ext>
                </a:extLst>
              </p:cNvPr>
              <p:cNvGrpSpPr/>
              <p:nvPr/>
            </p:nvGrpSpPr>
            <p:grpSpPr>
              <a:xfrm>
                <a:off x="2127917" y="2885285"/>
                <a:ext cx="1723016" cy="1163603"/>
                <a:chOff x="3928909" y="2799545"/>
                <a:chExt cx="1723016" cy="1163603"/>
              </a:xfrm>
            </p:grpSpPr>
            <p:sp>
              <p:nvSpPr>
                <p:cNvPr id="29" name="5-Point Star 28">
                  <a:extLst>
                    <a:ext uri="{FF2B5EF4-FFF2-40B4-BE49-F238E27FC236}">
                      <a16:creationId xmlns:a16="http://schemas.microsoft.com/office/drawing/2014/main" id="{9B2D60AB-969A-0E41-82D3-31ED53BAA3F3}"/>
                    </a:ext>
                  </a:extLst>
                </p:cNvPr>
                <p:cNvSpPr/>
                <p:nvPr/>
              </p:nvSpPr>
              <p:spPr>
                <a:xfrm>
                  <a:off x="4205378" y="3529460"/>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299957B-3A5E-1041-BB18-E6F4E6C65415}"/>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5EB57143-3577-1746-BA6F-02CF1E71FC04}"/>
                    </a:ext>
                  </a:extLst>
                </p:cNvPr>
                <p:cNvSpPr/>
                <p:nvPr/>
              </p:nvSpPr>
              <p:spPr>
                <a:xfrm>
                  <a:off x="4331902" y="372516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7F13DDC-D9B7-5B4C-8F94-DD0C620CE2C1}"/>
                    </a:ext>
                  </a:extLst>
                </p:cNvPr>
                <p:cNvSpPr/>
                <p:nvPr/>
              </p:nvSpPr>
              <p:spPr>
                <a:xfrm>
                  <a:off x="4805054" y="366984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513FEC37-3094-784D-B7F3-C9C1A8D7773A}"/>
                    </a:ext>
                  </a:extLst>
                </p:cNvPr>
                <p:cNvSpPr/>
                <p:nvPr/>
              </p:nvSpPr>
              <p:spPr>
                <a:xfrm>
                  <a:off x="4672272" y="355624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E54C7BF-2FA1-7B4F-B28B-34338DB9EAEE}"/>
                    </a:ext>
                  </a:extLst>
                </p:cNvPr>
                <p:cNvSpPr/>
                <p:nvPr/>
              </p:nvSpPr>
              <p:spPr>
                <a:xfrm>
                  <a:off x="5013386" y="3766811"/>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D12551-E98D-5744-8530-467288B4EC16}"/>
                    </a:ext>
                  </a:extLst>
                </p:cNvPr>
                <p:cNvSpPr/>
                <p:nvPr/>
              </p:nvSpPr>
              <p:spPr>
                <a:xfrm>
                  <a:off x="4314644" y="292898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35AE78-2A5F-8149-8642-3A0B6FDC7194}"/>
                    </a:ext>
                  </a:extLst>
                </p:cNvPr>
                <p:cNvSpPr/>
                <p:nvPr/>
              </p:nvSpPr>
              <p:spPr>
                <a:xfrm>
                  <a:off x="5320379" y="3023493"/>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E6FE369-D14E-694C-8480-AEE839E59BD2}"/>
                    </a:ext>
                  </a:extLst>
                </p:cNvPr>
                <p:cNvSpPr/>
                <p:nvPr/>
              </p:nvSpPr>
              <p:spPr>
                <a:xfrm>
                  <a:off x="5496650" y="27995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7D93391-15C5-C04B-BCA1-2E5857A2B8CD}"/>
                    </a:ext>
                  </a:extLst>
                </p:cNvPr>
                <p:cNvSpPr/>
                <p:nvPr/>
              </p:nvSpPr>
              <p:spPr>
                <a:xfrm>
                  <a:off x="4711464" y="3125663"/>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C4B036-899E-DC40-AFB8-42CA12BD2C32}"/>
                    </a:ext>
                  </a:extLst>
                </p:cNvPr>
                <p:cNvSpPr/>
                <p:nvPr/>
              </p:nvSpPr>
              <p:spPr>
                <a:xfrm>
                  <a:off x="5030640" y="307175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A7EE4AC-A0AB-E84F-9700-A6226B375629}"/>
                    </a:ext>
                  </a:extLst>
                </p:cNvPr>
                <p:cNvSpPr/>
                <p:nvPr/>
              </p:nvSpPr>
              <p:spPr>
                <a:xfrm>
                  <a:off x="4133491" y="3084607"/>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CC5B059-395F-AF48-9ECD-857910AE3526}"/>
                    </a:ext>
                  </a:extLst>
                </p:cNvPr>
                <p:cNvSpPr/>
                <p:nvPr/>
              </p:nvSpPr>
              <p:spPr>
                <a:xfrm>
                  <a:off x="3928909" y="2879993"/>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Connector 26">
                <a:extLst>
                  <a:ext uri="{FF2B5EF4-FFF2-40B4-BE49-F238E27FC236}">
                    <a16:creationId xmlns:a16="http://schemas.microsoft.com/office/drawing/2014/main" id="{B54DE17A-8BF3-BD4A-923C-BB723D0437E1}"/>
                  </a:ext>
                </a:extLst>
              </p:cNvPr>
              <p:cNvCxnSpPr>
                <a:cxnSpLocks/>
              </p:cNvCxnSpPr>
              <p:nvPr/>
            </p:nvCxnSpPr>
            <p:spPr>
              <a:xfrm>
                <a:off x="2815581" y="2952876"/>
                <a:ext cx="0" cy="1710152"/>
              </a:xfrm>
              <a:prstGeom prst="line">
                <a:avLst/>
              </a:prstGeom>
            </p:spPr>
            <p:style>
              <a:lnRef idx="1">
                <a:schemeClr val="dk1"/>
              </a:lnRef>
              <a:fillRef idx="0">
                <a:schemeClr val="dk1"/>
              </a:fillRef>
              <a:effectRef idx="0">
                <a:schemeClr val="dk1"/>
              </a:effectRef>
              <a:fontRef idx="minor">
                <a:schemeClr val="tx1"/>
              </a:fontRef>
            </p:style>
          </p:cxnSp>
        </p:grpSp>
        <p:sp>
          <p:nvSpPr>
            <p:cNvPr id="47" name="TextBox 46">
              <a:extLst>
                <a:ext uri="{FF2B5EF4-FFF2-40B4-BE49-F238E27FC236}">
                  <a16:creationId xmlns:a16="http://schemas.microsoft.com/office/drawing/2014/main" id="{953B6A98-6202-1841-B3AE-AB5A3DB45406}"/>
                </a:ext>
              </a:extLst>
            </p:cNvPr>
            <p:cNvSpPr txBox="1"/>
            <p:nvPr/>
          </p:nvSpPr>
          <p:spPr>
            <a:xfrm>
              <a:off x="8291869" y="4071209"/>
              <a:ext cx="308098" cy="369332"/>
            </a:xfrm>
            <a:prstGeom prst="rect">
              <a:avLst/>
            </a:prstGeom>
            <a:noFill/>
          </p:spPr>
          <p:txBody>
            <a:bodyPr wrap="none" rtlCol="0">
              <a:spAutoFit/>
            </a:bodyPr>
            <a:lstStyle/>
            <a:p>
              <a:r>
                <a:rPr lang="en-US" dirty="0"/>
                <a:t>y</a:t>
              </a:r>
            </a:p>
          </p:txBody>
        </p:sp>
        <p:sp>
          <p:nvSpPr>
            <p:cNvPr id="48" name="TextBox 47">
              <a:extLst>
                <a:ext uri="{FF2B5EF4-FFF2-40B4-BE49-F238E27FC236}">
                  <a16:creationId xmlns:a16="http://schemas.microsoft.com/office/drawing/2014/main" id="{5DF58A83-AD27-984D-BDE1-57AE2233C5EB}"/>
                </a:ext>
              </a:extLst>
            </p:cNvPr>
            <p:cNvSpPr txBox="1"/>
            <p:nvPr/>
          </p:nvSpPr>
          <p:spPr>
            <a:xfrm>
              <a:off x="7293881" y="2901356"/>
              <a:ext cx="282450" cy="369332"/>
            </a:xfrm>
            <a:prstGeom prst="rect">
              <a:avLst/>
            </a:prstGeom>
            <a:noFill/>
          </p:spPr>
          <p:txBody>
            <a:bodyPr wrap="none" rtlCol="0">
              <a:spAutoFit/>
            </a:bodyPr>
            <a:lstStyle/>
            <a:p>
              <a:r>
                <a:rPr lang="en-US" dirty="0"/>
                <a:t>z</a:t>
              </a:r>
            </a:p>
          </p:txBody>
        </p:sp>
        <p:cxnSp>
          <p:nvCxnSpPr>
            <p:cNvPr id="49" name="Straight Connector 48">
              <a:extLst>
                <a:ext uri="{FF2B5EF4-FFF2-40B4-BE49-F238E27FC236}">
                  <a16:creationId xmlns:a16="http://schemas.microsoft.com/office/drawing/2014/main" id="{7577A147-5B0A-604A-BC36-77A2FC9EF10B}"/>
                </a:ext>
              </a:extLst>
            </p:cNvPr>
            <p:cNvCxnSpPr>
              <a:cxnSpLocks/>
            </p:cNvCxnSpPr>
            <p:nvPr/>
          </p:nvCxnSpPr>
          <p:spPr>
            <a:xfrm flipH="1">
              <a:off x="6588573" y="3602813"/>
              <a:ext cx="16930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A88CF7F2-210E-0E49-A069-3AE25A460BE4}"/>
              </a:ext>
            </a:extLst>
          </p:cNvPr>
          <p:cNvGrpSpPr/>
          <p:nvPr/>
        </p:nvGrpSpPr>
        <p:grpSpPr>
          <a:xfrm>
            <a:off x="6747326" y="3012736"/>
            <a:ext cx="2265064" cy="2305549"/>
            <a:chOff x="1850120" y="2856760"/>
            <a:chExt cx="2265064" cy="2305549"/>
          </a:xfrm>
        </p:grpSpPr>
        <p:grpSp>
          <p:nvGrpSpPr>
            <p:cNvPr id="54" name="Group 53">
              <a:extLst>
                <a:ext uri="{FF2B5EF4-FFF2-40B4-BE49-F238E27FC236}">
                  <a16:creationId xmlns:a16="http://schemas.microsoft.com/office/drawing/2014/main" id="{F90CBFA2-2727-7842-BC47-CBFA8809D238}"/>
                </a:ext>
              </a:extLst>
            </p:cNvPr>
            <p:cNvGrpSpPr/>
            <p:nvPr/>
          </p:nvGrpSpPr>
          <p:grpSpPr>
            <a:xfrm>
              <a:off x="1850120" y="3014720"/>
              <a:ext cx="2137952" cy="2147589"/>
              <a:chOff x="1850120" y="3014720"/>
              <a:chExt cx="2137952" cy="2147589"/>
            </a:xfrm>
          </p:grpSpPr>
          <p:grpSp>
            <p:nvGrpSpPr>
              <p:cNvPr id="57" name="Group 56">
                <a:extLst>
                  <a:ext uri="{FF2B5EF4-FFF2-40B4-BE49-F238E27FC236}">
                    <a16:creationId xmlns:a16="http://schemas.microsoft.com/office/drawing/2014/main" id="{93575FB9-99AF-3D45-97B8-D3FB0AFC9884}"/>
                  </a:ext>
                </a:extLst>
              </p:cNvPr>
              <p:cNvGrpSpPr/>
              <p:nvPr/>
            </p:nvGrpSpPr>
            <p:grpSpPr>
              <a:xfrm>
                <a:off x="1942415" y="3014720"/>
                <a:ext cx="1991521" cy="2029488"/>
                <a:chOff x="3743407" y="2928980"/>
                <a:chExt cx="1991521" cy="2029488"/>
              </a:xfrm>
            </p:grpSpPr>
            <p:sp>
              <p:nvSpPr>
                <p:cNvPr id="60" name="5-Point Star 59">
                  <a:extLst>
                    <a:ext uri="{FF2B5EF4-FFF2-40B4-BE49-F238E27FC236}">
                      <a16:creationId xmlns:a16="http://schemas.microsoft.com/office/drawing/2014/main" id="{20C3BB00-D0E1-EA46-9AF4-52B558988BB7}"/>
                    </a:ext>
                  </a:extLst>
                </p:cNvPr>
                <p:cNvSpPr/>
                <p:nvPr/>
              </p:nvSpPr>
              <p:spPr>
                <a:xfrm>
                  <a:off x="4205378" y="344843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5-Point Star 60">
                  <a:extLst>
                    <a:ext uri="{FF2B5EF4-FFF2-40B4-BE49-F238E27FC236}">
                      <a16:creationId xmlns:a16="http://schemas.microsoft.com/office/drawing/2014/main" id="{65AC09F3-58B1-B94B-9992-D2C4E9BD1023}"/>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a:extLst>
                    <a:ext uri="{FF2B5EF4-FFF2-40B4-BE49-F238E27FC236}">
                      <a16:creationId xmlns:a16="http://schemas.microsoft.com/office/drawing/2014/main" id="{B6DA7BFB-F412-3945-90E7-D948DAC7BEF4}"/>
                    </a:ext>
                  </a:extLst>
                </p:cNvPr>
                <p:cNvSpPr/>
                <p:nvPr/>
              </p:nvSpPr>
              <p:spPr>
                <a:xfrm>
                  <a:off x="4202502" y="39803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a:extLst>
                    <a:ext uri="{FF2B5EF4-FFF2-40B4-BE49-F238E27FC236}">
                      <a16:creationId xmlns:a16="http://schemas.microsoft.com/office/drawing/2014/main" id="{ED92CB9E-D0DE-CB4F-B656-6C89572919D0}"/>
                    </a:ext>
                  </a:extLst>
                </p:cNvPr>
                <p:cNvSpPr/>
                <p:nvPr/>
              </p:nvSpPr>
              <p:spPr>
                <a:xfrm>
                  <a:off x="4823604" y="34973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a:extLst>
                    <a:ext uri="{FF2B5EF4-FFF2-40B4-BE49-F238E27FC236}">
                      <a16:creationId xmlns:a16="http://schemas.microsoft.com/office/drawing/2014/main" id="{CAA32F98-721D-5D40-A690-816C603B32DA}"/>
                    </a:ext>
                  </a:extLst>
                </p:cNvPr>
                <p:cNvSpPr/>
                <p:nvPr/>
              </p:nvSpPr>
              <p:spPr>
                <a:xfrm>
                  <a:off x="4720088" y="42736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a:extLst>
                    <a:ext uri="{FF2B5EF4-FFF2-40B4-BE49-F238E27FC236}">
                      <a16:creationId xmlns:a16="http://schemas.microsoft.com/office/drawing/2014/main" id="{0AD98578-5601-DB4C-B6AE-B53999C2B309}"/>
                    </a:ext>
                  </a:extLst>
                </p:cNvPr>
                <p:cNvSpPr/>
                <p:nvPr/>
              </p:nvSpPr>
              <p:spPr>
                <a:xfrm>
                  <a:off x="5013386" y="3894136"/>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9D962EF-DEAB-504B-9AC6-ED7662168A2E}"/>
                    </a:ext>
                  </a:extLst>
                </p:cNvPr>
                <p:cNvSpPr/>
                <p:nvPr/>
              </p:nvSpPr>
              <p:spPr>
                <a:xfrm>
                  <a:off x="4314644" y="292898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55533AE-5F51-6440-A477-CDE6809EAC14}"/>
                    </a:ext>
                  </a:extLst>
                </p:cNvPr>
                <p:cNvSpPr/>
                <p:nvPr/>
              </p:nvSpPr>
              <p:spPr>
                <a:xfrm>
                  <a:off x="5579653" y="3708218"/>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B47B470-46E8-2946-9D42-76F06AC21BA7}"/>
                    </a:ext>
                  </a:extLst>
                </p:cNvPr>
                <p:cNvSpPr/>
                <p:nvPr/>
              </p:nvSpPr>
              <p:spPr>
                <a:xfrm>
                  <a:off x="5498582" y="4577288"/>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413332D-A39A-DB4B-A54A-79BA7F0C7DBD}"/>
                    </a:ext>
                  </a:extLst>
                </p:cNvPr>
                <p:cNvSpPr/>
                <p:nvPr/>
              </p:nvSpPr>
              <p:spPr>
                <a:xfrm>
                  <a:off x="4689178" y="4803193"/>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906FBCC-47A1-D94B-9A7E-B47FE578E7AF}"/>
                    </a:ext>
                  </a:extLst>
                </p:cNvPr>
                <p:cNvSpPr/>
                <p:nvPr/>
              </p:nvSpPr>
              <p:spPr>
                <a:xfrm>
                  <a:off x="5030640" y="307175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3D7DDC4-2BA7-CA4C-BB52-FB992AC140DF}"/>
                    </a:ext>
                  </a:extLst>
                </p:cNvPr>
                <p:cNvSpPr/>
                <p:nvPr/>
              </p:nvSpPr>
              <p:spPr>
                <a:xfrm>
                  <a:off x="4133491" y="4647918"/>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739D744-0C0E-F242-B467-112843BA8FA7}"/>
                    </a:ext>
                  </a:extLst>
                </p:cNvPr>
                <p:cNvSpPr/>
                <p:nvPr/>
              </p:nvSpPr>
              <p:spPr>
                <a:xfrm>
                  <a:off x="3743407" y="3724314"/>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Connector 57">
                <a:extLst>
                  <a:ext uri="{FF2B5EF4-FFF2-40B4-BE49-F238E27FC236}">
                    <a16:creationId xmlns:a16="http://schemas.microsoft.com/office/drawing/2014/main" id="{2E9F21F8-0076-4848-8A4A-C32F6EF911F0}"/>
                  </a:ext>
                </a:extLst>
              </p:cNvPr>
              <p:cNvCxnSpPr/>
              <p:nvPr/>
            </p:nvCxnSpPr>
            <p:spPr>
              <a:xfrm>
                <a:off x="2815581" y="3014720"/>
                <a:ext cx="0" cy="2147589"/>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8098385-6890-A944-9582-510E8176D2EF}"/>
                  </a:ext>
                </a:extLst>
              </p:cNvPr>
              <p:cNvCxnSpPr>
                <a:cxnSpLocks/>
              </p:cNvCxnSpPr>
              <p:nvPr/>
            </p:nvCxnSpPr>
            <p:spPr>
              <a:xfrm flipH="1">
                <a:off x="1850120" y="4048888"/>
                <a:ext cx="2137952" cy="0"/>
              </a:xfrm>
              <a:prstGeom prst="line">
                <a:avLst/>
              </a:prstGeom>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040B2C7-FA26-3D41-AB79-D1222A88E74D}"/>
                </a:ext>
              </a:extLst>
            </p:cNvPr>
            <p:cNvSpPr txBox="1"/>
            <p:nvPr/>
          </p:nvSpPr>
          <p:spPr>
            <a:xfrm>
              <a:off x="3819910" y="3986627"/>
              <a:ext cx="295274" cy="369332"/>
            </a:xfrm>
            <a:prstGeom prst="rect">
              <a:avLst/>
            </a:prstGeom>
            <a:noFill/>
          </p:spPr>
          <p:txBody>
            <a:bodyPr wrap="none" rtlCol="0">
              <a:spAutoFit/>
            </a:bodyPr>
            <a:lstStyle/>
            <a:p>
              <a:r>
                <a:rPr lang="en-US" dirty="0"/>
                <a:t>x</a:t>
              </a:r>
            </a:p>
          </p:txBody>
        </p:sp>
        <p:sp>
          <p:nvSpPr>
            <p:cNvPr id="56" name="TextBox 55">
              <a:extLst>
                <a:ext uri="{FF2B5EF4-FFF2-40B4-BE49-F238E27FC236}">
                  <a16:creationId xmlns:a16="http://schemas.microsoft.com/office/drawing/2014/main" id="{4171D5B2-F35D-5D45-9BC7-9FF8C232B19D}"/>
                </a:ext>
              </a:extLst>
            </p:cNvPr>
            <p:cNvSpPr txBox="1"/>
            <p:nvPr/>
          </p:nvSpPr>
          <p:spPr>
            <a:xfrm>
              <a:off x="2815581" y="2856760"/>
              <a:ext cx="308098" cy="369332"/>
            </a:xfrm>
            <a:prstGeom prst="rect">
              <a:avLst/>
            </a:prstGeom>
            <a:noFill/>
          </p:spPr>
          <p:txBody>
            <a:bodyPr wrap="none" rtlCol="0">
              <a:spAutoFit/>
            </a:bodyPr>
            <a:lstStyle/>
            <a:p>
              <a:r>
                <a:rPr lang="en-US" dirty="0"/>
                <a:t>y</a:t>
              </a:r>
            </a:p>
          </p:txBody>
        </p:sp>
      </p:grpSp>
      <p:sp>
        <p:nvSpPr>
          <p:cNvPr id="74" name="Oval 73">
            <a:extLst>
              <a:ext uri="{FF2B5EF4-FFF2-40B4-BE49-F238E27FC236}">
                <a16:creationId xmlns:a16="http://schemas.microsoft.com/office/drawing/2014/main" id="{4962CBD1-6FA0-0A4E-893E-FF9FA9914767}"/>
              </a:ext>
            </a:extLst>
          </p:cNvPr>
          <p:cNvSpPr/>
          <p:nvPr/>
        </p:nvSpPr>
        <p:spPr>
          <a:xfrm>
            <a:off x="7044507" y="3453375"/>
            <a:ext cx="1457346" cy="15076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0F12660-DC47-A64F-A542-D4167F1999A1}"/>
              </a:ext>
            </a:extLst>
          </p:cNvPr>
          <p:cNvSpPr/>
          <p:nvPr/>
        </p:nvSpPr>
        <p:spPr>
          <a:xfrm>
            <a:off x="6111433" y="4560425"/>
            <a:ext cx="960699" cy="482161"/>
          </a:xfrm>
          <a:custGeom>
            <a:avLst/>
            <a:gdLst>
              <a:gd name="connsiteX0" fmla="*/ 0 w 960699"/>
              <a:gd name="connsiteY0" fmla="*/ 0 h 482161"/>
              <a:gd name="connsiteX1" fmla="*/ 324091 w 960699"/>
              <a:gd name="connsiteY1" fmla="*/ 439838 h 482161"/>
              <a:gd name="connsiteX2" fmla="*/ 960699 w 960699"/>
              <a:gd name="connsiteY2" fmla="*/ 439838 h 482161"/>
            </a:gdLst>
            <a:ahLst/>
            <a:cxnLst>
              <a:cxn ang="0">
                <a:pos x="connsiteX0" y="connsiteY0"/>
              </a:cxn>
              <a:cxn ang="0">
                <a:pos x="connsiteX1" y="connsiteY1"/>
              </a:cxn>
              <a:cxn ang="0">
                <a:pos x="connsiteX2" y="connsiteY2"/>
              </a:cxn>
            </a:cxnLst>
            <a:rect l="l" t="t" r="r" b="b"/>
            <a:pathLst>
              <a:path w="960699" h="482161">
                <a:moveTo>
                  <a:pt x="0" y="0"/>
                </a:moveTo>
                <a:cubicBezTo>
                  <a:pt x="81987" y="183266"/>
                  <a:pt x="163975" y="366532"/>
                  <a:pt x="324091" y="439838"/>
                </a:cubicBezTo>
                <a:cubicBezTo>
                  <a:pt x="484207" y="513144"/>
                  <a:pt x="722453" y="476491"/>
                  <a:pt x="960699" y="439838"/>
                </a:cubicBezTo>
              </a:path>
            </a:pathLst>
          </a:custGeom>
          <a:noFill/>
          <a:ln>
            <a:headEnd type="stealt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894DDA5-2C6C-E04A-9240-CEF4B241BC6A}"/>
              </a:ext>
            </a:extLst>
          </p:cNvPr>
          <p:cNvSpPr txBox="1"/>
          <p:nvPr/>
        </p:nvSpPr>
        <p:spPr>
          <a:xfrm rot="858551">
            <a:off x="6030408" y="5004681"/>
            <a:ext cx="979755" cy="276999"/>
          </a:xfrm>
          <a:prstGeom prst="rect">
            <a:avLst/>
          </a:prstGeom>
          <a:noFill/>
        </p:spPr>
        <p:txBody>
          <a:bodyPr wrap="none" rtlCol="0">
            <a:spAutoFit/>
          </a:bodyPr>
          <a:lstStyle/>
          <a:p>
            <a:r>
              <a:rPr lang="en-US" sz="1200" dirty="0"/>
              <a:t>equivalent</a:t>
            </a:r>
          </a:p>
        </p:txBody>
      </p:sp>
      <p:sp>
        <p:nvSpPr>
          <p:cNvPr id="78" name="Freeform 77">
            <a:extLst>
              <a:ext uri="{FF2B5EF4-FFF2-40B4-BE49-F238E27FC236}">
                <a16:creationId xmlns:a16="http://schemas.microsoft.com/office/drawing/2014/main" id="{CF35190D-4892-3547-80D7-657E2453FE98}"/>
              </a:ext>
            </a:extLst>
          </p:cNvPr>
          <p:cNvSpPr/>
          <p:nvPr/>
        </p:nvSpPr>
        <p:spPr>
          <a:xfrm rot="18599574">
            <a:off x="3963921" y="4645948"/>
            <a:ext cx="960699" cy="482161"/>
          </a:xfrm>
          <a:custGeom>
            <a:avLst/>
            <a:gdLst>
              <a:gd name="connsiteX0" fmla="*/ 0 w 960699"/>
              <a:gd name="connsiteY0" fmla="*/ 0 h 482161"/>
              <a:gd name="connsiteX1" fmla="*/ 324091 w 960699"/>
              <a:gd name="connsiteY1" fmla="*/ 439838 h 482161"/>
              <a:gd name="connsiteX2" fmla="*/ 960699 w 960699"/>
              <a:gd name="connsiteY2" fmla="*/ 439838 h 482161"/>
            </a:gdLst>
            <a:ahLst/>
            <a:cxnLst>
              <a:cxn ang="0">
                <a:pos x="connsiteX0" y="connsiteY0"/>
              </a:cxn>
              <a:cxn ang="0">
                <a:pos x="connsiteX1" y="connsiteY1"/>
              </a:cxn>
              <a:cxn ang="0">
                <a:pos x="connsiteX2" y="connsiteY2"/>
              </a:cxn>
            </a:cxnLst>
            <a:rect l="l" t="t" r="r" b="b"/>
            <a:pathLst>
              <a:path w="960699" h="482161">
                <a:moveTo>
                  <a:pt x="0" y="0"/>
                </a:moveTo>
                <a:cubicBezTo>
                  <a:pt x="81987" y="183266"/>
                  <a:pt x="163975" y="366532"/>
                  <a:pt x="324091" y="439838"/>
                </a:cubicBezTo>
                <a:cubicBezTo>
                  <a:pt x="484207" y="513144"/>
                  <a:pt x="722453" y="476491"/>
                  <a:pt x="960699" y="439838"/>
                </a:cubicBezTo>
              </a:path>
            </a:pathLst>
          </a:custGeom>
          <a:noFill/>
          <a:ln>
            <a:headEnd type="stealt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264C4BFA-6D1F-254D-8C55-A03A2D96480D}"/>
              </a:ext>
            </a:extLst>
          </p:cNvPr>
          <p:cNvSpPr txBox="1"/>
          <p:nvPr/>
        </p:nvSpPr>
        <p:spPr>
          <a:xfrm rot="20142177">
            <a:off x="3920173" y="4515501"/>
            <a:ext cx="1272030" cy="461665"/>
          </a:xfrm>
          <a:prstGeom prst="rect">
            <a:avLst/>
          </a:prstGeom>
          <a:noFill/>
        </p:spPr>
        <p:txBody>
          <a:bodyPr wrap="square" rtlCol="0">
            <a:spAutoFit/>
          </a:bodyPr>
          <a:lstStyle/>
          <a:p>
            <a:r>
              <a:rPr lang="en-US" sz="1200" dirty="0"/>
              <a:t>Transform + dimension</a:t>
            </a:r>
          </a:p>
        </p:txBody>
      </p:sp>
    </p:spTree>
    <p:extLst>
      <p:ext uri="{BB962C8B-B14F-4D97-AF65-F5344CB8AC3E}">
        <p14:creationId xmlns:p14="http://schemas.microsoft.com/office/powerpoint/2010/main" val="72168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9E56-0E9A-D24B-A031-8DE607C1E40D}"/>
              </a:ext>
            </a:extLst>
          </p:cNvPr>
          <p:cNvSpPr>
            <a:spLocks noGrp="1"/>
          </p:cNvSpPr>
          <p:nvPr>
            <p:ph type="title"/>
          </p:nvPr>
        </p:nvSpPr>
        <p:spPr/>
        <p:txBody>
          <a:bodyPr/>
          <a:lstStyle/>
          <a:p>
            <a:r>
              <a:rPr lang="en-US" dirty="0"/>
              <a:t>Kernels in 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2D9D17-0ADB-B741-AF99-5E5E55F7724F}"/>
                  </a:ext>
                </a:extLst>
              </p:cNvPr>
              <p:cNvSpPr>
                <a:spLocks noGrp="1"/>
              </p:cNvSpPr>
              <p:nvPr>
                <p:ph idx="1"/>
              </p:nvPr>
            </p:nvSpPr>
            <p:spPr>
              <a:xfrm>
                <a:off x="1942415" y="1905000"/>
                <a:ext cx="6913718" cy="4580468"/>
              </a:xfrm>
            </p:spPr>
            <p:txBody>
              <a:bodyPr>
                <a:normAutofit/>
              </a:bodyPr>
              <a:lstStyle/>
              <a:p>
                <a:r>
                  <a:rPr lang="en-US" dirty="0"/>
                  <a:t>Various types – most popular </a:t>
                </a:r>
              </a:p>
              <a:p>
                <a:pPr lvl="1"/>
                <a:r>
                  <a:rPr lang="en-US" dirty="0"/>
                  <a:t>Radial Basis Function (RBF)</a:t>
                </a:r>
              </a:p>
              <a:p>
                <a:pPr marL="457200" lvl="1"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𝛾</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𝑥</m:t>
                                              </m:r>
                                            </m:e>
                                            <m:sup>
                                              <m:r>
                                                <a:rPr lang="en-US" i="1" smtClean="0">
                                                  <a:latin typeface="Cambria Math" panose="02040503050406030204" pitchFamily="18" charset="0"/>
                                                  <a:ea typeface="Cambria Math" panose="02040503050406030204" pitchFamily="18" charset="0"/>
                                                </a:rPr>
                                                <m:t>𝑖</m:t>
                                              </m:r>
                                            </m:sup>
                                          </m:sSup>
                                          <m:r>
                                            <a:rPr lang="en-US"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𝑥</m:t>
                                              </m:r>
                                            </m:e>
                                            <m:sup>
                                              <m:r>
                                                <a:rPr lang="en-US" i="1" smtClean="0">
                                                  <a:latin typeface="Cambria Math" panose="02040503050406030204" pitchFamily="18" charset="0"/>
                                                  <a:ea typeface="Cambria Math" panose="02040503050406030204" pitchFamily="18" charset="0"/>
                                                </a:rPr>
                                                <m:t>𝑗</m:t>
                                              </m:r>
                                            </m:sup>
                                          </m:sSup>
                                        </m:e>
                                      </m:d>
                                    </m:e>
                                  </m:d>
                                </m:e>
                                <m:sup>
                                  <m:r>
                                    <a:rPr lang="en-US" i="1" smtClean="0">
                                      <a:latin typeface="Cambria Math" panose="02040503050406030204" pitchFamily="18" charset="0"/>
                                      <a:ea typeface="Cambria Math" panose="02040503050406030204" pitchFamily="18" charset="0"/>
                                    </a:rPr>
                                    <m:t>2</m:t>
                                  </m:r>
                                </m:sup>
                              </m:sSup>
                            </m:e>
                          </m:d>
                        </m:e>
                      </m:func>
                      <m:r>
                        <a:rPr lang="en-US" b="0" i="0"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&gt;0</m:t>
                      </m:r>
                    </m:oMath>
                  </m:oMathPara>
                </a14:m>
                <a:endParaRPr lang="en-US" dirty="0"/>
              </a:p>
              <a:p>
                <a:pPr lvl="1"/>
                <a:r>
                  <a:rPr lang="en-US" dirty="0"/>
                  <a:t>Linear</a:t>
                </a:r>
              </a:p>
              <a:p>
                <a:pPr marL="457200"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𝑣</m:t>
                      </m:r>
                    </m:oMath>
                  </m:oMathPara>
                </a14:m>
                <a:endParaRPr lang="en-US" dirty="0"/>
              </a:p>
              <a:p>
                <a:pPr lvl="1"/>
                <a:r>
                  <a:rPr lang="en-US" dirty="0"/>
                  <a:t>Polynomial</a:t>
                </a:r>
              </a:p>
              <a:p>
                <a:pPr marL="457200"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𝑣</m:t>
                              </m:r>
                              <m:r>
                                <m:rPr>
                                  <m:nor/>
                                </m:rPr>
                                <a:rPr lang="en-US" dirty="0"/>
                                <m:t> </m:t>
                              </m:r>
                              <m:r>
                                <a:rPr lang="en-US" i="1" dirty="0">
                                  <a:latin typeface="Cambria Math" panose="02040503050406030204" pitchFamily="18" charset="0"/>
                                </a:rPr>
                                <m:t>+</m:t>
                              </m:r>
                              <m:r>
                                <a:rPr lang="en-US" i="1" dirty="0">
                                  <a:latin typeface="Cambria Math" panose="02040503050406030204" pitchFamily="18" charset="0"/>
                                </a:rPr>
                                <m:t>𝑐𝑜𝑒𝑓</m:t>
                              </m:r>
                              <m:r>
                                <a:rPr lang="en-US" i="1" dirty="0">
                                  <a:latin typeface="Cambria Math" panose="02040503050406030204" pitchFamily="18" charset="0"/>
                                </a:rPr>
                                <m:t>0</m:t>
                              </m:r>
                            </m:e>
                          </m:d>
                        </m:e>
                        <m:sup>
                          <m:r>
                            <a:rPr lang="en-US" b="0" i="1" smtClean="0">
                              <a:latin typeface="Cambria Math" panose="02040503050406030204" pitchFamily="18" charset="0"/>
                              <a:ea typeface="Cambria Math" panose="02040503050406030204" pitchFamily="18" charset="0"/>
                            </a:rPr>
                            <m:t>𝑑𝑒𝑔𝑟𝑒𝑒</m:t>
                          </m:r>
                        </m:sup>
                      </m:sSup>
                    </m:oMath>
                  </m:oMathPara>
                </a14:m>
                <a:endParaRPr lang="en-US" dirty="0"/>
              </a:p>
              <a:p>
                <a:pPr lvl="1"/>
                <a:r>
                  <a:rPr lang="en-US" dirty="0"/>
                  <a:t>Sigmoid</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𝑡𝑎𝑛h</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𝑣</m:t>
                          </m:r>
                          <m:r>
                            <m:rPr>
                              <m:nor/>
                            </m:rPr>
                            <a:rPr lang="en-US" dirty="0"/>
                            <m:t> </m:t>
                          </m:r>
                          <m:r>
                            <a:rPr lang="en-US" i="1" dirty="0">
                              <a:latin typeface="Cambria Math" panose="02040503050406030204" pitchFamily="18" charset="0"/>
                            </a:rPr>
                            <m:t>+</m:t>
                          </m:r>
                          <m:r>
                            <a:rPr lang="en-US" i="1" dirty="0">
                              <a:latin typeface="Cambria Math" panose="02040503050406030204" pitchFamily="18" charset="0"/>
                            </a:rPr>
                            <m:t>𝑐𝑜𝑒𝑓</m:t>
                          </m:r>
                          <m:r>
                            <a:rPr lang="en-US" i="1" dirty="0">
                              <a:latin typeface="Cambria Math" panose="02040503050406030204" pitchFamily="18" charset="0"/>
                            </a:rPr>
                            <m:t>0</m:t>
                          </m:r>
                        </m:e>
                      </m:d>
                    </m:oMath>
                  </m:oMathPara>
                </a14:m>
                <a:endParaRPr lang="en-US" dirty="0"/>
              </a:p>
              <a:p>
                <a:r>
                  <a:rPr lang="en-US" dirty="0"/>
                  <a:t>Gamma: How far the influence of a single training sample reaches. </a:t>
                </a:r>
              </a:p>
              <a:p>
                <a:pPr lvl="1"/>
                <a:r>
                  <a:rPr lang="en-US" dirty="0"/>
                  <a:t>Low gamma – Far away points considered.</a:t>
                </a:r>
              </a:p>
              <a:p>
                <a:pPr lvl="1"/>
                <a:r>
                  <a:rPr lang="en-US" dirty="0"/>
                  <a:t>High gamma – Nearby points considered.</a:t>
                </a:r>
              </a:p>
            </p:txBody>
          </p:sp>
        </mc:Choice>
        <mc:Fallback xmlns="">
          <p:sp>
            <p:nvSpPr>
              <p:cNvPr id="3" name="Content Placeholder 2">
                <a:extLst>
                  <a:ext uri="{FF2B5EF4-FFF2-40B4-BE49-F238E27FC236}">
                    <a16:creationId xmlns:a16="http://schemas.microsoft.com/office/drawing/2014/main" id="{902D9D17-0ADB-B741-AF99-5E5E55F7724F}"/>
                  </a:ext>
                </a:extLst>
              </p:cNvPr>
              <p:cNvSpPr>
                <a:spLocks noGrp="1" noRot="1" noChangeAspect="1" noMove="1" noResize="1" noEditPoints="1" noAdjustHandles="1" noChangeArrowheads="1" noChangeShapeType="1" noTextEdit="1"/>
              </p:cNvSpPr>
              <p:nvPr>
                <p:ph idx="1"/>
              </p:nvPr>
            </p:nvSpPr>
            <p:spPr>
              <a:xfrm>
                <a:off x="1942415" y="1905000"/>
                <a:ext cx="6913718" cy="4580468"/>
              </a:xfrm>
              <a:blipFill>
                <a:blip r:embed="rId2"/>
                <a:stretch>
                  <a:fillRect l="-550" t="-552"/>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EBCFE9F2-23CA-CD44-AA4A-912C91CE50CE}"/>
              </a:ext>
            </a:extLst>
          </p:cNvPr>
          <p:cNvGrpSpPr/>
          <p:nvPr/>
        </p:nvGrpSpPr>
        <p:grpSpPr>
          <a:xfrm>
            <a:off x="6371723" y="372532"/>
            <a:ext cx="2484410" cy="1847021"/>
            <a:chOff x="3102633" y="2863970"/>
            <a:chExt cx="2484410" cy="1847021"/>
          </a:xfrm>
        </p:grpSpPr>
        <p:sp>
          <p:nvSpPr>
            <p:cNvPr id="5" name="5-Point Star 4">
              <a:extLst>
                <a:ext uri="{FF2B5EF4-FFF2-40B4-BE49-F238E27FC236}">
                  <a16:creationId xmlns:a16="http://schemas.microsoft.com/office/drawing/2014/main" id="{7795FDAE-B247-5140-9D45-8FA12E4EC44F}"/>
                </a:ext>
              </a:extLst>
            </p:cNvPr>
            <p:cNvSpPr/>
            <p:nvPr/>
          </p:nvSpPr>
          <p:spPr>
            <a:xfrm>
              <a:off x="3105509" y="312276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C8AB9433-CC4C-8841-B2A5-526C9F069409}"/>
                </a:ext>
              </a:extLst>
            </p:cNvPr>
            <p:cNvSpPr/>
            <p:nvPr/>
          </p:nvSpPr>
          <p:spPr>
            <a:xfrm>
              <a:off x="3516704" y="34649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11B414B5-023A-9847-9E7B-57445078A0F3}"/>
                </a:ext>
              </a:extLst>
            </p:cNvPr>
            <p:cNvSpPr/>
            <p:nvPr/>
          </p:nvSpPr>
          <p:spPr>
            <a:xfrm>
              <a:off x="3102633" y="36547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6F54A451-5A07-984B-B2A3-211ABB469A47}"/>
                </a:ext>
              </a:extLst>
            </p:cNvPr>
            <p:cNvSpPr/>
            <p:nvPr/>
          </p:nvSpPr>
          <p:spPr>
            <a:xfrm>
              <a:off x="3723735" y="31716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3E86E6B-C37B-4649-834B-1EBAD3A3A470}"/>
                </a:ext>
              </a:extLst>
            </p:cNvPr>
            <p:cNvSpPr/>
            <p:nvPr/>
          </p:nvSpPr>
          <p:spPr>
            <a:xfrm>
              <a:off x="3620219" y="39480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AD4DFF45-D467-A64D-B718-C35EEAAF1EFE}"/>
                </a:ext>
              </a:extLst>
            </p:cNvPr>
            <p:cNvSpPr/>
            <p:nvPr/>
          </p:nvSpPr>
          <p:spPr>
            <a:xfrm>
              <a:off x="3913517" y="3568462"/>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D0318C-BD95-A144-B9B0-AB2524DF6D89}"/>
                </a:ext>
              </a:extLst>
            </p:cNvPr>
            <p:cNvSpPr/>
            <p:nvPr/>
          </p:nvSpPr>
          <p:spPr>
            <a:xfrm>
              <a:off x="5089585" y="31716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398119-3CF0-1140-912F-5F97C6AEF861}"/>
                </a:ext>
              </a:extLst>
            </p:cNvPr>
            <p:cNvSpPr/>
            <p:nvPr/>
          </p:nvSpPr>
          <p:spPr>
            <a:xfrm>
              <a:off x="5362755" y="3600091"/>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B99BD7-E55D-AF44-B398-9D84D6BFE752}"/>
                </a:ext>
              </a:extLst>
            </p:cNvPr>
            <p:cNvSpPr/>
            <p:nvPr/>
          </p:nvSpPr>
          <p:spPr>
            <a:xfrm>
              <a:off x="4879675" y="3462069"/>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FC8DF1-7027-844F-BDFA-BA5A149EC081}"/>
                </a:ext>
              </a:extLst>
            </p:cNvPr>
            <p:cNvSpPr/>
            <p:nvPr/>
          </p:nvSpPr>
          <p:spPr>
            <a:xfrm>
              <a:off x="5121215" y="372086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716EE0-6987-BF4E-A8D8-B79C1969ED4D}"/>
                </a:ext>
              </a:extLst>
            </p:cNvPr>
            <p:cNvSpPr/>
            <p:nvPr/>
          </p:nvSpPr>
          <p:spPr>
            <a:xfrm>
              <a:off x="5431768" y="33240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68A92F-8869-F34A-BD10-04842C928C52}"/>
                </a:ext>
              </a:extLst>
            </p:cNvPr>
            <p:cNvSpPr/>
            <p:nvPr/>
          </p:nvSpPr>
          <p:spPr>
            <a:xfrm>
              <a:off x="4707148" y="3807122"/>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8DB046-A4C8-E04C-8A45-D126BF292F05}"/>
                </a:ext>
              </a:extLst>
            </p:cNvPr>
            <p:cNvSpPr/>
            <p:nvPr/>
          </p:nvSpPr>
          <p:spPr>
            <a:xfrm>
              <a:off x="4707147" y="3134262"/>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073572E-1558-8C44-8F4B-DCD35C55676F}"/>
                </a:ext>
              </a:extLst>
            </p:cNvPr>
            <p:cNvCxnSpPr>
              <a:cxnSpLocks/>
            </p:cNvCxnSpPr>
            <p:nvPr/>
          </p:nvCxnSpPr>
          <p:spPr>
            <a:xfrm flipH="1">
              <a:off x="4392282" y="2863970"/>
              <a:ext cx="7191" cy="1847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2FAC9FD-3F71-E747-8994-8A998EA120E4}"/>
              </a:ext>
            </a:extLst>
          </p:cNvPr>
          <p:cNvGrpSpPr/>
          <p:nvPr/>
        </p:nvGrpSpPr>
        <p:grpSpPr>
          <a:xfrm>
            <a:off x="6371723" y="3026604"/>
            <a:ext cx="2484410" cy="1847021"/>
            <a:chOff x="3102633" y="2863970"/>
            <a:chExt cx="2484410" cy="1847021"/>
          </a:xfrm>
        </p:grpSpPr>
        <p:sp>
          <p:nvSpPr>
            <p:cNvPr id="20" name="5-Point Star 19">
              <a:extLst>
                <a:ext uri="{FF2B5EF4-FFF2-40B4-BE49-F238E27FC236}">
                  <a16:creationId xmlns:a16="http://schemas.microsoft.com/office/drawing/2014/main" id="{2C9B8F3B-8214-1C4A-AE1C-8CD63F645A4F}"/>
                </a:ext>
              </a:extLst>
            </p:cNvPr>
            <p:cNvSpPr/>
            <p:nvPr/>
          </p:nvSpPr>
          <p:spPr>
            <a:xfrm>
              <a:off x="3105509" y="312276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8B5F8A4C-8131-7946-9BA9-AC3CC999C63E}"/>
                </a:ext>
              </a:extLst>
            </p:cNvPr>
            <p:cNvSpPr/>
            <p:nvPr/>
          </p:nvSpPr>
          <p:spPr>
            <a:xfrm>
              <a:off x="3516704" y="34649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AA11B97F-890B-0B4C-8D81-1A64C6B56A03}"/>
                </a:ext>
              </a:extLst>
            </p:cNvPr>
            <p:cNvSpPr/>
            <p:nvPr/>
          </p:nvSpPr>
          <p:spPr>
            <a:xfrm>
              <a:off x="3102633" y="36547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4F96E5FE-6BCA-8042-A0DC-57E017B21EA2}"/>
                </a:ext>
              </a:extLst>
            </p:cNvPr>
            <p:cNvSpPr/>
            <p:nvPr/>
          </p:nvSpPr>
          <p:spPr>
            <a:xfrm>
              <a:off x="3723735" y="31716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13F6A7DE-50BC-6249-BDB5-09616768CA51}"/>
                </a:ext>
              </a:extLst>
            </p:cNvPr>
            <p:cNvSpPr/>
            <p:nvPr/>
          </p:nvSpPr>
          <p:spPr>
            <a:xfrm>
              <a:off x="3620219" y="39480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4D129AE4-FBCF-8841-AF94-1F30810769D3}"/>
                </a:ext>
              </a:extLst>
            </p:cNvPr>
            <p:cNvSpPr/>
            <p:nvPr/>
          </p:nvSpPr>
          <p:spPr>
            <a:xfrm>
              <a:off x="3913517" y="3568462"/>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3BF6200-EA59-234A-B135-FC1FD558EBBD}"/>
                </a:ext>
              </a:extLst>
            </p:cNvPr>
            <p:cNvSpPr/>
            <p:nvPr/>
          </p:nvSpPr>
          <p:spPr>
            <a:xfrm>
              <a:off x="5089585" y="31716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BE93AA1-6146-D84C-9028-7F4354044240}"/>
                </a:ext>
              </a:extLst>
            </p:cNvPr>
            <p:cNvSpPr/>
            <p:nvPr/>
          </p:nvSpPr>
          <p:spPr>
            <a:xfrm>
              <a:off x="5362755" y="3600091"/>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D82C3AC-F6E7-3345-9E2A-5EB45724F28F}"/>
                </a:ext>
              </a:extLst>
            </p:cNvPr>
            <p:cNvSpPr/>
            <p:nvPr/>
          </p:nvSpPr>
          <p:spPr>
            <a:xfrm>
              <a:off x="4879675" y="3462069"/>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8613020-2FA0-EF4E-991A-5EAC5D6F0A94}"/>
                </a:ext>
              </a:extLst>
            </p:cNvPr>
            <p:cNvSpPr/>
            <p:nvPr/>
          </p:nvSpPr>
          <p:spPr>
            <a:xfrm>
              <a:off x="5121215" y="372086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103144C-1AFF-604D-9422-CF47FCA63406}"/>
                </a:ext>
              </a:extLst>
            </p:cNvPr>
            <p:cNvSpPr/>
            <p:nvPr/>
          </p:nvSpPr>
          <p:spPr>
            <a:xfrm>
              <a:off x="5431768" y="33240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9FDD96E-BC63-E74A-B9CA-378A9BADFE0F}"/>
                </a:ext>
              </a:extLst>
            </p:cNvPr>
            <p:cNvSpPr/>
            <p:nvPr/>
          </p:nvSpPr>
          <p:spPr>
            <a:xfrm>
              <a:off x="4707148" y="3807122"/>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990A19-CD09-7941-AFC8-6E5B06067CC3}"/>
                </a:ext>
              </a:extLst>
            </p:cNvPr>
            <p:cNvSpPr/>
            <p:nvPr/>
          </p:nvSpPr>
          <p:spPr>
            <a:xfrm>
              <a:off x="4707147" y="3134262"/>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AAB265E3-B600-204C-8B22-4CC85CDE7E0F}"/>
                </a:ext>
              </a:extLst>
            </p:cNvPr>
            <p:cNvCxnSpPr>
              <a:cxnSpLocks/>
            </p:cNvCxnSpPr>
            <p:nvPr/>
          </p:nvCxnSpPr>
          <p:spPr>
            <a:xfrm flipH="1">
              <a:off x="4392282" y="2863970"/>
              <a:ext cx="7191" cy="1847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135AE5A3-DE54-0549-BCC9-7C12C371ABE1}"/>
              </a:ext>
            </a:extLst>
          </p:cNvPr>
          <p:cNvCxnSpPr>
            <a:cxnSpLocks/>
          </p:cNvCxnSpPr>
          <p:nvPr/>
        </p:nvCxnSpPr>
        <p:spPr>
          <a:xfrm flipV="1">
            <a:off x="7215557" y="1181817"/>
            <a:ext cx="445815" cy="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F4DD6891-299B-4140-A992-BD0AAE733260}"/>
              </a:ext>
            </a:extLst>
          </p:cNvPr>
          <p:cNvCxnSpPr>
            <a:cxnSpLocks/>
          </p:cNvCxnSpPr>
          <p:nvPr/>
        </p:nvCxnSpPr>
        <p:spPr>
          <a:xfrm flipV="1">
            <a:off x="7638885" y="1401949"/>
            <a:ext cx="445815" cy="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E24DEB4-6AED-9649-9441-C9C721C5FC05}"/>
              </a:ext>
            </a:extLst>
          </p:cNvPr>
          <p:cNvCxnSpPr>
            <a:cxnSpLocks/>
          </p:cNvCxnSpPr>
          <p:nvPr/>
        </p:nvCxnSpPr>
        <p:spPr>
          <a:xfrm flipV="1">
            <a:off x="7655820" y="707687"/>
            <a:ext cx="445815" cy="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23071C-EF83-DF4B-B96C-0A4C8C813615}"/>
              </a:ext>
            </a:extLst>
          </p:cNvPr>
          <p:cNvCxnSpPr>
            <a:cxnSpLocks/>
          </p:cNvCxnSpPr>
          <p:nvPr/>
        </p:nvCxnSpPr>
        <p:spPr>
          <a:xfrm flipV="1">
            <a:off x="7232493" y="3857282"/>
            <a:ext cx="445815" cy="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91BA5E-D6C7-0448-B4A2-4EE771274F1C}"/>
              </a:ext>
            </a:extLst>
          </p:cNvPr>
          <p:cNvCxnSpPr>
            <a:cxnSpLocks/>
          </p:cNvCxnSpPr>
          <p:nvPr/>
        </p:nvCxnSpPr>
        <p:spPr>
          <a:xfrm>
            <a:off x="7080409" y="3419182"/>
            <a:ext cx="58815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DB45EBE-FEEA-F543-A555-1C232EAB4543}"/>
              </a:ext>
            </a:extLst>
          </p:cNvPr>
          <p:cNvCxnSpPr>
            <a:cxnSpLocks/>
          </p:cNvCxnSpPr>
          <p:nvPr/>
        </p:nvCxnSpPr>
        <p:spPr>
          <a:xfrm flipV="1">
            <a:off x="6975892" y="4215454"/>
            <a:ext cx="689075" cy="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29B7161-74EB-E44D-8083-83D2C6DBD19A}"/>
              </a:ext>
            </a:extLst>
          </p:cNvPr>
          <p:cNvCxnSpPr>
            <a:cxnSpLocks/>
          </p:cNvCxnSpPr>
          <p:nvPr/>
        </p:nvCxnSpPr>
        <p:spPr>
          <a:xfrm>
            <a:off x="7678308" y="3726389"/>
            <a:ext cx="548095" cy="279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0882698-A1F6-1647-84CC-D07A9BAC3CD8}"/>
              </a:ext>
            </a:extLst>
          </p:cNvPr>
          <p:cNvCxnSpPr>
            <a:cxnSpLocks/>
            <a:endCxn id="31" idx="3"/>
          </p:cNvCxnSpPr>
          <p:nvPr/>
        </p:nvCxnSpPr>
        <p:spPr>
          <a:xfrm>
            <a:off x="7678310" y="4031188"/>
            <a:ext cx="453203" cy="1620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5FADAED-B2A5-1C43-8A1A-90AF8A614176}"/>
              </a:ext>
            </a:extLst>
          </p:cNvPr>
          <p:cNvCxnSpPr>
            <a:cxnSpLocks/>
          </p:cNvCxnSpPr>
          <p:nvPr/>
        </p:nvCxnSpPr>
        <p:spPr>
          <a:xfrm>
            <a:off x="7661378" y="3370791"/>
            <a:ext cx="453203" cy="1620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FCB986C-8AC8-D847-AD8F-C1E823847F13}"/>
              </a:ext>
            </a:extLst>
          </p:cNvPr>
          <p:cNvCxnSpPr>
            <a:cxnSpLocks/>
          </p:cNvCxnSpPr>
          <p:nvPr/>
        </p:nvCxnSpPr>
        <p:spPr>
          <a:xfrm>
            <a:off x="6899380" y="3743323"/>
            <a:ext cx="752245" cy="1940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3AC97B7A-6681-BB42-AC73-4BA814DFBF73}"/>
              </a:ext>
            </a:extLst>
          </p:cNvPr>
          <p:cNvSpPr txBox="1"/>
          <p:nvPr/>
        </p:nvSpPr>
        <p:spPr>
          <a:xfrm>
            <a:off x="6457987" y="2320832"/>
            <a:ext cx="2726857" cy="523220"/>
          </a:xfrm>
          <a:prstGeom prst="rect">
            <a:avLst/>
          </a:prstGeom>
          <a:noFill/>
        </p:spPr>
        <p:txBody>
          <a:bodyPr wrap="square" rtlCol="0">
            <a:spAutoFit/>
          </a:bodyPr>
          <a:lstStyle/>
          <a:p>
            <a:r>
              <a:rPr lang="en-US" sz="1400" u="sng" dirty="0"/>
              <a:t>Gamma values: </a:t>
            </a:r>
          </a:p>
          <a:p>
            <a:r>
              <a:rPr lang="en-US" sz="1400" dirty="0"/>
              <a:t>High (top) and low (bottom) </a:t>
            </a:r>
          </a:p>
        </p:txBody>
      </p:sp>
      <p:sp>
        <p:nvSpPr>
          <p:cNvPr id="34" name="TextBox 33">
            <a:extLst>
              <a:ext uri="{FF2B5EF4-FFF2-40B4-BE49-F238E27FC236}">
                <a16:creationId xmlns:a16="http://schemas.microsoft.com/office/drawing/2014/main" id="{E1C3D2BC-F558-B24D-9F04-F6906B46F09D}"/>
              </a:ext>
            </a:extLst>
          </p:cNvPr>
          <p:cNvSpPr txBox="1"/>
          <p:nvPr/>
        </p:nvSpPr>
        <p:spPr>
          <a:xfrm>
            <a:off x="1942415" y="6476203"/>
            <a:ext cx="6369051" cy="307777"/>
          </a:xfrm>
          <a:prstGeom prst="rect">
            <a:avLst/>
          </a:prstGeom>
          <a:noFill/>
        </p:spPr>
        <p:txBody>
          <a:bodyPr wrap="none" rtlCol="0">
            <a:spAutoFit/>
          </a:bodyPr>
          <a:lstStyle/>
          <a:p>
            <a:r>
              <a:rPr lang="en-US" sz="1400" dirty="0"/>
              <a:t>Start with simplest (linear) and increase complexity – reduces overfitting!</a:t>
            </a:r>
          </a:p>
        </p:txBody>
      </p:sp>
    </p:spTree>
    <p:extLst>
      <p:ext uri="{BB962C8B-B14F-4D97-AF65-F5344CB8AC3E}">
        <p14:creationId xmlns:p14="http://schemas.microsoft.com/office/powerpoint/2010/main" val="20826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5B39-771C-104C-AAFD-D07E87799C20}"/>
              </a:ext>
            </a:extLst>
          </p:cNvPr>
          <p:cNvSpPr>
            <a:spLocks noGrp="1"/>
          </p:cNvSpPr>
          <p:nvPr>
            <p:ph type="title"/>
          </p:nvPr>
        </p:nvSpPr>
        <p:spPr/>
        <p:txBody>
          <a:bodyPr/>
          <a:lstStyle/>
          <a:p>
            <a:r>
              <a:rPr lang="en-US" dirty="0"/>
              <a:t>Advantages/Disadvantages</a:t>
            </a:r>
          </a:p>
        </p:txBody>
      </p:sp>
      <p:sp>
        <p:nvSpPr>
          <p:cNvPr id="3" name="Content Placeholder 2">
            <a:extLst>
              <a:ext uri="{FF2B5EF4-FFF2-40B4-BE49-F238E27FC236}">
                <a16:creationId xmlns:a16="http://schemas.microsoft.com/office/drawing/2014/main" id="{9D9E8285-C198-B342-A737-1657753D12DC}"/>
              </a:ext>
            </a:extLst>
          </p:cNvPr>
          <p:cNvSpPr>
            <a:spLocks noGrp="1"/>
          </p:cNvSpPr>
          <p:nvPr>
            <p:ph idx="1"/>
          </p:nvPr>
        </p:nvSpPr>
        <p:spPr>
          <a:xfrm>
            <a:off x="1945201" y="2133600"/>
            <a:ext cx="7029466" cy="3793067"/>
          </a:xfrm>
        </p:spPr>
        <p:txBody>
          <a:bodyPr>
            <a:normAutofit/>
          </a:bodyPr>
          <a:lstStyle/>
          <a:p>
            <a:pPr marL="0" indent="0">
              <a:buNone/>
            </a:pPr>
            <a:r>
              <a:rPr lang="en-US" dirty="0"/>
              <a:t>Advantages:</a:t>
            </a:r>
          </a:p>
          <a:p>
            <a:r>
              <a:rPr lang="en-US" dirty="0"/>
              <a:t>Works well in high dimensional spaces, e.g. classification.</a:t>
            </a:r>
          </a:p>
          <a:p>
            <a:r>
              <a:rPr lang="en-US" dirty="0"/>
              <a:t>Memory efficient, only relies on subset of training points, i.e. support vectors. </a:t>
            </a:r>
          </a:p>
          <a:p>
            <a:r>
              <a:rPr lang="en-US" dirty="0"/>
              <a:t>Versatile, since nonlinear kernels allow for high flexibility for the decision boundary. </a:t>
            </a:r>
          </a:p>
          <a:p>
            <a:pPr marL="0" indent="0">
              <a:buNone/>
            </a:pPr>
            <a:r>
              <a:rPr lang="en-US" dirty="0"/>
              <a:t>Disadvantages:</a:t>
            </a:r>
          </a:p>
          <a:p>
            <a:r>
              <a:rPr lang="en-US" dirty="0"/>
              <a:t>Sensitive to choice of parameters. </a:t>
            </a:r>
          </a:p>
          <a:p>
            <a:r>
              <a:rPr lang="en-US" dirty="0"/>
              <a:t>No probabilistic interpretation.</a:t>
            </a:r>
          </a:p>
        </p:txBody>
      </p:sp>
    </p:spTree>
    <p:extLst>
      <p:ext uri="{BB962C8B-B14F-4D97-AF65-F5344CB8AC3E}">
        <p14:creationId xmlns:p14="http://schemas.microsoft.com/office/powerpoint/2010/main" val="111484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6E73-BA2A-3648-89A0-09332C425E6F}"/>
              </a:ext>
            </a:extLst>
          </p:cNvPr>
          <p:cNvSpPr>
            <a:spLocks noGrp="1"/>
          </p:cNvSpPr>
          <p:nvPr>
            <p:ph type="title"/>
          </p:nvPr>
        </p:nvSpPr>
        <p:spPr>
          <a:xfrm>
            <a:off x="1945202" y="624110"/>
            <a:ext cx="2626798" cy="1280890"/>
          </a:xfrm>
        </p:spPr>
        <p:txBody>
          <a:bodyPr>
            <a:normAutofit/>
          </a:bodyPr>
          <a:lstStyle/>
          <a:p>
            <a:r>
              <a:rPr lang="en-US" sz="3200" dirty="0"/>
              <a:t>Application for you - </a:t>
            </a:r>
          </a:p>
        </p:txBody>
      </p:sp>
      <p:sp>
        <p:nvSpPr>
          <p:cNvPr id="7" name="Content Placeholder 6">
            <a:extLst>
              <a:ext uri="{FF2B5EF4-FFF2-40B4-BE49-F238E27FC236}">
                <a16:creationId xmlns:a16="http://schemas.microsoft.com/office/drawing/2014/main" id="{09BE2ECB-6AD7-4D42-B663-6C035CC987AB}"/>
              </a:ext>
            </a:extLst>
          </p:cNvPr>
          <p:cNvSpPr>
            <a:spLocks noGrp="1"/>
          </p:cNvSpPr>
          <p:nvPr>
            <p:ph idx="1"/>
          </p:nvPr>
        </p:nvSpPr>
        <p:spPr>
          <a:xfrm>
            <a:off x="1942415" y="2133599"/>
            <a:ext cx="2626799" cy="4301067"/>
          </a:xfrm>
        </p:spPr>
        <p:txBody>
          <a:bodyPr>
            <a:normAutofit fontScale="92500"/>
          </a:bodyPr>
          <a:lstStyle/>
          <a:p>
            <a:r>
              <a:rPr lang="en-US" dirty="0"/>
              <a:t>Heart disease data consists of 14 attributes:</a:t>
            </a:r>
          </a:p>
          <a:p>
            <a:pPr lvl="1"/>
            <a:r>
              <a:rPr lang="en-US" dirty="0"/>
              <a:t>First 13 are explanatory variables. </a:t>
            </a:r>
          </a:p>
          <a:p>
            <a:pPr lvl="1"/>
            <a:r>
              <a:rPr lang="en-US" dirty="0"/>
              <a:t>14</a:t>
            </a:r>
            <a:r>
              <a:rPr lang="en-US" baseline="30000" dirty="0"/>
              <a:t>th</a:t>
            </a:r>
            <a:r>
              <a:rPr lang="en-US" dirty="0"/>
              <a:t> variable is the target for predicting heart disease.</a:t>
            </a:r>
          </a:p>
          <a:p>
            <a:r>
              <a:rPr lang="en-US" dirty="0"/>
              <a:t>Task: Predict whether a patient is suffering from heart disease or not.</a:t>
            </a:r>
          </a:p>
          <a:p>
            <a:pPr marL="0" indent="0" algn="ctr">
              <a:buNone/>
            </a:pPr>
            <a:r>
              <a:rPr lang="en-US" b="1" dirty="0"/>
              <a:t>Demo in R-Studio!</a:t>
            </a:r>
          </a:p>
        </p:txBody>
      </p:sp>
      <p:pic>
        <p:nvPicPr>
          <p:cNvPr id="4" name="Picture 3">
            <a:extLst>
              <a:ext uri="{FF2B5EF4-FFF2-40B4-BE49-F238E27FC236}">
                <a16:creationId xmlns:a16="http://schemas.microsoft.com/office/drawing/2014/main" id="{D5469BD5-B8B3-FF4B-9E47-0A124F041B6B}"/>
              </a:ext>
            </a:extLst>
          </p:cNvPr>
          <p:cNvPicPr>
            <a:picLocks noChangeAspect="1"/>
          </p:cNvPicPr>
          <p:nvPr/>
        </p:nvPicPr>
        <p:blipFill>
          <a:blip r:embed="rId2"/>
          <a:stretch>
            <a:fillRect/>
          </a:stretch>
        </p:blipFill>
        <p:spPr>
          <a:xfrm>
            <a:off x="4572000" y="39998"/>
            <a:ext cx="4425658" cy="4013112"/>
          </a:xfrm>
          <a:prstGeom prst="rect">
            <a:avLst/>
          </a:prstGeom>
        </p:spPr>
      </p:pic>
      <p:pic>
        <p:nvPicPr>
          <p:cNvPr id="5" name="Picture 4">
            <a:extLst>
              <a:ext uri="{FF2B5EF4-FFF2-40B4-BE49-F238E27FC236}">
                <a16:creationId xmlns:a16="http://schemas.microsoft.com/office/drawing/2014/main" id="{D50A3175-FC04-1340-AF60-117B7B500C8D}"/>
              </a:ext>
            </a:extLst>
          </p:cNvPr>
          <p:cNvPicPr>
            <a:picLocks noChangeAspect="1"/>
          </p:cNvPicPr>
          <p:nvPr/>
        </p:nvPicPr>
        <p:blipFill>
          <a:blip r:embed="rId3"/>
          <a:stretch>
            <a:fillRect/>
          </a:stretch>
        </p:blipFill>
        <p:spPr>
          <a:xfrm>
            <a:off x="4572000" y="4053110"/>
            <a:ext cx="4425658" cy="2804890"/>
          </a:xfrm>
          <a:prstGeom prst="rect">
            <a:avLst/>
          </a:prstGeom>
        </p:spPr>
      </p:pic>
    </p:spTree>
    <p:extLst>
      <p:ext uri="{BB962C8B-B14F-4D97-AF65-F5344CB8AC3E}">
        <p14:creationId xmlns:p14="http://schemas.microsoft.com/office/powerpoint/2010/main" val="273622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F072-0866-D842-8009-5CCB09BF1723}"/>
              </a:ext>
            </a:extLst>
          </p:cNvPr>
          <p:cNvSpPr>
            <a:spLocks noGrp="1"/>
          </p:cNvSpPr>
          <p:nvPr>
            <p:ph type="title"/>
          </p:nvPr>
        </p:nvSpPr>
        <p:spPr/>
        <p:txBody>
          <a:bodyPr/>
          <a:lstStyle/>
          <a:p>
            <a:r>
              <a:rPr lang="en-US" dirty="0"/>
              <a:t>Support Vector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545249-978A-D34A-A6E3-364A98C9DBEA}"/>
                  </a:ext>
                </a:extLst>
              </p:cNvPr>
              <p:cNvSpPr>
                <a:spLocks noGrp="1"/>
              </p:cNvSpPr>
              <p:nvPr>
                <p:ph idx="1"/>
              </p:nvPr>
            </p:nvSpPr>
            <p:spPr/>
            <p:txBody>
              <a:bodyPr/>
              <a:lstStyle/>
              <a:p>
                <a:r>
                  <a:rPr lang="en-US" dirty="0">
                    <a:latin typeface="+mj-lt"/>
                    <a:cs typeface="Times New Roman" panose="02020603050405020304" pitchFamily="18" charset="0"/>
                  </a:rPr>
                  <a:t>Account outside points based on distance </a:t>
                </a:r>
                <a14:m>
                  <m:oMath xmlns:m="http://schemas.openxmlformats.org/officeDocument/2006/math">
                    <m:r>
                      <a:rPr lang="en-US" i="1">
                        <a:latin typeface="+mj-lt"/>
                        <a:ea typeface="Cambria Math" panose="02040503050406030204" pitchFamily="18" charset="0"/>
                      </a:rPr>
                      <m:t>𝜉</m:t>
                    </m:r>
                  </m:oMath>
                </a14:m>
                <a:r>
                  <a:rPr lang="en-US" dirty="0">
                    <a:latin typeface="+mj-lt"/>
                    <a:cs typeface="Times New Roman" panose="02020603050405020304" pitchFamily="18" charset="0"/>
                  </a:rPr>
                  <a:t>. </a:t>
                </a:r>
              </a:p>
              <a:p>
                <a:endParaRPr lang="en-US" dirty="0">
                  <a:latin typeface="+mj-lt"/>
                  <a:cs typeface="Times New Roman" panose="02020603050405020304" pitchFamily="18" charset="0"/>
                </a:endParaRPr>
              </a:p>
              <a:p>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r>
                  <a:rPr lang="en-US" dirty="0">
                    <a:latin typeface="+mj-lt"/>
                    <a:cs typeface="Times New Roman" panose="02020603050405020304" pitchFamily="18" charset="0"/>
                  </a:rPr>
                  <a:t>Hyperparameters </a:t>
                </a:r>
                <a14:m>
                  <m:oMath xmlns:m="http://schemas.openxmlformats.org/officeDocument/2006/math">
                    <m:r>
                      <m:rPr>
                        <m:sty m:val="p"/>
                      </m:rPr>
                      <a:rPr lang="el-GR" i="1">
                        <a:latin typeface="+mj-lt"/>
                        <a:ea typeface="Cambria Math" panose="02040503050406030204" pitchFamily="18" charset="0"/>
                        <a:cs typeface="Arial" panose="020B0604020202020204" pitchFamily="34" charset="0"/>
                      </a:rPr>
                      <m:t>Γ</m:t>
                    </m:r>
                  </m:oMath>
                </a14:m>
                <a:r>
                  <a:rPr lang="en-US" dirty="0">
                    <a:latin typeface="+mj-lt"/>
                    <a:cs typeface="Times New Roman" panose="02020603050405020304" pitchFamily="18" charset="0"/>
                  </a:rPr>
                  <a:t> and </a:t>
                </a:r>
                <a14:m>
                  <m:oMath xmlns:m="http://schemas.openxmlformats.org/officeDocument/2006/math">
                    <m:r>
                      <a:rPr lang="en-US" i="1">
                        <a:latin typeface="+mj-lt"/>
                        <a:cs typeface="Arial" panose="020B0604020202020204" pitchFamily="34" charset="0"/>
                      </a:rPr>
                      <m:t>𝐶</m:t>
                    </m:r>
                  </m:oMath>
                </a14:m>
                <a:r>
                  <a:rPr lang="en-US" dirty="0">
                    <a:latin typeface="+mj-lt"/>
                    <a:cs typeface="Times New Roman" panose="02020603050405020304" pitchFamily="18" charset="0"/>
                  </a:rPr>
                  <a:t> control the shape of hyperplane and reach of margin. </a:t>
                </a:r>
                <a:r>
                  <a:rPr lang="en-US" dirty="0">
                    <a:solidFill>
                      <a:schemeClr val="tx1"/>
                    </a:solidFill>
                    <a:latin typeface="+mj-lt"/>
                    <a:cs typeface="Times New Roman" panose="02020603050405020304" pitchFamily="18" charset="0"/>
                  </a:rPr>
                  <a:t>Tuned by cross-validation.</a:t>
                </a:r>
              </a:p>
              <a:p>
                <a:r>
                  <a:rPr lang="en-US" dirty="0">
                    <a:latin typeface="Arial" panose="020B0604020202020204" pitchFamily="34" charset="0"/>
                    <a:cs typeface="Arial" panose="020B0604020202020204" pitchFamily="34" charset="0"/>
                  </a:rPr>
                  <a:t>Kernel Trick!</a:t>
                </a:r>
              </a:p>
              <a:p>
                <a:endParaRPr lang="en-US" dirty="0">
                  <a:latin typeface="Arial" panose="020B0604020202020204" pitchFamily="34" charset="0"/>
                  <a:cs typeface="Arial" panose="020B0604020202020204" pitchFamily="34" charset="0"/>
                </a:endParaRPr>
              </a:p>
              <a:p>
                <a:pPr marL="0" indent="0">
                  <a:buNone/>
                </a:pPr>
                <a:endParaRPr lang="en-US" dirty="0">
                  <a:latin typeface="+mj-lt"/>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E545249-978A-D34A-A6E3-364A98C9DBEA}"/>
                  </a:ext>
                </a:extLst>
              </p:cNvPr>
              <p:cNvSpPr>
                <a:spLocks noGrp="1" noRot="1" noChangeAspect="1" noMove="1" noResize="1" noEditPoints="1" noAdjustHandles="1" noChangeArrowheads="1" noChangeShapeType="1" noTextEdit="1"/>
              </p:cNvSpPr>
              <p:nvPr>
                <p:ph idx="1"/>
              </p:nvPr>
            </p:nvSpPr>
            <p:spPr>
              <a:blipFill>
                <a:blip r:embed="rId2"/>
                <a:stretch>
                  <a:fillRect l="-577" t="-6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7215F7E8-5064-A94A-B8C0-4A6CA1B245A8}"/>
              </a:ext>
            </a:extLst>
          </p:cNvPr>
          <p:cNvGrpSpPr/>
          <p:nvPr/>
        </p:nvGrpSpPr>
        <p:grpSpPr>
          <a:xfrm rot="829298">
            <a:off x="4304831" y="2440384"/>
            <a:ext cx="1867151" cy="1509865"/>
            <a:chOff x="2259130" y="1215302"/>
            <a:chExt cx="1867151" cy="1509865"/>
          </a:xfrm>
        </p:grpSpPr>
        <p:grpSp>
          <p:nvGrpSpPr>
            <p:cNvPr id="5" name="Group 4">
              <a:extLst>
                <a:ext uri="{FF2B5EF4-FFF2-40B4-BE49-F238E27FC236}">
                  <a16:creationId xmlns:a16="http://schemas.microsoft.com/office/drawing/2014/main" id="{E02A10C2-A801-2C49-B632-DBBEBDD3C67F}"/>
                </a:ext>
              </a:extLst>
            </p:cNvPr>
            <p:cNvGrpSpPr/>
            <p:nvPr/>
          </p:nvGrpSpPr>
          <p:grpSpPr>
            <a:xfrm rot="4013704">
              <a:off x="2611709" y="862723"/>
              <a:ext cx="1161994" cy="1867151"/>
              <a:chOff x="3614168" y="2843840"/>
              <a:chExt cx="1161994" cy="1867151"/>
            </a:xfrm>
          </p:grpSpPr>
          <p:sp>
            <p:nvSpPr>
              <p:cNvPr id="14" name="5-Point Star 13">
                <a:extLst>
                  <a:ext uri="{FF2B5EF4-FFF2-40B4-BE49-F238E27FC236}">
                    <a16:creationId xmlns:a16="http://schemas.microsoft.com/office/drawing/2014/main" id="{B2BA8F4E-E2D4-9B41-AD78-05A54496702B}"/>
                  </a:ext>
                </a:extLst>
              </p:cNvPr>
              <p:cNvSpPr/>
              <p:nvPr/>
            </p:nvSpPr>
            <p:spPr>
              <a:xfrm>
                <a:off x="4414127" y="310597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1A0D38A-2B4D-A546-803C-9FFA9904126A}"/>
                  </a:ext>
                </a:extLst>
              </p:cNvPr>
              <p:cNvSpPr/>
              <p:nvPr/>
            </p:nvSpPr>
            <p:spPr>
              <a:xfrm>
                <a:off x="4414224" y="364903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C1034B44-B103-454E-8F95-6D9E63D4AA43}"/>
                  </a:ext>
                </a:extLst>
              </p:cNvPr>
              <p:cNvSpPr/>
              <p:nvPr/>
            </p:nvSpPr>
            <p:spPr>
              <a:xfrm>
                <a:off x="4417733" y="421579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4F180986-AC51-E349-8741-E5E51D644618}"/>
                  </a:ext>
                </a:extLst>
              </p:cNvPr>
              <p:cNvSpPr/>
              <p:nvPr/>
            </p:nvSpPr>
            <p:spPr>
              <a:xfrm>
                <a:off x="4243651" y="339346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4F67E81D-B985-2F4D-AC14-6362A4A5989A}"/>
                  </a:ext>
                </a:extLst>
              </p:cNvPr>
              <p:cNvSpPr/>
              <p:nvPr/>
            </p:nvSpPr>
            <p:spPr>
              <a:xfrm>
                <a:off x="4152229" y="386489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418000F-5038-7E45-AAA7-AA53B1C68BB6}"/>
                  </a:ext>
                </a:extLst>
              </p:cNvPr>
              <p:cNvSpPr/>
              <p:nvPr/>
            </p:nvSpPr>
            <p:spPr>
              <a:xfrm>
                <a:off x="3614168" y="4028642"/>
                <a:ext cx="172529" cy="17252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9911017E-8820-C34D-8E6E-2B299630489B}"/>
                  </a:ext>
                </a:extLst>
              </p:cNvPr>
              <p:cNvCxnSpPr>
                <a:cxnSpLocks/>
              </p:cNvCxnSpPr>
              <p:nvPr/>
            </p:nvCxnSpPr>
            <p:spPr>
              <a:xfrm>
                <a:off x="4776162" y="2843840"/>
                <a:ext cx="0" cy="1867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C6CBED-D6A1-8448-9788-28BE7F006A1C}"/>
                  </a:ext>
                </a:extLst>
              </p:cNvPr>
              <p:cNvCxnSpPr>
                <a:cxnSpLocks/>
              </p:cNvCxnSpPr>
              <p:nvPr/>
            </p:nvCxnSpPr>
            <p:spPr>
              <a:xfrm flipH="1">
                <a:off x="4392282" y="2863970"/>
                <a:ext cx="7191" cy="184702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99CE0B-3C17-904A-A11E-B3A3C53CB005}"/>
                  </a:ext>
                </a:extLst>
              </p:cNvPr>
              <p:cNvCxnSpPr>
                <a:cxnSpLocks/>
              </p:cNvCxnSpPr>
              <p:nvPr/>
            </p:nvCxnSpPr>
            <p:spPr>
              <a:xfrm flipH="1">
                <a:off x="3999781" y="2843841"/>
                <a:ext cx="2" cy="186715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1182CFB5-618A-AA48-87F8-B7063FA8E4B1}"/>
                </a:ext>
              </a:extLst>
            </p:cNvPr>
            <p:cNvCxnSpPr>
              <a:cxnSpLocks/>
            </p:cNvCxnSpPr>
            <p:nvPr/>
          </p:nvCxnSpPr>
          <p:spPr>
            <a:xfrm rot="4013704">
              <a:off x="1999542" y="2332666"/>
              <a:ext cx="785003" cy="0"/>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 name="5-Point Star 6">
              <a:extLst>
                <a:ext uri="{FF2B5EF4-FFF2-40B4-BE49-F238E27FC236}">
                  <a16:creationId xmlns:a16="http://schemas.microsoft.com/office/drawing/2014/main" id="{1F8AE786-8DD5-2B43-8DCF-37444D0364EE}"/>
                </a:ext>
              </a:extLst>
            </p:cNvPr>
            <p:cNvSpPr/>
            <p:nvPr/>
          </p:nvSpPr>
          <p:spPr>
            <a:xfrm rot="4013704">
              <a:off x="3916858" y="147492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A59C454-3A4B-A843-B5FF-1DF8E85362BD}"/>
                </a:ext>
              </a:extLst>
            </p:cNvPr>
            <p:cNvSpPr/>
            <p:nvPr/>
          </p:nvSpPr>
          <p:spPr>
            <a:xfrm rot="4013704">
              <a:off x="3574888" y="200274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DBC9B5DB-3FB8-6249-91C4-B45F47ACB3C0}"/>
                </a:ext>
              </a:extLst>
            </p:cNvPr>
            <p:cNvSpPr/>
            <p:nvPr/>
          </p:nvSpPr>
          <p:spPr>
            <a:xfrm rot="4013704">
              <a:off x="2534111" y="201018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90F3DB5-A055-7E44-BA56-0ADF40B2B6D4}"/>
                    </a:ext>
                  </a:extLst>
                </p:cNvPr>
                <p:cNvSpPr/>
                <p:nvPr/>
              </p:nvSpPr>
              <p:spPr>
                <a:xfrm rot="4034196">
                  <a:off x="2369663" y="2317637"/>
                  <a:ext cx="41075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cs typeface="Arial" panose="020B0604020202020204" pitchFamily="34" charset="0"/>
                          </a:rPr>
                          <m:t>+</m:t>
                        </m:r>
                        <m:r>
                          <a:rPr lang="en-US" sz="1200" i="1">
                            <a:latin typeface="Cambria Math" panose="02040503050406030204" pitchFamily="18" charset="0"/>
                            <a:ea typeface="Cambria Math" panose="02040503050406030204" pitchFamily="18" charset="0"/>
                            <a:cs typeface="Arial" panose="020B0604020202020204" pitchFamily="34" charset="0"/>
                          </a:rPr>
                          <m:t>𝜀</m:t>
                        </m:r>
                      </m:oMath>
                    </m:oMathPara>
                  </a14:m>
                  <a:endParaRPr lang="en-US" sz="1200" dirty="0"/>
                </a:p>
              </p:txBody>
            </p:sp>
          </mc:Choice>
          <mc:Fallback xmlns="">
            <p:sp>
              <p:nvSpPr>
                <p:cNvPr id="8" name="Rectangle 7">
                  <a:extLst>
                    <a:ext uri="{FF2B5EF4-FFF2-40B4-BE49-F238E27FC236}">
                      <a16:creationId xmlns:a16="http://schemas.microsoft.com/office/drawing/2014/main" id="{001962A5-27FB-B745-AE0A-BF028D461AED}"/>
                    </a:ext>
                  </a:extLst>
                </p:cNvPr>
                <p:cNvSpPr>
                  <a:spLocks noRot="1" noChangeAspect="1" noMove="1" noResize="1" noEditPoints="1" noAdjustHandles="1" noChangeArrowheads="1" noChangeShapeType="1" noTextEdit="1"/>
                </p:cNvSpPr>
                <p:nvPr/>
              </p:nvSpPr>
              <p:spPr>
                <a:xfrm rot="4034196">
                  <a:off x="2369663" y="2317637"/>
                  <a:ext cx="41075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E5DF833-7B0A-024B-86CB-711DB68EEE34}"/>
                    </a:ext>
                  </a:extLst>
                </p:cNvPr>
                <p:cNvSpPr/>
                <p:nvPr/>
              </p:nvSpPr>
              <p:spPr>
                <a:xfrm rot="4034196">
                  <a:off x="2261538" y="2038372"/>
                  <a:ext cx="34663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cs typeface="Arial" panose="020B0604020202020204" pitchFamily="34" charset="0"/>
                          </a:rPr>
                          <m:t>−</m:t>
                        </m:r>
                        <m:r>
                          <a:rPr lang="en-US" sz="1200" i="1">
                            <a:latin typeface="Cambria Math" panose="02040503050406030204" pitchFamily="18" charset="0"/>
                            <a:ea typeface="Cambria Math" panose="02040503050406030204" pitchFamily="18" charset="0"/>
                            <a:cs typeface="Arial" panose="020B0604020202020204" pitchFamily="34" charset="0"/>
                          </a:rPr>
                          <m:t>𝜀</m:t>
                        </m:r>
                      </m:oMath>
                    </m:oMathPara>
                  </a14:m>
                  <a:endParaRPr lang="en-US" sz="1200" dirty="0"/>
                </a:p>
              </p:txBody>
            </p:sp>
          </mc:Choice>
          <mc:Fallback xmlns="">
            <p:sp>
              <p:nvSpPr>
                <p:cNvPr id="89" name="Rectangle 88">
                  <a:extLst>
                    <a:ext uri="{FF2B5EF4-FFF2-40B4-BE49-F238E27FC236}">
                      <a16:creationId xmlns:a16="http://schemas.microsoft.com/office/drawing/2014/main" id="{B1AF041B-2707-E844-A919-082D185A072D}"/>
                    </a:ext>
                  </a:extLst>
                </p:cNvPr>
                <p:cNvSpPr>
                  <a:spLocks noRot="1" noChangeAspect="1" noMove="1" noResize="1" noEditPoints="1" noAdjustHandles="1" noChangeArrowheads="1" noChangeShapeType="1" noTextEdit="1"/>
                </p:cNvSpPr>
                <p:nvPr/>
              </p:nvSpPr>
              <p:spPr>
                <a:xfrm rot="4034196">
                  <a:off x="2261538" y="2038372"/>
                  <a:ext cx="346633" cy="276999"/>
                </a:xfrm>
                <a:prstGeom prst="rect">
                  <a:avLst/>
                </a:prstGeom>
                <a:blipFill>
                  <a:blip r:embed="rId7"/>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DEE72FE3-8BEE-4A4F-85B4-9FEEE3143FCC}"/>
                </a:ext>
              </a:extLst>
            </p:cNvPr>
            <p:cNvSpPr/>
            <p:nvPr/>
          </p:nvSpPr>
          <p:spPr>
            <a:xfrm rot="20770702">
              <a:off x="2745297" y="1471245"/>
              <a:ext cx="96070" cy="2724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1BB155-FC38-FE47-B4E3-CBEED411D294}"/>
                    </a:ext>
                  </a:extLst>
                </p:cNvPr>
                <p:cNvSpPr txBox="1"/>
                <p:nvPr/>
              </p:nvSpPr>
              <p:spPr>
                <a:xfrm rot="20770702">
                  <a:off x="2824245" y="1491912"/>
                  <a:ext cx="11503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𝜉</m:t>
                        </m:r>
                      </m:oMath>
                    </m:oMathPara>
                  </a14:m>
                  <a:endParaRPr lang="en-US" sz="1200" dirty="0"/>
                </a:p>
              </p:txBody>
            </p:sp>
          </mc:Choice>
          <mc:Fallback xmlns="">
            <p:sp>
              <p:nvSpPr>
                <p:cNvPr id="10" name="TextBox 9">
                  <a:extLst>
                    <a:ext uri="{FF2B5EF4-FFF2-40B4-BE49-F238E27FC236}">
                      <a16:creationId xmlns:a16="http://schemas.microsoft.com/office/drawing/2014/main" id="{5A0BCEB0-4907-EB4F-AE38-FB6F4A9077E5}"/>
                    </a:ext>
                  </a:extLst>
                </p:cNvPr>
                <p:cNvSpPr txBox="1">
                  <a:spLocks noRot="1" noChangeAspect="1" noMove="1" noResize="1" noEditPoints="1" noAdjustHandles="1" noChangeArrowheads="1" noChangeShapeType="1" noTextEdit="1"/>
                </p:cNvSpPr>
                <p:nvPr/>
              </p:nvSpPr>
              <p:spPr>
                <a:xfrm rot="20770702">
                  <a:off x="2824245" y="1491912"/>
                  <a:ext cx="115031" cy="184666"/>
                </a:xfrm>
                <a:prstGeom prst="rect">
                  <a:avLst/>
                </a:prstGeom>
                <a:blipFill>
                  <a:blip r:embed="rId8"/>
                  <a:stretch>
                    <a:fillRect l="-40000" r="-20000" b="-20000"/>
                  </a:stretch>
                </a:blipFill>
              </p:spPr>
              <p:txBody>
                <a:bodyPr/>
                <a:lstStyle/>
                <a:p>
                  <a:r>
                    <a:rPr lang="en-US">
                      <a:noFill/>
                    </a:rPr>
                    <a:t> </a:t>
                  </a:r>
                </a:p>
              </p:txBody>
            </p:sp>
          </mc:Fallback>
        </mc:AlternateContent>
      </p:grpSp>
      <p:grpSp>
        <p:nvGrpSpPr>
          <p:cNvPr id="23" name="Group 22">
            <a:extLst>
              <a:ext uri="{FF2B5EF4-FFF2-40B4-BE49-F238E27FC236}">
                <a16:creationId xmlns:a16="http://schemas.microsoft.com/office/drawing/2014/main" id="{A70A06EC-6C0B-DB48-BCD6-40FE08C4C104}"/>
              </a:ext>
            </a:extLst>
          </p:cNvPr>
          <p:cNvGrpSpPr/>
          <p:nvPr/>
        </p:nvGrpSpPr>
        <p:grpSpPr>
          <a:xfrm>
            <a:off x="1676875" y="5189556"/>
            <a:ext cx="1646824" cy="1464391"/>
            <a:chOff x="107599" y="3420734"/>
            <a:chExt cx="1414666" cy="1257951"/>
          </a:xfrm>
        </p:grpSpPr>
        <p:grpSp>
          <p:nvGrpSpPr>
            <p:cNvPr id="24" name="Group 23">
              <a:extLst>
                <a:ext uri="{FF2B5EF4-FFF2-40B4-BE49-F238E27FC236}">
                  <a16:creationId xmlns:a16="http://schemas.microsoft.com/office/drawing/2014/main" id="{9F7961A0-B33C-6041-9361-5CE790F54541}"/>
                </a:ext>
              </a:extLst>
            </p:cNvPr>
            <p:cNvGrpSpPr/>
            <p:nvPr/>
          </p:nvGrpSpPr>
          <p:grpSpPr>
            <a:xfrm>
              <a:off x="107599" y="3420734"/>
              <a:ext cx="1414666" cy="1257951"/>
              <a:chOff x="1850120" y="2856760"/>
              <a:chExt cx="2278386" cy="2025988"/>
            </a:xfrm>
          </p:grpSpPr>
          <p:grpSp>
            <p:nvGrpSpPr>
              <p:cNvPr id="27" name="Group 26">
                <a:extLst>
                  <a:ext uri="{FF2B5EF4-FFF2-40B4-BE49-F238E27FC236}">
                    <a16:creationId xmlns:a16="http://schemas.microsoft.com/office/drawing/2014/main" id="{153BBBF8-88C7-4940-8B9F-591CF8D9E81C}"/>
                  </a:ext>
                </a:extLst>
              </p:cNvPr>
              <p:cNvGrpSpPr/>
              <p:nvPr/>
            </p:nvGrpSpPr>
            <p:grpSpPr>
              <a:xfrm>
                <a:off x="1850120" y="3014720"/>
                <a:ext cx="2137952" cy="1868028"/>
                <a:chOff x="1850120" y="3014720"/>
                <a:chExt cx="2137952" cy="1868028"/>
              </a:xfrm>
            </p:grpSpPr>
            <p:grpSp>
              <p:nvGrpSpPr>
                <p:cNvPr id="30" name="Group 29">
                  <a:extLst>
                    <a:ext uri="{FF2B5EF4-FFF2-40B4-BE49-F238E27FC236}">
                      <a16:creationId xmlns:a16="http://schemas.microsoft.com/office/drawing/2014/main" id="{C7B7C549-6C5D-C24D-AFB2-480954DC1F61}"/>
                    </a:ext>
                  </a:extLst>
                </p:cNvPr>
                <p:cNvGrpSpPr/>
                <p:nvPr/>
              </p:nvGrpSpPr>
              <p:grpSpPr>
                <a:xfrm>
                  <a:off x="2401510" y="3534176"/>
                  <a:ext cx="793631" cy="997790"/>
                  <a:chOff x="4202502" y="3448436"/>
                  <a:chExt cx="793631" cy="997790"/>
                </a:xfrm>
              </p:grpSpPr>
              <p:sp>
                <p:nvSpPr>
                  <p:cNvPr id="33" name="5-Point Star 32">
                    <a:extLst>
                      <a:ext uri="{FF2B5EF4-FFF2-40B4-BE49-F238E27FC236}">
                        <a16:creationId xmlns:a16="http://schemas.microsoft.com/office/drawing/2014/main" id="{5DE95BB8-03C5-FA46-8EDE-6619BF0F3EC1}"/>
                      </a:ext>
                    </a:extLst>
                  </p:cNvPr>
                  <p:cNvSpPr/>
                  <p:nvPr/>
                </p:nvSpPr>
                <p:spPr>
                  <a:xfrm>
                    <a:off x="4205378" y="344843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30D9FB2-C887-BD44-B674-623EDA1835D0}"/>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5112421C-FE11-A349-8EE1-F8B7B3BD1340}"/>
                      </a:ext>
                    </a:extLst>
                  </p:cNvPr>
                  <p:cNvSpPr/>
                  <p:nvPr/>
                </p:nvSpPr>
                <p:spPr>
                  <a:xfrm>
                    <a:off x="4202502" y="39803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3A9F2039-92FA-824B-BDB8-2EEEF28335E1}"/>
                      </a:ext>
                    </a:extLst>
                  </p:cNvPr>
                  <p:cNvSpPr/>
                  <p:nvPr/>
                </p:nvSpPr>
                <p:spPr>
                  <a:xfrm>
                    <a:off x="4823604" y="34973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1631264A-9118-594F-A97D-AAD7F2DD5570}"/>
                      </a:ext>
                    </a:extLst>
                  </p:cNvPr>
                  <p:cNvSpPr/>
                  <p:nvPr/>
                </p:nvSpPr>
                <p:spPr>
                  <a:xfrm>
                    <a:off x="4720088" y="42736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a:extLst>
                    <a:ext uri="{FF2B5EF4-FFF2-40B4-BE49-F238E27FC236}">
                      <a16:creationId xmlns:a16="http://schemas.microsoft.com/office/drawing/2014/main" id="{A5EF43B8-0C75-244F-8737-9192C9646E57}"/>
                    </a:ext>
                  </a:extLst>
                </p:cNvPr>
                <p:cNvCxnSpPr>
                  <a:cxnSpLocks/>
                </p:cNvCxnSpPr>
                <p:nvPr/>
              </p:nvCxnSpPr>
              <p:spPr>
                <a:xfrm flipH="1">
                  <a:off x="2795691" y="3014720"/>
                  <a:ext cx="19890" cy="186802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4327858-978C-1D4E-93CC-14F3F52449D9}"/>
                    </a:ext>
                  </a:extLst>
                </p:cNvPr>
                <p:cNvCxnSpPr>
                  <a:cxnSpLocks/>
                </p:cNvCxnSpPr>
                <p:nvPr/>
              </p:nvCxnSpPr>
              <p:spPr>
                <a:xfrm flipH="1">
                  <a:off x="1850120" y="4048888"/>
                  <a:ext cx="2137952" cy="0"/>
                </a:xfrm>
                <a:prstGeom prst="line">
                  <a:avLst/>
                </a:prstGeom>
              </p:spPr>
              <p:style>
                <a:lnRef idx="1">
                  <a:schemeClr val="dk1"/>
                </a:lnRef>
                <a:fillRef idx="0">
                  <a:schemeClr val="dk1"/>
                </a:fillRef>
                <a:effectRef idx="0">
                  <a:schemeClr val="dk1"/>
                </a:effectRef>
                <a:fontRef idx="minor">
                  <a:schemeClr val="tx1"/>
                </a:fontRef>
              </p:style>
            </p:cxnSp>
          </p:grpSp>
          <p:sp>
            <p:nvSpPr>
              <p:cNvPr id="28" name="TextBox 27">
                <a:extLst>
                  <a:ext uri="{FF2B5EF4-FFF2-40B4-BE49-F238E27FC236}">
                    <a16:creationId xmlns:a16="http://schemas.microsoft.com/office/drawing/2014/main" id="{6812CFD7-E9B4-0F40-B259-50442E75E3CF}"/>
                  </a:ext>
                </a:extLst>
              </p:cNvPr>
              <p:cNvSpPr txBox="1"/>
              <p:nvPr/>
            </p:nvSpPr>
            <p:spPr>
              <a:xfrm>
                <a:off x="3722661" y="3931057"/>
                <a:ext cx="405845" cy="446120"/>
              </a:xfrm>
              <a:prstGeom prst="rect">
                <a:avLst/>
              </a:prstGeom>
              <a:noFill/>
            </p:spPr>
            <p:txBody>
              <a:bodyPr wrap="none" rtlCol="0">
                <a:spAutoFit/>
              </a:bodyPr>
              <a:lstStyle/>
              <a:p>
                <a:r>
                  <a:rPr lang="en-US" sz="1200" dirty="0"/>
                  <a:t>x</a:t>
                </a:r>
              </a:p>
            </p:txBody>
          </p:sp>
          <p:sp>
            <p:nvSpPr>
              <p:cNvPr id="29" name="TextBox 28">
                <a:extLst>
                  <a:ext uri="{FF2B5EF4-FFF2-40B4-BE49-F238E27FC236}">
                    <a16:creationId xmlns:a16="http://schemas.microsoft.com/office/drawing/2014/main" id="{13993BEE-18E4-BC4B-9D69-752E9C16CC58}"/>
                  </a:ext>
                </a:extLst>
              </p:cNvPr>
              <p:cNvSpPr txBox="1"/>
              <p:nvPr/>
            </p:nvSpPr>
            <p:spPr>
              <a:xfrm>
                <a:off x="2718329" y="2856760"/>
                <a:ext cx="408428" cy="446120"/>
              </a:xfrm>
              <a:prstGeom prst="rect">
                <a:avLst/>
              </a:prstGeom>
              <a:noFill/>
            </p:spPr>
            <p:txBody>
              <a:bodyPr wrap="none" rtlCol="0">
                <a:spAutoFit/>
              </a:bodyPr>
              <a:lstStyle/>
              <a:p>
                <a:r>
                  <a:rPr lang="en-US" sz="1200" dirty="0"/>
                  <a:t>y</a:t>
                </a:r>
                <a:endParaRPr lang="en-US" dirty="0"/>
              </a:p>
            </p:txBody>
          </p:sp>
        </p:grpSp>
        <p:sp>
          <p:nvSpPr>
            <p:cNvPr id="25" name="5-Point Star 24">
              <a:extLst>
                <a:ext uri="{FF2B5EF4-FFF2-40B4-BE49-F238E27FC236}">
                  <a16:creationId xmlns:a16="http://schemas.microsoft.com/office/drawing/2014/main" id="{9B85D76A-1262-E24A-99C4-2785697CC749}"/>
                </a:ext>
              </a:extLst>
            </p:cNvPr>
            <p:cNvSpPr/>
            <p:nvPr/>
          </p:nvSpPr>
          <p:spPr>
            <a:xfrm>
              <a:off x="988856" y="4284570"/>
              <a:ext cx="107124" cy="1071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130549E8-AB68-2A41-AECE-6E574CA7DD65}"/>
                </a:ext>
              </a:extLst>
            </p:cNvPr>
            <p:cNvSpPr/>
            <p:nvPr/>
          </p:nvSpPr>
          <p:spPr>
            <a:xfrm>
              <a:off x="694711" y="3929932"/>
              <a:ext cx="107124" cy="1071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F601E030-D4D2-3649-8676-A0A7188BEFBD}"/>
              </a:ext>
            </a:extLst>
          </p:cNvPr>
          <p:cNvGrpSpPr/>
          <p:nvPr/>
        </p:nvGrpSpPr>
        <p:grpSpPr>
          <a:xfrm>
            <a:off x="3395854" y="5541703"/>
            <a:ext cx="847497" cy="466601"/>
            <a:chOff x="1328975" y="3756688"/>
            <a:chExt cx="728023" cy="400823"/>
          </a:xfrm>
        </p:grpSpPr>
        <p:sp>
          <p:nvSpPr>
            <p:cNvPr id="39" name="TextBox 38">
              <a:extLst>
                <a:ext uri="{FF2B5EF4-FFF2-40B4-BE49-F238E27FC236}">
                  <a16:creationId xmlns:a16="http://schemas.microsoft.com/office/drawing/2014/main" id="{B7F04AB9-818F-8A40-B4ED-CCBAEB5D60A6}"/>
                </a:ext>
              </a:extLst>
            </p:cNvPr>
            <p:cNvSpPr txBox="1"/>
            <p:nvPr/>
          </p:nvSpPr>
          <p:spPr>
            <a:xfrm>
              <a:off x="1328975" y="3756688"/>
              <a:ext cx="728023" cy="400110"/>
            </a:xfrm>
            <a:prstGeom prst="rect">
              <a:avLst/>
            </a:prstGeom>
            <a:noFill/>
          </p:spPr>
          <p:txBody>
            <a:bodyPr wrap="square" rtlCol="0">
              <a:spAutoFit/>
            </a:bodyPr>
            <a:lstStyle/>
            <a:p>
              <a:r>
                <a:rPr lang="en-US" sz="1000" dirty="0"/>
                <a:t>Transform dimension</a:t>
              </a:r>
            </a:p>
          </p:txBody>
        </p:sp>
        <p:cxnSp>
          <p:nvCxnSpPr>
            <p:cNvPr id="40" name="Straight Arrow Connector 39">
              <a:extLst>
                <a:ext uri="{FF2B5EF4-FFF2-40B4-BE49-F238E27FC236}">
                  <a16:creationId xmlns:a16="http://schemas.microsoft.com/office/drawing/2014/main" id="{95A5E751-1BEA-F747-B68F-B93366517932}"/>
                </a:ext>
              </a:extLst>
            </p:cNvPr>
            <p:cNvCxnSpPr>
              <a:cxnSpLocks/>
            </p:cNvCxnSpPr>
            <p:nvPr/>
          </p:nvCxnSpPr>
          <p:spPr>
            <a:xfrm>
              <a:off x="1430774" y="4157511"/>
              <a:ext cx="4849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1E7541E7-BD78-434E-8378-DEBAE8C2AAFA}"/>
              </a:ext>
            </a:extLst>
          </p:cNvPr>
          <p:cNvGrpSpPr/>
          <p:nvPr/>
        </p:nvGrpSpPr>
        <p:grpSpPr>
          <a:xfrm>
            <a:off x="4299907" y="5245234"/>
            <a:ext cx="1632415" cy="1434792"/>
            <a:chOff x="1593757" y="3446160"/>
            <a:chExt cx="1402288" cy="1232525"/>
          </a:xfrm>
        </p:grpSpPr>
        <p:grpSp>
          <p:nvGrpSpPr>
            <p:cNvPr id="42" name="Group 41">
              <a:extLst>
                <a:ext uri="{FF2B5EF4-FFF2-40B4-BE49-F238E27FC236}">
                  <a16:creationId xmlns:a16="http://schemas.microsoft.com/office/drawing/2014/main" id="{9EAAE2AB-8FF4-FE45-8126-02F1FE65FAB1}"/>
                </a:ext>
              </a:extLst>
            </p:cNvPr>
            <p:cNvGrpSpPr/>
            <p:nvPr/>
          </p:nvGrpSpPr>
          <p:grpSpPr>
            <a:xfrm>
              <a:off x="1593757" y="3446160"/>
              <a:ext cx="1402288" cy="1232525"/>
              <a:chOff x="1887051" y="3619410"/>
              <a:chExt cx="1402288" cy="1232525"/>
            </a:xfrm>
          </p:grpSpPr>
          <p:grpSp>
            <p:nvGrpSpPr>
              <p:cNvPr id="45" name="Group 44">
                <a:extLst>
                  <a:ext uri="{FF2B5EF4-FFF2-40B4-BE49-F238E27FC236}">
                    <a16:creationId xmlns:a16="http://schemas.microsoft.com/office/drawing/2014/main" id="{8A7AF290-DB11-7D46-BEBC-00CACA1ACBBD}"/>
                  </a:ext>
                </a:extLst>
              </p:cNvPr>
              <p:cNvGrpSpPr/>
              <p:nvPr/>
            </p:nvGrpSpPr>
            <p:grpSpPr>
              <a:xfrm>
                <a:off x="1887051" y="3619410"/>
                <a:ext cx="1402288" cy="1232525"/>
                <a:chOff x="6498353" y="2883435"/>
                <a:chExt cx="2095071" cy="1841437"/>
              </a:xfrm>
            </p:grpSpPr>
            <p:grpSp>
              <p:nvGrpSpPr>
                <p:cNvPr id="49" name="Group 48">
                  <a:extLst>
                    <a:ext uri="{FF2B5EF4-FFF2-40B4-BE49-F238E27FC236}">
                      <a16:creationId xmlns:a16="http://schemas.microsoft.com/office/drawing/2014/main" id="{008D0B83-9628-1E43-80E3-C8FB15E65A1D}"/>
                    </a:ext>
                  </a:extLst>
                </p:cNvPr>
                <p:cNvGrpSpPr/>
                <p:nvPr/>
              </p:nvGrpSpPr>
              <p:grpSpPr>
                <a:xfrm>
                  <a:off x="6498353" y="3014720"/>
                  <a:ext cx="1968019" cy="1710152"/>
                  <a:chOff x="2020053" y="2952876"/>
                  <a:chExt cx="1968019" cy="1710152"/>
                </a:xfrm>
              </p:grpSpPr>
              <p:cxnSp>
                <p:nvCxnSpPr>
                  <p:cNvPr id="52" name="Straight Connector 51">
                    <a:extLst>
                      <a:ext uri="{FF2B5EF4-FFF2-40B4-BE49-F238E27FC236}">
                        <a16:creationId xmlns:a16="http://schemas.microsoft.com/office/drawing/2014/main" id="{A1CB3848-0C23-334A-BDE2-316F0C3C235D}"/>
                      </a:ext>
                    </a:extLst>
                  </p:cNvPr>
                  <p:cNvCxnSpPr>
                    <a:cxnSpLocks/>
                  </p:cNvCxnSpPr>
                  <p:nvPr/>
                </p:nvCxnSpPr>
                <p:spPr>
                  <a:xfrm flipH="1">
                    <a:off x="2020053" y="4048889"/>
                    <a:ext cx="1968019" cy="0"/>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F689DC9E-229D-1640-856A-EFBBE4D9697C}"/>
                      </a:ext>
                    </a:extLst>
                  </p:cNvPr>
                  <p:cNvGrpSpPr/>
                  <p:nvPr/>
                </p:nvGrpSpPr>
                <p:grpSpPr>
                  <a:xfrm>
                    <a:off x="2404386" y="3615200"/>
                    <a:ext cx="772205" cy="433688"/>
                    <a:chOff x="4205378" y="3529460"/>
                    <a:chExt cx="772205" cy="433688"/>
                  </a:xfrm>
                </p:grpSpPr>
                <p:sp>
                  <p:nvSpPr>
                    <p:cNvPr id="55" name="5-Point Star 54">
                      <a:extLst>
                        <a:ext uri="{FF2B5EF4-FFF2-40B4-BE49-F238E27FC236}">
                          <a16:creationId xmlns:a16="http://schemas.microsoft.com/office/drawing/2014/main" id="{F591531B-A0BF-7849-9ED5-D8A8AD4B32D4}"/>
                        </a:ext>
                      </a:extLst>
                    </p:cNvPr>
                    <p:cNvSpPr/>
                    <p:nvPr/>
                  </p:nvSpPr>
                  <p:spPr>
                    <a:xfrm>
                      <a:off x="4205378" y="3529460"/>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55">
                      <a:extLst>
                        <a:ext uri="{FF2B5EF4-FFF2-40B4-BE49-F238E27FC236}">
                          <a16:creationId xmlns:a16="http://schemas.microsoft.com/office/drawing/2014/main" id="{B805BBD6-1DBC-8745-AE05-90D39D86B87C}"/>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56">
                      <a:extLst>
                        <a:ext uri="{FF2B5EF4-FFF2-40B4-BE49-F238E27FC236}">
                          <a16:creationId xmlns:a16="http://schemas.microsoft.com/office/drawing/2014/main" id="{45CDFF85-FE2C-C04B-B412-37DB7A607C7B}"/>
                        </a:ext>
                      </a:extLst>
                    </p:cNvPr>
                    <p:cNvSpPr/>
                    <p:nvPr/>
                  </p:nvSpPr>
                  <p:spPr>
                    <a:xfrm>
                      <a:off x="4331902" y="372516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57">
                      <a:extLst>
                        <a:ext uri="{FF2B5EF4-FFF2-40B4-BE49-F238E27FC236}">
                          <a16:creationId xmlns:a16="http://schemas.microsoft.com/office/drawing/2014/main" id="{E1BD69FE-3039-FB4A-95C1-ED5FE4A6C3AC}"/>
                        </a:ext>
                      </a:extLst>
                    </p:cNvPr>
                    <p:cNvSpPr/>
                    <p:nvPr/>
                  </p:nvSpPr>
                  <p:spPr>
                    <a:xfrm>
                      <a:off x="4805054" y="366984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58">
                      <a:extLst>
                        <a:ext uri="{FF2B5EF4-FFF2-40B4-BE49-F238E27FC236}">
                          <a16:creationId xmlns:a16="http://schemas.microsoft.com/office/drawing/2014/main" id="{D3B589C5-1944-7143-990B-F8AE87378468}"/>
                        </a:ext>
                      </a:extLst>
                    </p:cNvPr>
                    <p:cNvSpPr/>
                    <p:nvPr/>
                  </p:nvSpPr>
                  <p:spPr>
                    <a:xfrm>
                      <a:off x="4672272" y="355624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a:extLst>
                      <a:ext uri="{FF2B5EF4-FFF2-40B4-BE49-F238E27FC236}">
                        <a16:creationId xmlns:a16="http://schemas.microsoft.com/office/drawing/2014/main" id="{C48C63C1-BBDE-5C4F-ADD2-097BE9658AB6}"/>
                      </a:ext>
                    </a:extLst>
                  </p:cNvPr>
                  <p:cNvCxnSpPr>
                    <a:cxnSpLocks/>
                  </p:cNvCxnSpPr>
                  <p:nvPr/>
                </p:nvCxnSpPr>
                <p:spPr>
                  <a:xfrm>
                    <a:off x="2815581" y="2952876"/>
                    <a:ext cx="0" cy="1710152"/>
                  </a:xfrm>
                  <a:prstGeom prst="line">
                    <a:avLst/>
                  </a:prstGeom>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B3B36139-B898-7941-AE89-959619269382}"/>
                    </a:ext>
                  </a:extLst>
                </p:cNvPr>
                <p:cNvSpPr txBox="1"/>
                <p:nvPr/>
              </p:nvSpPr>
              <p:spPr>
                <a:xfrm>
                  <a:off x="8214542" y="3993882"/>
                  <a:ext cx="378882" cy="413847"/>
                </a:xfrm>
                <a:prstGeom prst="rect">
                  <a:avLst/>
                </a:prstGeom>
                <a:noFill/>
              </p:spPr>
              <p:txBody>
                <a:bodyPr wrap="none" rtlCol="0">
                  <a:spAutoFit/>
                </a:bodyPr>
                <a:lstStyle/>
                <a:p>
                  <a:r>
                    <a:rPr lang="en-US" sz="1200" dirty="0"/>
                    <a:t>y</a:t>
                  </a:r>
                </a:p>
              </p:txBody>
            </p:sp>
            <p:sp>
              <p:nvSpPr>
                <p:cNvPr id="51" name="TextBox 50">
                  <a:extLst>
                    <a:ext uri="{FF2B5EF4-FFF2-40B4-BE49-F238E27FC236}">
                      <a16:creationId xmlns:a16="http://schemas.microsoft.com/office/drawing/2014/main" id="{A46E474C-010F-C042-B2F3-6DE053344604}"/>
                    </a:ext>
                  </a:extLst>
                </p:cNvPr>
                <p:cNvSpPr txBox="1"/>
                <p:nvPr/>
              </p:nvSpPr>
              <p:spPr>
                <a:xfrm>
                  <a:off x="7276276" y="2883435"/>
                  <a:ext cx="1241063" cy="413847"/>
                </a:xfrm>
                <a:prstGeom prst="rect">
                  <a:avLst/>
                </a:prstGeom>
                <a:noFill/>
              </p:spPr>
              <p:txBody>
                <a:bodyPr wrap="none" rtlCol="0">
                  <a:spAutoFit/>
                </a:bodyPr>
                <a:lstStyle/>
                <a:p>
                  <a:r>
                    <a:rPr lang="en-US" sz="1200" dirty="0"/>
                    <a:t>z</a:t>
                  </a:r>
                  <a:r>
                    <a:rPr lang="en-US" sz="1200" baseline="30000" dirty="0"/>
                    <a:t>2</a:t>
                  </a:r>
                  <a:r>
                    <a:rPr lang="en-US" sz="1200" dirty="0"/>
                    <a:t> = x</a:t>
                  </a:r>
                  <a:r>
                    <a:rPr lang="en-US" sz="1200" baseline="30000" dirty="0"/>
                    <a:t>2</a:t>
                  </a:r>
                  <a:r>
                    <a:rPr lang="en-US" sz="1200" dirty="0"/>
                    <a:t> + y</a:t>
                  </a:r>
                  <a:r>
                    <a:rPr lang="en-US" sz="1200" baseline="30000" dirty="0"/>
                    <a:t>2</a:t>
                  </a:r>
                </a:p>
              </p:txBody>
            </p:sp>
          </p:grpSp>
          <p:cxnSp>
            <p:nvCxnSpPr>
              <p:cNvPr id="46" name="Straight Connector 45">
                <a:extLst>
                  <a:ext uri="{FF2B5EF4-FFF2-40B4-BE49-F238E27FC236}">
                    <a16:creationId xmlns:a16="http://schemas.microsoft.com/office/drawing/2014/main" id="{CF6202EE-EA9E-A046-BB87-870AB116A89B}"/>
                  </a:ext>
                </a:extLst>
              </p:cNvPr>
              <p:cNvCxnSpPr>
                <a:cxnSpLocks/>
              </p:cNvCxnSpPr>
              <p:nvPr/>
            </p:nvCxnSpPr>
            <p:spPr>
              <a:xfrm flipH="1">
                <a:off x="2010205" y="4400379"/>
                <a:ext cx="993684" cy="14261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48FD62-B04C-F647-8D1B-0B2A8B48DDA7}"/>
                  </a:ext>
                </a:extLst>
              </p:cNvPr>
              <p:cNvCxnSpPr>
                <a:cxnSpLocks/>
              </p:cNvCxnSpPr>
              <p:nvPr/>
            </p:nvCxnSpPr>
            <p:spPr>
              <a:xfrm flipH="1">
                <a:off x="1909903" y="4056170"/>
                <a:ext cx="1045586" cy="1648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1EF7DA1-0D79-7F4C-8B9F-23A10950A147}"/>
                  </a:ext>
                </a:extLst>
              </p:cNvPr>
              <p:cNvCxnSpPr>
                <a:cxnSpLocks/>
              </p:cNvCxnSpPr>
              <p:nvPr/>
            </p:nvCxnSpPr>
            <p:spPr>
              <a:xfrm flipH="1">
                <a:off x="1944817" y="4223458"/>
                <a:ext cx="1024940" cy="1675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43" name="5-Point Star 42">
              <a:extLst>
                <a:ext uri="{FF2B5EF4-FFF2-40B4-BE49-F238E27FC236}">
                  <a16:creationId xmlns:a16="http://schemas.microsoft.com/office/drawing/2014/main" id="{73C8CEB3-C5BE-344A-9ACB-E30979DAA4DE}"/>
                </a:ext>
              </a:extLst>
            </p:cNvPr>
            <p:cNvSpPr/>
            <p:nvPr/>
          </p:nvSpPr>
          <p:spPr>
            <a:xfrm>
              <a:off x="2436991" y="3965355"/>
              <a:ext cx="115478" cy="1154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a:extLst>
                <a:ext uri="{FF2B5EF4-FFF2-40B4-BE49-F238E27FC236}">
                  <a16:creationId xmlns:a16="http://schemas.microsoft.com/office/drawing/2014/main" id="{7476A1EC-23AF-FE43-91FE-2D83F9286CC1}"/>
                </a:ext>
              </a:extLst>
            </p:cNvPr>
            <p:cNvSpPr/>
            <p:nvPr/>
          </p:nvSpPr>
          <p:spPr>
            <a:xfrm>
              <a:off x="2364552" y="4123008"/>
              <a:ext cx="115478" cy="1154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623F03D-7538-D24B-B844-D7802E7A0DBD}"/>
              </a:ext>
            </a:extLst>
          </p:cNvPr>
          <p:cNvGrpSpPr/>
          <p:nvPr/>
        </p:nvGrpSpPr>
        <p:grpSpPr>
          <a:xfrm>
            <a:off x="6663473" y="5090422"/>
            <a:ext cx="1680433" cy="1546336"/>
            <a:chOff x="3409549" y="3523591"/>
            <a:chExt cx="1443537" cy="1328344"/>
          </a:xfrm>
        </p:grpSpPr>
        <p:grpSp>
          <p:nvGrpSpPr>
            <p:cNvPr id="61" name="Group 60">
              <a:extLst>
                <a:ext uri="{FF2B5EF4-FFF2-40B4-BE49-F238E27FC236}">
                  <a16:creationId xmlns:a16="http://schemas.microsoft.com/office/drawing/2014/main" id="{4BF31730-4A73-CD4F-A85C-3FCAB13FF33F}"/>
                </a:ext>
              </a:extLst>
            </p:cNvPr>
            <p:cNvGrpSpPr/>
            <p:nvPr/>
          </p:nvGrpSpPr>
          <p:grpSpPr>
            <a:xfrm>
              <a:off x="3409549" y="3523591"/>
              <a:ext cx="1443537" cy="1328344"/>
              <a:chOff x="6747326" y="3012736"/>
              <a:chExt cx="2287026" cy="2104524"/>
            </a:xfrm>
          </p:grpSpPr>
          <p:grpSp>
            <p:nvGrpSpPr>
              <p:cNvPr id="64" name="Group 63">
                <a:extLst>
                  <a:ext uri="{FF2B5EF4-FFF2-40B4-BE49-F238E27FC236}">
                    <a16:creationId xmlns:a16="http://schemas.microsoft.com/office/drawing/2014/main" id="{FBF457FE-5D9E-0C47-85E2-10BD319E0F51}"/>
                  </a:ext>
                </a:extLst>
              </p:cNvPr>
              <p:cNvGrpSpPr/>
              <p:nvPr/>
            </p:nvGrpSpPr>
            <p:grpSpPr>
              <a:xfrm>
                <a:off x="6747326" y="3012736"/>
                <a:ext cx="2287026" cy="2104524"/>
                <a:chOff x="1850120" y="2856760"/>
                <a:chExt cx="2287026" cy="2104524"/>
              </a:xfrm>
            </p:grpSpPr>
            <p:grpSp>
              <p:nvGrpSpPr>
                <p:cNvPr id="66" name="Group 65">
                  <a:extLst>
                    <a:ext uri="{FF2B5EF4-FFF2-40B4-BE49-F238E27FC236}">
                      <a16:creationId xmlns:a16="http://schemas.microsoft.com/office/drawing/2014/main" id="{79A146AB-775C-D14B-B94B-2F1151BC1BB7}"/>
                    </a:ext>
                  </a:extLst>
                </p:cNvPr>
                <p:cNvGrpSpPr/>
                <p:nvPr/>
              </p:nvGrpSpPr>
              <p:grpSpPr>
                <a:xfrm>
                  <a:off x="1850120" y="3014720"/>
                  <a:ext cx="2137952" cy="1946564"/>
                  <a:chOff x="1850120" y="3014720"/>
                  <a:chExt cx="2137952" cy="1946564"/>
                </a:xfrm>
              </p:grpSpPr>
              <p:grpSp>
                <p:nvGrpSpPr>
                  <p:cNvPr id="69" name="Group 68">
                    <a:extLst>
                      <a:ext uri="{FF2B5EF4-FFF2-40B4-BE49-F238E27FC236}">
                        <a16:creationId xmlns:a16="http://schemas.microsoft.com/office/drawing/2014/main" id="{4F4873DE-54E7-DA48-B49F-F39E7AEA29F6}"/>
                      </a:ext>
                    </a:extLst>
                  </p:cNvPr>
                  <p:cNvGrpSpPr/>
                  <p:nvPr/>
                </p:nvGrpSpPr>
                <p:grpSpPr>
                  <a:xfrm>
                    <a:off x="2401510" y="3534176"/>
                    <a:ext cx="793631" cy="997790"/>
                    <a:chOff x="4202502" y="3448436"/>
                    <a:chExt cx="793631" cy="997790"/>
                  </a:xfrm>
                </p:grpSpPr>
                <p:sp>
                  <p:nvSpPr>
                    <p:cNvPr id="72" name="5-Point Star 71">
                      <a:extLst>
                        <a:ext uri="{FF2B5EF4-FFF2-40B4-BE49-F238E27FC236}">
                          <a16:creationId xmlns:a16="http://schemas.microsoft.com/office/drawing/2014/main" id="{B807CB88-C893-D448-80C5-5F6C524939AA}"/>
                        </a:ext>
                      </a:extLst>
                    </p:cNvPr>
                    <p:cNvSpPr/>
                    <p:nvPr/>
                  </p:nvSpPr>
                  <p:spPr>
                    <a:xfrm>
                      <a:off x="4205378" y="344843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a:extLst>
                        <a:ext uri="{FF2B5EF4-FFF2-40B4-BE49-F238E27FC236}">
                          <a16:creationId xmlns:a16="http://schemas.microsoft.com/office/drawing/2014/main" id="{876BFB19-1696-E445-86B3-D46B07CD30FF}"/>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a:extLst>
                        <a:ext uri="{FF2B5EF4-FFF2-40B4-BE49-F238E27FC236}">
                          <a16:creationId xmlns:a16="http://schemas.microsoft.com/office/drawing/2014/main" id="{7467FF8A-3E05-C443-8FD7-F3C0215965D8}"/>
                        </a:ext>
                      </a:extLst>
                    </p:cNvPr>
                    <p:cNvSpPr/>
                    <p:nvPr/>
                  </p:nvSpPr>
                  <p:spPr>
                    <a:xfrm>
                      <a:off x="4202502" y="39803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a:extLst>
                        <a:ext uri="{FF2B5EF4-FFF2-40B4-BE49-F238E27FC236}">
                          <a16:creationId xmlns:a16="http://schemas.microsoft.com/office/drawing/2014/main" id="{9A061962-1B2F-9440-AC5C-2DB1BA6EB33A}"/>
                        </a:ext>
                      </a:extLst>
                    </p:cNvPr>
                    <p:cNvSpPr/>
                    <p:nvPr/>
                  </p:nvSpPr>
                  <p:spPr>
                    <a:xfrm>
                      <a:off x="4823604" y="34973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a:extLst>
                        <a:ext uri="{FF2B5EF4-FFF2-40B4-BE49-F238E27FC236}">
                          <a16:creationId xmlns:a16="http://schemas.microsoft.com/office/drawing/2014/main" id="{34963E4C-3639-BD4A-9764-455EDFBFB809}"/>
                        </a:ext>
                      </a:extLst>
                    </p:cNvPr>
                    <p:cNvSpPr/>
                    <p:nvPr/>
                  </p:nvSpPr>
                  <p:spPr>
                    <a:xfrm>
                      <a:off x="4720088" y="42736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80EB427A-3D2B-B54A-83BA-3EC9952075E7}"/>
                      </a:ext>
                    </a:extLst>
                  </p:cNvPr>
                  <p:cNvCxnSpPr>
                    <a:cxnSpLocks/>
                  </p:cNvCxnSpPr>
                  <p:nvPr/>
                </p:nvCxnSpPr>
                <p:spPr>
                  <a:xfrm>
                    <a:off x="2815581" y="3014720"/>
                    <a:ext cx="0" cy="194656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A599BB2-9852-D84B-BCC3-ED43B733BB84}"/>
                      </a:ext>
                    </a:extLst>
                  </p:cNvPr>
                  <p:cNvCxnSpPr>
                    <a:cxnSpLocks/>
                  </p:cNvCxnSpPr>
                  <p:nvPr/>
                </p:nvCxnSpPr>
                <p:spPr>
                  <a:xfrm flipH="1">
                    <a:off x="1850120" y="4048888"/>
                    <a:ext cx="2137952" cy="0"/>
                  </a:xfrm>
                  <a:prstGeom prst="line">
                    <a:avLst/>
                  </a:prstGeom>
                </p:spPr>
                <p:style>
                  <a:lnRef idx="1">
                    <a:schemeClr val="dk1"/>
                  </a:lnRef>
                  <a:fillRef idx="0">
                    <a:schemeClr val="dk1"/>
                  </a:fillRef>
                  <a:effectRef idx="0">
                    <a:schemeClr val="dk1"/>
                  </a:effectRef>
                  <a:fontRef idx="minor">
                    <a:schemeClr val="tx1"/>
                  </a:fontRef>
                </p:style>
              </p:cxnSp>
            </p:grpSp>
            <p:sp>
              <p:nvSpPr>
                <p:cNvPr id="67" name="TextBox 66">
                  <a:extLst>
                    <a:ext uri="{FF2B5EF4-FFF2-40B4-BE49-F238E27FC236}">
                      <a16:creationId xmlns:a16="http://schemas.microsoft.com/office/drawing/2014/main" id="{1FF86054-B675-B14B-8F7A-C9ACC78102AD}"/>
                    </a:ext>
                  </a:extLst>
                </p:cNvPr>
                <p:cNvSpPr txBox="1"/>
                <p:nvPr/>
              </p:nvSpPr>
              <p:spPr>
                <a:xfrm>
                  <a:off x="3737910" y="3945628"/>
                  <a:ext cx="399236" cy="438855"/>
                </a:xfrm>
                <a:prstGeom prst="rect">
                  <a:avLst/>
                </a:prstGeom>
                <a:noFill/>
              </p:spPr>
              <p:txBody>
                <a:bodyPr wrap="none" rtlCol="0">
                  <a:spAutoFit/>
                </a:bodyPr>
                <a:lstStyle/>
                <a:p>
                  <a:r>
                    <a:rPr lang="en-US" sz="1200" dirty="0"/>
                    <a:t>x</a:t>
                  </a:r>
                </a:p>
              </p:txBody>
            </p:sp>
            <p:sp>
              <p:nvSpPr>
                <p:cNvPr id="68" name="TextBox 67">
                  <a:extLst>
                    <a:ext uri="{FF2B5EF4-FFF2-40B4-BE49-F238E27FC236}">
                      <a16:creationId xmlns:a16="http://schemas.microsoft.com/office/drawing/2014/main" id="{8F81A507-3E89-ED41-8912-13AAF68A342A}"/>
                    </a:ext>
                  </a:extLst>
                </p:cNvPr>
                <p:cNvSpPr txBox="1"/>
                <p:nvPr/>
              </p:nvSpPr>
              <p:spPr>
                <a:xfrm>
                  <a:off x="2733579" y="2856760"/>
                  <a:ext cx="401778" cy="438855"/>
                </a:xfrm>
                <a:prstGeom prst="rect">
                  <a:avLst/>
                </a:prstGeom>
                <a:noFill/>
              </p:spPr>
              <p:txBody>
                <a:bodyPr wrap="none" rtlCol="0">
                  <a:spAutoFit/>
                </a:bodyPr>
                <a:lstStyle/>
                <a:p>
                  <a:r>
                    <a:rPr lang="en-US" sz="1200" dirty="0"/>
                    <a:t>y</a:t>
                  </a:r>
                </a:p>
              </p:txBody>
            </p:sp>
          </p:grpSp>
          <p:sp>
            <p:nvSpPr>
              <p:cNvPr id="65" name="Oval 64">
                <a:extLst>
                  <a:ext uri="{FF2B5EF4-FFF2-40B4-BE49-F238E27FC236}">
                    <a16:creationId xmlns:a16="http://schemas.microsoft.com/office/drawing/2014/main" id="{9232E7DF-0285-5847-9D04-E32B63AEE29E}"/>
                  </a:ext>
                </a:extLst>
              </p:cNvPr>
              <p:cNvSpPr/>
              <p:nvPr/>
            </p:nvSpPr>
            <p:spPr>
              <a:xfrm>
                <a:off x="7044507" y="3453375"/>
                <a:ext cx="1457346" cy="1507652"/>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5-Point Star 61">
              <a:extLst>
                <a:ext uri="{FF2B5EF4-FFF2-40B4-BE49-F238E27FC236}">
                  <a16:creationId xmlns:a16="http://schemas.microsoft.com/office/drawing/2014/main" id="{52A301B4-73A7-CA48-BFD5-7C0566093E6E}"/>
                </a:ext>
              </a:extLst>
            </p:cNvPr>
            <p:cNvSpPr/>
            <p:nvPr/>
          </p:nvSpPr>
          <p:spPr>
            <a:xfrm>
              <a:off x="4230603" y="4284852"/>
              <a:ext cx="115478" cy="1154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a:extLst>
                <a:ext uri="{FF2B5EF4-FFF2-40B4-BE49-F238E27FC236}">
                  <a16:creationId xmlns:a16="http://schemas.microsoft.com/office/drawing/2014/main" id="{AD7FAE9A-7548-3C47-B482-9F9E0FB8B91E}"/>
                </a:ext>
              </a:extLst>
            </p:cNvPr>
            <p:cNvSpPr/>
            <p:nvPr/>
          </p:nvSpPr>
          <p:spPr>
            <a:xfrm>
              <a:off x="4300350" y="4123008"/>
              <a:ext cx="115478" cy="1154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E6B3A3D5-CC6E-A140-A31E-300DC37BF39D}"/>
              </a:ext>
            </a:extLst>
          </p:cNvPr>
          <p:cNvGrpSpPr/>
          <p:nvPr/>
        </p:nvGrpSpPr>
        <p:grpSpPr>
          <a:xfrm>
            <a:off x="5711178" y="5654495"/>
            <a:ext cx="847497" cy="294604"/>
            <a:chOff x="2549561" y="3578491"/>
            <a:chExt cx="728023" cy="253073"/>
          </a:xfrm>
        </p:grpSpPr>
        <p:sp>
          <p:nvSpPr>
            <p:cNvPr id="78" name="TextBox 77">
              <a:extLst>
                <a:ext uri="{FF2B5EF4-FFF2-40B4-BE49-F238E27FC236}">
                  <a16:creationId xmlns:a16="http://schemas.microsoft.com/office/drawing/2014/main" id="{CAC9E12F-E52D-0149-8A7C-9C44167F8A12}"/>
                </a:ext>
              </a:extLst>
            </p:cNvPr>
            <p:cNvSpPr txBox="1"/>
            <p:nvPr/>
          </p:nvSpPr>
          <p:spPr>
            <a:xfrm>
              <a:off x="2549561" y="3578491"/>
              <a:ext cx="728023" cy="246221"/>
            </a:xfrm>
            <a:prstGeom prst="rect">
              <a:avLst/>
            </a:prstGeom>
            <a:noFill/>
          </p:spPr>
          <p:txBody>
            <a:bodyPr wrap="square" rtlCol="0">
              <a:spAutoFit/>
            </a:bodyPr>
            <a:lstStyle/>
            <a:p>
              <a:r>
                <a:rPr lang="en-US" sz="1000" dirty="0"/>
                <a:t>Equivalent</a:t>
              </a:r>
            </a:p>
          </p:txBody>
        </p:sp>
        <p:cxnSp>
          <p:nvCxnSpPr>
            <p:cNvPr id="79" name="Straight Arrow Connector 78">
              <a:extLst>
                <a:ext uri="{FF2B5EF4-FFF2-40B4-BE49-F238E27FC236}">
                  <a16:creationId xmlns:a16="http://schemas.microsoft.com/office/drawing/2014/main" id="{6AECC0A6-F038-6A42-8032-957AEB51C6A2}"/>
                </a:ext>
              </a:extLst>
            </p:cNvPr>
            <p:cNvCxnSpPr>
              <a:cxnSpLocks/>
            </p:cNvCxnSpPr>
            <p:nvPr/>
          </p:nvCxnSpPr>
          <p:spPr>
            <a:xfrm>
              <a:off x="2662032" y="3831564"/>
              <a:ext cx="484911" cy="0"/>
            </a:xfrm>
            <a:prstGeom prst="straightConnector1">
              <a:avLst/>
            </a:prstGeom>
            <a:ln>
              <a:headEnd type="stealth"/>
              <a:tailEnd type="stealt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4165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3E71-2130-6C49-86BE-CF67EEF7E007}"/>
              </a:ext>
            </a:extLst>
          </p:cNvPr>
          <p:cNvSpPr>
            <a:spLocks noGrp="1"/>
          </p:cNvSpPr>
          <p:nvPr>
            <p:ph type="title"/>
          </p:nvPr>
        </p:nvSpPr>
        <p:spPr/>
        <p:txBody>
          <a:bodyPr/>
          <a:lstStyle/>
          <a:p>
            <a:r>
              <a:rPr lang="en-US" dirty="0"/>
              <a:t>Case for you – Bookbinders</a:t>
            </a:r>
          </a:p>
        </p:txBody>
      </p:sp>
      <p:sp>
        <p:nvSpPr>
          <p:cNvPr id="3" name="Content Placeholder 2">
            <a:extLst>
              <a:ext uri="{FF2B5EF4-FFF2-40B4-BE49-F238E27FC236}">
                <a16:creationId xmlns:a16="http://schemas.microsoft.com/office/drawing/2014/main" id="{0132D99E-CF73-A140-8768-52133A6BB5BD}"/>
              </a:ext>
            </a:extLst>
          </p:cNvPr>
          <p:cNvSpPr>
            <a:spLocks noGrp="1"/>
          </p:cNvSpPr>
          <p:nvPr>
            <p:ph idx="1"/>
          </p:nvPr>
        </p:nvSpPr>
        <p:spPr/>
        <p:txBody>
          <a:bodyPr>
            <a:normAutofit fontScale="85000" lnSpcReduction="20000"/>
          </a:bodyPr>
          <a:lstStyle/>
          <a:p>
            <a:r>
              <a:rPr lang="en-US" dirty="0"/>
              <a:t>About 50,000 new titles, including new editions are published in the US each year, giving rise to a $20 billion book publishing industry (in 1994). About 10% of the books are sold through mail order. </a:t>
            </a:r>
          </a:p>
          <a:p>
            <a:r>
              <a:rPr lang="en-US" dirty="0"/>
              <a:t>Book retailing in the 1970s was characterized by growth of chain bookstore operations in concert with the development of shopping malls. Traffic in bookstores in the 1980s was enhanced by the spread of discounting. In 1990s, the superstore concept of book retailing was responsible for the double-digit growth of the book industry. Generally situated near large shopping centers, superstores maintain large inventories of anywhere from 30,000 to 80,000 titles. Superstores are putting intense competitive pressure on book clubs, mail-order firms and retail outlets. Recently, online superstores such as Amazon have emerged, carrying 1-2.5million titles and further intensifying the pressure on book clubs and mail order firms. In response to these pressures, book clubs are starting to look at alternative business models that will make them more responsive to their customer’s preferences.  </a:t>
            </a:r>
          </a:p>
        </p:txBody>
      </p:sp>
    </p:spTree>
    <p:extLst>
      <p:ext uri="{BB962C8B-B14F-4D97-AF65-F5344CB8AC3E}">
        <p14:creationId xmlns:p14="http://schemas.microsoft.com/office/powerpoint/2010/main" val="395025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3C3F-D614-1342-BE3B-89AEA615F792}"/>
              </a:ext>
            </a:extLst>
          </p:cNvPr>
          <p:cNvSpPr>
            <a:spLocks noGrp="1"/>
          </p:cNvSpPr>
          <p:nvPr>
            <p:ph type="title"/>
          </p:nvPr>
        </p:nvSpPr>
        <p:spPr/>
        <p:txBody>
          <a:bodyPr/>
          <a:lstStyle/>
          <a:p>
            <a:r>
              <a:rPr lang="en-US" dirty="0"/>
              <a:t>Bookbinders</a:t>
            </a:r>
          </a:p>
        </p:txBody>
      </p:sp>
      <p:sp>
        <p:nvSpPr>
          <p:cNvPr id="3" name="Content Placeholder 2">
            <a:extLst>
              <a:ext uri="{FF2B5EF4-FFF2-40B4-BE49-F238E27FC236}">
                <a16:creationId xmlns:a16="http://schemas.microsoft.com/office/drawing/2014/main" id="{2865A1E0-B918-164E-92B8-B4EC7DDF6C70}"/>
              </a:ext>
            </a:extLst>
          </p:cNvPr>
          <p:cNvSpPr>
            <a:spLocks noGrp="1"/>
          </p:cNvSpPr>
          <p:nvPr>
            <p:ph idx="1"/>
          </p:nvPr>
        </p:nvSpPr>
        <p:spPr/>
        <p:txBody>
          <a:bodyPr>
            <a:normAutofit fontScale="70000" lnSpcReduction="20000"/>
          </a:bodyPr>
          <a:lstStyle/>
          <a:p>
            <a:r>
              <a:rPr lang="en-US" dirty="0"/>
              <a:t>Historically, book clubs offered their readers continuity and negative option programs that were based on an extended contractual relationship between the club and its subscribers. In a continuity program, popular in such genres as children’s book, a reader signs up for an offer of several books for a few dollars each (plus shipping and handling on each book) and agrees to receive a shipment of one or two books each month thereafter. In a negative option program, subscribers get to choose which and how many additional books they will receive, but the default option is that the club’s selection will delivered to them each month. The club informs them of the monthly selection and they must mark “no” on their order forms if they do not want to receive it. Some firms are now beginning to offer books on a positive-option basis, but only to selected segments of their customer lists that they deem receptive to specific offers. </a:t>
            </a:r>
          </a:p>
          <a:p>
            <a:r>
              <a:rPr lang="en-US" dirty="0"/>
              <a:t>Book clubs are also beginning to use database marketing techniques to work smarter rather than expand the coverage of their mailings. According to Doubleday present Marcus </a:t>
            </a:r>
            <a:r>
              <a:rPr lang="en-US" dirty="0" err="1"/>
              <a:t>Wllhelm</a:t>
            </a:r>
            <a:r>
              <a:rPr lang="en-US" dirty="0"/>
              <a:t>, “The database is the key to what we’re doing… We have to understand what our customers want and be more flexible. I doubt book clubs can survive if they offer the same 16 offers, the same fulfillment to everybody”</a:t>
            </a:r>
            <a:r>
              <a:rPr lang="en-US" baseline="30000" dirty="0"/>
              <a:t>1</a:t>
            </a:r>
            <a:r>
              <a:rPr lang="en-US" dirty="0"/>
              <a:t>. Doubleday uses modeling techniques to look at more than 80 variables, including geography and the type of books customer’s purchase, and selects three to five variables that are most influential predictors. </a:t>
            </a:r>
          </a:p>
        </p:txBody>
      </p:sp>
      <p:sp>
        <p:nvSpPr>
          <p:cNvPr id="4" name="TextBox 3">
            <a:extLst>
              <a:ext uri="{FF2B5EF4-FFF2-40B4-BE49-F238E27FC236}">
                <a16:creationId xmlns:a16="http://schemas.microsoft.com/office/drawing/2014/main" id="{E13EC725-8CAC-AE47-9E1A-95C6DCADADA2}"/>
              </a:ext>
            </a:extLst>
          </p:cNvPr>
          <p:cNvSpPr txBox="1"/>
          <p:nvPr/>
        </p:nvSpPr>
        <p:spPr>
          <a:xfrm>
            <a:off x="2278506" y="6596390"/>
            <a:ext cx="1983235" cy="261610"/>
          </a:xfrm>
          <a:prstGeom prst="rect">
            <a:avLst/>
          </a:prstGeom>
          <a:noFill/>
        </p:spPr>
        <p:txBody>
          <a:bodyPr wrap="none" rtlCol="0">
            <a:spAutoFit/>
          </a:bodyPr>
          <a:lstStyle/>
          <a:p>
            <a:r>
              <a:rPr lang="en-US" sz="1100" dirty="0"/>
              <a:t>1: DM News, May 23, 1994.</a:t>
            </a:r>
          </a:p>
        </p:txBody>
      </p:sp>
    </p:spTree>
    <p:extLst>
      <p:ext uri="{BB962C8B-B14F-4D97-AF65-F5344CB8AC3E}">
        <p14:creationId xmlns:p14="http://schemas.microsoft.com/office/powerpoint/2010/main" val="140390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24B9-52B6-1147-AC82-6187C7844469}"/>
              </a:ext>
            </a:extLst>
          </p:cNvPr>
          <p:cNvSpPr>
            <a:spLocks noGrp="1"/>
          </p:cNvSpPr>
          <p:nvPr>
            <p:ph type="title"/>
          </p:nvPr>
        </p:nvSpPr>
        <p:spPr/>
        <p:txBody>
          <a:bodyPr/>
          <a:lstStyle/>
          <a:p>
            <a:r>
              <a:rPr lang="en-US" dirty="0"/>
              <a:t>Bookbinders</a:t>
            </a:r>
          </a:p>
        </p:txBody>
      </p:sp>
      <p:sp>
        <p:nvSpPr>
          <p:cNvPr id="3" name="Content Placeholder 2">
            <a:extLst>
              <a:ext uri="{FF2B5EF4-FFF2-40B4-BE49-F238E27FC236}">
                <a16:creationId xmlns:a16="http://schemas.microsoft.com/office/drawing/2014/main" id="{7936BC99-97A9-7745-BD6A-481CB08C1BCB}"/>
              </a:ext>
            </a:extLst>
          </p:cNvPr>
          <p:cNvSpPr>
            <a:spLocks noGrp="1"/>
          </p:cNvSpPr>
          <p:nvPr>
            <p:ph idx="1"/>
          </p:nvPr>
        </p:nvSpPr>
        <p:spPr/>
        <p:txBody>
          <a:bodyPr>
            <a:normAutofit fontScale="85000" lnSpcReduction="20000"/>
          </a:bodyPr>
          <a:lstStyle/>
          <a:p>
            <a:r>
              <a:rPr lang="en-US" dirty="0"/>
              <a:t>The BBB Club, Bookbinders Book Club, was established in 1986 for the purpose of selling specialty books through direct marketing. BBBC is strictly a distributor and does not publish any of the books it sells. In anticipation of using database marketing, BBBC made a strategic decision right from the start to build and maintain a detailed database about its members containing all relevant information about them. Readers fill out an insert and return it to BBBC which then enters the data into the database. The company currently has a database of 500,000 readers and sends out a mailing about once a month. ‘</a:t>
            </a:r>
          </a:p>
          <a:p>
            <a:r>
              <a:rPr lang="en-US" dirty="0"/>
              <a:t>BBBC is exploring whether to use predictive modeling approaches to improve the efficacy of its direct mail program. For a recent mailing, the company selected 20,000 customers in Pennsylvania, New York, and Ohio from its database and included with their regular mailing a specially produced brochure for the book </a:t>
            </a:r>
            <a:r>
              <a:rPr lang="en-US" i="1" dirty="0"/>
              <a:t>The Art History of Florence</a:t>
            </a:r>
            <a:r>
              <a:rPr lang="en-US" dirty="0"/>
              <a:t>. This resulted in a 9.03% response rate (1806 orders) for the purchase of the book. BBBC then developed a database to calibrate a response model to identify the factors that influences these purchases. </a:t>
            </a:r>
          </a:p>
          <a:p>
            <a:endParaRPr lang="en-US" dirty="0"/>
          </a:p>
        </p:txBody>
      </p:sp>
      <p:sp>
        <p:nvSpPr>
          <p:cNvPr id="4" name="TextBox 3">
            <a:extLst>
              <a:ext uri="{FF2B5EF4-FFF2-40B4-BE49-F238E27FC236}">
                <a16:creationId xmlns:a16="http://schemas.microsoft.com/office/drawing/2014/main" id="{F80DBBA0-D2A9-3646-A8F3-1E4B4FCF42DB}"/>
              </a:ext>
            </a:extLst>
          </p:cNvPr>
          <p:cNvSpPr txBox="1"/>
          <p:nvPr/>
        </p:nvSpPr>
        <p:spPr>
          <a:xfrm>
            <a:off x="2140440" y="6233890"/>
            <a:ext cx="6195934" cy="646331"/>
          </a:xfrm>
          <a:prstGeom prst="rect">
            <a:avLst/>
          </a:prstGeom>
          <a:noFill/>
        </p:spPr>
        <p:txBody>
          <a:bodyPr wrap="square" rtlCol="0">
            <a:spAutoFit/>
          </a:bodyPr>
          <a:lstStyle/>
          <a:p>
            <a:r>
              <a:rPr lang="en-US" sz="1200" dirty="0"/>
              <a:t>This case and data were developed by Professors Nissan Levin and Jacob </a:t>
            </a:r>
            <a:r>
              <a:rPr lang="en-US" sz="1200" dirty="0" err="1"/>
              <a:t>Zahavi</a:t>
            </a:r>
            <a:r>
              <a:rPr lang="en-US" sz="1200" dirty="0"/>
              <a:t> at Tel Aviv University. The materials have been adapted and further discussed in the book Marketing Engineering.</a:t>
            </a:r>
          </a:p>
        </p:txBody>
      </p:sp>
    </p:spTree>
    <p:extLst>
      <p:ext uri="{BB962C8B-B14F-4D97-AF65-F5344CB8AC3E}">
        <p14:creationId xmlns:p14="http://schemas.microsoft.com/office/powerpoint/2010/main" val="10664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03B8-CF2D-594A-93AD-20E0DB690406}"/>
              </a:ext>
            </a:extLst>
          </p:cNvPr>
          <p:cNvSpPr>
            <a:spLocks noGrp="1"/>
          </p:cNvSpPr>
          <p:nvPr>
            <p:ph type="title"/>
          </p:nvPr>
        </p:nvSpPr>
        <p:spPr/>
        <p:txBody>
          <a:bodyPr/>
          <a:lstStyle/>
          <a:p>
            <a:r>
              <a:rPr lang="en-US" dirty="0"/>
              <a:t>Bookbinders</a:t>
            </a:r>
          </a:p>
        </p:txBody>
      </p:sp>
      <p:sp>
        <p:nvSpPr>
          <p:cNvPr id="3" name="Content Placeholder 2">
            <a:extLst>
              <a:ext uri="{FF2B5EF4-FFF2-40B4-BE49-F238E27FC236}">
                <a16:creationId xmlns:a16="http://schemas.microsoft.com/office/drawing/2014/main" id="{3A4B1D0B-6B8B-5747-87E4-4275AF7830D6}"/>
              </a:ext>
            </a:extLst>
          </p:cNvPr>
          <p:cNvSpPr>
            <a:spLocks noGrp="1"/>
          </p:cNvSpPr>
          <p:nvPr>
            <p:ph idx="1"/>
          </p:nvPr>
        </p:nvSpPr>
        <p:spPr>
          <a:xfrm>
            <a:off x="1942415" y="1662816"/>
            <a:ext cx="6591985" cy="3777622"/>
          </a:xfrm>
        </p:spPr>
        <p:txBody>
          <a:bodyPr>
            <a:normAutofit/>
          </a:bodyPr>
          <a:lstStyle/>
          <a:p>
            <a:r>
              <a:rPr lang="en-US" sz="1400" dirty="0"/>
              <a:t>For this case analysis, we will use a subset of the database available to BBBC. It consists of data for 400 customers who purchased the book and 1200 customers who did not, thereby over-representing the response group. The dependent variable for the analysis is Choice – purchase or no purchase of the book. BBBC also selected several independent variables that it thought might explain the observed choice behavior. The descriptions of the variables are:</a:t>
            </a:r>
          </a:p>
        </p:txBody>
      </p:sp>
      <p:pic>
        <p:nvPicPr>
          <p:cNvPr id="4" name="Picture 3">
            <a:extLst>
              <a:ext uri="{FF2B5EF4-FFF2-40B4-BE49-F238E27FC236}">
                <a16:creationId xmlns:a16="http://schemas.microsoft.com/office/drawing/2014/main" id="{AF65A2EC-A846-0649-9D5C-8859D02B00DB}"/>
              </a:ext>
            </a:extLst>
          </p:cNvPr>
          <p:cNvPicPr>
            <a:picLocks noChangeAspect="1"/>
          </p:cNvPicPr>
          <p:nvPr/>
        </p:nvPicPr>
        <p:blipFill>
          <a:blip r:embed="rId2"/>
          <a:stretch>
            <a:fillRect/>
          </a:stretch>
        </p:blipFill>
        <p:spPr>
          <a:xfrm>
            <a:off x="2310151" y="3429000"/>
            <a:ext cx="5505027" cy="3306373"/>
          </a:xfrm>
          <a:prstGeom prst="rect">
            <a:avLst/>
          </a:prstGeom>
        </p:spPr>
      </p:pic>
    </p:spTree>
    <p:extLst>
      <p:ext uri="{BB962C8B-B14F-4D97-AF65-F5344CB8AC3E}">
        <p14:creationId xmlns:p14="http://schemas.microsoft.com/office/powerpoint/2010/main" val="182679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5FCC-9A99-834A-8864-98966E71E80A}"/>
              </a:ext>
            </a:extLst>
          </p:cNvPr>
          <p:cNvSpPr>
            <a:spLocks noGrp="1"/>
          </p:cNvSpPr>
          <p:nvPr>
            <p:ph type="title"/>
          </p:nvPr>
        </p:nvSpPr>
        <p:spPr/>
        <p:txBody>
          <a:bodyPr/>
          <a:lstStyle/>
          <a:p>
            <a:r>
              <a:rPr lang="en-US" dirty="0"/>
              <a:t>Bookbinders</a:t>
            </a:r>
          </a:p>
        </p:txBody>
      </p:sp>
      <p:sp>
        <p:nvSpPr>
          <p:cNvPr id="3" name="Content Placeholder 2">
            <a:extLst>
              <a:ext uri="{FF2B5EF4-FFF2-40B4-BE49-F238E27FC236}">
                <a16:creationId xmlns:a16="http://schemas.microsoft.com/office/drawing/2014/main" id="{ACC7940F-2470-9B47-BDA5-FCA44B681652}"/>
              </a:ext>
            </a:extLst>
          </p:cNvPr>
          <p:cNvSpPr>
            <a:spLocks noGrp="1"/>
          </p:cNvSpPr>
          <p:nvPr>
            <p:ph idx="1"/>
          </p:nvPr>
        </p:nvSpPr>
        <p:spPr>
          <a:xfrm>
            <a:off x="1942415" y="1558977"/>
            <a:ext cx="6591985" cy="5156616"/>
          </a:xfrm>
        </p:spPr>
        <p:txBody>
          <a:bodyPr>
            <a:normAutofit fontScale="92500" lnSpcReduction="10000"/>
          </a:bodyPr>
          <a:lstStyle/>
          <a:p>
            <a:r>
              <a:rPr lang="en-US" sz="1600" dirty="0"/>
              <a:t>BBBC is evaluating three different modeling methods: ordinary linear regression, a logit model, and support vector machines. While they want to isolate the factors that most influenced customers to by the book, they also want to develop a highly accurate model. </a:t>
            </a:r>
          </a:p>
          <a:p>
            <a:pPr lvl="1"/>
            <a:r>
              <a:rPr lang="en-US" sz="1400" dirty="0"/>
              <a:t>Summarize the results of your analysis for the three models. The training, testing, and prediction data can be found on Blackboard. </a:t>
            </a:r>
          </a:p>
          <a:p>
            <a:pPr lvl="1"/>
            <a:r>
              <a:rPr lang="en-US" sz="1400" dirty="0"/>
              <a:t>Interpret the results of the models. In particular, for models the influential covariates and their coefficients, provide insights. </a:t>
            </a:r>
          </a:p>
          <a:p>
            <a:pPr lvl="1"/>
            <a:r>
              <a:rPr lang="en-US" sz="1400" dirty="0"/>
              <a:t>BBBC is considering a similar mail campaign in the Midwest where it has data for 50,000 customers. Such mailings typically promote several books. The allocated cost of the mailing is $0.65/addressee (including postage) for the art book, and the book costs $15 to purchase and mail. The company allocates overhead to each book at 45% of cost. The selling price of the book is $31.95. Based on the model, which customers should Bookbinders target? How much more profit would you expect the company to generate using these models as compare to sending the mail offer to the entire list. </a:t>
            </a:r>
          </a:p>
          <a:p>
            <a:pPr lvl="1"/>
            <a:r>
              <a:rPr lang="en-US" sz="1400" dirty="0"/>
              <a:t>Please also summarize the advantages and disadvantages of the three models, as you experienced in the modeling exercise. Should the company develop expertise in either (or all) of these methods to develop in-house capability to evaluate its direct mail campaigns. </a:t>
            </a:r>
          </a:p>
          <a:p>
            <a:pPr lvl="1"/>
            <a:r>
              <a:rPr lang="en-US" sz="1400" dirty="0"/>
              <a:t>How would you simplify and automate your recommended method(s) for future modeling efforts at the company. </a:t>
            </a:r>
          </a:p>
          <a:p>
            <a:pPr lvl="1"/>
            <a:endParaRPr lang="en-US" sz="1400" dirty="0"/>
          </a:p>
        </p:txBody>
      </p:sp>
    </p:spTree>
    <p:extLst>
      <p:ext uri="{BB962C8B-B14F-4D97-AF65-F5344CB8AC3E}">
        <p14:creationId xmlns:p14="http://schemas.microsoft.com/office/powerpoint/2010/main" val="279567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005B-B842-7346-9D32-6085FF330F83}"/>
              </a:ext>
            </a:extLst>
          </p:cNvPr>
          <p:cNvSpPr>
            <a:spLocks noGrp="1"/>
          </p:cNvSpPr>
          <p:nvPr>
            <p:ph type="title"/>
          </p:nvPr>
        </p:nvSpPr>
        <p:spPr/>
        <p:txBody>
          <a:bodyPr/>
          <a:lstStyle/>
          <a:p>
            <a:r>
              <a:rPr lang="en-US" dirty="0"/>
              <a:t>Basic Idea</a:t>
            </a:r>
          </a:p>
        </p:txBody>
      </p:sp>
      <p:sp>
        <p:nvSpPr>
          <p:cNvPr id="3" name="Content Placeholder 2">
            <a:extLst>
              <a:ext uri="{FF2B5EF4-FFF2-40B4-BE49-F238E27FC236}">
                <a16:creationId xmlns:a16="http://schemas.microsoft.com/office/drawing/2014/main" id="{9C8E5F42-715E-F842-873E-023D370523B1}"/>
              </a:ext>
            </a:extLst>
          </p:cNvPr>
          <p:cNvSpPr>
            <a:spLocks noGrp="1"/>
          </p:cNvSpPr>
          <p:nvPr>
            <p:ph idx="1"/>
          </p:nvPr>
        </p:nvSpPr>
        <p:spPr/>
        <p:txBody>
          <a:bodyPr>
            <a:normAutofit/>
          </a:bodyPr>
          <a:lstStyle/>
          <a:p>
            <a:r>
              <a:rPr lang="en-US" sz="2400" dirty="0"/>
              <a:t>Develop a hyperplane for linearly separable points.</a:t>
            </a:r>
          </a:p>
          <a:p>
            <a:pPr marL="0" indent="0">
              <a:buNone/>
            </a:pPr>
            <a:endParaRPr lang="en-US" sz="2400" dirty="0"/>
          </a:p>
          <a:p>
            <a:r>
              <a:rPr lang="en-US" sz="2400" dirty="0"/>
              <a:t>Extend to points that are nonlinearly separable by using a Kernel Trick: transformation of original data to map into new dimension. </a:t>
            </a:r>
          </a:p>
        </p:txBody>
      </p:sp>
    </p:spTree>
    <p:extLst>
      <p:ext uri="{BB962C8B-B14F-4D97-AF65-F5344CB8AC3E}">
        <p14:creationId xmlns:p14="http://schemas.microsoft.com/office/powerpoint/2010/main" val="364269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B78C-16C4-5F44-9A87-F520577F5C20}"/>
              </a:ext>
            </a:extLst>
          </p:cNvPr>
          <p:cNvSpPr>
            <a:spLocks noGrp="1"/>
          </p:cNvSpPr>
          <p:nvPr>
            <p:ph type="title"/>
          </p:nvPr>
        </p:nvSpPr>
        <p:spPr/>
        <p:txBody>
          <a:bodyPr/>
          <a:lstStyle/>
          <a:p>
            <a:r>
              <a:rPr lang="en-US" dirty="0"/>
              <a:t>Why is is called support vectors?</a:t>
            </a:r>
          </a:p>
        </p:txBody>
      </p:sp>
      <p:sp>
        <p:nvSpPr>
          <p:cNvPr id="3" name="Content Placeholder 2">
            <a:extLst>
              <a:ext uri="{FF2B5EF4-FFF2-40B4-BE49-F238E27FC236}">
                <a16:creationId xmlns:a16="http://schemas.microsoft.com/office/drawing/2014/main" id="{CAE5AFAB-1887-B84C-8DCE-D742A7E8ABBC}"/>
              </a:ext>
            </a:extLst>
          </p:cNvPr>
          <p:cNvSpPr>
            <a:spLocks noGrp="1"/>
          </p:cNvSpPr>
          <p:nvPr>
            <p:ph idx="1"/>
          </p:nvPr>
        </p:nvSpPr>
        <p:spPr>
          <a:xfrm>
            <a:off x="1942415" y="2133600"/>
            <a:ext cx="6591985" cy="4387970"/>
          </a:xfrm>
        </p:spPr>
        <p:txBody>
          <a:bodyPr>
            <a:normAutofit/>
          </a:bodyPr>
          <a:lstStyle/>
          <a:p>
            <a:r>
              <a:rPr lang="en-US" dirty="0"/>
              <a:t>Only a few critical points (yellow) that support the hyperplane (orange). These are known as support vectors. </a:t>
            </a:r>
          </a:p>
          <a:p>
            <a:endParaRPr lang="en-US" dirty="0"/>
          </a:p>
          <a:p>
            <a:endParaRPr lang="en-US" dirty="0"/>
          </a:p>
          <a:p>
            <a:endParaRPr lang="en-US" dirty="0"/>
          </a:p>
          <a:p>
            <a:endParaRPr lang="en-US" dirty="0"/>
          </a:p>
          <a:p>
            <a:endParaRPr lang="en-US" dirty="0"/>
          </a:p>
          <a:p>
            <a:endParaRPr lang="en-US" dirty="0"/>
          </a:p>
          <a:p>
            <a:r>
              <a:rPr lang="en-US" dirty="0"/>
              <a:t>The objective function is only dependent on the support vectors (usually only a few), that are a subset of the training data. </a:t>
            </a:r>
          </a:p>
        </p:txBody>
      </p:sp>
      <p:grpSp>
        <p:nvGrpSpPr>
          <p:cNvPr id="21" name="Group 20">
            <a:extLst>
              <a:ext uri="{FF2B5EF4-FFF2-40B4-BE49-F238E27FC236}">
                <a16:creationId xmlns:a16="http://schemas.microsoft.com/office/drawing/2014/main" id="{0F6217E0-1A53-7E42-8F95-A7EDB2249B05}"/>
              </a:ext>
            </a:extLst>
          </p:cNvPr>
          <p:cNvGrpSpPr/>
          <p:nvPr/>
        </p:nvGrpSpPr>
        <p:grpSpPr>
          <a:xfrm>
            <a:off x="3723735" y="3102635"/>
            <a:ext cx="2484410" cy="1867151"/>
            <a:chOff x="3102633" y="2843840"/>
            <a:chExt cx="2484410" cy="1867151"/>
          </a:xfrm>
        </p:grpSpPr>
        <p:sp>
          <p:nvSpPr>
            <p:cNvPr id="4" name="5-Point Star 3">
              <a:extLst>
                <a:ext uri="{FF2B5EF4-FFF2-40B4-BE49-F238E27FC236}">
                  <a16:creationId xmlns:a16="http://schemas.microsoft.com/office/drawing/2014/main" id="{17C7E34A-D11C-1F47-A67D-7EE5249E570F}"/>
                </a:ext>
              </a:extLst>
            </p:cNvPr>
            <p:cNvSpPr/>
            <p:nvPr/>
          </p:nvSpPr>
          <p:spPr>
            <a:xfrm>
              <a:off x="3105509" y="312276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5CB509A9-4843-AA46-BEA5-7F26408BFE34}"/>
                </a:ext>
              </a:extLst>
            </p:cNvPr>
            <p:cNvSpPr/>
            <p:nvPr/>
          </p:nvSpPr>
          <p:spPr>
            <a:xfrm>
              <a:off x="3516704" y="34649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8439892-54AC-7045-B5C1-4154BD9E6CCE}"/>
                </a:ext>
              </a:extLst>
            </p:cNvPr>
            <p:cNvSpPr/>
            <p:nvPr/>
          </p:nvSpPr>
          <p:spPr>
            <a:xfrm>
              <a:off x="3102633" y="36547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017E00F-E66A-034C-97B8-59A1514D28CF}"/>
                </a:ext>
              </a:extLst>
            </p:cNvPr>
            <p:cNvSpPr/>
            <p:nvPr/>
          </p:nvSpPr>
          <p:spPr>
            <a:xfrm>
              <a:off x="3723735" y="31716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E4FD5E9-6301-5448-89E4-29585A49EC28}"/>
                </a:ext>
              </a:extLst>
            </p:cNvPr>
            <p:cNvSpPr/>
            <p:nvPr/>
          </p:nvSpPr>
          <p:spPr>
            <a:xfrm>
              <a:off x="3620219" y="39480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D251B02B-7E14-0646-8B60-B32E41633DB5}"/>
                </a:ext>
              </a:extLst>
            </p:cNvPr>
            <p:cNvSpPr/>
            <p:nvPr/>
          </p:nvSpPr>
          <p:spPr>
            <a:xfrm>
              <a:off x="3913517" y="3568462"/>
              <a:ext cx="172529" cy="17252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B9A5B3-C980-2E4D-9F45-9783FDB3766A}"/>
                </a:ext>
              </a:extLst>
            </p:cNvPr>
            <p:cNvSpPr/>
            <p:nvPr/>
          </p:nvSpPr>
          <p:spPr>
            <a:xfrm>
              <a:off x="5089585" y="31716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907488-F3E5-C64D-892A-65F776887FEE}"/>
                </a:ext>
              </a:extLst>
            </p:cNvPr>
            <p:cNvSpPr/>
            <p:nvPr/>
          </p:nvSpPr>
          <p:spPr>
            <a:xfrm>
              <a:off x="5362755" y="3600091"/>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FD0218-073E-F446-919A-CFDD4DFA0383}"/>
                </a:ext>
              </a:extLst>
            </p:cNvPr>
            <p:cNvSpPr/>
            <p:nvPr/>
          </p:nvSpPr>
          <p:spPr>
            <a:xfrm>
              <a:off x="4879675" y="3462069"/>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5946A8-18F7-F249-A03A-036FE4112D88}"/>
                </a:ext>
              </a:extLst>
            </p:cNvPr>
            <p:cNvSpPr/>
            <p:nvPr/>
          </p:nvSpPr>
          <p:spPr>
            <a:xfrm>
              <a:off x="5121215" y="372086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1F1BBC-CEA3-F147-ACF6-CDDE18F3E36F}"/>
                </a:ext>
              </a:extLst>
            </p:cNvPr>
            <p:cNvSpPr/>
            <p:nvPr/>
          </p:nvSpPr>
          <p:spPr>
            <a:xfrm>
              <a:off x="5431768" y="33240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B869024-9C44-A645-87F3-84FAAEA6AA2C}"/>
                </a:ext>
              </a:extLst>
            </p:cNvPr>
            <p:cNvSpPr/>
            <p:nvPr/>
          </p:nvSpPr>
          <p:spPr>
            <a:xfrm>
              <a:off x="4707148" y="3807122"/>
              <a:ext cx="155275" cy="1552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F2A7E3-E152-0044-8788-07FE192FF799}"/>
                </a:ext>
              </a:extLst>
            </p:cNvPr>
            <p:cNvSpPr/>
            <p:nvPr/>
          </p:nvSpPr>
          <p:spPr>
            <a:xfrm>
              <a:off x="4707147" y="3134262"/>
              <a:ext cx="155275" cy="1552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81CEEC8-42FB-B54B-BF58-F1561BD554CA}"/>
                </a:ext>
              </a:extLst>
            </p:cNvPr>
            <p:cNvCxnSpPr>
              <a:cxnSpLocks/>
            </p:cNvCxnSpPr>
            <p:nvPr/>
          </p:nvCxnSpPr>
          <p:spPr>
            <a:xfrm>
              <a:off x="4776162" y="2843840"/>
              <a:ext cx="0" cy="1867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8B6531-707D-E844-8AFE-8D3A1E16BA6F}"/>
                </a:ext>
              </a:extLst>
            </p:cNvPr>
            <p:cNvCxnSpPr>
              <a:cxnSpLocks/>
            </p:cNvCxnSpPr>
            <p:nvPr/>
          </p:nvCxnSpPr>
          <p:spPr>
            <a:xfrm flipH="1">
              <a:off x="4392282" y="2863970"/>
              <a:ext cx="7191" cy="184702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86DF10-5629-5344-82D3-BB2F73953B9D}"/>
                </a:ext>
              </a:extLst>
            </p:cNvPr>
            <p:cNvCxnSpPr>
              <a:cxnSpLocks/>
            </p:cNvCxnSpPr>
            <p:nvPr/>
          </p:nvCxnSpPr>
          <p:spPr>
            <a:xfrm flipH="1">
              <a:off x="3999781" y="2843841"/>
              <a:ext cx="2" cy="186715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B3C5B0E8-17FB-9545-A953-561274BFD769}"/>
              </a:ext>
            </a:extLst>
          </p:cNvPr>
          <p:cNvCxnSpPr/>
          <p:nvPr/>
        </p:nvCxnSpPr>
        <p:spPr>
          <a:xfrm>
            <a:off x="4620883" y="4848045"/>
            <a:ext cx="785003" cy="0"/>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B1DAE84-53AA-CD43-88C5-86170BBC29A5}"/>
              </a:ext>
            </a:extLst>
          </p:cNvPr>
          <p:cNvSpPr txBox="1"/>
          <p:nvPr/>
        </p:nvSpPr>
        <p:spPr>
          <a:xfrm>
            <a:off x="4530719" y="4900788"/>
            <a:ext cx="965329" cy="369332"/>
          </a:xfrm>
          <a:prstGeom prst="rect">
            <a:avLst/>
          </a:prstGeom>
          <a:noFill/>
        </p:spPr>
        <p:txBody>
          <a:bodyPr wrap="none" rtlCol="0">
            <a:spAutoFit/>
          </a:bodyPr>
          <a:lstStyle/>
          <a:p>
            <a:r>
              <a:rPr lang="en-US" dirty="0">
                <a:solidFill>
                  <a:srgbClr val="C00000"/>
                </a:solidFill>
              </a:rPr>
              <a:t>Margin</a:t>
            </a:r>
          </a:p>
        </p:txBody>
      </p:sp>
    </p:spTree>
    <p:extLst>
      <p:ext uri="{BB962C8B-B14F-4D97-AF65-F5344CB8AC3E}">
        <p14:creationId xmlns:p14="http://schemas.microsoft.com/office/powerpoint/2010/main" val="18436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DFDA-709A-3948-B0F2-5098FF6B62A3}"/>
              </a:ext>
            </a:extLst>
          </p:cNvPr>
          <p:cNvSpPr>
            <a:spLocks noGrp="1"/>
          </p:cNvSpPr>
          <p:nvPr>
            <p:ph type="title"/>
          </p:nvPr>
        </p:nvSpPr>
        <p:spPr/>
        <p:txBody>
          <a:bodyPr/>
          <a:lstStyle/>
          <a:p>
            <a:r>
              <a:rPr lang="en-US" dirty="0"/>
              <a:t>Assuming Linear Separation</a:t>
            </a:r>
          </a:p>
        </p:txBody>
      </p:sp>
      <p:sp>
        <p:nvSpPr>
          <p:cNvPr id="3" name="Content Placeholder 2">
            <a:extLst>
              <a:ext uri="{FF2B5EF4-FFF2-40B4-BE49-F238E27FC236}">
                <a16:creationId xmlns:a16="http://schemas.microsoft.com/office/drawing/2014/main" id="{BEC22A72-1D88-E44A-B7B0-1D2763E8D56E}"/>
              </a:ext>
            </a:extLst>
          </p:cNvPr>
          <p:cNvSpPr>
            <a:spLocks noGrp="1"/>
          </p:cNvSpPr>
          <p:nvPr>
            <p:ph idx="1"/>
          </p:nvPr>
        </p:nvSpPr>
        <p:spPr/>
        <p:txBody>
          <a:bodyPr/>
          <a:lstStyle/>
          <a:p>
            <a:r>
              <a:rPr lang="en-US" dirty="0"/>
              <a:t>For now, assume linear separability (later relaxed). </a:t>
            </a:r>
          </a:p>
          <a:p>
            <a:endParaRPr lang="en-US" dirty="0"/>
          </a:p>
          <a:p>
            <a:r>
              <a:rPr lang="en-US" dirty="0"/>
              <a:t>Assume in 2D, the data can be separated by a line. In higher dimensions, we use a hyperplane. </a:t>
            </a:r>
          </a:p>
        </p:txBody>
      </p:sp>
      <p:grpSp>
        <p:nvGrpSpPr>
          <p:cNvPr id="4" name="Group 3">
            <a:extLst>
              <a:ext uri="{FF2B5EF4-FFF2-40B4-BE49-F238E27FC236}">
                <a16:creationId xmlns:a16="http://schemas.microsoft.com/office/drawing/2014/main" id="{A29D7CBC-7A3A-094C-9699-E84D12EF64AB}"/>
              </a:ext>
            </a:extLst>
          </p:cNvPr>
          <p:cNvGrpSpPr/>
          <p:nvPr/>
        </p:nvGrpSpPr>
        <p:grpSpPr>
          <a:xfrm>
            <a:off x="3689229" y="4022411"/>
            <a:ext cx="2484410" cy="1867151"/>
            <a:chOff x="3102633" y="2843840"/>
            <a:chExt cx="2484410" cy="1867151"/>
          </a:xfrm>
        </p:grpSpPr>
        <p:sp>
          <p:nvSpPr>
            <p:cNvPr id="5" name="5-Point Star 4">
              <a:extLst>
                <a:ext uri="{FF2B5EF4-FFF2-40B4-BE49-F238E27FC236}">
                  <a16:creationId xmlns:a16="http://schemas.microsoft.com/office/drawing/2014/main" id="{C510080F-C010-B944-BAC8-1CD94372A904}"/>
                </a:ext>
              </a:extLst>
            </p:cNvPr>
            <p:cNvSpPr/>
            <p:nvPr/>
          </p:nvSpPr>
          <p:spPr>
            <a:xfrm>
              <a:off x="3105509" y="312276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AC4BF4E6-8951-014F-BC1C-B6C7B3C121D7}"/>
                </a:ext>
              </a:extLst>
            </p:cNvPr>
            <p:cNvSpPr/>
            <p:nvPr/>
          </p:nvSpPr>
          <p:spPr>
            <a:xfrm>
              <a:off x="3516704" y="34649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2B081417-A3AA-C74D-87A3-DA155011B02D}"/>
                </a:ext>
              </a:extLst>
            </p:cNvPr>
            <p:cNvSpPr/>
            <p:nvPr/>
          </p:nvSpPr>
          <p:spPr>
            <a:xfrm>
              <a:off x="3102633" y="36547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BB2E84F3-3B12-2E44-8A3A-C38C167443A7}"/>
                </a:ext>
              </a:extLst>
            </p:cNvPr>
            <p:cNvSpPr/>
            <p:nvPr/>
          </p:nvSpPr>
          <p:spPr>
            <a:xfrm>
              <a:off x="3723735" y="31716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F858228F-73CA-8B43-9E50-157DA9397C3B}"/>
                </a:ext>
              </a:extLst>
            </p:cNvPr>
            <p:cNvSpPr/>
            <p:nvPr/>
          </p:nvSpPr>
          <p:spPr>
            <a:xfrm>
              <a:off x="3620219" y="39480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AC0868AF-2E80-4147-9002-B451EF2B767F}"/>
                </a:ext>
              </a:extLst>
            </p:cNvPr>
            <p:cNvSpPr/>
            <p:nvPr/>
          </p:nvSpPr>
          <p:spPr>
            <a:xfrm>
              <a:off x="3913517" y="3568462"/>
              <a:ext cx="172529" cy="17252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8A77EF-A1B0-7D43-B3D6-BED994D4D384}"/>
                </a:ext>
              </a:extLst>
            </p:cNvPr>
            <p:cNvSpPr/>
            <p:nvPr/>
          </p:nvSpPr>
          <p:spPr>
            <a:xfrm>
              <a:off x="5089585" y="31716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EADDDE-56C5-8D4E-9D8E-86AFF30DB77D}"/>
                </a:ext>
              </a:extLst>
            </p:cNvPr>
            <p:cNvSpPr/>
            <p:nvPr/>
          </p:nvSpPr>
          <p:spPr>
            <a:xfrm>
              <a:off x="5362755" y="3600091"/>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00EECC-0B4C-8F44-85A0-E61001B095FB}"/>
                </a:ext>
              </a:extLst>
            </p:cNvPr>
            <p:cNvSpPr/>
            <p:nvPr/>
          </p:nvSpPr>
          <p:spPr>
            <a:xfrm>
              <a:off x="4879675" y="3462069"/>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E5A968-E8C4-2E42-9CC2-EAA3D7C33B53}"/>
                </a:ext>
              </a:extLst>
            </p:cNvPr>
            <p:cNvSpPr/>
            <p:nvPr/>
          </p:nvSpPr>
          <p:spPr>
            <a:xfrm>
              <a:off x="5121215" y="372086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F9E384-CCD4-2F48-AB2E-100473CF0F96}"/>
                </a:ext>
              </a:extLst>
            </p:cNvPr>
            <p:cNvSpPr/>
            <p:nvPr/>
          </p:nvSpPr>
          <p:spPr>
            <a:xfrm>
              <a:off x="5431768" y="33240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43F906-4BF1-4244-88D9-0D106DE4E9B0}"/>
                </a:ext>
              </a:extLst>
            </p:cNvPr>
            <p:cNvSpPr/>
            <p:nvPr/>
          </p:nvSpPr>
          <p:spPr>
            <a:xfrm>
              <a:off x="4707148" y="3807122"/>
              <a:ext cx="155275" cy="1552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06DF4E6-724C-7F4E-884B-67C1218D97DD}"/>
                </a:ext>
              </a:extLst>
            </p:cNvPr>
            <p:cNvSpPr/>
            <p:nvPr/>
          </p:nvSpPr>
          <p:spPr>
            <a:xfrm>
              <a:off x="4707147" y="3134262"/>
              <a:ext cx="155275" cy="1552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DCD1588-1E75-1749-BCBC-8ADCCA484490}"/>
                </a:ext>
              </a:extLst>
            </p:cNvPr>
            <p:cNvCxnSpPr>
              <a:cxnSpLocks/>
            </p:cNvCxnSpPr>
            <p:nvPr/>
          </p:nvCxnSpPr>
          <p:spPr>
            <a:xfrm>
              <a:off x="4776162" y="2843840"/>
              <a:ext cx="0" cy="1867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F8F885-3D16-644D-8064-A1ACD04F5656}"/>
                </a:ext>
              </a:extLst>
            </p:cNvPr>
            <p:cNvCxnSpPr>
              <a:cxnSpLocks/>
            </p:cNvCxnSpPr>
            <p:nvPr/>
          </p:nvCxnSpPr>
          <p:spPr>
            <a:xfrm flipH="1">
              <a:off x="4392282" y="2863970"/>
              <a:ext cx="7191" cy="184702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0A7D47-70E7-6F4A-AADD-33A2A39C7161}"/>
                </a:ext>
              </a:extLst>
            </p:cNvPr>
            <p:cNvCxnSpPr>
              <a:cxnSpLocks/>
            </p:cNvCxnSpPr>
            <p:nvPr/>
          </p:nvCxnSpPr>
          <p:spPr>
            <a:xfrm flipH="1">
              <a:off x="3999781" y="2843841"/>
              <a:ext cx="2" cy="186715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327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B43C-227D-D445-AC7E-9354712E5C9A}"/>
              </a:ext>
            </a:extLst>
          </p:cNvPr>
          <p:cNvSpPr>
            <a:spLocks noGrp="1"/>
          </p:cNvSpPr>
          <p:nvPr>
            <p:ph type="title"/>
          </p:nvPr>
        </p:nvSpPr>
        <p:spPr/>
        <p:txBody>
          <a:bodyPr/>
          <a:lstStyle/>
          <a:p>
            <a:r>
              <a:rPr lang="en-US" dirty="0"/>
              <a:t>Which hyperplane?</a:t>
            </a:r>
          </a:p>
        </p:txBody>
      </p:sp>
      <p:sp>
        <p:nvSpPr>
          <p:cNvPr id="3" name="Content Placeholder 2">
            <a:extLst>
              <a:ext uri="{FF2B5EF4-FFF2-40B4-BE49-F238E27FC236}">
                <a16:creationId xmlns:a16="http://schemas.microsoft.com/office/drawing/2014/main" id="{3D1C67AD-18D6-0244-AA1B-225C3D45B8B9}"/>
              </a:ext>
            </a:extLst>
          </p:cNvPr>
          <p:cNvSpPr>
            <a:spLocks noGrp="1"/>
          </p:cNvSpPr>
          <p:nvPr>
            <p:ph idx="1"/>
          </p:nvPr>
        </p:nvSpPr>
        <p:spPr/>
        <p:txBody>
          <a:bodyPr/>
          <a:lstStyle/>
          <a:p>
            <a:r>
              <a:rPr lang="en-US" dirty="0"/>
              <a:t>There can be many hyperplanes (red, blue, grey) that separate the data. Which one is the best (optimal)?</a:t>
            </a:r>
          </a:p>
          <a:p>
            <a:endParaRPr lang="en-US" dirty="0"/>
          </a:p>
          <a:p>
            <a:endParaRPr lang="en-US" dirty="0"/>
          </a:p>
          <a:p>
            <a:endParaRPr lang="en-US" dirty="0"/>
          </a:p>
          <a:p>
            <a:endParaRPr lang="en-US" dirty="0"/>
          </a:p>
          <a:p>
            <a:endParaRPr lang="en-US" dirty="0"/>
          </a:p>
          <a:p>
            <a:endParaRPr lang="en-US" dirty="0"/>
          </a:p>
          <a:p>
            <a:r>
              <a:rPr lang="en-US" dirty="0"/>
              <a:t>Concept: Maximize the margin, while correctly classifying all the points. </a:t>
            </a:r>
          </a:p>
          <a:p>
            <a:endParaRPr lang="en-US" dirty="0"/>
          </a:p>
        </p:txBody>
      </p:sp>
      <p:grpSp>
        <p:nvGrpSpPr>
          <p:cNvPr id="4" name="Group 3">
            <a:extLst>
              <a:ext uri="{FF2B5EF4-FFF2-40B4-BE49-F238E27FC236}">
                <a16:creationId xmlns:a16="http://schemas.microsoft.com/office/drawing/2014/main" id="{DC9717BB-D7C7-664A-B88B-94E3235D686D}"/>
              </a:ext>
            </a:extLst>
          </p:cNvPr>
          <p:cNvGrpSpPr/>
          <p:nvPr/>
        </p:nvGrpSpPr>
        <p:grpSpPr>
          <a:xfrm>
            <a:off x="3689229" y="3108965"/>
            <a:ext cx="2484410" cy="1847021"/>
            <a:chOff x="3102633" y="2863970"/>
            <a:chExt cx="2484410" cy="1847021"/>
          </a:xfrm>
        </p:grpSpPr>
        <p:sp>
          <p:nvSpPr>
            <p:cNvPr id="5" name="5-Point Star 4">
              <a:extLst>
                <a:ext uri="{FF2B5EF4-FFF2-40B4-BE49-F238E27FC236}">
                  <a16:creationId xmlns:a16="http://schemas.microsoft.com/office/drawing/2014/main" id="{8C664EA0-A484-9544-B477-CC43A61DD4BE}"/>
                </a:ext>
              </a:extLst>
            </p:cNvPr>
            <p:cNvSpPr/>
            <p:nvPr/>
          </p:nvSpPr>
          <p:spPr>
            <a:xfrm>
              <a:off x="3105509" y="312276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F65856A8-916D-0C4D-BA3B-FBA48D8A4645}"/>
                </a:ext>
              </a:extLst>
            </p:cNvPr>
            <p:cNvSpPr/>
            <p:nvPr/>
          </p:nvSpPr>
          <p:spPr>
            <a:xfrm>
              <a:off x="3516704" y="34649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1B6E7FE5-9633-3344-8EC1-58F5684EC116}"/>
                </a:ext>
              </a:extLst>
            </p:cNvPr>
            <p:cNvSpPr/>
            <p:nvPr/>
          </p:nvSpPr>
          <p:spPr>
            <a:xfrm>
              <a:off x="3102633" y="36547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42A2C232-72AB-C44A-80DF-3785A7825ACB}"/>
                </a:ext>
              </a:extLst>
            </p:cNvPr>
            <p:cNvSpPr/>
            <p:nvPr/>
          </p:nvSpPr>
          <p:spPr>
            <a:xfrm>
              <a:off x="3723735" y="31716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3288EE7-30EB-394A-9273-D4BC102E8F76}"/>
                </a:ext>
              </a:extLst>
            </p:cNvPr>
            <p:cNvSpPr/>
            <p:nvPr/>
          </p:nvSpPr>
          <p:spPr>
            <a:xfrm>
              <a:off x="3620219" y="39480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A3ECC25-FD02-ED4B-BE82-2AE115C3BDF0}"/>
                </a:ext>
              </a:extLst>
            </p:cNvPr>
            <p:cNvSpPr/>
            <p:nvPr/>
          </p:nvSpPr>
          <p:spPr>
            <a:xfrm>
              <a:off x="3913517" y="3568462"/>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96DFD8-3665-9B4E-B7AC-DEFE20201C8F}"/>
                </a:ext>
              </a:extLst>
            </p:cNvPr>
            <p:cNvSpPr/>
            <p:nvPr/>
          </p:nvSpPr>
          <p:spPr>
            <a:xfrm>
              <a:off x="5089585" y="31716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478BCB-EB3E-E543-830B-1825FC372025}"/>
                </a:ext>
              </a:extLst>
            </p:cNvPr>
            <p:cNvSpPr/>
            <p:nvPr/>
          </p:nvSpPr>
          <p:spPr>
            <a:xfrm>
              <a:off x="5362755" y="3600091"/>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63ED7B-D954-2C45-8C7C-FD681455AF76}"/>
                </a:ext>
              </a:extLst>
            </p:cNvPr>
            <p:cNvSpPr/>
            <p:nvPr/>
          </p:nvSpPr>
          <p:spPr>
            <a:xfrm>
              <a:off x="4879675" y="3462069"/>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3DA6D6-7E07-BB47-BCDC-06206CE7A09E}"/>
                </a:ext>
              </a:extLst>
            </p:cNvPr>
            <p:cNvSpPr/>
            <p:nvPr/>
          </p:nvSpPr>
          <p:spPr>
            <a:xfrm>
              <a:off x="5121215" y="372086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FB1F0D-C2EE-DF44-AE6C-AF2AA2A136F1}"/>
                </a:ext>
              </a:extLst>
            </p:cNvPr>
            <p:cNvSpPr/>
            <p:nvPr/>
          </p:nvSpPr>
          <p:spPr>
            <a:xfrm>
              <a:off x="5431768" y="33240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C09275-D53E-2246-81B8-4126C1369028}"/>
                </a:ext>
              </a:extLst>
            </p:cNvPr>
            <p:cNvSpPr/>
            <p:nvPr/>
          </p:nvSpPr>
          <p:spPr>
            <a:xfrm>
              <a:off x="4707148" y="3807122"/>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402A5C-3402-3D42-8209-19ECFACB505A}"/>
                </a:ext>
              </a:extLst>
            </p:cNvPr>
            <p:cNvSpPr/>
            <p:nvPr/>
          </p:nvSpPr>
          <p:spPr>
            <a:xfrm>
              <a:off x="4707147" y="3134262"/>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6BC8C59-980E-C84D-9838-43A62951AC85}"/>
                </a:ext>
              </a:extLst>
            </p:cNvPr>
            <p:cNvCxnSpPr>
              <a:cxnSpLocks/>
            </p:cNvCxnSpPr>
            <p:nvPr/>
          </p:nvCxnSpPr>
          <p:spPr>
            <a:xfrm flipH="1">
              <a:off x="4392282" y="2863970"/>
              <a:ext cx="7191" cy="1847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C5F9B840-5312-F346-833F-BD1CD18D4DBF}"/>
              </a:ext>
            </a:extLst>
          </p:cNvPr>
          <p:cNvCxnSpPr/>
          <p:nvPr/>
        </p:nvCxnSpPr>
        <p:spPr>
          <a:xfrm flipH="1">
            <a:off x="4586377" y="3088835"/>
            <a:ext cx="707366" cy="186715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C3FC26-AAC4-7B42-B14A-F3A514D35C1B}"/>
              </a:ext>
            </a:extLst>
          </p:cNvPr>
          <p:cNvCxnSpPr>
            <a:cxnSpLocks/>
          </p:cNvCxnSpPr>
          <p:nvPr/>
        </p:nvCxnSpPr>
        <p:spPr>
          <a:xfrm>
            <a:off x="4672642" y="3108965"/>
            <a:ext cx="776376" cy="184702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51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C2B2-0E6D-F14D-B38F-05A98AE43339}"/>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FA63AD7F-3A35-804B-9EFE-81F5CC11A14F}"/>
              </a:ext>
            </a:extLst>
          </p:cNvPr>
          <p:cNvSpPr>
            <a:spLocks noGrp="1"/>
          </p:cNvSpPr>
          <p:nvPr>
            <p:ph idx="1"/>
          </p:nvPr>
        </p:nvSpPr>
        <p:spPr>
          <a:xfrm>
            <a:off x="1942415" y="2133600"/>
            <a:ext cx="6591985" cy="3777622"/>
          </a:xfrm>
        </p:spPr>
        <p:txBody>
          <a:bodyPr/>
          <a:lstStyle/>
          <a:p>
            <a:r>
              <a:rPr lang="en-US" dirty="0"/>
              <a:t>With a standardized dataset, everything classified on either side is +1 or =1. </a:t>
            </a:r>
          </a:p>
          <a:p>
            <a:endParaRPr lang="en-US" dirty="0"/>
          </a:p>
        </p:txBody>
      </p:sp>
      <p:grpSp>
        <p:nvGrpSpPr>
          <p:cNvPr id="4" name="Group 3">
            <a:extLst>
              <a:ext uri="{FF2B5EF4-FFF2-40B4-BE49-F238E27FC236}">
                <a16:creationId xmlns:a16="http://schemas.microsoft.com/office/drawing/2014/main" id="{A62F8B55-F18E-B349-8693-AF9329BC2E0B}"/>
              </a:ext>
            </a:extLst>
          </p:cNvPr>
          <p:cNvGrpSpPr/>
          <p:nvPr/>
        </p:nvGrpSpPr>
        <p:grpSpPr>
          <a:xfrm>
            <a:off x="3544441" y="4044071"/>
            <a:ext cx="2484410" cy="1867151"/>
            <a:chOff x="3102633" y="2843840"/>
            <a:chExt cx="2484410" cy="1867151"/>
          </a:xfrm>
        </p:grpSpPr>
        <p:sp>
          <p:nvSpPr>
            <p:cNvPr id="5" name="5-Point Star 4">
              <a:extLst>
                <a:ext uri="{FF2B5EF4-FFF2-40B4-BE49-F238E27FC236}">
                  <a16:creationId xmlns:a16="http://schemas.microsoft.com/office/drawing/2014/main" id="{9D2BC3AA-861F-2B42-A03C-89B12A256F10}"/>
                </a:ext>
              </a:extLst>
            </p:cNvPr>
            <p:cNvSpPr/>
            <p:nvPr/>
          </p:nvSpPr>
          <p:spPr>
            <a:xfrm>
              <a:off x="3105509" y="3122762"/>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35AAF5E-5AA6-B841-B7A1-CD99B9CB66D7}"/>
                </a:ext>
              </a:extLst>
            </p:cNvPr>
            <p:cNvSpPr/>
            <p:nvPr/>
          </p:nvSpPr>
          <p:spPr>
            <a:xfrm>
              <a:off x="3516704" y="34649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BBFD91-4819-194C-B984-D0D8D63522D1}"/>
                </a:ext>
              </a:extLst>
            </p:cNvPr>
            <p:cNvSpPr/>
            <p:nvPr/>
          </p:nvSpPr>
          <p:spPr>
            <a:xfrm>
              <a:off x="3102633" y="36547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6639626D-FE2F-2545-AD68-41C9039A9FF2}"/>
                </a:ext>
              </a:extLst>
            </p:cNvPr>
            <p:cNvSpPr/>
            <p:nvPr/>
          </p:nvSpPr>
          <p:spPr>
            <a:xfrm>
              <a:off x="3723735" y="3171645"/>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EDF9C6C7-5C64-D74D-A0CC-05547A3A6BF5}"/>
                </a:ext>
              </a:extLst>
            </p:cNvPr>
            <p:cNvSpPr/>
            <p:nvPr/>
          </p:nvSpPr>
          <p:spPr>
            <a:xfrm>
              <a:off x="3620219" y="3948023"/>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15D449C-7CE5-674C-A5FA-AB22CA466999}"/>
                </a:ext>
              </a:extLst>
            </p:cNvPr>
            <p:cNvSpPr/>
            <p:nvPr/>
          </p:nvSpPr>
          <p:spPr>
            <a:xfrm>
              <a:off x="3913517" y="3568462"/>
              <a:ext cx="172529" cy="17252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2D3902-C386-0F46-9365-71A2AC22A8F4}"/>
                </a:ext>
              </a:extLst>
            </p:cNvPr>
            <p:cNvSpPr/>
            <p:nvPr/>
          </p:nvSpPr>
          <p:spPr>
            <a:xfrm>
              <a:off x="5089585" y="31716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715F82-2DD4-E649-85AE-AE2E8D51764D}"/>
                </a:ext>
              </a:extLst>
            </p:cNvPr>
            <p:cNvSpPr/>
            <p:nvPr/>
          </p:nvSpPr>
          <p:spPr>
            <a:xfrm>
              <a:off x="5362755" y="3600091"/>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FA1CCE-68DC-414E-9994-C8C5463FBF84}"/>
                </a:ext>
              </a:extLst>
            </p:cNvPr>
            <p:cNvSpPr/>
            <p:nvPr/>
          </p:nvSpPr>
          <p:spPr>
            <a:xfrm>
              <a:off x="4879675" y="3462069"/>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919613-9409-8A44-A368-4B14D1C17D4A}"/>
                </a:ext>
              </a:extLst>
            </p:cNvPr>
            <p:cNvSpPr/>
            <p:nvPr/>
          </p:nvSpPr>
          <p:spPr>
            <a:xfrm>
              <a:off x="5121215" y="372086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623BD71-EEC4-5744-9154-03949B98D16F}"/>
                </a:ext>
              </a:extLst>
            </p:cNvPr>
            <p:cNvSpPr/>
            <p:nvPr/>
          </p:nvSpPr>
          <p:spPr>
            <a:xfrm>
              <a:off x="5431768" y="332404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19B645A-4CE5-A446-87BD-E49AFF3094EE}"/>
                </a:ext>
              </a:extLst>
            </p:cNvPr>
            <p:cNvSpPr/>
            <p:nvPr/>
          </p:nvSpPr>
          <p:spPr>
            <a:xfrm>
              <a:off x="4707148" y="3807122"/>
              <a:ext cx="155275" cy="1552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9F85DC2-5329-B74B-AE8E-A057C50B83F6}"/>
                </a:ext>
              </a:extLst>
            </p:cNvPr>
            <p:cNvSpPr/>
            <p:nvPr/>
          </p:nvSpPr>
          <p:spPr>
            <a:xfrm>
              <a:off x="4707147" y="3134262"/>
              <a:ext cx="155275" cy="1552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982C6A4-A59B-EE4F-B28E-CD5D94757235}"/>
                </a:ext>
              </a:extLst>
            </p:cNvPr>
            <p:cNvCxnSpPr>
              <a:cxnSpLocks/>
            </p:cNvCxnSpPr>
            <p:nvPr/>
          </p:nvCxnSpPr>
          <p:spPr>
            <a:xfrm>
              <a:off x="4776162" y="2843840"/>
              <a:ext cx="0" cy="1867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8B0FCEA-D691-E845-8C70-0A579CB35CBE}"/>
                </a:ext>
              </a:extLst>
            </p:cNvPr>
            <p:cNvCxnSpPr>
              <a:cxnSpLocks/>
            </p:cNvCxnSpPr>
            <p:nvPr/>
          </p:nvCxnSpPr>
          <p:spPr>
            <a:xfrm flipH="1">
              <a:off x="4392282" y="2863970"/>
              <a:ext cx="7191" cy="184702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E0AAD6-E875-3343-9CA6-BDAE6F000DC4}"/>
                </a:ext>
              </a:extLst>
            </p:cNvPr>
            <p:cNvCxnSpPr>
              <a:cxnSpLocks/>
            </p:cNvCxnSpPr>
            <p:nvPr/>
          </p:nvCxnSpPr>
          <p:spPr>
            <a:xfrm flipH="1">
              <a:off x="3999781" y="2843841"/>
              <a:ext cx="2" cy="186715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13540585-9ACF-7B44-BFEE-4961FE123660}"/>
              </a:ext>
            </a:extLst>
          </p:cNvPr>
          <p:cNvSpPr txBox="1"/>
          <p:nvPr/>
        </p:nvSpPr>
        <p:spPr>
          <a:xfrm>
            <a:off x="4131914" y="5985348"/>
            <a:ext cx="1508746" cy="369332"/>
          </a:xfrm>
          <a:prstGeom prst="rect">
            <a:avLst/>
          </a:prstGeom>
          <a:noFill/>
        </p:spPr>
        <p:txBody>
          <a:bodyPr wrap="none" rtlCol="0">
            <a:spAutoFit/>
          </a:bodyPr>
          <a:lstStyle/>
          <a:p>
            <a:r>
              <a:rPr lang="en-US" dirty="0">
                <a:solidFill>
                  <a:srgbClr val="C00000"/>
                </a:solidFill>
              </a:rPr>
              <a:t>Max Margin</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6B56C7B-0A67-D449-95D5-A629627953A7}"/>
                  </a:ext>
                </a:extLst>
              </p:cNvPr>
              <p:cNvSpPr txBox="1"/>
              <p:nvPr/>
            </p:nvSpPr>
            <p:spPr>
              <a:xfrm rot="17372104">
                <a:off x="4257774" y="3184527"/>
                <a:ext cx="15595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22" name="TextBox 21">
                <a:extLst>
                  <a:ext uri="{FF2B5EF4-FFF2-40B4-BE49-F238E27FC236}">
                    <a16:creationId xmlns:a16="http://schemas.microsoft.com/office/drawing/2014/main" id="{A6B56C7B-0A67-D449-95D5-A629627953A7}"/>
                  </a:ext>
                </a:extLst>
              </p:cNvPr>
              <p:cNvSpPr txBox="1">
                <a:spLocks noRot="1" noChangeAspect="1" noMove="1" noResize="1" noEditPoints="1" noAdjustHandles="1" noChangeArrowheads="1" noChangeShapeType="1" noTextEdit="1"/>
              </p:cNvSpPr>
              <p:nvPr/>
            </p:nvSpPr>
            <p:spPr>
              <a:xfrm rot="17372104">
                <a:off x="4257774" y="3184527"/>
                <a:ext cx="155959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459093C-1A9C-014E-877D-B8C67F6F92C5}"/>
                  </a:ext>
                </a:extLst>
              </p:cNvPr>
              <p:cNvSpPr txBox="1"/>
              <p:nvPr/>
            </p:nvSpPr>
            <p:spPr>
              <a:xfrm rot="17372104">
                <a:off x="4592852" y="3161951"/>
                <a:ext cx="17327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TextBox 22">
                <a:extLst>
                  <a:ext uri="{FF2B5EF4-FFF2-40B4-BE49-F238E27FC236}">
                    <a16:creationId xmlns:a16="http://schemas.microsoft.com/office/drawing/2014/main" id="{4459093C-1A9C-014E-877D-B8C67F6F92C5}"/>
                  </a:ext>
                </a:extLst>
              </p:cNvPr>
              <p:cNvSpPr txBox="1">
                <a:spLocks noRot="1" noChangeAspect="1" noMove="1" noResize="1" noEditPoints="1" noAdjustHandles="1" noChangeArrowheads="1" noChangeShapeType="1" noTextEdit="1"/>
              </p:cNvSpPr>
              <p:nvPr/>
            </p:nvSpPr>
            <p:spPr>
              <a:xfrm rot="17372104">
                <a:off x="4592852" y="3161951"/>
                <a:ext cx="173271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55596B3-39DE-764F-9CC6-BADA0E81B0C4}"/>
                  </a:ext>
                </a:extLst>
              </p:cNvPr>
              <p:cNvSpPr txBox="1"/>
              <p:nvPr/>
            </p:nvSpPr>
            <p:spPr>
              <a:xfrm rot="17372104">
                <a:off x="3801270" y="3115350"/>
                <a:ext cx="17327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4" name="TextBox 23">
                <a:extLst>
                  <a:ext uri="{FF2B5EF4-FFF2-40B4-BE49-F238E27FC236}">
                    <a16:creationId xmlns:a16="http://schemas.microsoft.com/office/drawing/2014/main" id="{B55596B3-39DE-764F-9CC6-BADA0E81B0C4}"/>
                  </a:ext>
                </a:extLst>
              </p:cNvPr>
              <p:cNvSpPr txBox="1">
                <a:spLocks noRot="1" noChangeAspect="1" noMove="1" noResize="1" noEditPoints="1" noAdjustHandles="1" noChangeArrowheads="1" noChangeShapeType="1" noTextEdit="1"/>
              </p:cNvSpPr>
              <p:nvPr/>
            </p:nvSpPr>
            <p:spPr>
              <a:xfrm rot="17372104">
                <a:off x="3801270" y="3115350"/>
                <a:ext cx="1732718" cy="369332"/>
              </a:xfrm>
              <a:prstGeom prst="rect">
                <a:avLst/>
              </a:prstGeom>
              <a:blipFill>
                <a:blip r:embed="rId4"/>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7459B897-C22E-EA41-B11A-58D69A1AAFE3}"/>
              </a:ext>
            </a:extLst>
          </p:cNvPr>
          <p:cNvSpPr txBox="1"/>
          <p:nvPr/>
        </p:nvSpPr>
        <p:spPr>
          <a:xfrm>
            <a:off x="4631035" y="5692647"/>
            <a:ext cx="426720" cy="369332"/>
          </a:xfrm>
          <a:prstGeom prst="rect">
            <a:avLst/>
          </a:prstGeom>
          <a:noFill/>
        </p:spPr>
        <p:txBody>
          <a:bodyPr wrap="none" rtlCol="0">
            <a:spAutoFit/>
          </a:bodyPr>
          <a:lstStyle/>
          <a:p>
            <a:r>
              <a:rPr lang="en-US" dirty="0"/>
              <a:t>H</a:t>
            </a:r>
            <a:r>
              <a:rPr lang="en-US" baseline="-25000" dirty="0"/>
              <a:t>0</a:t>
            </a:r>
          </a:p>
        </p:txBody>
      </p:sp>
      <p:sp>
        <p:nvSpPr>
          <p:cNvPr id="26" name="TextBox 25">
            <a:extLst>
              <a:ext uri="{FF2B5EF4-FFF2-40B4-BE49-F238E27FC236}">
                <a16:creationId xmlns:a16="http://schemas.microsoft.com/office/drawing/2014/main" id="{740B882C-830E-3340-8903-F734B8117B44}"/>
              </a:ext>
            </a:extLst>
          </p:cNvPr>
          <p:cNvSpPr txBox="1"/>
          <p:nvPr/>
        </p:nvSpPr>
        <p:spPr>
          <a:xfrm>
            <a:off x="5088233" y="5683684"/>
            <a:ext cx="426720" cy="369332"/>
          </a:xfrm>
          <a:prstGeom prst="rect">
            <a:avLst/>
          </a:prstGeom>
          <a:noFill/>
        </p:spPr>
        <p:txBody>
          <a:bodyPr wrap="none" rtlCol="0">
            <a:spAutoFit/>
          </a:bodyPr>
          <a:lstStyle/>
          <a:p>
            <a:r>
              <a:rPr lang="en-US" dirty="0"/>
              <a:t>H</a:t>
            </a:r>
            <a:r>
              <a:rPr lang="en-US" baseline="-25000" dirty="0"/>
              <a:t>1</a:t>
            </a:r>
          </a:p>
        </p:txBody>
      </p:sp>
      <p:sp>
        <p:nvSpPr>
          <p:cNvPr id="27" name="TextBox 26">
            <a:extLst>
              <a:ext uri="{FF2B5EF4-FFF2-40B4-BE49-F238E27FC236}">
                <a16:creationId xmlns:a16="http://schemas.microsoft.com/office/drawing/2014/main" id="{22FEDB80-4BA5-0248-BE1E-D4A1025F744E}"/>
              </a:ext>
            </a:extLst>
          </p:cNvPr>
          <p:cNvSpPr txBox="1"/>
          <p:nvPr/>
        </p:nvSpPr>
        <p:spPr>
          <a:xfrm>
            <a:off x="4308305" y="5692650"/>
            <a:ext cx="426720" cy="369332"/>
          </a:xfrm>
          <a:prstGeom prst="rect">
            <a:avLst/>
          </a:prstGeom>
          <a:noFill/>
        </p:spPr>
        <p:txBody>
          <a:bodyPr wrap="none" rtlCol="0">
            <a:spAutoFit/>
          </a:bodyPr>
          <a:lstStyle/>
          <a:p>
            <a:r>
              <a:rPr lang="en-US" dirty="0"/>
              <a:t>H</a:t>
            </a:r>
            <a:r>
              <a:rPr lang="en-US" baseline="-25000" dirty="0"/>
              <a:t>2</a:t>
            </a:r>
          </a:p>
        </p:txBody>
      </p:sp>
      <p:cxnSp>
        <p:nvCxnSpPr>
          <p:cNvPr id="28" name="Straight Arrow Connector 27">
            <a:extLst>
              <a:ext uri="{FF2B5EF4-FFF2-40B4-BE49-F238E27FC236}">
                <a16:creationId xmlns:a16="http://schemas.microsoft.com/office/drawing/2014/main" id="{ABAA69F3-0DBE-D448-8A14-56339AD542B1}"/>
              </a:ext>
            </a:extLst>
          </p:cNvPr>
          <p:cNvCxnSpPr/>
          <p:nvPr/>
        </p:nvCxnSpPr>
        <p:spPr>
          <a:xfrm>
            <a:off x="4448779" y="5547292"/>
            <a:ext cx="785003" cy="0"/>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53290A2-4AF3-D641-A447-45D7201372F0}"/>
              </a:ext>
            </a:extLst>
          </p:cNvPr>
          <p:cNvSpPr txBox="1"/>
          <p:nvPr/>
        </p:nvSpPr>
        <p:spPr>
          <a:xfrm>
            <a:off x="4845343" y="5206317"/>
            <a:ext cx="436338" cy="369332"/>
          </a:xfrm>
          <a:prstGeom prst="rect">
            <a:avLst/>
          </a:prstGeom>
          <a:noFill/>
        </p:spPr>
        <p:txBody>
          <a:bodyPr wrap="none" rtlCol="0">
            <a:spAutoFit/>
          </a:bodyPr>
          <a:lstStyle/>
          <a:p>
            <a:r>
              <a:rPr lang="en-US" dirty="0"/>
              <a:t>d</a:t>
            </a:r>
            <a:r>
              <a:rPr lang="en-US" baseline="-25000" dirty="0"/>
              <a:t>+</a:t>
            </a:r>
          </a:p>
        </p:txBody>
      </p:sp>
      <p:sp>
        <p:nvSpPr>
          <p:cNvPr id="30" name="TextBox 29">
            <a:extLst>
              <a:ext uri="{FF2B5EF4-FFF2-40B4-BE49-F238E27FC236}">
                <a16:creationId xmlns:a16="http://schemas.microsoft.com/office/drawing/2014/main" id="{A4484C3A-C575-5640-BA56-6CEED1C5EE5E}"/>
              </a:ext>
            </a:extLst>
          </p:cNvPr>
          <p:cNvSpPr txBox="1"/>
          <p:nvPr/>
        </p:nvSpPr>
        <p:spPr>
          <a:xfrm>
            <a:off x="4495724" y="5215283"/>
            <a:ext cx="394660" cy="369332"/>
          </a:xfrm>
          <a:prstGeom prst="rect">
            <a:avLst/>
          </a:prstGeom>
          <a:noFill/>
        </p:spPr>
        <p:txBody>
          <a:bodyPr wrap="none" rtlCol="0">
            <a:spAutoFit/>
          </a:bodyPr>
          <a:lstStyle/>
          <a:p>
            <a:r>
              <a:rPr lang="en-US" dirty="0"/>
              <a:t>d</a:t>
            </a:r>
            <a:r>
              <a:rPr lang="en-US" baseline="-25000" dirty="0"/>
              <a:t>-</a:t>
            </a:r>
          </a:p>
        </p:txBody>
      </p:sp>
      <p:sp>
        <p:nvSpPr>
          <p:cNvPr id="31" name="TextBox 30">
            <a:extLst>
              <a:ext uri="{FF2B5EF4-FFF2-40B4-BE49-F238E27FC236}">
                <a16:creationId xmlns:a16="http://schemas.microsoft.com/office/drawing/2014/main" id="{EE93F9A0-0A7E-BA40-9902-D160A795F3A1}"/>
              </a:ext>
            </a:extLst>
          </p:cNvPr>
          <p:cNvSpPr txBox="1"/>
          <p:nvPr/>
        </p:nvSpPr>
        <p:spPr>
          <a:xfrm>
            <a:off x="5546952" y="5514407"/>
            <a:ext cx="1775012" cy="1077218"/>
          </a:xfrm>
          <a:prstGeom prst="rect">
            <a:avLst/>
          </a:prstGeom>
          <a:noFill/>
        </p:spPr>
        <p:txBody>
          <a:bodyPr wrap="square" rtlCol="0">
            <a:spAutoFit/>
          </a:bodyPr>
          <a:lstStyle/>
          <a:p>
            <a:r>
              <a:rPr lang="en-US" sz="1600" dirty="0"/>
              <a:t>d</a:t>
            </a:r>
            <a:r>
              <a:rPr lang="en-US" sz="1600" baseline="-25000" dirty="0"/>
              <a:t>+</a:t>
            </a:r>
            <a:r>
              <a:rPr lang="en-US" sz="1600" dirty="0"/>
              <a:t> is the shortest distance to closest positive points</a:t>
            </a:r>
          </a:p>
        </p:txBody>
      </p:sp>
      <p:sp>
        <p:nvSpPr>
          <p:cNvPr id="32" name="TextBox 31">
            <a:extLst>
              <a:ext uri="{FF2B5EF4-FFF2-40B4-BE49-F238E27FC236}">
                <a16:creationId xmlns:a16="http://schemas.microsoft.com/office/drawing/2014/main" id="{B2AB5D9C-B7ED-C94A-BBBE-212CCADF0BC9}"/>
              </a:ext>
            </a:extLst>
          </p:cNvPr>
          <p:cNvSpPr txBox="1"/>
          <p:nvPr/>
        </p:nvSpPr>
        <p:spPr>
          <a:xfrm>
            <a:off x="2472051" y="5370763"/>
            <a:ext cx="1908020" cy="1077218"/>
          </a:xfrm>
          <a:prstGeom prst="rect">
            <a:avLst/>
          </a:prstGeom>
          <a:noFill/>
        </p:spPr>
        <p:txBody>
          <a:bodyPr wrap="square" rtlCol="0">
            <a:spAutoFit/>
          </a:bodyPr>
          <a:lstStyle/>
          <a:p>
            <a:r>
              <a:rPr lang="en-US" sz="1600" dirty="0"/>
              <a:t>d</a:t>
            </a:r>
            <a:r>
              <a:rPr lang="en-US" sz="1600" baseline="-25000" dirty="0"/>
              <a:t>-</a:t>
            </a:r>
            <a:r>
              <a:rPr lang="en-US" sz="1600" dirty="0"/>
              <a:t> is the shortest distance to closest negative points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6DDF2A0-35BB-DE47-B194-450EAACEEEF6}"/>
                  </a:ext>
                </a:extLst>
              </p:cNvPr>
              <p:cNvSpPr txBox="1"/>
              <p:nvPr/>
            </p:nvSpPr>
            <p:spPr>
              <a:xfrm>
                <a:off x="6398364" y="3059544"/>
                <a:ext cx="2722628" cy="1734834"/>
              </a:xfrm>
              <a:prstGeom prst="rect">
                <a:avLst/>
              </a:prstGeom>
              <a:noFill/>
            </p:spPr>
            <p:txBody>
              <a:bodyPr wrap="square" rtlCol="0">
                <a:spAutoFit/>
              </a:bodyPr>
              <a:lstStyle/>
              <a:p>
                <a:r>
                  <a:rPr lang="en-US" sz="1600" dirty="0"/>
                  <a:t>Geometrically, the distance between the dashed lines is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𝑤</m:t>
                            </m:r>
                          </m:e>
                        </m:d>
                        <m:r>
                          <a:rPr lang="en-US" sz="1600" b="0" i="1" smtClean="0">
                            <a:latin typeface="Cambria Math" panose="02040503050406030204" pitchFamily="18" charset="0"/>
                          </a:rPr>
                          <m:t>|</m:t>
                        </m:r>
                      </m:den>
                    </m:f>
                  </m:oMath>
                </a14:m>
                <a:r>
                  <a:rPr lang="en-US" sz="1600" dirty="0"/>
                  <a:t>.</a:t>
                </a:r>
              </a:p>
              <a:p>
                <a:endParaRPr lang="en-US" sz="1600" dirty="0"/>
              </a:p>
              <a:p>
                <a:r>
                  <a:rPr lang="en-US" sz="1600" dirty="0"/>
                  <a:t>In order to maximize margin, we minimize </a:t>
                </a:r>
                <a14:m>
                  <m:oMath xmlns:m="http://schemas.openxmlformats.org/officeDocument/2006/math">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𝑤</m:t>
                            </m:r>
                          </m:e>
                        </m:d>
                      </m:e>
                    </m:d>
                  </m:oMath>
                </a14:m>
                <a:r>
                  <a:rPr lang="en-US" sz="1600" dirty="0"/>
                  <a:t>.</a:t>
                </a:r>
              </a:p>
            </p:txBody>
          </p:sp>
        </mc:Choice>
        <mc:Fallback xmlns="">
          <p:sp>
            <p:nvSpPr>
              <p:cNvPr id="33" name="TextBox 32">
                <a:extLst>
                  <a:ext uri="{FF2B5EF4-FFF2-40B4-BE49-F238E27FC236}">
                    <a16:creationId xmlns:a16="http://schemas.microsoft.com/office/drawing/2014/main" id="{96DDF2A0-35BB-DE47-B194-450EAACEEEF6}"/>
                  </a:ext>
                </a:extLst>
              </p:cNvPr>
              <p:cNvSpPr txBox="1">
                <a:spLocks noRot="1" noChangeAspect="1" noMove="1" noResize="1" noEditPoints="1" noAdjustHandles="1" noChangeArrowheads="1" noChangeShapeType="1" noTextEdit="1"/>
              </p:cNvSpPr>
              <p:nvPr/>
            </p:nvSpPr>
            <p:spPr>
              <a:xfrm>
                <a:off x="6398364" y="3059544"/>
                <a:ext cx="2722628" cy="1734834"/>
              </a:xfrm>
              <a:prstGeom prst="rect">
                <a:avLst/>
              </a:prstGeom>
              <a:blipFill>
                <a:blip r:embed="rId5"/>
                <a:stretch>
                  <a:fillRect l="-1402" t="-725" r="-935" b="-2174"/>
                </a:stretch>
              </a:blipFill>
            </p:spPr>
            <p:txBody>
              <a:bodyPr/>
              <a:lstStyle/>
              <a:p>
                <a:r>
                  <a:rPr lang="en-US">
                    <a:noFill/>
                  </a:rPr>
                  <a:t> </a:t>
                </a:r>
              </a:p>
            </p:txBody>
          </p:sp>
        </mc:Fallback>
      </mc:AlternateContent>
    </p:spTree>
    <p:extLst>
      <p:ext uri="{BB962C8B-B14F-4D97-AF65-F5344CB8AC3E}">
        <p14:creationId xmlns:p14="http://schemas.microsoft.com/office/powerpoint/2010/main" val="146354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BF6A-4FC7-FB4A-9086-691A1A696724}"/>
              </a:ext>
            </a:extLst>
          </p:cNvPr>
          <p:cNvSpPr>
            <a:spLocks noGrp="1"/>
          </p:cNvSpPr>
          <p:nvPr>
            <p:ph type="title"/>
          </p:nvPr>
        </p:nvSpPr>
        <p:spPr/>
        <p:txBody>
          <a:bodyPr/>
          <a:lstStyle/>
          <a:p>
            <a:r>
              <a:rPr lang="en-US" dirty="0"/>
              <a:t>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1CAD9-F5B5-9C46-8640-D491C28EA368}"/>
                  </a:ext>
                </a:extLst>
              </p:cNvPr>
              <p:cNvSpPr>
                <a:spLocks noGrp="1"/>
              </p:cNvSpPr>
              <p:nvPr>
                <p:ph idx="1"/>
              </p:nvPr>
            </p:nvSpPr>
            <p:spPr/>
            <p:txBody>
              <a:bodyPr/>
              <a:lstStyle/>
              <a:p>
                <a:r>
                  <a:rPr lang="en-US" dirty="0"/>
                  <a:t>Objective: </a:t>
                </a:r>
                <a:r>
                  <a:rPr lang="en-US" b="1" dirty="0"/>
                  <a:t>Minimize </a:t>
                </a:r>
                <a14:m>
                  <m:oMath xmlns:m="http://schemas.openxmlformats.org/officeDocument/2006/math">
                    <m:d>
                      <m:dPr>
                        <m:begChr m:val="|"/>
                        <m:endChr m:val="|"/>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r>
                              <a:rPr lang="en-US" b="1" i="1">
                                <a:latin typeface="Cambria Math" panose="02040503050406030204" pitchFamily="18" charset="0"/>
                              </a:rPr>
                              <m:t>𝒘</m:t>
                            </m:r>
                          </m:e>
                        </m:d>
                      </m:e>
                    </m:d>
                  </m:oMath>
                </a14:m>
                <a:r>
                  <a:rPr lang="en-US" dirty="0"/>
                  <a:t>.</a:t>
                </a:r>
              </a:p>
              <a:p>
                <a:r>
                  <a:rPr lang="en-US" dirty="0"/>
                  <a:t>Constraint:  For response y, each data points must lie on either side of the margin (dashed) lines. </a:t>
                </a:r>
              </a:p>
              <a:p>
                <a:pPr lvl="1"/>
                <a14:m>
                  <m:oMath xmlns:m="http://schemas.openxmlformats.org/officeDocument/2006/math">
                    <m:r>
                      <a:rPr lang="en-US" b="0" i="1" smtClean="0">
                        <a:latin typeface="Cambria Math" panose="02040503050406030204" pitchFamily="18" charset="0"/>
                      </a:rPr>
                      <m:t>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≥+1 </m:t>
                    </m:r>
                  </m:oMath>
                </a14:m>
                <a:r>
                  <a:rPr lang="en-US" dirty="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=1</m:t>
                    </m:r>
                  </m:oMath>
                </a14:m>
                <a:r>
                  <a:rPr lang="en-US" dirty="0"/>
                  <a:t> and </a:t>
                </a:r>
                <a14:m>
                  <m:oMath xmlns:m="http://schemas.openxmlformats.org/officeDocument/2006/math">
                    <m:r>
                      <a:rPr lang="en-US" i="1">
                        <a:latin typeface="Cambria Math" panose="02040503050406030204" pitchFamily="18" charset="0"/>
                      </a:rPr>
                      <m:t>𝑤</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1 </m:t>
                    </m:r>
                  </m:oMath>
                </a14:m>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p>
              <a:p>
                <a:pPr lvl="1"/>
                <a:r>
                  <a:rPr lang="en-US" dirty="0"/>
                  <a:t>These two constraints can be combined to make </a:t>
                </a:r>
              </a:p>
              <a:p>
                <a:pPr marL="457200" lvl="1" indent="0">
                  <a:buNone/>
                </a:pPr>
                <a:r>
                  <a:rPr lang="en-US" dirty="0"/>
                  <a:t>			</a:t>
                </a:r>
                <a:r>
                  <a:rPr lang="en-US" sz="1800" dirty="0"/>
                  <a:t>	</a:t>
                </a:r>
                <a14:m>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𝒚</m:t>
                        </m:r>
                      </m:e>
                      <m:sub>
                        <m:r>
                          <a:rPr lang="en-US" sz="1800" b="1" i="1" smtClean="0">
                            <a:latin typeface="Cambria Math" panose="02040503050406030204" pitchFamily="18" charset="0"/>
                          </a:rPr>
                          <m:t>𝒊</m:t>
                        </m:r>
                      </m:sub>
                    </m:sSub>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𝒘</m:t>
                        </m:r>
                        <m:r>
                          <a:rPr lang="en-US" sz="1800" b="1" i="1" smtClean="0">
                            <a:latin typeface="Cambria Math" panose="02040503050406030204" pitchFamily="18" charset="0"/>
                            <a:ea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𝒙</m:t>
                            </m:r>
                          </m:e>
                          <m:sub>
                            <m:r>
                              <a:rPr lang="en-US" sz="1800" b="1" i="1">
                                <a:latin typeface="Cambria Math" panose="02040503050406030204" pitchFamily="18" charset="0"/>
                              </a:rPr>
                              <m:t>𝒊</m:t>
                            </m:r>
                          </m:sub>
                        </m:sSub>
                        <m:r>
                          <a:rPr lang="en-US" sz="1800" b="1" i="1" smtClean="0">
                            <a:latin typeface="Cambria Math" panose="02040503050406030204" pitchFamily="18" charset="0"/>
                          </a:rPr>
                          <m:t>−</m:t>
                        </m:r>
                        <m:r>
                          <a:rPr lang="en-US" sz="1800" b="1" i="1" smtClean="0">
                            <a:latin typeface="Cambria Math" panose="02040503050406030204" pitchFamily="18" charset="0"/>
                          </a:rPr>
                          <m:t>𝒃</m:t>
                        </m:r>
                      </m:e>
                    </m:d>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ea typeface="Cambria Math" panose="02040503050406030204" pitchFamily="18" charset="0"/>
                      </a:rPr>
                      <m:t>𝟏</m:t>
                    </m:r>
                  </m:oMath>
                </a14:m>
                <a:r>
                  <a:rPr lang="en-US" sz="1800" dirty="0"/>
                  <a:t> 	for all </a:t>
                </a:r>
                <a14:m>
                  <m:oMath xmlns:m="http://schemas.openxmlformats.org/officeDocument/2006/math">
                    <m:r>
                      <a:rPr lang="en-US" sz="1800" b="0" i="0" smtClean="0">
                        <a:latin typeface="Cambria Math" panose="02040503050406030204" pitchFamily="18" charset="0"/>
                        <a:ea typeface="Cambria Math" panose="02040503050406030204" pitchFamily="18" charset="0"/>
                      </a:rPr>
                      <m:t>1</m:t>
                    </m:r>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m:t>
                    </m:r>
                  </m:oMath>
                </a14:m>
                <a:r>
                  <a:rPr lang="en-US" sz="1800" dirty="0"/>
                  <a:t>n.</a:t>
                </a:r>
              </a:p>
              <a:p>
                <a:pPr marL="57150" indent="0">
                  <a:buNone/>
                </a:pPr>
                <a:endParaRPr lang="en-US" dirty="0"/>
              </a:p>
              <a:p>
                <a:pPr indent="-285750"/>
                <a:r>
                  <a:rPr lang="en-US" dirty="0"/>
                  <a:t>This model includes only hard constraints, a.k.a. hard margin. </a:t>
                </a:r>
              </a:p>
            </p:txBody>
          </p:sp>
        </mc:Choice>
        <mc:Fallback xmlns="">
          <p:sp>
            <p:nvSpPr>
              <p:cNvPr id="3" name="Content Placeholder 2">
                <a:extLst>
                  <a:ext uri="{FF2B5EF4-FFF2-40B4-BE49-F238E27FC236}">
                    <a16:creationId xmlns:a16="http://schemas.microsoft.com/office/drawing/2014/main" id="{A5B1CAD9-F5B5-9C46-8640-D491C28EA368}"/>
                  </a:ext>
                </a:extLst>
              </p:cNvPr>
              <p:cNvSpPr>
                <a:spLocks noGrp="1" noRot="1" noChangeAspect="1" noMove="1" noResize="1" noEditPoints="1" noAdjustHandles="1" noChangeArrowheads="1" noChangeShapeType="1" noTextEdit="1"/>
              </p:cNvSpPr>
              <p:nvPr>
                <p:ph idx="1"/>
              </p:nvPr>
            </p:nvSpPr>
            <p:spPr>
              <a:blipFill>
                <a:blip r:embed="rId2"/>
                <a:stretch>
                  <a:fillRect l="-577" t="-337"/>
                </a:stretch>
              </a:blipFill>
            </p:spPr>
            <p:txBody>
              <a:bodyPr/>
              <a:lstStyle/>
              <a:p>
                <a:r>
                  <a:rPr lang="en-US">
                    <a:noFill/>
                  </a:rPr>
                  <a:t> </a:t>
                </a:r>
              </a:p>
            </p:txBody>
          </p:sp>
        </mc:Fallback>
      </mc:AlternateContent>
    </p:spTree>
    <p:extLst>
      <p:ext uri="{BB962C8B-B14F-4D97-AF65-F5344CB8AC3E}">
        <p14:creationId xmlns:p14="http://schemas.microsoft.com/office/powerpoint/2010/main" val="28298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7B8E-CB7C-BA45-A4C5-D9E010606E11}"/>
              </a:ext>
            </a:extLst>
          </p:cNvPr>
          <p:cNvSpPr>
            <a:spLocks noGrp="1"/>
          </p:cNvSpPr>
          <p:nvPr>
            <p:ph type="title"/>
          </p:nvPr>
        </p:nvSpPr>
        <p:spPr/>
        <p:txBody>
          <a:bodyPr/>
          <a:lstStyle/>
          <a:p>
            <a:r>
              <a:rPr lang="en-US" dirty="0"/>
              <a:t>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1808A-FB41-D34C-B9BC-A86AA70AF26F}"/>
                  </a:ext>
                </a:extLst>
              </p:cNvPr>
              <p:cNvSpPr>
                <a:spLocks noGrp="1"/>
              </p:cNvSpPr>
              <p:nvPr>
                <p:ph idx="1"/>
              </p:nvPr>
            </p:nvSpPr>
            <p:spPr>
              <a:xfrm>
                <a:off x="1942415" y="2133600"/>
                <a:ext cx="6591985" cy="4518212"/>
              </a:xfrm>
            </p:spPr>
            <p:txBody>
              <a:bodyPr>
                <a:normAutofit lnSpcReduction="10000"/>
              </a:bodyPr>
              <a:lstStyle/>
              <a:p>
                <a:r>
                  <a:rPr lang="en-US" dirty="0"/>
                  <a:t>Soft-margins are relaxations of the hard constraints, allowing for misclassification, where the data is not linearly separable. Instead, we can use hinge loss function,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e>
                        </m:d>
                      </m:e>
                    </m:func>
                  </m:oMath>
                </a14:m>
                <a:r>
                  <a:rPr lang="en-US" dirty="0"/>
                  <a:t>. </a:t>
                </a:r>
              </a:p>
              <a:p>
                <a:r>
                  <a:rPr lang="en-US" dirty="0"/>
                  <a:t>Here, when the classification is correct, the max is 0.</a:t>
                </a:r>
              </a:p>
              <a:p>
                <a:r>
                  <a:rPr lang="en-US" dirty="0"/>
                  <a:t>When the classification is wrong, the function produces the distance from the margin to the misclassified point.  </a:t>
                </a:r>
              </a:p>
              <a:p>
                <a:r>
                  <a:rPr lang="en-US" dirty="0"/>
                  <a:t>Additionally, a regularization parameter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tells the algorithm how much you wish to misclassify each training sample. </a:t>
                </a:r>
              </a:p>
              <a:p>
                <a:r>
                  <a:rPr lang="en-US" dirty="0"/>
                  <a:t>Then we wish to minimize:</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𝑛</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e>
                                  </m:d>
                                </m:e>
                              </m:func>
                            </m:e>
                          </m:nary>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3" name="Content Placeholder 2">
                <a:extLst>
                  <a:ext uri="{FF2B5EF4-FFF2-40B4-BE49-F238E27FC236}">
                    <a16:creationId xmlns:a16="http://schemas.microsoft.com/office/drawing/2014/main" id="{06D1808A-FB41-D34C-B9BC-A86AA70AF26F}"/>
                  </a:ext>
                </a:extLst>
              </p:cNvPr>
              <p:cNvSpPr>
                <a:spLocks noGrp="1" noRot="1" noChangeAspect="1" noMove="1" noResize="1" noEditPoints="1" noAdjustHandles="1" noChangeArrowheads="1" noChangeShapeType="1" noTextEdit="1"/>
              </p:cNvSpPr>
              <p:nvPr>
                <p:ph idx="1"/>
              </p:nvPr>
            </p:nvSpPr>
            <p:spPr>
              <a:xfrm>
                <a:off x="1942415" y="2133600"/>
                <a:ext cx="6591985" cy="4518212"/>
              </a:xfrm>
              <a:blipFill>
                <a:blip r:embed="rId2"/>
                <a:stretch>
                  <a:fillRect l="-577" t="-1685" b="-24719"/>
                </a:stretch>
              </a:blipFill>
            </p:spPr>
            <p:txBody>
              <a:bodyPr/>
              <a:lstStyle/>
              <a:p>
                <a:r>
                  <a:rPr lang="en-US">
                    <a:noFill/>
                  </a:rPr>
                  <a:t> </a:t>
                </a:r>
              </a:p>
            </p:txBody>
          </p:sp>
        </mc:Fallback>
      </mc:AlternateContent>
    </p:spTree>
    <p:extLst>
      <p:ext uri="{BB962C8B-B14F-4D97-AF65-F5344CB8AC3E}">
        <p14:creationId xmlns:p14="http://schemas.microsoft.com/office/powerpoint/2010/main" val="227288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8425-08E2-5A40-9539-4B167227B75A}"/>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401642AF-7611-BB47-BD6F-816598E975C9}"/>
              </a:ext>
            </a:extLst>
          </p:cNvPr>
          <p:cNvSpPr>
            <a:spLocks noGrp="1"/>
          </p:cNvSpPr>
          <p:nvPr>
            <p:ph idx="1"/>
          </p:nvPr>
        </p:nvSpPr>
        <p:spPr/>
        <p:txBody>
          <a:bodyPr/>
          <a:lstStyle/>
          <a:p>
            <a:r>
              <a:rPr lang="en-US" dirty="0"/>
              <a:t>You can control this regularization parameter. In python referenced as “C”, and in R referenced as “cost” in </a:t>
            </a:r>
            <a:r>
              <a:rPr lang="en-US" i="1" dirty="0" err="1"/>
              <a:t>svm</a:t>
            </a:r>
            <a:r>
              <a:rPr lang="en-US" i="1" dirty="0"/>
              <a:t> </a:t>
            </a:r>
            <a:r>
              <a:rPr lang="en-US" dirty="0"/>
              <a:t>function.  </a:t>
            </a:r>
          </a:p>
        </p:txBody>
      </p:sp>
      <p:grpSp>
        <p:nvGrpSpPr>
          <p:cNvPr id="23" name="Group 22">
            <a:extLst>
              <a:ext uri="{FF2B5EF4-FFF2-40B4-BE49-F238E27FC236}">
                <a16:creationId xmlns:a16="http://schemas.microsoft.com/office/drawing/2014/main" id="{09D11C32-B94E-9A49-8DE2-1A520068C40E}"/>
              </a:ext>
            </a:extLst>
          </p:cNvPr>
          <p:cNvGrpSpPr/>
          <p:nvPr/>
        </p:nvGrpSpPr>
        <p:grpSpPr>
          <a:xfrm>
            <a:off x="2108675" y="3289108"/>
            <a:ext cx="1971137" cy="1983179"/>
            <a:chOff x="4202502" y="2945081"/>
            <a:chExt cx="1971137" cy="1983179"/>
          </a:xfrm>
        </p:grpSpPr>
        <p:sp>
          <p:nvSpPr>
            <p:cNvPr id="5" name="5-Point Star 4">
              <a:extLst>
                <a:ext uri="{FF2B5EF4-FFF2-40B4-BE49-F238E27FC236}">
                  <a16:creationId xmlns:a16="http://schemas.microsoft.com/office/drawing/2014/main" id="{5AB4DE1A-FFCC-3242-A1CF-B1CD850697C9}"/>
                </a:ext>
              </a:extLst>
            </p:cNvPr>
            <p:cNvSpPr/>
            <p:nvPr/>
          </p:nvSpPr>
          <p:spPr>
            <a:xfrm>
              <a:off x="4205378" y="344843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5325E8F6-5E3B-C64D-B40B-140A22A30196}"/>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D1CE5682-7FF6-B444-AE1D-103394E33A7D}"/>
                </a:ext>
              </a:extLst>
            </p:cNvPr>
            <p:cNvSpPr/>
            <p:nvPr/>
          </p:nvSpPr>
          <p:spPr>
            <a:xfrm>
              <a:off x="4202502" y="39803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6D61A165-8135-004A-83CD-149209A10307}"/>
                </a:ext>
              </a:extLst>
            </p:cNvPr>
            <p:cNvSpPr/>
            <p:nvPr/>
          </p:nvSpPr>
          <p:spPr>
            <a:xfrm>
              <a:off x="4823604" y="34973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30DFAEF4-0BCD-1F40-B427-C1AD3DA88DAD}"/>
                </a:ext>
              </a:extLst>
            </p:cNvPr>
            <p:cNvSpPr/>
            <p:nvPr/>
          </p:nvSpPr>
          <p:spPr>
            <a:xfrm>
              <a:off x="4720088" y="42736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EB9E92EA-E461-0149-ADCE-6206AA2F78CD}"/>
                </a:ext>
              </a:extLst>
            </p:cNvPr>
            <p:cNvSpPr/>
            <p:nvPr/>
          </p:nvSpPr>
          <p:spPr>
            <a:xfrm>
              <a:off x="5013386" y="3894136"/>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ACE463-9A95-4642-8220-75F3E9A0808B}"/>
                </a:ext>
              </a:extLst>
            </p:cNvPr>
            <p:cNvSpPr/>
            <p:nvPr/>
          </p:nvSpPr>
          <p:spPr>
            <a:xfrm>
              <a:off x="5676181" y="341664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FC9B60-EAD3-8D41-8AEB-9D4B33186505}"/>
                </a:ext>
              </a:extLst>
            </p:cNvPr>
            <p:cNvSpPr/>
            <p:nvPr/>
          </p:nvSpPr>
          <p:spPr>
            <a:xfrm>
              <a:off x="5949351" y="3845086"/>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F63C7D-1F66-0F4A-B45B-5DC054401DA0}"/>
                </a:ext>
              </a:extLst>
            </p:cNvPr>
            <p:cNvSpPr/>
            <p:nvPr/>
          </p:nvSpPr>
          <p:spPr>
            <a:xfrm>
              <a:off x="5466271" y="3707064"/>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F94FD0-B4E4-194D-B3D2-505FAD31541C}"/>
                </a:ext>
              </a:extLst>
            </p:cNvPr>
            <p:cNvSpPr/>
            <p:nvPr/>
          </p:nvSpPr>
          <p:spPr>
            <a:xfrm>
              <a:off x="5707811" y="396585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4209F26-8290-C84D-AA49-C99741E362C3}"/>
                </a:ext>
              </a:extLst>
            </p:cNvPr>
            <p:cNvSpPr/>
            <p:nvPr/>
          </p:nvSpPr>
          <p:spPr>
            <a:xfrm>
              <a:off x="6018364" y="356904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6E0B28-CB6B-C043-97E7-98DD1CC75040}"/>
                </a:ext>
              </a:extLst>
            </p:cNvPr>
            <p:cNvSpPr/>
            <p:nvPr/>
          </p:nvSpPr>
          <p:spPr>
            <a:xfrm>
              <a:off x="5293744" y="4052117"/>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A20EE5-C852-0544-A6C3-8A3814CFF0AB}"/>
                </a:ext>
              </a:extLst>
            </p:cNvPr>
            <p:cNvSpPr/>
            <p:nvPr/>
          </p:nvSpPr>
          <p:spPr>
            <a:xfrm>
              <a:off x="5293743" y="3379257"/>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E8BB4CE-CDEC-7C47-94C9-CC3AEEA9BCBA}"/>
                </a:ext>
              </a:extLst>
            </p:cNvPr>
            <p:cNvCxnSpPr>
              <a:cxnSpLocks/>
            </p:cNvCxnSpPr>
            <p:nvPr/>
          </p:nvCxnSpPr>
          <p:spPr>
            <a:xfrm flipH="1">
              <a:off x="4899804" y="2945081"/>
              <a:ext cx="808007" cy="19831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46CD108E-1805-554E-AC55-C023D562C82D}"/>
              </a:ext>
            </a:extLst>
          </p:cNvPr>
          <p:cNvGrpSpPr/>
          <p:nvPr/>
        </p:nvGrpSpPr>
        <p:grpSpPr>
          <a:xfrm>
            <a:off x="5968944" y="3466683"/>
            <a:ext cx="1971137" cy="1739503"/>
            <a:chOff x="6031235" y="3200633"/>
            <a:chExt cx="1971137" cy="1739503"/>
          </a:xfrm>
        </p:grpSpPr>
        <p:grpSp>
          <p:nvGrpSpPr>
            <p:cNvPr id="24" name="Group 23">
              <a:extLst>
                <a:ext uri="{FF2B5EF4-FFF2-40B4-BE49-F238E27FC236}">
                  <a16:creationId xmlns:a16="http://schemas.microsoft.com/office/drawing/2014/main" id="{A06566BC-C203-9641-9164-0681876A8DEB}"/>
                </a:ext>
              </a:extLst>
            </p:cNvPr>
            <p:cNvGrpSpPr/>
            <p:nvPr/>
          </p:nvGrpSpPr>
          <p:grpSpPr>
            <a:xfrm>
              <a:off x="6031235" y="3391133"/>
              <a:ext cx="1971137" cy="1549003"/>
              <a:chOff x="4202502" y="3379257"/>
              <a:chExt cx="1971137" cy="1549003"/>
            </a:xfrm>
          </p:grpSpPr>
          <p:sp>
            <p:nvSpPr>
              <p:cNvPr id="25" name="5-Point Star 24">
                <a:extLst>
                  <a:ext uri="{FF2B5EF4-FFF2-40B4-BE49-F238E27FC236}">
                    <a16:creationId xmlns:a16="http://schemas.microsoft.com/office/drawing/2014/main" id="{A8357ABE-8378-964A-B0B7-B94E8B7CCA32}"/>
                  </a:ext>
                </a:extLst>
              </p:cNvPr>
              <p:cNvSpPr/>
              <p:nvPr/>
            </p:nvSpPr>
            <p:spPr>
              <a:xfrm>
                <a:off x="4205378" y="3448436"/>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1A873E0A-13D5-3340-BF5F-8432AE14F9C0}"/>
                  </a:ext>
                </a:extLst>
              </p:cNvPr>
              <p:cNvSpPr/>
              <p:nvPr/>
            </p:nvSpPr>
            <p:spPr>
              <a:xfrm>
                <a:off x="4616573" y="37906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389B8D76-72A2-2341-9652-D275F1D24A48}"/>
                  </a:ext>
                </a:extLst>
              </p:cNvPr>
              <p:cNvSpPr/>
              <p:nvPr/>
            </p:nvSpPr>
            <p:spPr>
              <a:xfrm>
                <a:off x="4202502" y="39803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004EEA8B-7816-164B-8B32-A7D4530AC610}"/>
                  </a:ext>
                </a:extLst>
              </p:cNvPr>
              <p:cNvSpPr/>
              <p:nvPr/>
            </p:nvSpPr>
            <p:spPr>
              <a:xfrm>
                <a:off x="4823604" y="3497319"/>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BCDCAC33-A4F2-E54A-A273-F084915AB9B5}"/>
                  </a:ext>
                </a:extLst>
              </p:cNvPr>
              <p:cNvSpPr/>
              <p:nvPr/>
            </p:nvSpPr>
            <p:spPr>
              <a:xfrm>
                <a:off x="4720088" y="4273697"/>
                <a:ext cx="172529" cy="1725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0C3AAFF0-9C66-CB4C-BA5B-6700B06DD9F4}"/>
                  </a:ext>
                </a:extLst>
              </p:cNvPr>
              <p:cNvSpPr/>
              <p:nvPr/>
            </p:nvSpPr>
            <p:spPr>
              <a:xfrm>
                <a:off x="5013386" y="3894136"/>
                <a:ext cx="172529" cy="1725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D484150-137B-1842-9154-85C23E358D53}"/>
                  </a:ext>
                </a:extLst>
              </p:cNvPr>
              <p:cNvSpPr/>
              <p:nvPr/>
            </p:nvSpPr>
            <p:spPr>
              <a:xfrm>
                <a:off x="5676181" y="341664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31482D-B502-BE45-8818-0607A76E4B25}"/>
                  </a:ext>
                </a:extLst>
              </p:cNvPr>
              <p:cNvSpPr/>
              <p:nvPr/>
            </p:nvSpPr>
            <p:spPr>
              <a:xfrm>
                <a:off x="5949351" y="3845086"/>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4177B58-30EB-8A4A-8921-6226C72A0FEF}"/>
                  </a:ext>
                </a:extLst>
              </p:cNvPr>
              <p:cNvSpPr/>
              <p:nvPr/>
            </p:nvSpPr>
            <p:spPr>
              <a:xfrm>
                <a:off x="5466271" y="3707064"/>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AB010DC-B1BE-2840-8C54-AFB0B80EB937}"/>
                  </a:ext>
                </a:extLst>
              </p:cNvPr>
              <p:cNvSpPr/>
              <p:nvPr/>
            </p:nvSpPr>
            <p:spPr>
              <a:xfrm>
                <a:off x="5707811" y="3965855"/>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6B44DC0-DF35-D541-A323-0AACF301B097}"/>
                  </a:ext>
                </a:extLst>
              </p:cNvPr>
              <p:cNvSpPr/>
              <p:nvPr/>
            </p:nvSpPr>
            <p:spPr>
              <a:xfrm>
                <a:off x="6018364" y="3569040"/>
                <a:ext cx="155275" cy="15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8A606E2-9AA3-F24E-9D92-72884CB3327A}"/>
                  </a:ext>
                </a:extLst>
              </p:cNvPr>
              <p:cNvSpPr/>
              <p:nvPr/>
            </p:nvSpPr>
            <p:spPr>
              <a:xfrm>
                <a:off x="5293744" y="4052117"/>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7F3DB7A-95FF-5549-97CD-F8BE08FE4673}"/>
                  </a:ext>
                </a:extLst>
              </p:cNvPr>
              <p:cNvSpPr/>
              <p:nvPr/>
            </p:nvSpPr>
            <p:spPr>
              <a:xfrm>
                <a:off x="5293743" y="3379257"/>
                <a:ext cx="155275" cy="15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6012BCC-65AC-7F4C-818A-8C728FC0BA56}"/>
                  </a:ext>
                </a:extLst>
              </p:cNvPr>
              <p:cNvCxnSpPr>
                <a:cxnSpLocks/>
              </p:cNvCxnSpPr>
              <p:nvPr/>
            </p:nvCxnSpPr>
            <p:spPr>
              <a:xfrm flipH="1">
                <a:off x="4899805" y="3784701"/>
                <a:ext cx="389630" cy="11435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a:extLst>
                <a:ext uri="{FF2B5EF4-FFF2-40B4-BE49-F238E27FC236}">
                  <a16:creationId xmlns:a16="http://schemas.microsoft.com/office/drawing/2014/main" id="{3C1C38B3-DC3C-3C40-AB48-8AAA80B53C34}"/>
                </a:ext>
              </a:extLst>
            </p:cNvPr>
            <p:cNvCxnSpPr>
              <a:cxnSpLocks/>
            </p:cNvCxnSpPr>
            <p:nvPr/>
          </p:nvCxnSpPr>
          <p:spPr>
            <a:xfrm>
              <a:off x="6750823" y="3200633"/>
              <a:ext cx="367345" cy="5959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15A7077D-B8D6-724A-9135-97E5BDD4AEAF}"/>
              </a:ext>
            </a:extLst>
          </p:cNvPr>
          <p:cNvSpPr txBox="1"/>
          <p:nvPr/>
        </p:nvSpPr>
        <p:spPr>
          <a:xfrm>
            <a:off x="1942415" y="5250626"/>
            <a:ext cx="2206053" cy="646331"/>
          </a:xfrm>
          <a:prstGeom prst="rect">
            <a:avLst/>
          </a:prstGeom>
          <a:noFill/>
        </p:spPr>
        <p:txBody>
          <a:bodyPr wrap="none" rtlCol="0">
            <a:spAutoFit/>
          </a:bodyPr>
          <a:lstStyle/>
          <a:p>
            <a:pPr algn="ctr"/>
            <a:r>
              <a:rPr lang="en-US" dirty="0"/>
              <a:t>Low regularization</a:t>
            </a:r>
          </a:p>
          <a:p>
            <a:pPr algn="ctr"/>
            <a:r>
              <a:rPr lang="en-US" dirty="0"/>
              <a:t>value</a:t>
            </a:r>
          </a:p>
        </p:txBody>
      </p:sp>
      <p:sp>
        <p:nvSpPr>
          <p:cNvPr id="46" name="TextBox 45">
            <a:extLst>
              <a:ext uri="{FF2B5EF4-FFF2-40B4-BE49-F238E27FC236}">
                <a16:creationId xmlns:a16="http://schemas.microsoft.com/office/drawing/2014/main" id="{12E830AA-52E7-0344-B88B-760E3D5E3C91}"/>
              </a:ext>
            </a:extLst>
          </p:cNvPr>
          <p:cNvSpPr txBox="1"/>
          <p:nvPr/>
        </p:nvSpPr>
        <p:spPr>
          <a:xfrm>
            <a:off x="5849330" y="5264891"/>
            <a:ext cx="2255746" cy="646331"/>
          </a:xfrm>
          <a:prstGeom prst="rect">
            <a:avLst/>
          </a:prstGeom>
          <a:noFill/>
        </p:spPr>
        <p:txBody>
          <a:bodyPr wrap="none" rtlCol="0">
            <a:spAutoFit/>
          </a:bodyPr>
          <a:lstStyle/>
          <a:p>
            <a:pPr algn="ctr"/>
            <a:r>
              <a:rPr lang="en-US" dirty="0"/>
              <a:t>High regularization</a:t>
            </a:r>
          </a:p>
          <a:p>
            <a:pPr algn="ctr"/>
            <a:r>
              <a:rPr lang="en-US" dirty="0"/>
              <a:t>value</a:t>
            </a:r>
          </a:p>
        </p:txBody>
      </p:sp>
    </p:spTree>
    <p:extLst>
      <p:ext uri="{BB962C8B-B14F-4D97-AF65-F5344CB8AC3E}">
        <p14:creationId xmlns:p14="http://schemas.microsoft.com/office/powerpoint/2010/main" val="36954314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21899</TotalTime>
  <Words>1853</Words>
  <Application>Microsoft Macintosh PowerPoint</Application>
  <PresentationFormat>On-screen Show (4:3)</PresentationFormat>
  <Paragraphs>154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Century Gothic</vt:lpstr>
      <vt:lpstr>Wingdings 3</vt:lpstr>
      <vt:lpstr>Wisp</vt:lpstr>
      <vt:lpstr>Classification with SVM</vt:lpstr>
      <vt:lpstr>Basic Idea</vt:lpstr>
      <vt:lpstr>Why is is called support vectors?</vt:lpstr>
      <vt:lpstr>Assuming Linear Separation</vt:lpstr>
      <vt:lpstr>Which hyperplane?</vt:lpstr>
      <vt:lpstr>Setup</vt:lpstr>
      <vt:lpstr>Optimization</vt:lpstr>
      <vt:lpstr>Optimization</vt:lpstr>
      <vt:lpstr>Regularization</vt:lpstr>
      <vt:lpstr>Kernels</vt:lpstr>
      <vt:lpstr>Kernels in R</vt:lpstr>
      <vt:lpstr>Advantages/Disadvantages</vt:lpstr>
      <vt:lpstr>Application for you - </vt:lpstr>
      <vt:lpstr>Support Vector Regression</vt:lpstr>
      <vt:lpstr>Case for you – Bookbinders</vt:lpstr>
      <vt:lpstr>Bookbinders</vt:lpstr>
      <vt:lpstr>Bookbinders</vt:lpstr>
      <vt:lpstr>Bookbinders</vt:lpstr>
      <vt:lpstr>Bookbinders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Segmentation/Clustering</dc:title>
  <dc:creator>Arkajyoti Roy</dc:creator>
  <cp:lastModifiedBy>Arkajyoti Roy</cp:lastModifiedBy>
  <cp:revision>141</cp:revision>
  <dcterms:created xsi:type="dcterms:W3CDTF">2018-12-30T20:54:34Z</dcterms:created>
  <dcterms:modified xsi:type="dcterms:W3CDTF">2020-04-02T19:52:24Z</dcterms:modified>
</cp:coreProperties>
</file>