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2" r:id="rId3"/>
    <p:sldId id="258" r:id="rId4"/>
    <p:sldId id="283" r:id="rId5"/>
    <p:sldId id="257" r:id="rId6"/>
    <p:sldId id="269" r:id="rId7"/>
    <p:sldId id="260" r:id="rId8"/>
    <p:sldId id="261" r:id="rId9"/>
    <p:sldId id="267" r:id="rId10"/>
    <p:sldId id="268" r:id="rId11"/>
    <p:sldId id="273" r:id="rId12"/>
    <p:sldId id="262" r:id="rId13"/>
    <p:sldId id="263" r:id="rId14"/>
    <p:sldId id="264" r:id="rId15"/>
    <p:sldId id="265" r:id="rId16"/>
    <p:sldId id="272" r:id="rId17"/>
    <p:sldId id="279" r:id="rId18"/>
    <p:sldId id="280" r:id="rId19"/>
    <p:sldId id="281" r:id="rId20"/>
    <p:sldId id="28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E38DB7-180E-4C7F-8025-D0C5C6120FD1}">
          <p14:sldIdLst>
            <p14:sldId id="256"/>
            <p14:sldId id="282"/>
            <p14:sldId id="258"/>
            <p14:sldId id="283"/>
            <p14:sldId id="257"/>
            <p14:sldId id="269"/>
            <p14:sldId id="260"/>
            <p14:sldId id="261"/>
            <p14:sldId id="267"/>
            <p14:sldId id="268"/>
            <p14:sldId id="273"/>
            <p14:sldId id="262"/>
            <p14:sldId id="263"/>
            <p14:sldId id="264"/>
            <p14:sldId id="265"/>
            <p14:sldId id="272"/>
            <p14:sldId id="279"/>
            <p14:sldId id="280"/>
            <p14:sldId id="281"/>
            <p14:sldId id="28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386"/>
    <p:restoredTop sz="94301"/>
  </p:normalViewPr>
  <p:slideViewPr>
    <p:cSldViewPr>
      <p:cViewPr varScale="1">
        <p:scale>
          <a:sx n="102" d="100"/>
          <a:sy n="102" d="100"/>
        </p:scale>
        <p:origin x="2368"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1F1294-4C73-4102-89CA-F60A310B094D}" type="datetimeFigureOut">
              <a:rPr lang="en-US" smtClean="0"/>
              <a:t>4/13/20</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55E7200C-AC53-41AE-B7D1-CB19EA39C21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1F1294-4C73-4102-89CA-F60A310B094D}" type="datetimeFigureOut">
              <a:rPr lang="en-US" smtClean="0"/>
              <a:t>4/13/20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7200C-AC53-41AE-B7D1-CB19EA39C21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1F1294-4C73-4102-89CA-F60A310B094D}" type="datetimeFigureOut">
              <a:rPr lang="en-US" smtClean="0"/>
              <a:t>4/13/20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7200C-AC53-41AE-B7D1-CB19EA39C21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1F1294-4C73-4102-89CA-F60A310B094D}" type="datetimeFigureOut">
              <a:rPr lang="en-US" smtClean="0"/>
              <a:t>4/13/20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7200C-AC53-41AE-B7D1-CB19EA39C21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01F1294-4C73-4102-89CA-F60A310B094D}" type="datetimeFigureOut">
              <a:rPr lang="en-US" smtClean="0"/>
              <a:t>4/13/20</a:t>
            </a:fld>
            <a:endParaRPr lang="en-US"/>
          </a:p>
        </p:txBody>
      </p:sp>
      <p:sp>
        <p:nvSpPr>
          <p:cNvPr id="8" name="Slide Number Placeholder 7"/>
          <p:cNvSpPr>
            <a:spLocks noGrp="1"/>
          </p:cNvSpPr>
          <p:nvPr>
            <p:ph type="sldNum" sz="quarter" idx="11"/>
          </p:nvPr>
        </p:nvSpPr>
        <p:spPr/>
        <p:txBody>
          <a:bodyPr/>
          <a:lstStyle/>
          <a:p>
            <a:fld id="{55E7200C-AC53-41AE-B7D1-CB19EA39C21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1F1294-4C73-4102-89CA-F60A310B094D}" type="datetimeFigureOut">
              <a:rPr lang="en-US" smtClean="0"/>
              <a:t>4/13/20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7200C-AC53-41AE-B7D1-CB19EA39C21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1F1294-4C73-4102-89CA-F60A310B094D}" type="datetimeFigureOut">
              <a:rPr lang="en-US" smtClean="0"/>
              <a:t>4/13/20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E7200C-AC53-41AE-B7D1-CB19EA39C21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1F1294-4C73-4102-89CA-F60A310B094D}" type="datetimeFigureOut">
              <a:rPr lang="en-US" smtClean="0"/>
              <a:t>4/13/20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E7200C-AC53-41AE-B7D1-CB19EA39C21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1F1294-4C73-4102-89CA-F60A310B094D}" type="datetimeFigureOut">
              <a:rPr lang="en-US" smtClean="0"/>
              <a:t>4/13/20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E7200C-AC53-41AE-B7D1-CB19EA39C21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1F1294-4C73-4102-89CA-F60A310B094D}" type="datetimeFigureOut">
              <a:rPr lang="en-US" smtClean="0"/>
              <a:t>4/13/20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7200C-AC53-41AE-B7D1-CB19EA39C21B}"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1F1294-4C73-4102-89CA-F60A310B094D}" type="datetimeFigureOut">
              <a:rPr lang="en-US" smtClean="0"/>
              <a:t>4/13/20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55E7200C-AC53-41AE-B7D1-CB19EA39C21B}"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501F1294-4C73-4102-89CA-F60A310B094D}" type="datetimeFigureOut">
              <a:rPr lang="en-US" smtClean="0"/>
              <a:t>4/13/20</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55E7200C-AC53-41AE-B7D1-CB19EA39C21B}"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04800"/>
            <a:ext cx="6172200" cy="5249987"/>
          </a:xfrm>
          <a:prstGeom prst="rect">
            <a:avLst/>
          </a:prstGeom>
        </p:spPr>
      </p:pic>
    </p:spTree>
    <p:extLst>
      <p:ext uri="{BB962C8B-B14F-4D97-AF65-F5344CB8AC3E}">
        <p14:creationId xmlns:p14="http://schemas.microsoft.com/office/powerpoint/2010/main" val="805463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700" y="1447800"/>
            <a:ext cx="8610600" cy="5410200"/>
          </a:xfrm>
        </p:spPr>
        <p:txBody>
          <a:bodyPr>
            <a:normAutofit/>
          </a:bodyPr>
          <a:lstStyle/>
          <a:p>
            <a:pPr marL="342900" indent="-342900">
              <a:buFont typeface="Arial" panose="020B0604020202020204" pitchFamily="34" charset="0"/>
              <a:buChar char="•"/>
            </a:pPr>
            <a:endParaRPr lang="en-US" sz="1800" b="0" dirty="0"/>
          </a:p>
          <a:p>
            <a:pPr marL="800100" lvl="1" indent="-342900"/>
            <a:r>
              <a:rPr lang="en-US" sz="1800" b="0" dirty="0"/>
              <a:t>The red line is the best fit line showing the relationship between the market’s excess returns and AT&amp;T’s excess returns. </a:t>
            </a:r>
          </a:p>
          <a:p>
            <a:pPr marL="800100" lvl="1" indent="-342900"/>
            <a:endParaRPr lang="en-US" sz="1800" b="0" dirty="0"/>
          </a:p>
          <a:p>
            <a:pPr marL="800100" lvl="1" indent="-342900"/>
            <a:r>
              <a:rPr lang="en-US" sz="1800" b="0" dirty="0"/>
              <a:t>The slope of this line is the beta of AT&amp;T. In this case, the beta is equal to 0.608, which means that when the market rises or falls by 1% the stock of AT&amp;T tends to rise or fall by about 0.608%.</a:t>
            </a:r>
          </a:p>
          <a:p>
            <a:pPr marL="800100" lvl="1" indent="-342900"/>
            <a:endParaRPr lang="en-US" sz="1800" b="0" dirty="0"/>
          </a:p>
          <a:p>
            <a:pPr marL="800100" lvl="1" indent="-342900"/>
            <a:r>
              <a:rPr lang="en-US" sz="1800" b="0" dirty="0"/>
              <a:t>Obviously, the regression relationship between the AT&amp;T return and the market return  is far from perfect.  </a:t>
            </a:r>
          </a:p>
          <a:p>
            <a:pPr marL="800100" lvl="1" indent="-342900"/>
            <a:endParaRPr lang="en-US" sz="1800" b="0" dirty="0"/>
          </a:p>
          <a:p>
            <a:pPr marL="800100" lvl="1" indent="-342900"/>
            <a:r>
              <a:rPr lang="en-US" sz="1800" b="0" dirty="0"/>
              <a:t>Many of the scatter plot points showing the actual returns for AT&amp;T and the market portfolio fall far from the best fit line. </a:t>
            </a:r>
          </a:p>
          <a:p>
            <a:pPr lvl="1" indent="0">
              <a:buNone/>
            </a:pPr>
            <a:endParaRPr lang="en-US" sz="1800" b="0" dirty="0"/>
          </a:p>
          <a:p>
            <a:pPr marL="800100" lvl="1" indent="-342900"/>
            <a:r>
              <a:rPr lang="en-US" sz="1800" b="0" dirty="0"/>
              <a:t>However, according to the </a:t>
            </a:r>
            <a:r>
              <a:rPr lang="en-US" sz="1800" b="0" i="1" dirty="0"/>
              <a:t>CAPM</a:t>
            </a:r>
            <a:r>
              <a:rPr lang="en-US" sz="1800" b="0" dirty="0"/>
              <a:t> these “errors” should average out in a diversified portfolio</a:t>
            </a:r>
            <a:r>
              <a:rPr lang="en-US" sz="1800" dirty="0"/>
              <a:t>.</a:t>
            </a:r>
            <a:endParaRPr lang="en-US" sz="1800" b="0" dirty="0"/>
          </a:p>
        </p:txBody>
      </p:sp>
      <p:pic>
        <p:nvPicPr>
          <p:cNvPr id="4" name="Picture 3">
            <a:extLst>
              <a:ext uri="{FF2B5EF4-FFF2-40B4-BE49-F238E27FC236}">
                <a16:creationId xmlns:a16="http://schemas.microsoft.com/office/drawing/2014/main" id="{76B564A4-D418-4045-95F0-4C9FDABDB9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0"/>
            <a:ext cx="2486025" cy="1709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8018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lstStyle/>
          <a:p>
            <a:pPr marL="342900" indent="-342900">
              <a:buFont typeface="Arial" panose="020B0604020202020204" pitchFamily="34" charset="0"/>
              <a:buChar char="•"/>
            </a:pPr>
            <a:r>
              <a:rPr lang="en-US" sz="2500" i="1" dirty="0"/>
              <a:t>so what is alpha? : y-intercept</a:t>
            </a:r>
            <a:endParaRPr lang="en-US" sz="2500" b="0" dirty="0"/>
          </a:p>
          <a:p>
            <a:pPr marL="800100" lvl="1" indent="-342900"/>
            <a:r>
              <a:rPr lang="en-US" b="0" dirty="0"/>
              <a:t>In the CAPM, alpha is a risk-adjusted measure of return.  It measures the extent to which a security’s return exceeds or falls short of the return predicted by the CAPM. </a:t>
            </a:r>
          </a:p>
          <a:p>
            <a:pPr lvl="1" indent="0">
              <a:buNone/>
            </a:pPr>
            <a:r>
              <a:rPr lang="en-US" b="0" dirty="0"/>
              <a:t> </a:t>
            </a:r>
          </a:p>
          <a:p>
            <a:pPr marL="800100" lvl="1" indent="-342900"/>
            <a:r>
              <a:rPr lang="en-US" b="0" dirty="0"/>
              <a:t>A positive alpha indicates that, after adjusting for exposure to market risk, a security has outperformed the market portfolio.</a:t>
            </a:r>
          </a:p>
          <a:p>
            <a:pPr marL="800100" lvl="1" indent="-342900"/>
            <a:endParaRPr lang="en-US" b="0" dirty="0"/>
          </a:p>
          <a:p>
            <a:pPr marL="800100" lvl="1" indent="-342900"/>
            <a:r>
              <a:rPr lang="en-US" b="0" dirty="0"/>
              <a:t>If the </a:t>
            </a:r>
            <a:r>
              <a:rPr lang="en-US" b="0" i="1" dirty="0"/>
              <a:t>CAPM</a:t>
            </a:r>
            <a:r>
              <a:rPr lang="en-US" b="0" dirty="0"/>
              <a:t> is a good model, we would expect that broadly diversified portfolios should have alphas that are close to zero. </a:t>
            </a:r>
          </a:p>
          <a:p>
            <a:pPr marL="800100" lvl="1" indent="-342900"/>
            <a:endParaRPr lang="en-US" dirty="0"/>
          </a:p>
          <a:p>
            <a:pPr marL="800100" lvl="1" indent="-342900"/>
            <a:r>
              <a:rPr lang="en-US" b="0" dirty="0"/>
              <a:t> If we are able to sort stocks into portfolios which consistently generate a significantly positive or negative alpha then this would indicate a problem with the model.</a:t>
            </a:r>
          </a:p>
          <a:p>
            <a:endParaRPr lang="en-US" dirty="0"/>
          </a:p>
        </p:txBody>
      </p:sp>
    </p:spTree>
    <p:extLst>
      <p:ext uri="{BB962C8B-B14F-4D97-AF65-F5344CB8AC3E}">
        <p14:creationId xmlns:p14="http://schemas.microsoft.com/office/powerpoint/2010/main" val="3045569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686800" cy="6553200"/>
          </a:xfrm>
        </p:spPr>
        <p:txBody>
          <a:bodyPr/>
          <a:lstStyle/>
          <a:p>
            <a:pPr marL="800100" lvl="1" indent="-342900"/>
            <a:endParaRPr lang="en-US" b="0" dirty="0"/>
          </a:p>
          <a:p>
            <a:pPr marL="800100" lvl="1" indent="-342900"/>
            <a:r>
              <a:rPr lang="en-US" b="0" dirty="0"/>
              <a:t>A stock’s beta is then multiplied by the </a:t>
            </a:r>
            <a:r>
              <a:rPr lang="en-US" b="1" dirty="0"/>
              <a:t>market risk premium</a:t>
            </a:r>
            <a:r>
              <a:rPr lang="en-US" b="0" dirty="0"/>
              <a:t>, which is the return expected from the market above the risk-free rate. </a:t>
            </a:r>
          </a:p>
          <a:p>
            <a:pPr marL="800100" lvl="1" indent="-342900"/>
            <a:endParaRPr lang="en-US" dirty="0"/>
          </a:p>
          <a:p>
            <a:pPr marL="800100" lvl="1" indent="-342900"/>
            <a:r>
              <a:rPr lang="en-US" b="0" dirty="0"/>
              <a:t>The risk-free rate is then added to the product of the stock’s beta and the market risk premium. </a:t>
            </a:r>
          </a:p>
          <a:p>
            <a:pPr marL="800100" lvl="1" indent="-342900"/>
            <a:endParaRPr lang="en-US" dirty="0"/>
          </a:p>
          <a:p>
            <a:pPr marL="800100" lvl="1" indent="-342900"/>
            <a:r>
              <a:rPr lang="en-US" b="0" dirty="0"/>
              <a:t>The result should give an investor the </a:t>
            </a:r>
            <a:r>
              <a:rPr lang="en-US" b="1" dirty="0"/>
              <a:t>required return</a:t>
            </a:r>
            <a:r>
              <a:rPr lang="en-US" dirty="0"/>
              <a:t> </a:t>
            </a:r>
            <a:r>
              <a:rPr lang="en-US" b="0" dirty="0"/>
              <a:t>or </a:t>
            </a:r>
            <a:r>
              <a:rPr lang="en-US" b="1" dirty="0"/>
              <a:t>discount rate</a:t>
            </a:r>
            <a:r>
              <a:rPr lang="en-US" b="0" dirty="0"/>
              <a:t> they can use to find the value of an asset.</a:t>
            </a:r>
          </a:p>
          <a:p>
            <a:pPr marL="800100" lvl="1" indent="-342900"/>
            <a:endParaRPr lang="en-US" b="0" dirty="0"/>
          </a:p>
          <a:p>
            <a:pPr marL="800100" lvl="1" indent="-342900"/>
            <a:r>
              <a:rPr lang="en-US" b="0" dirty="0"/>
              <a:t>The goal of the</a:t>
            </a:r>
            <a:r>
              <a:rPr lang="en-US" b="0" i="1" dirty="0"/>
              <a:t> CAPM </a:t>
            </a:r>
            <a:r>
              <a:rPr lang="en-US" b="0" dirty="0"/>
              <a:t>formula is to evaluate whether a stock is fairly valued when its risk and the time value of money are compared to its expected return.</a:t>
            </a:r>
          </a:p>
          <a:p>
            <a:endParaRPr lang="en-US" dirty="0"/>
          </a:p>
        </p:txBody>
      </p:sp>
    </p:spTree>
    <p:extLst>
      <p:ext uri="{BB962C8B-B14F-4D97-AF65-F5344CB8AC3E}">
        <p14:creationId xmlns:p14="http://schemas.microsoft.com/office/powerpoint/2010/main" val="1815975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228600"/>
                <a:ext cx="8686800" cy="6477000"/>
              </a:xfrm>
            </p:spPr>
            <p:txBody>
              <a:bodyPr/>
              <a:lstStyle/>
              <a:p>
                <a:pPr marL="342900" indent="-342900">
                  <a:buFont typeface="Arial" panose="020B0604020202020204" pitchFamily="34" charset="0"/>
                  <a:buChar char="•"/>
                </a:pPr>
                <a:r>
                  <a:rPr lang="en-US" b="0" dirty="0"/>
                  <a:t>Example 1</a:t>
                </a:r>
              </a:p>
              <a:p>
                <a:endParaRPr lang="en-US" b="0" dirty="0"/>
              </a:p>
              <a:p>
                <a:r>
                  <a:rPr lang="en-US" b="0" dirty="0"/>
                  <a:t>Imagine an investor is contemplating a stock worth $100 per share today that pays a 3% annual dividend. The stock has a beta compared to the market of 1.3, which means it is riskier than a market portfolio. Also assume that the risk-free rate is 3% and this investor expects the market to rise in value by 8% per year. What is the expected return of the stock based on the CAPM formula?</a:t>
                </a:r>
              </a:p>
              <a:p>
                <a:endParaRPr lang="en-US" b="0" dirty="0"/>
              </a:p>
              <a:p>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𝐸𝑅</m:t>
                          </m:r>
                        </m:e>
                        <m:sub>
                          <m:r>
                            <a:rPr lang="en-US" b="0" i="1">
                              <a:latin typeface="Cambria Math"/>
                            </a:rPr>
                            <m:t>𝑖</m:t>
                          </m:r>
                        </m:sub>
                      </m:sSub>
                      <m:r>
                        <a:rPr lang="en-US" b="0" i="1">
                          <a:latin typeface="Cambria Math"/>
                        </a:rPr>
                        <m:t>=</m:t>
                      </m:r>
                      <m:r>
                        <a:rPr lang="en-US" b="0" i="1" smtClean="0">
                          <a:latin typeface="Cambria Math"/>
                        </a:rPr>
                        <m:t>3%</m:t>
                      </m:r>
                      <m:r>
                        <a:rPr lang="en-US" b="0" i="1">
                          <a:latin typeface="Cambria Math"/>
                        </a:rPr>
                        <m:t>+</m:t>
                      </m:r>
                      <m:r>
                        <a:rPr lang="en-US" b="0" i="1" smtClean="0">
                          <a:latin typeface="Cambria Math"/>
                        </a:rPr>
                        <m:t>1.3 </m:t>
                      </m:r>
                      <m:d>
                        <m:dPr>
                          <m:ctrlPr>
                            <a:rPr lang="en-US" b="0" i="1" smtClean="0">
                              <a:latin typeface="Cambria Math" panose="02040503050406030204" pitchFamily="18" charset="0"/>
                            </a:rPr>
                          </m:ctrlPr>
                        </m:dPr>
                        <m:e>
                          <m:r>
                            <a:rPr lang="en-US" b="0" i="1" smtClean="0">
                              <a:latin typeface="Cambria Math"/>
                            </a:rPr>
                            <m:t>8%</m:t>
                          </m:r>
                          <m:r>
                            <a:rPr lang="en-US" b="0" i="1">
                              <a:latin typeface="Cambria Math"/>
                            </a:rPr>
                            <m:t>−</m:t>
                          </m:r>
                          <m:r>
                            <a:rPr lang="en-US" b="0" i="1" smtClean="0">
                              <a:latin typeface="Cambria Math"/>
                            </a:rPr>
                            <m:t>3%</m:t>
                          </m:r>
                        </m:e>
                      </m:d>
                    </m:oMath>
                  </m:oMathPara>
                </a14:m>
                <a:endParaRPr lang="en-US" b="0" dirty="0"/>
              </a:p>
              <a:p>
                <a:endParaRPr lang="en-US" b="0" dirty="0"/>
              </a:p>
              <a:p>
                <a:r>
                  <a:rPr lang="en-US" b="0" dirty="0"/>
                  <a:t>The expected return of the stock based on the CAPM formula is 9.5%.</a:t>
                </a:r>
              </a:p>
              <a:p>
                <a:endParaRPr lang="en-US" b="0" dirty="0"/>
              </a:p>
              <a:p>
                <a:r>
                  <a:rPr lang="en-US" b="0" dirty="0"/>
                  <a:t>The expected return of the CAPM formula is used to discount the expected dividends and capital appreciation of the stock over the expected holding period. If the discounted value of those future cash flows is equal to $100 then the CAPM formula indicates the stock is fairly valued relative to risk.</a:t>
                </a:r>
              </a:p>
              <a:p>
                <a:endParaRPr lang="en-US" b="0" dirty="0"/>
              </a:p>
              <a:p>
                <a:endParaRPr lang="en-US" b="0" dirty="0"/>
              </a:p>
              <a:p>
                <a:endParaRPr lang="en-US" b="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228600"/>
                <a:ext cx="8686800" cy="6477000"/>
              </a:xfrm>
              <a:blipFill rotWithShape="1">
                <a:blip r:embed="rId2"/>
                <a:stretch>
                  <a:fillRect l="-702" t="-377" r="-1123"/>
                </a:stretch>
              </a:blipFill>
            </p:spPr>
            <p:txBody>
              <a:bodyPr/>
              <a:lstStyle/>
              <a:p>
                <a:r>
                  <a:rPr lang="en-US">
                    <a:noFill/>
                  </a:rPr>
                  <a:t> </a:t>
                </a:r>
              </a:p>
            </p:txBody>
          </p:sp>
        </mc:Fallback>
      </mc:AlternateContent>
    </p:spTree>
    <p:extLst>
      <p:ext uri="{BB962C8B-B14F-4D97-AF65-F5344CB8AC3E}">
        <p14:creationId xmlns:p14="http://schemas.microsoft.com/office/powerpoint/2010/main" val="1004329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52400"/>
                <a:ext cx="8763000" cy="6553200"/>
              </a:xfrm>
            </p:spPr>
            <p:txBody>
              <a:bodyPr>
                <a:normAutofit/>
              </a:bodyPr>
              <a:lstStyle/>
              <a:p>
                <a:pPr marL="342900" indent="-342900">
                  <a:buFont typeface="Arial" panose="020B0604020202020204" pitchFamily="34" charset="0"/>
                  <a:buChar char="•"/>
                </a:pPr>
                <a:r>
                  <a:rPr lang="en-US" b="0" dirty="0"/>
                  <a:t>Example 2</a:t>
                </a:r>
              </a:p>
              <a:p>
                <a:endParaRPr lang="en-US" b="0" dirty="0"/>
              </a:p>
              <a:p>
                <a:r>
                  <a:rPr lang="en-US" altLang="zh-TW" b="0" dirty="0">
                    <a:ea typeface="PMingLiU" pitchFamily="18" charset="-120"/>
                  </a:rPr>
                  <a:t>If the risk-free rate equals 4% and a stock with a beta of 0.8 has an expected return of 10%, what is the expected return of market?</a:t>
                </a:r>
              </a:p>
              <a:p>
                <a:endParaRPr lang="en-US" altLang="zh-TW" b="0" dirty="0">
                  <a:ea typeface="PMingLiU" pitchFamily="18" charset="-120"/>
                </a:endParaRPr>
              </a:p>
              <a:p>
                <a:pPr/>
                <a14:m>
                  <m:oMathPara xmlns:m="http://schemas.openxmlformats.org/officeDocument/2006/math">
                    <m:oMathParaPr>
                      <m:jc m:val="centerGroup"/>
                    </m:oMathParaPr>
                    <m:oMath xmlns:m="http://schemas.openxmlformats.org/officeDocument/2006/math">
                      <m:r>
                        <a:rPr lang="en-US" b="0" i="1" smtClean="0">
                          <a:latin typeface="Cambria Math"/>
                        </a:rPr>
                        <m:t>10%</m:t>
                      </m:r>
                      <m:r>
                        <a:rPr lang="en-US" b="0" i="1">
                          <a:latin typeface="Cambria Math"/>
                        </a:rPr>
                        <m:t>=</m:t>
                      </m:r>
                      <m:r>
                        <a:rPr lang="en-US" b="0" i="1" smtClean="0">
                          <a:latin typeface="Cambria Math"/>
                        </a:rPr>
                        <m:t>4%</m:t>
                      </m:r>
                      <m:r>
                        <a:rPr lang="en-US" b="0" i="1">
                          <a:latin typeface="Cambria Math"/>
                        </a:rPr>
                        <m:t>+</m:t>
                      </m:r>
                      <m:r>
                        <a:rPr lang="en-US" b="0" i="1" smtClean="0">
                          <a:latin typeface="Cambria Math"/>
                        </a:rPr>
                        <m:t>0.75 </m:t>
                      </m:r>
                      <m:r>
                        <a:rPr lang="en-US" b="0" i="1">
                          <a:latin typeface="Cambria Math"/>
                        </a:rPr>
                        <m:t>(</m:t>
                      </m:r>
                      <m:sSub>
                        <m:sSubPr>
                          <m:ctrlPr>
                            <a:rPr lang="en-US" b="0" i="1">
                              <a:latin typeface="Cambria Math" panose="02040503050406030204" pitchFamily="18" charset="0"/>
                            </a:rPr>
                          </m:ctrlPr>
                        </m:sSubPr>
                        <m:e>
                          <m:r>
                            <a:rPr lang="en-US" b="0" i="1">
                              <a:latin typeface="Cambria Math"/>
                            </a:rPr>
                            <m:t>𝐸𝑅</m:t>
                          </m:r>
                        </m:e>
                        <m:sub>
                          <m:r>
                            <a:rPr lang="en-US" b="0" i="1">
                              <a:latin typeface="Cambria Math"/>
                            </a:rPr>
                            <m:t>𝑚</m:t>
                          </m:r>
                        </m:sub>
                      </m:sSub>
                      <m:r>
                        <a:rPr lang="en-US" b="0" i="1">
                          <a:latin typeface="Cambria Math"/>
                        </a:rPr>
                        <m:t>−</m:t>
                      </m:r>
                      <m:r>
                        <a:rPr lang="en-US" b="0" i="1" smtClean="0">
                          <a:latin typeface="Cambria Math"/>
                        </a:rPr>
                        <m:t>4%</m:t>
                      </m:r>
                      <m:r>
                        <a:rPr lang="en-US" b="0" i="1">
                          <a:latin typeface="Cambria Math"/>
                        </a:rPr>
                        <m:t>)</m:t>
                      </m:r>
                    </m:oMath>
                  </m:oMathPara>
                </a14:m>
                <a:endParaRPr lang="en-US" b="0" dirty="0"/>
              </a:p>
              <a:p>
                <a:endParaRPr lang="en-US" b="0" dirty="0"/>
              </a:p>
              <a:p>
                <a:r>
                  <a:rPr lang="en-US" b="0" dirty="0"/>
                  <a:t>The expected return of the market on the CAPM formula is 12%.</a:t>
                </a:r>
              </a:p>
              <a:p>
                <a:endParaRPr lang="en-US" b="0" dirty="0"/>
              </a:p>
              <a:p>
                <a:endParaRPr lang="en-US" b="0" dirty="0"/>
              </a:p>
              <a:p>
                <a:endParaRPr lang="en-US" b="0" dirty="0"/>
              </a:p>
              <a:p>
                <a:endParaRPr lang="en-US" altLang="zh-TW" b="0" dirty="0">
                  <a:ea typeface="PMingLiU" pitchFamily="18" charset="-120"/>
                </a:endParaRPr>
              </a:p>
              <a:p>
                <a:endParaRPr lang="en-US" altLang="zh-TW" b="0" dirty="0">
                  <a:ea typeface="PMingLiU" pitchFamily="18" charset="-120"/>
                </a:endParaRPr>
              </a:p>
              <a:p>
                <a:endParaRPr lang="en-US" altLang="zh-TW" b="0" dirty="0">
                  <a:ea typeface="PMingLiU" pitchFamily="18" charset="-120"/>
                </a:endParaRPr>
              </a:p>
              <a:p>
                <a:endParaRPr lang="en-US" altLang="zh-TW" b="0" dirty="0">
                  <a:ea typeface="PMingLiU" pitchFamily="18" charset="-120"/>
                </a:endParaRPr>
              </a:p>
              <a:p>
                <a:endParaRPr lang="en-US" altLang="zh-TW" b="0" dirty="0">
                  <a:ea typeface="PMingLiU" pitchFamily="18" charset="-120"/>
                </a:endParaRPr>
              </a:p>
              <a:p>
                <a:endParaRPr lang="en-US" b="0" dirty="0"/>
              </a:p>
              <a:p>
                <a:endParaRPr lang="en-US" b="0" dirty="0"/>
              </a:p>
              <a:p>
                <a:endParaRPr lang="en-US" b="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52400"/>
                <a:ext cx="8763000" cy="6553200"/>
              </a:xfrm>
              <a:blipFill rotWithShape="1">
                <a:blip r:embed="rId2"/>
                <a:stretch>
                  <a:fillRect l="-695" t="-372"/>
                </a:stretch>
              </a:blipFill>
            </p:spPr>
            <p:txBody>
              <a:bodyPr/>
              <a:lstStyle/>
              <a:p>
                <a:r>
                  <a:rPr lang="en-US">
                    <a:noFill/>
                  </a:rPr>
                  <a:t> </a:t>
                </a:r>
              </a:p>
            </p:txBody>
          </p:sp>
        </mc:Fallback>
      </mc:AlternateContent>
    </p:spTree>
    <p:extLst>
      <p:ext uri="{BB962C8B-B14F-4D97-AF65-F5344CB8AC3E}">
        <p14:creationId xmlns:p14="http://schemas.microsoft.com/office/powerpoint/2010/main" val="2332391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686800" cy="6629400"/>
          </a:xfrm>
        </p:spPr>
        <p:txBody>
          <a:bodyPr>
            <a:normAutofit/>
          </a:bodyPr>
          <a:lstStyle/>
          <a:p>
            <a:pPr marL="342900" indent="-342900">
              <a:buFont typeface="Arial" panose="020B0604020202020204" pitchFamily="34" charset="0"/>
              <a:buChar char="•"/>
            </a:pPr>
            <a:r>
              <a:rPr lang="en-US" sz="2700" dirty="0"/>
              <a:t>Problems with the CAPM</a:t>
            </a:r>
          </a:p>
          <a:p>
            <a:endParaRPr lang="en-US" sz="2700" dirty="0"/>
          </a:p>
          <a:p>
            <a:pPr marL="800100" lvl="1" indent="-342900"/>
            <a:r>
              <a:rPr lang="en-US" b="0" dirty="0"/>
              <a:t>There are several assumptions behind the</a:t>
            </a:r>
            <a:r>
              <a:rPr lang="en-US" b="0" i="1" dirty="0"/>
              <a:t> CAPM </a:t>
            </a:r>
            <a:r>
              <a:rPr lang="en-US" b="0" dirty="0"/>
              <a:t>formula that have been shown not to hold in reality. Despite these issues, the </a:t>
            </a:r>
            <a:r>
              <a:rPr lang="en-US" b="0" i="1" dirty="0"/>
              <a:t>CAPM</a:t>
            </a:r>
            <a:r>
              <a:rPr lang="en-US" b="0" dirty="0"/>
              <a:t> formula is still widely used because it is simple and allows for easy comparisons of investment alternatives.</a:t>
            </a:r>
          </a:p>
          <a:p>
            <a:pPr marL="800100" lvl="1" indent="-342900"/>
            <a:endParaRPr lang="en-US" dirty="0"/>
          </a:p>
          <a:p>
            <a:pPr marL="800100" lvl="1" indent="-342900"/>
            <a:r>
              <a:rPr lang="en-US" b="0" dirty="0"/>
              <a:t>Including beta in the formula assumes that risk can be measured by a stock’s price volatility. However, price movements in both directions are not equally risky. The look-back period to determine a stock’s volatility is not standard because stock returns (and risk) are not normally distributed. </a:t>
            </a:r>
          </a:p>
        </p:txBody>
      </p:sp>
    </p:spTree>
    <p:extLst>
      <p:ext uri="{BB962C8B-B14F-4D97-AF65-F5344CB8AC3E}">
        <p14:creationId xmlns:p14="http://schemas.microsoft.com/office/powerpoint/2010/main" val="1967127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77000"/>
          </a:xfrm>
        </p:spPr>
        <p:txBody>
          <a:bodyPr>
            <a:normAutofit/>
          </a:bodyPr>
          <a:lstStyle/>
          <a:p>
            <a:pPr marL="800100" lvl="1" indent="-342900"/>
            <a:r>
              <a:rPr lang="en-US" b="0" dirty="0"/>
              <a:t>The </a:t>
            </a:r>
            <a:r>
              <a:rPr lang="en-US" b="0" i="1" dirty="0"/>
              <a:t>CAPM</a:t>
            </a:r>
            <a:r>
              <a:rPr lang="en-US" b="0" dirty="0"/>
              <a:t> also assumes that the risk-free rate will remain constant over the discounting period.</a:t>
            </a:r>
          </a:p>
          <a:p>
            <a:pPr marL="800100" lvl="1" indent="-342900"/>
            <a:endParaRPr lang="en-US" b="0" dirty="0"/>
          </a:p>
          <a:p>
            <a:pPr marL="800100" lvl="1" indent="-342900"/>
            <a:r>
              <a:rPr lang="en-US" b="0" dirty="0"/>
              <a:t>The market portfolio that is used to find the market risk premium is only a theoretical value and is not an asset that can be purchased or invested in as an alternative to the stock. Most of the time, investors will use a major stock index, like the S&amp;P 500, to substitute for the market, which is an imperfect comparison.</a:t>
            </a:r>
          </a:p>
          <a:p>
            <a:pPr marL="800100" lvl="1" indent="-342900"/>
            <a:endParaRPr lang="en-US" dirty="0"/>
          </a:p>
          <a:p>
            <a:pPr marL="800100" lvl="1" indent="-342900"/>
            <a:r>
              <a:rPr lang="en-US" b="0" dirty="0"/>
              <a:t>The most serious critique of the </a:t>
            </a:r>
            <a:r>
              <a:rPr lang="en-US" i="1" dirty="0"/>
              <a:t>CAPM</a:t>
            </a:r>
            <a:r>
              <a:rPr lang="en-US" b="0" dirty="0"/>
              <a:t> is the assumption that future cash flows can be estimated for the discounting process. If an investor could estimate the future return of a stock with a high level of accuracy, the</a:t>
            </a:r>
            <a:r>
              <a:rPr lang="en-US" b="0" i="1" dirty="0"/>
              <a:t> CAPM </a:t>
            </a:r>
            <a:r>
              <a:rPr lang="en-US" b="0" dirty="0"/>
              <a:t>would not be necessary.</a:t>
            </a:r>
          </a:p>
          <a:p>
            <a:endParaRPr lang="en-US" dirty="0"/>
          </a:p>
          <a:p>
            <a:endParaRPr lang="en-US" dirty="0"/>
          </a:p>
        </p:txBody>
      </p:sp>
    </p:spTree>
    <p:extLst>
      <p:ext uri="{BB962C8B-B14F-4D97-AF65-F5344CB8AC3E}">
        <p14:creationId xmlns:p14="http://schemas.microsoft.com/office/powerpoint/2010/main" val="3646473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10600" cy="6553200"/>
          </a:xfrm>
        </p:spPr>
        <p:txBody>
          <a:bodyPr>
            <a:normAutofit/>
          </a:bodyPr>
          <a:lstStyle/>
          <a:p>
            <a:pPr marL="342900" indent="-342900">
              <a:buFont typeface="Arial" panose="020B0604020202020204" pitchFamily="34" charset="0"/>
              <a:buChar char="•"/>
            </a:pPr>
            <a:r>
              <a:rPr lang="en-US" sz="2500" dirty="0"/>
              <a:t>Practical value of CAPM</a:t>
            </a:r>
          </a:p>
          <a:p>
            <a:endParaRPr lang="en-US" sz="2500" dirty="0"/>
          </a:p>
          <a:p>
            <a:pPr marL="800100" lvl="1" indent="-342900"/>
            <a:r>
              <a:rPr lang="en-US" b="0" dirty="0"/>
              <a:t>Considering the critiques of the </a:t>
            </a:r>
            <a:r>
              <a:rPr lang="en-US" b="0" i="1" dirty="0"/>
              <a:t>CAPM </a:t>
            </a:r>
            <a:r>
              <a:rPr lang="en-US" b="0" dirty="0"/>
              <a:t>and the assumptions behind its use in portfolio construction, it might be difficult to see how it could be useful. However, using the CAPM as a tool to evaluate the reasonableness of future expectations or to conduct comparisons can still have some value.</a:t>
            </a:r>
          </a:p>
          <a:p>
            <a:pPr marL="800100" lvl="1" indent="-342900"/>
            <a:endParaRPr lang="en-US" b="0" dirty="0"/>
          </a:p>
          <a:p>
            <a:pPr marL="800100" lvl="1" indent="-342900"/>
            <a:r>
              <a:rPr lang="en-US" b="0" dirty="0"/>
              <a:t>Imagine an advisor who has proposed adding a stock to a portfolio with a $100 share price. The advisor uses the </a:t>
            </a:r>
            <a:r>
              <a:rPr lang="en-US" b="0" i="1" dirty="0"/>
              <a:t>CAPM</a:t>
            </a:r>
            <a:r>
              <a:rPr lang="en-US" b="0" dirty="0"/>
              <a:t> to justify the price with a discount rate of 13%. The advisor’s investment manager can take this information and compare it to the company’s past performance and its peers to see if a 13% return is a reasonable expectation.</a:t>
            </a:r>
          </a:p>
          <a:p>
            <a:endParaRPr lang="en-US" dirty="0"/>
          </a:p>
        </p:txBody>
      </p:sp>
    </p:spTree>
    <p:extLst>
      <p:ext uri="{BB962C8B-B14F-4D97-AF65-F5344CB8AC3E}">
        <p14:creationId xmlns:p14="http://schemas.microsoft.com/office/powerpoint/2010/main" val="825445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686800" cy="6553200"/>
          </a:xfrm>
        </p:spPr>
        <p:txBody>
          <a:bodyPr>
            <a:normAutofit/>
          </a:bodyPr>
          <a:lstStyle/>
          <a:p>
            <a:pPr marL="800100" lvl="1" indent="-342900"/>
            <a:r>
              <a:rPr lang="en-US" b="0" dirty="0"/>
              <a:t>Assume in this example that the peer group’s performance over the last few years was a little better than 10% while this stock had consistently underperformed with 9% returns. The investment manager shouldn’t take the advisor’s recommendation without some justification for the increased expected return.</a:t>
            </a:r>
          </a:p>
          <a:p>
            <a:pPr marL="800100" lvl="1" indent="-342900"/>
            <a:endParaRPr lang="en-US" dirty="0"/>
          </a:p>
          <a:p>
            <a:pPr marL="800100" lvl="1" indent="-342900"/>
            <a:r>
              <a:rPr lang="en-US" b="0" dirty="0"/>
              <a:t>An investor can also use the concepts from the CAPM and efficient frontier to evaluate their portfolio or individual stock performance compared to the rest of the market. For example, assume that an investor’s portfolio has returned 10% per year for the last 3 years with a standard deviation of returns (risk) of 10%. However, the market averages have returned 10% for the last 3 years with a risk of 8%.</a:t>
            </a:r>
          </a:p>
          <a:p>
            <a:pPr marL="800100" lvl="1" indent="-342900"/>
            <a:endParaRPr lang="en-US" dirty="0"/>
          </a:p>
          <a:p>
            <a:pPr marL="800100" lvl="1" indent="-342900"/>
            <a:r>
              <a:rPr lang="en-US" b="0" dirty="0"/>
              <a:t>The investor could use this observation to reevaluate how their portfolio is constructed and which holdings may not be on the SML. This could explain why the investor’s portfolio is to the right of the CML. If the holdings that are either dragging on returns or have increased the portfolio’s risk disproportionately can be identified, the investor can make changes to improve returns.</a:t>
            </a:r>
          </a:p>
          <a:p>
            <a:endParaRPr lang="en-US" dirty="0"/>
          </a:p>
        </p:txBody>
      </p:sp>
    </p:spTree>
    <p:extLst>
      <p:ext uri="{BB962C8B-B14F-4D97-AF65-F5344CB8AC3E}">
        <p14:creationId xmlns:p14="http://schemas.microsoft.com/office/powerpoint/2010/main" val="2310021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10600" cy="6553200"/>
          </a:xfrm>
        </p:spPr>
        <p:txBody>
          <a:bodyPr/>
          <a:lstStyle/>
          <a:p>
            <a:pPr marL="342900" indent="-342900">
              <a:buFont typeface="Arial" panose="020B0604020202020204" pitchFamily="34" charset="0"/>
              <a:buChar char="•"/>
            </a:pPr>
            <a:r>
              <a:rPr lang="en-US" sz="2500" dirty="0"/>
              <a:t>Capital Asset Pricing Model (CAPM) Summary</a:t>
            </a:r>
          </a:p>
          <a:p>
            <a:endParaRPr lang="en-US" b="0" dirty="0"/>
          </a:p>
          <a:p>
            <a:pPr marL="800100" lvl="1" indent="-342900"/>
            <a:r>
              <a:rPr lang="en-US" b="0" dirty="0"/>
              <a:t>The CAPM uses the principles of Modern Portfolio Theory to determine if a security is fairly valued. </a:t>
            </a:r>
          </a:p>
          <a:p>
            <a:pPr marL="800100" lvl="1" indent="-342900"/>
            <a:endParaRPr lang="en-US" dirty="0"/>
          </a:p>
          <a:p>
            <a:pPr marL="800100" lvl="1" indent="-342900"/>
            <a:r>
              <a:rPr lang="en-US" b="0" dirty="0"/>
              <a:t>It relies on assumptions about investor behaviors, risk and return distributions, and market fundamentals that don’t match reality. </a:t>
            </a:r>
          </a:p>
          <a:p>
            <a:pPr marL="800100" lvl="1" indent="-342900"/>
            <a:endParaRPr lang="en-US" dirty="0"/>
          </a:p>
          <a:p>
            <a:pPr marL="800100" lvl="1" indent="-342900"/>
            <a:r>
              <a:rPr lang="en-US" dirty="0"/>
              <a:t>T</a:t>
            </a:r>
            <a:r>
              <a:rPr lang="en-US" b="0" dirty="0"/>
              <a:t>he underlying concepts of </a:t>
            </a:r>
            <a:r>
              <a:rPr lang="en-US" b="0" i="1" dirty="0"/>
              <a:t>CAPM </a:t>
            </a:r>
            <a:r>
              <a:rPr lang="en-US" b="0" dirty="0"/>
              <a:t>and the associated efficient frontier can help investors understand the relationship between expected risk and reward as they make better decisions about adding securities to a portfolio.</a:t>
            </a:r>
          </a:p>
          <a:p>
            <a:endParaRPr lang="en-US" dirty="0"/>
          </a:p>
        </p:txBody>
      </p:sp>
    </p:spTree>
    <p:extLst>
      <p:ext uri="{BB962C8B-B14F-4D97-AF65-F5344CB8AC3E}">
        <p14:creationId xmlns:p14="http://schemas.microsoft.com/office/powerpoint/2010/main" val="2682633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610600" cy="6553200"/>
          </a:xfrm>
        </p:spPr>
        <p:txBody>
          <a:bodyPr>
            <a:normAutofit/>
          </a:bodyPr>
          <a:lstStyle/>
          <a:p>
            <a:pPr marL="342900" indent="-342900">
              <a:buFont typeface="Arial" panose="020B0604020202020204" pitchFamily="34" charset="0"/>
              <a:buChar char="•"/>
            </a:pPr>
            <a:r>
              <a:rPr lang="en-US" sz="2500" dirty="0"/>
              <a:t>Topics</a:t>
            </a:r>
          </a:p>
          <a:p>
            <a:pPr marL="342900" indent="-342900">
              <a:buFont typeface="Arial" panose="020B0604020202020204" pitchFamily="34" charset="0"/>
              <a:buChar char="•"/>
            </a:pPr>
            <a:endParaRPr lang="en-US" sz="2500" dirty="0"/>
          </a:p>
          <a:p>
            <a:pPr marL="800100" lvl="1" indent="-342900"/>
            <a:r>
              <a:rPr lang="en-US" dirty="0"/>
              <a:t>Introduction</a:t>
            </a:r>
          </a:p>
          <a:p>
            <a:pPr marL="800100" lvl="1" indent="-342900"/>
            <a:r>
              <a:rPr lang="en-US" dirty="0"/>
              <a:t>What is the Capital Asset Pricing Model – CAPM</a:t>
            </a:r>
          </a:p>
          <a:p>
            <a:pPr marL="800100" lvl="1" indent="-342900"/>
            <a:r>
              <a:rPr lang="en-US" dirty="0"/>
              <a:t>Assumptions of the Capital Asset Pricing Model</a:t>
            </a:r>
          </a:p>
          <a:p>
            <a:pPr marL="800100" lvl="1" indent="-342900"/>
            <a:r>
              <a:rPr lang="en-US" dirty="0"/>
              <a:t>Understanding the CAPM equation</a:t>
            </a:r>
          </a:p>
          <a:p>
            <a:pPr marL="800100" lvl="1" indent="-342900"/>
            <a:r>
              <a:rPr lang="en-US" dirty="0"/>
              <a:t>Problems with the CAPM</a:t>
            </a:r>
          </a:p>
          <a:p>
            <a:pPr marL="800100" lvl="1" indent="-342900"/>
            <a:r>
              <a:rPr lang="en-US" dirty="0"/>
              <a:t>Capital Asset Pricing Model (CAPM) Summary</a:t>
            </a:r>
          </a:p>
          <a:p>
            <a:pPr marL="800100" lvl="1" indent="-342900"/>
            <a:endParaRPr lang="en-US" sz="2400" dirty="0"/>
          </a:p>
          <a:p>
            <a:pPr marL="800100" lvl="1" indent="-342900"/>
            <a:endParaRPr lang="en-US" sz="2400" dirty="0"/>
          </a:p>
          <a:p>
            <a:pPr marL="800100" lvl="1" indent="-342900"/>
            <a:endParaRPr lang="en-US" sz="2400" dirty="0"/>
          </a:p>
          <a:p>
            <a:pPr marL="800100" lvl="1" indent="-342900"/>
            <a:endParaRPr lang="en-US" sz="2400" dirty="0"/>
          </a:p>
          <a:p>
            <a:pPr marL="800100" lvl="1" indent="-342900"/>
            <a:endParaRPr lang="en-US" sz="2500" dirty="0"/>
          </a:p>
          <a:p>
            <a:pPr marL="800100" lvl="1" indent="-342900"/>
            <a:endParaRPr lang="en-US" sz="2500" dirty="0"/>
          </a:p>
          <a:p>
            <a:pPr marL="800100" lvl="1" indent="-342900"/>
            <a:endParaRPr lang="en-US" sz="2500" dirty="0"/>
          </a:p>
          <a:p>
            <a:pPr marL="800100" lvl="1" indent="-342900"/>
            <a:endParaRPr lang="en-US" sz="2500" dirty="0"/>
          </a:p>
          <a:p>
            <a:pPr marL="800100" lvl="1" indent="-342900"/>
            <a:endParaRPr lang="en-US" sz="2500" dirty="0"/>
          </a:p>
          <a:p>
            <a:pPr marL="800100" lvl="1" indent="-342900"/>
            <a:endParaRPr lang="en-US" sz="2500" dirty="0"/>
          </a:p>
        </p:txBody>
      </p:sp>
    </p:spTree>
    <p:extLst>
      <p:ext uri="{BB962C8B-B14F-4D97-AF65-F5344CB8AC3E}">
        <p14:creationId xmlns:p14="http://schemas.microsoft.com/office/powerpoint/2010/main" val="3346300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7F52-230D-654A-AE24-183F4BD276F9}"/>
              </a:ext>
            </a:extLst>
          </p:cNvPr>
          <p:cNvSpPr>
            <a:spLocks noGrp="1"/>
          </p:cNvSpPr>
          <p:nvPr>
            <p:ph type="title"/>
          </p:nvPr>
        </p:nvSpPr>
        <p:spPr/>
        <p:txBody>
          <a:bodyPr>
            <a:normAutofit/>
          </a:bodyPr>
          <a:lstStyle/>
          <a:p>
            <a:r>
              <a:rPr lang="en-US" sz="3200" b="1" dirty="0">
                <a:latin typeface="+mn-lt"/>
              </a:rPr>
              <a:t>Finding Beta</a:t>
            </a:r>
          </a:p>
        </p:txBody>
      </p:sp>
      <p:sp>
        <p:nvSpPr>
          <p:cNvPr id="3" name="Content Placeholder 2">
            <a:extLst>
              <a:ext uri="{FF2B5EF4-FFF2-40B4-BE49-F238E27FC236}">
                <a16:creationId xmlns:a16="http://schemas.microsoft.com/office/drawing/2014/main" id="{43CAA8C2-42C4-734E-A9A6-FD857DD3BE5A}"/>
              </a:ext>
            </a:extLst>
          </p:cNvPr>
          <p:cNvSpPr>
            <a:spLocks noGrp="1"/>
          </p:cNvSpPr>
          <p:nvPr>
            <p:ph idx="1"/>
          </p:nvPr>
        </p:nvSpPr>
        <p:spPr/>
        <p:txBody>
          <a:bodyPr/>
          <a:lstStyle/>
          <a:p>
            <a:r>
              <a:rPr lang="en-US" dirty="0"/>
              <a:t>Go to Yahoo Finance, and download the stock prices for </a:t>
            </a:r>
          </a:p>
          <a:p>
            <a:r>
              <a:rPr lang="en-US" dirty="0"/>
              <a:t>	1. Google</a:t>
            </a:r>
          </a:p>
          <a:p>
            <a:r>
              <a:rPr lang="en-US" dirty="0"/>
              <a:t>	2. Facebook</a:t>
            </a:r>
          </a:p>
          <a:p>
            <a:r>
              <a:rPr lang="en-US" dirty="0"/>
              <a:t>	3. S&amp;P 500 (market). </a:t>
            </a:r>
          </a:p>
          <a:p>
            <a:endParaRPr lang="en-US" dirty="0"/>
          </a:p>
          <a:p>
            <a:r>
              <a:rPr lang="en-US" dirty="0"/>
              <a:t>Use the stock prices to compute the excess returns, and using the S&amp;P 500 as the market, compute betas for Google and Facebook.</a:t>
            </a:r>
          </a:p>
          <a:p>
            <a:endParaRPr lang="en-US" dirty="0"/>
          </a:p>
          <a:p>
            <a:pPr algn="ctr"/>
            <a:r>
              <a:rPr lang="en-US" dirty="0">
                <a:solidFill>
                  <a:srgbClr val="FF0000"/>
                </a:solidFill>
              </a:rPr>
              <a:t>Now demo R-Studio!</a:t>
            </a:r>
          </a:p>
        </p:txBody>
      </p:sp>
    </p:spTree>
    <p:extLst>
      <p:ext uri="{BB962C8B-B14F-4D97-AF65-F5344CB8AC3E}">
        <p14:creationId xmlns:p14="http://schemas.microsoft.com/office/powerpoint/2010/main" val="1094104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
            <a:ext cx="8686800" cy="6553200"/>
          </a:xfrm>
        </p:spPr>
        <p:txBody>
          <a:bodyPr>
            <a:normAutofit/>
          </a:bodyPr>
          <a:lstStyle/>
          <a:p>
            <a:pPr marL="342900" indent="-342900">
              <a:buFont typeface="Arial" panose="020B0604020202020204" pitchFamily="34" charset="0"/>
              <a:buChar char="•"/>
            </a:pPr>
            <a:r>
              <a:rPr lang="en-US" sz="2500" dirty="0"/>
              <a:t>Introduction</a:t>
            </a:r>
          </a:p>
          <a:p>
            <a:pPr marL="342900" indent="-342900">
              <a:buFont typeface="Arial" panose="020B0604020202020204" pitchFamily="34" charset="0"/>
              <a:buChar char="•"/>
            </a:pPr>
            <a:endParaRPr lang="en-US" b="0" dirty="0"/>
          </a:p>
          <a:p>
            <a:r>
              <a:rPr lang="en-US" b="0" dirty="0"/>
              <a:t>The capital asset pricing model was the work of financial economist (and later, Nobel laureate in economics) William Sharpe, set out in his 1970 book "Portfolio Theory and Capital Markets." His model starts with the idea that individual investment contains two types of risk:</a:t>
            </a:r>
          </a:p>
          <a:p>
            <a:endParaRPr lang="en-US" b="0" dirty="0"/>
          </a:p>
          <a:p>
            <a:pPr marL="800100" lvl="1" indent="-342900"/>
            <a:r>
              <a:rPr lang="en-US" b="0" i="1" dirty="0"/>
              <a:t>Systematic Risk</a:t>
            </a:r>
            <a:r>
              <a:rPr lang="en-US" b="0" dirty="0"/>
              <a:t>– These are market risks that cannot be diversified away. Interest rates, recessions, and wars are examples of systematic risks.</a:t>
            </a:r>
          </a:p>
          <a:p>
            <a:pPr marL="800100" lvl="1" indent="-342900"/>
            <a:endParaRPr lang="en-US" b="0" dirty="0"/>
          </a:p>
          <a:p>
            <a:pPr marL="800100" lvl="1" indent="-342900"/>
            <a:r>
              <a:rPr lang="en-US" b="0" i="1" dirty="0"/>
              <a:t>Unsystematic Risk </a:t>
            </a:r>
            <a:r>
              <a:rPr lang="en-US" b="0" dirty="0"/>
              <a:t>– Also known as "specific risk," this risk is specific to individual stocks and can be diversified away as the investor increases the number of stocks in his or her portfolio. In more technical terms, it represents the component of a stock's return that is not correlated with general market moves.</a:t>
            </a:r>
          </a:p>
        </p:txBody>
      </p:sp>
    </p:spTree>
    <p:extLst>
      <p:ext uri="{BB962C8B-B14F-4D97-AF65-F5344CB8AC3E}">
        <p14:creationId xmlns:p14="http://schemas.microsoft.com/office/powerpoint/2010/main" val="1367536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458200" cy="6172200"/>
          </a:xfrm>
        </p:spPr>
        <p:txBody>
          <a:bodyPr/>
          <a:lstStyle/>
          <a:p>
            <a:pPr marL="800100" lvl="1" indent="-342900"/>
            <a:endParaRPr lang="en-US" b="0" i="1" dirty="0"/>
          </a:p>
          <a:p>
            <a:pPr marL="800100" lvl="1" indent="-342900"/>
            <a:r>
              <a:rPr lang="en-US" b="0" i="1" dirty="0"/>
              <a:t>Modern portfolio theory</a:t>
            </a:r>
            <a:r>
              <a:rPr lang="en-US" i="1" dirty="0"/>
              <a:t> </a:t>
            </a:r>
            <a:r>
              <a:rPr lang="en-US" b="0" dirty="0"/>
              <a:t>shows that specific risk can be removed through </a:t>
            </a:r>
            <a:r>
              <a:rPr lang="en-US" b="0" i="1" dirty="0"/>
              <a:t>diversification</a:t>
            </a:r>
            <a:r>
              <a:rPr lang="en-US" b="0" dirty="0"/>
              <a:t>. </a:t>
            </a:r>
          </a:p>
          <a:p>
            <a:pPr marL="800100" lvl="1" indent="-342900"/>
            <a:endParaRPr lang="en-US" dirty="0"/>
          </a:p>
          <a:p>
            <a:pPr marL="800100" lvl="1" indent="-342900"/>
            <a:r>
              <a:rPr lang="en-US" b="0" dirty="0"/>
              <a:t>The trouble is that diversification still does not solve the problem of systematic risk; even a portfolio of all the shares in the stock market can't eliminate that risk. </a:t>
            </a:r>
          </a:p>
          <a:p>
            <a:pPr marL="800100" lvl="1" indent="-342900"/>
            <a:endParaRPr lang="en-US" dirty="0"/>
          </a:p>
          <a:p>
            <a:pPr marL="800100" lvl="1" indent="-342900"/>
            <a:r>
              <a:rPr lang="en-US" b="0" dirty="0"/>
              <a:t>Therefore, when calculating a deserved return, systematic risk is what most plagues investors.</a:t>
            </a:r>
            <a:r>
              <a:rPr lang="en-US" b="0" i="1" dirty="0"/>
              <a:t> CAPM</a:t>
            </a:r>
            <a:r>
              <a:rPr lang="en-US" b="0" dirty="0"/>
              <a:t>, therefore, evolved as a way to measure this systematic risk.</a:t>
            </a:r>
          </a:p>
          <a:p>
            <a:endParaRPr lang="en-US" dirty="0"/>
          </a:p>
        </p:txBody>
      </p:sp>
    </p:spTree>
    <p:extLst>
      <p:ext uri="{BB962C8B-B14F-4D97-AF65-F5344CB8AC3E}">
        <p14:creationId xmlns:p14="http://schemas.microsoft.com/office/powerpoint/2010/main" val="694097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77000"/>
          </a:xfrm>
        </p:spPr>
        <p:txBody>
          <a:bodyPr>
            <a:normAutofit/>
          </a:bodyPr>
          <a:lstStyle/>
          <a:p>
            <a:pPr marL="342900" indent="-342900">
              <a:buFont typeface="Arial" panose="020B0604020202020204" pitchFamily="34" charset="0"/>
              <a:buChar char="•"/>
            </a:pPr>
            <a:r>
              <a:rPr lang="en-US" sz="2500" dirty="0"/>
              <a:t>What is the Capital Asset Pricing Model – CAPM</a:t>
            </a:r>
          </a:p>
          <a:p>
            <a:pPr marL="342900" indent="-342900">
              <a:buFont typeface="Arial" panose="020B0604020202020204" pitchFamily="34" charset="0"/>
              <a:buChar char="•"/>
            </a:pPr>
            <a:endParaRPr lang="en-US" dirty="0"/>
          </a:p>
          <a:p>
            <a:endParaRPr lang="en-US" dirty="0"/>
          </a:p>
          <a:p>
            <a:pPr marL="800100" lvl="1" indent="-342900"/>
            <a:r>
              <a:rPr lang="en-US" b="0" i="1" dirty="0"/>
              <a:t>The Capital Asset Pricing Model</a:t>
            </a:r>
            <a:r>
              <a:rPr lang="en-US" b="0" dirty="0"/>
              <a:t> </a:t>
            </a:r>
            <a:r>
              <a:rPr lang="en-US" b="0" i="1" dirty="0"/>
              <a:t>(CAPM) </a:t>
            </a:r>
            <a:r>
              <a:rPr lang="en-US" b="0" dirty="0"/>
              <a:t>describes the relationship between systematic risk and</a:t>
            </a:r>
            <a:r>
              <a:rPr lang="en-US" dirty="0"/>
              <a:t> expected return </a:t>
            </a:r>
            <a:r>
              <a:rPr lang="en-US" b="0" dirty="0"/>
              <a:t>for assets, particularly stocks. </a:t>
            </a:r>
          </a:p>
          <a:p>
            <a:pPr marL="800100" lvl="1" indent="-342900"/>
            <a:endParaRPr lang="en-US" dirty="0"/>
          </a:p>
          <a:p>
            <a:pPr marL="800100" lvl="1" indent="-342900"/>
            <a:r>
              <a:rPr lang="en-US" dirty="0"/>
              <a:t>The </a:t>
            </a:r>
            <a:r>
              <a:rPr lang="en-US" i="1" dirty="0"/>
              <a:t>CAPM</a:t>
            </a:r>
            <a:r>
              <a:rPr lang="en-US" dirty="0"/>
              <a:t> is based on the idea that not all risks should affect asset prices. In particular, a risk that can be diversified away when held along with other investments in a portfolio is, in a very real way, not a risk at all. The </a:t>
            </a:r>
            <a:r>
              <a:rPr lang="en-US" i="1" dirty="0"/>
              <a:t>CAPM</a:t>
            </a:r>
            <a:r>
              <a:rPr lang="en-US" dirty="0"/>
              <a:t> gives us insights about what kind of risk is related to return. </a:t>
            </a:r>
            <a:endParaRPr lang="en-US" b="0" dirty="0"/>
          </a:p>
          <a:p>
            <a:pPr lvl="1" indent="0">
              <a:buNone/>
            </a:pPr>
            <a:endParaRPr lang="en-US" b="0" dirty="0"/>
          </a:p>
          <a:p>
            <a:pPr marL="800100" lvl="1" indent="-342900"/>
            <a:r>
              <a:rPr lang="en-US" b="0" i="1" dirty="0"/>
              <a:t>CAPM</a:t>
            </a:r>
            <a:r>
              <a:rPr lang="en-US" b="0" dirty="0"/>
              <a:t> is widely used throughout finance for pricing risky securities and generating expected returns for assets given the risk of those assets and cost of capital.</a:t>
            </a: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026001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686800" cy="6430963"/>
          </a:xfrm>
        </p:spPr>
        <p:txBody>
          <a:bodyPr/>
          <a:lstStyle/>
          <a:p>
            <a:pPr marL="342900" indent="-342900">
              <a:buFont typeface="Arial" panose="020B0604020202020204" pitchFamily="34" charset="0"/>
              <a:buChar char="•"/>
            </a:pPr>
            <a:r>
              <a:rPr lang="en-US" sz="2500" dirty="0"/>
              <a:t>Assumptions of the Capital Asset Pricing Model</a:t>
            </a:r>
          </a:p>
          <a:p>
            <a:pPr marL="800100" lvl="1" indent="-342900"/>
            <a:r>
              <a:rPr lang="en-US" b="0" dirty="0"/>
              <a:t>Diversification is an excellent way to shield against risk. However, diversification may include costs such as transaction and investment monitoring. This leads to an issue of cost-benefit analysis. Instead, the </a:t>
            </a:r>
            <a:r>
              <a:rPr lang="en-US" b="0" i="1" dirty="0"/>
              <a:t>CAPM </a:t>
            </a:r>
            <a:r>
              <a:rPr lang="en-US" b="0" dirty="0"/>
              <a:t>model assumes that:</a:t>
            </a:r>
          </a:p>
          <a:p>
            <a:endParaRPr lang="en-US" b="0" dirty="0"/>
          </a:p>
          <a:p>
            <a:pPr marL="1485900" lvl="2" indent="-342900"/>
            <a:r>
              <a:rPr lang="en-US" sz="2000" b="0" dirty="0"/>
              <a:t>There are no transactions costs.</a:t>
            </a:r>
          </a:p>
          <a:p>
            <a:pPr marL="1485900" lvl="2" indent="-342900"/>
            <a:r>
              <a:rPr lang="en-US" sz="2000" b="0" dirty="0"/>
              <a:t>Investments are infinitely divisible.</a:t>
            </a:r>
          </a:p>
          <a:p>
            <a:pPr marL="1485900" lvl="2" indent="-342900"/>
            <a:r>
              <a:rPr lang="en-US" sz="2000" b="0" dirty="0"/>
              <a:t>Investors can access all information and are equally informed.</a:t>
            </a:r>
          </a:p>
          <a:p>
            <a:pPr lvl="1" indent="0">
              <a:buNone/>
            </a:pPr>
            <a:endParaRPr lang="en-US" b="0" dirty="0"/>
          </a:p>
          <a:p>
            <a:pPr marL="800100" lvl="1" indent="-342900"/>
            <a:r>
              <a:rPr lang="en-US" b="0" i="1" dirty="0"/>
              <a:t>CAPM </a:t>
            </a:r>
            <a:r>
              <a:rPr lang="en-US" b="0" dirty="0"/>
              <a:t>ignores any associated costs of diversification, and so investors will diversify until their portfolio contains all assets on the market. Therefore, all investors will diversify until they each hold the market portfolio. Every investor holds the same portfolio.</a:t>
            </a:r>
          </a:p>
          <a:p>
            <a:endParaRPr lang="en-US" dirty="0"/>
          </a:p>
        </p:txBody>
      </p:sp>
    </p:spTree>
    <p:extLst>
      <p:ext uri="{BB962C8B-B14F-4D97-AF65-F5344CB8AC3E}">
        <p14:creationId xmlns:p14="http://schemas.microsoft.com/office/powerpoint/2010/main" val="84994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52400" y="152400"/>
                <a:ext cx="8763000" cy="6553200"/>
              </a:xfrm>
            </p:spPr>
            <p:txBody>
              <a:bodyPr>
                <a:normAutofit lnSpcReduction="10000"/>
              </a:bodyPr>
              <a:lstStyle/>
              <a:p>
                <a:pPr marL="457200" indent="-457200">
                  <a:buFont typeface="Arial" panose="020B0604020202020204" pitchFamily="34" charset="0"/>
                  <a:buChar char="•"/>
                </a:pPr>
                <a:r>
                  <a:rPr lang="en-US" sz="2800" dirty="0"/>
                  <a:t>Understanding the CAPM equation</a:t>
                </a:r>
              </a:p>
              <a:p>
                <a:r>
                  <a:rPr lang="en-US" b="0" dirty="0"/>
                  <a:t>The formula for calculating the expected return of an asset given its risk is as follows:</a:t>
                </a:r>
              </a:p>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a:rPr>
                            <m:t>𝐸𝑅</m:t>
                          </m:r>
                        </m:e>
                        <m:sub>
                          <m:r>
                            <a:rPr lang="en-US" sz="3200" b="0" i="1" smtClean="0">
                              <a:latin typeface="Cambria Math"/>
                            </a:rPr>
                            <m:t>𝑖</m:t>
                          </m:r>
                        </m:sub>
                      </m:sSub>
                      <m:r>
                        <a:rPr lang="en-US" sz="3200" b="0" i="1" smtClean="0">
                          <a:latin typeface="Cambria Math"/>
                        </a:rPr>
                        <m:t>=</m:t>
                      </m:r>
                      <m:sSub>
                        <m:sSubPr>
                          <m:ctrlPr>
                            <a:rPr lang="en-US" sz="3200" b="0" i="1" smtClean="0">
                              <a:latin typeface="Cambria Math" panose="02040503050406030204" pitchFamily="18" charset="0"/>
                            </a:rPr>
                          </m:ctrlPr>
                        </m:sSubPr>
                        <m:e>
                          <m:r>
                            <a:rPr lang="en-US" sz="3200" b="0" i="1" smtClean="0">
                              <a:latin typeface="Cambria Math"/>
                            </a:rPr>
                            <m:t>𝑅</m:t>
                          </m:r>
                        </m:e>
                        <m:sub>
                          <m:r>
                            <a:rPr lang="en-US" sz="3200" b="0" i="1" smtClean="0">
                              <a:latin typeface="Cambria Math"/>
                            </a:rPr>
                            <m:t>𝑓</m:t>
                          </m:r>
                        </m:sub>
                      </m:sSub>
                      <m:r>
                        <a:rPr lang="en-US" sz="3200" b="0" i="1" smtClean="0">
                          <a:latin typeface="Cambria Math"/>
                        </a:rPr>
                        <m:t>+</m:t>
                      </m:r>
                      <m:sSub>
                        <m:sSubPr>
                          <m:ctrlPr>
                            <a:rPr lang="en-US" sz="3200" b="0" i="1" smtClean="0">
                              <a:latin typeface="Cambria Math" panose="02040503050406030204" pitchFamily="18" charset="0"/>
                            </a:rPr>
                          </m:ctrlPr>
                        </m:sSubPr>
                        <m:e>
                          <m:r>
                            <a:rPr lang="en-US" sz="3200" b="0" i="1" smtClean="0">
                              <a:latin typeface="Cambria Math"/>
                              <a:ea typeface="Cambria Math"/>
                            </a:rPr>
                            <m:t>𝛽</m:t>
                          </m:r>
                        </m:e>
                        <m:sub>
                          <m:r>
                            <a:rPr lang="en-US" sz="3200" b="0" i="1" smtClean="0">
                              <a:latin typeface="Cambria Math"/>
                            </a:rPr>
                            <m:t>𝑖</m:t>
                          </m:r>
                        </m:sub>
                      </m:sSub>
                      <m:r>
                        <a:rPr lang="en-US" sz="3200" b="0" i="1" smtClean="0">
                          <a:latin typeface="Cambria Math"/>
                        </a:rPr>
                        <m:t>(</m:t>
                      </m:r>
                      <m:sSub>
                        <m:sSubPr>
                          <m:ctrlPr>
                            <a:rPr lang="en-US" sz="3200" b="0" i="1">
                              <a:latin typeface="Cambria Math" panose="02040503050406030204" pitchFamily="18" charset="0"/>
                            </a:rPr>
                          </m:ctrlPr>
                        </m:sSubPr>
                        <m:e>
                          <m:r>
                            <a:rPr lang="en-US" sz="3200" b="0" i="1">
                              <a:latin typeface="Cambria Math"/>
                            </a:rPr>
                            <m:t>𝐸𝑅</m:t>
                          </m:r>
                        </m:e>
                        <m:sub>
                          <m:r>
                            <a:rPr lang="en-US" sz="3200" b="0" i="1" smtClean="0">
                              <a:latin typeface="Cambria Math"/>
                            </a:rPr>
                            <m:t>𝑚</m:t>
                          </m:r>
                        </m:sub>
                      </m:sSub>
                      <m:r>
                        <a:rPr lang="en-US" sz="3200" b="0" i="1" smtClean="0">
                          <a:latin typeface="Cambria Math"/>
                        </a:rPr>
                        <m:t>−</m:t>
                      </m:r>
                      <m:sSub>
                        <m:sSubPr>
                          <m:ctrlPr>
                            <a:rPr lang="en-US" sz="3200" b="0" i="1">
                              <a:latin typeface="Cambria Math" panose="02040503050406030204" pitchFamily="18" charset="0"/>
                            </a:rPr>
                          </m:ctrlPr>
                        </m:sSubPr>
                        <m:e>
                          <m:r>
                            <a:rPr lang="en-US" sz="3200" b="0" i="1">
                              <a:latin typeface="Cambria Math"/>
                            </a:rPr>
                            <m:t>𝑅</m:t>
                          </m:r>
                        </m:e>
                        <m:sub>
                          <m:r>
                            <a:rPr lang="en-US" sz="3200" b="0" i="1" smtClean="0">
                              <a:latin typeface="Cambria Math"/>
                            </a:rPr>
                            <m:t>𝑓</m:t>
                          </m:r>
                        </m:sub>
                      </m:sSub>
                      <m:r>
                        <a:rPr lang="en-US" sz="3200" b="0" i="1" smtClean="0">
                          <a:latin typeface="Cambria Math"/>
                        </a:rPr>
                        <m:t>)</m:t>
                      </m:r>
                    </m:oMath>
                  </m:oMathPara>
                </a14:m>
                <a:endParaRPr lang="en-US" sz="3200" b="0" dirty="0"/>
              </a:p>
              <a:p>
                <a:br>
                  <a:rPr lang="en-US" dirty="0"/>
                </a:br>
                <a14:m>
                  <m:oMath xmlns:m="http://schemas.openxmlformats.org/officeDocument/2006/math">
                    <m:sSub>
                      <m:sSubPr>
                        <m:ctrlPr>
                          <a:rPr lang="en-US" b="0" i="1">
                            <a:latin typeface="Cambria Math" panose="02040503050406030204" pitchFamily="18" charset="0"/>
                          </a:rPr>
                        </m:ctrlPr>
                      </m:sSubPr>
                      <m:e>
                        <m:r>
                          <a:rPr lang="en-US" b="0" i="1">
                            <a:latin typeface="Cambria Math"/>
                          </a:rPr>
                          <m:t>𝐸𝑅</m:t>
                        </m:r>
                      </m:e>
                      <m:sub>
                        <m:r>
                          <a:rPr lang="en-US" b="0" i="1">
                            <a:latin typeface="Cambria Math"/>
                          </a:rPr>
                          <m:t>𝑖</m:t>
                        </m:r>
                      </m:sub>
                    </m:sSub>
                  </m:oMath>
                </a14:m>
                <a:r>
                  <a:rPr lang="en-US" b="0" dirty="0"/>
                  <a:t>  = Expected return of investment (security or asset)</a:t>
                </a:r>
              </a:p>
              <a:p>
                <a14:m>
                  <m:oMath xmlns:m="http://schemas.openxmlformats.org/officeDocument/2006/math">
                    <m:sSub>
                      <m:sSubPr>
                        <m:ctrlPr>
                          <a:rPr lang="en-US" b="0" i="1">
                            <a:latin typeface="Cambria Math" panose="02040503050406030204" pitchFamily="18" charset="0"/>
                          </a:rPr>
                        </m:ctrlPr>
                      </m:sSubPr>
                      <m:e>
                        <m:r>
                          <a:rPr lang="en-US" b="0" i="1">
                            <a:latin typeface="Cambria Math"/>
                          </a:rPr>
                          <m:t>𝑅</m:t>
                        </m:r>
                      </m:e>
                      <m:sub>
                        <m:r>
                          <a:rPr lang="en-US" b="0" i="1" smtClean="0">
                            <a:latin typeface="Cambria Math"/>
                          </a:rPr>
                          <m:t>𝑓</m:t>
                        </m:r>
                      </m:sub>
                    </m:sSub>
                  </m:oMath>
                </a14:m>
                <a:r>
                  <a:rPr lang="en-US" b="0" dirty="0"/>
                  <a:t>    = Risk-free rate</a:t>
                </a:r>
              </a:p>
              <a:p>
                <a14:m>
                  <m:oMath xmlns:m="http://schemas.openxmlformats.org/officeDocument/2006/math">
                    <m:sSub>
                      <m:sSubPr>
                        <m:ctrlPr>
                          <a:rPr lang="en-US" b="0" i="1">
                            <a:latin typeface="Cambria Math" panose="02040503050406030204" pitchFamily="18" charset="0"/>
                          </a:rPr>
                        </m:ctrlPr>
                      </m:sSubPr>
                      <m:e>
                        <m:r>
                          <a:rPr lang="en-US" b="0" i="1" smtClean="0">
                            <a:latin typeface="Cambria Math"/>
                            <a:ea typeface="Cambria Math"/>
                          </a:rPr>
                          <m:t>𝛽</m:t>
                        </m:r>
                      </m:e>
                      <m:sub>
                        <m:r>
                          <a:rPr lang="en-US" b="0" i="1">
                            <a:latin typeface="Cambria Math"/>
                          </a:rPr>
                          <m:t>𝑖</m:t>
                        </m:r>
                      </m:sub>
                    </m:sSub>
                  </m:oMath>
                </a14:m>
                <a:r>
                  <a:rPr lang="en-US" b="0" dirty="0"/>
                  <a:t>     = Beta of the investment (security or asset)</a:t>
                </a:r>
              </a:p>
              <a:p>
                <a14:m>
                  <m:oMath xmlns:m="http://schemas.openxmlformats.org/officeDocument/2006/math">
                    <m:sSub>
                      <m:sSubPr>
                        <m:ctrlPr>
                          <a:rPr lang="en-US" b="0" i="1">
                            <a:latin typeface="Cambria Math" panose="02040503050406030204" pitchFamily="18" charset="0"/>
                          </a:rPr>
                        </m:ctrlPr>
                      </m:sSubPr>
                      <m:e>
                        <m:r>
                          <a:rPr lang="en-US" b="0" i="1">
                            <a:latin typeface="Cambria Math"/>
                          </a:rPr>
                          <m:t>𝐸𝑅</m:t>
                        </m:r>
                      </m:e>
                      <m:sub>
                        <m:r>
                          <a:rPr lang="en-US" b="0" i="1" smtClean="0">
                            <a:latin typeface="Cambria Math"/>
                          </a:rPr>
                          <m:t>𝑚</m:t>
                        </m:r>
                      </m:sub>
                    </m:sSub>
                  </m:oMath>
                </a14:m>
                <a:r>
                  <a:rPr lang="en-US" b="0" dirty="0"/>
                  <a:t> = Expected return of market portfolio</a:t>
                </a:r>
              </a:p>
              <a:p>
                <a14:m>
                  <m:oMath xmlns:m="http://schemas.openxmlformats.org/officeDocument/2006/math">
                    <m:r>
                      <a:rPr lang="en-US" b="0" i="1" smtClean="0">
                        <a:latin typeface="Cambria Math"/>
                      </a:rPr>
                      <m:t>(</m:t>
                    </m:r>
                    <m:sSub>
                      <m:sSubPr>
                        <m:ctrlPr>
                          <a:rPr lang="en-US" b="0" i="1">
                            <a:latin typeface="Cambria Math" panose="02040503050406030204" pitchFamily="18" charset="0"/>
                          </a:rPr>
                        </m:ctrlPr>
                      </m:sSubPr>
                      <m:e>
                        <m:r>
                          <a:rPr lang="en-US" b="0" i="1">
                            <a:latin typeface="Cambria Math"/>
                          </a:rPr>
                          <m:t>𝐸𝑅</m:t>
                        </m:r>
                      </m:e>
                      <m:sub>
                        <m:r>
                          <a:rPr lang="en-US" b="0" i="1" smtClean="0">
                            <a:latin typeface="Cambria Math"/>
                          </a:rPr>
                          <m:t>𝑚</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𝑅</m:t>
                        </m:r>
                      </m:e>
                      <m:sub>
                        <m:r>
                          <a:rPr lang="en-US" b="0" i="1" smtClean="0">
                            <a:latin typeface="Cambria Math"/>
                          </a:rPr>
                          <m:t>𝑓</m:t>
                        </m:r>
                      </m:sub>
                    </m:sSub>
                    <m:r>
                      <a:rPr lang="en-US" b="0" i="1" smtClean="0">
                        <a:latin typeface="Cambria Math"/>
                      </a:rPr>
                      <m:t>)</m:t>
                    </m:r>
                  </m:oMath>
                </a14:m>
                <a:r>
                  <a:rPr lang="en-US" b="0" dirty="0"/>
                  <a:t> = Market risk premium</a:t>
                </a:r>
              </a:p>
              <a:p>
                <a:endParaRPr lang="en-US" dirty="0"/>
              </a:p>
              <a:p>
                <a:pPr marL="800100" lvl="1" indent="-342900"/>
                <a:r>
                  <a:rPr lang="en-US" dirty="0"/>
                  <a:t>Investors expect to be compensated for risk and the time value of money. </a:t>
                </a:r>
              </a:p>
              <a:p>
                <a:pPr marL="800100" lvl="1" indent="-342900"/>
                <a:endParaRPr lang="en-US" dirty="0"/>
              </a:p>
              <a:p>
                <a:pPr marL="800100" lvl="1" indent="-342900"/>
                <a:r>
                  <a:rPr lang="en-US" dirty="0"/>
                  <a:t>The </a:t>
                </a:r>
                <a:r>
                  <a:rPr lang="en-US" b="1" dirty="0"/>
                  <a:t>risk free rate </a:t>
                </a:r>
                <a:r>
                  <a:rPr lang="en-US" dirty="0"/>
                  <a:t>in the </a:t>
                </a:r>
                <a:r>
                  <a:rPr lang="en-US" i="1" dirty="0"/>
                  <a:t>CAPM</a:t>
                </a:r>
                <a:r>
                  <a:rPr lang="en-US" dirty="0"/>
                  <a:t> formula accounts for the time value of money.</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2400" y="152400"/>
                <a:ext cx="8763000" cy="6553200"/>
              </a:xfrm>
              <a:blipFill>
                <a:blip r:embed="rId2"/>
                <a:stretch>
                  <a:fillRect l="-1304" t="-1744"/>
                </a:stretch>
              </a:blipFill>
            </p:spPr>
            <p:txBody>
              <a:bodyPr/>
              <a:lstStyle/>
              <a:p>
                <a:r>
                  <a:rPr lang="en-US">
                    <a:noFill/>
                  </a:rPr>
                  <a:t> </a:t>
                </a:r>
              </a:p>
            </p:txBody>
          </p:sp>
        </mc:Fallback>
      </mc:AlternateContent>
    </p:spTree>
    <p:extLst>
      <p:ext uri="{BB962C8B-B14F-4D97-AF65-F5344CB8AC3E}">
        <p14:creationId xmlns:p14="http://schemas.microsoft.com/office/powerpoint/2010/main" val="2028275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686800" cy="6507163"/>
          </a:xfrm>
        </p:spPr>
        <p:txBody>
          <a:bodyPr>
            <a:normAutofit/>
          </a:bodyPr>
          <a:lstStyle/>
          <a:p>
            <a:pPr lvl="1" indent="0">
              <a:buNone/>
            </a:pPr>
            <a:r>
              <a:rPr lang="en-US" b="0" dirty="0"/>
              <a:t>The other components of the </a:t>
            </a:r>
            <a:r>
              <a:rPr lang="en-US" b="0" i="1" dirty="0"/>
              <a:t>CAPM</a:t>
            </a:r>
            <a:r>
              <a:rPr lang="en-US" b="0" dirty="0"/>
              <a:t> formula account for the investor taking on additional risk.</a:t>
            </a:r>
          </a:p>
          <a:p>
            <a:pPr lvl="1" indent="0">
              <a:buNone/>
            </a:pPr>
            <a:endParaRPr lang="en-US" b="0" dirty="0"/>
          </a:p>
          <a:p>
            <a:pPr marL="800100" lvl="1" indent="-342900"/>
            <a:r>
              <a:rPr lang="en-US" dirty="0"/>
              <a:t>The </a:t>
            </a:r>
            <a:r>
              <a:rPr lang="en-US" b="1" dirty="0"/>
              <a:t>beta</a:t>
            </a:r>
            <a:r>
              <a:rPr lang="en-US" dirty="0"/>
              <a:t> </a:t>
            </a:r>
            <a:r>
              <a:rPr lang="en-US" b="0" dirty="0"/>
              <a:t>of a potential investment is a measure of how much risk the investment will add to a portfolio that looks like the market.</a:t>
            </a:r>
          </a:p>
          <a:p>
            <a:pPr lvl="1" indent="0">
              <a:buNone/>
            </a:pPr>
            <a:endParaRPr lang="en-US" b="0" dirty="0"/>
          </a:p>
          <a:p>
            <a:pPr marL="800100" lvl="1" indent="-342900"/>
            <a:r>
              <a:rPr lang="en-US" b="1" dirty="0"/>
              <a:t>Beta</a:t>
            </a:r>
            <a:r>
              <a:rPr lang="en-US" dirty="0"/>
              <a:t> is a statistical measure which captures the relationship between the returns of a security and the returns of the market.  </a:t>
            </a:r>
          </a:p>
          <a:p>
            <a:pPr marL="800100" lvl="1" indent="-342900"/>
            <a:endParaRPr lang="en-US" dirty="0"/>
          </a:p>
          <a:p>
            <a:pPr marL="1485900" lvl="2" indent="-342900"/>
            <a:r>
              <a:rPr lang="en-US" sz="2000" dirty="0"/>
              <a:t>If a stock is riskier than the market, it will have a beta greater than 1. </a:t>
            </a:r>
          </a:p>
          <a:p>
            <a:pPr marL="1485900" lvl="2" indent="-342900"/>
            <a:r>
              <a:rPr lang="en-US" sz="2000" dirty="0"/>
              <a:t>If a stock has a beta of less than 1, the formula assumes it will reduce the risk of a portfolio.</a:t>
            </a:r>
          </a:p>
          <a:p>
            <a:pPr marL="800100" lvl="1" indent="-342900"/>
            <a:endParaRPr lang="en-US" dirty="0"/>
          </a:p>
          <a:p>
            <a:pPr marL="800100" lvl="1" indent="-342900"/>
            <a:r>
              <a:rPr lang="en-US" b="1" dirty="0"/>
              <a:t>Beta</a:t>
            </a:r>
            <a:r>
              <a:rPr lang="en-US" dirty="0"/>
              <a:t> is calculated as the covariance between the security’s excess returns and the excess returns of the market portfolio divided by the market portfolio variance.</a:t>
            </a:r>
          </a:p>
          <a:p>
            <a:pPr marL="800100" lvl="1" indent="-342900"/>
            <a:endParaRPr lang="en-US" dirty="0"/>
          </a:p>
          <a:p>
            <a:endParaRPr lang="en-US" dirty="0"/>
          </a:p>
        </p:txBody>
      </p:sp>
      <p:pic>
        <p:nvPicPr>
          <p:cNvPr id="4" name="Picture 3">
            <a:extLst>
              <a:ext uri="{FF2B5EF4-FFF2-40B4-BE49-F238E27FC236}">
                <a16:creationId xmlns:a16="http://schemas.microsoft.com/office/drawing/2014/main" id="{F2CA75C4-9C20-6241-85CC-691D012249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6019800"/>
            <a:ext cx="2044931"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7004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153400" cy="6172200"/>
          </a:xfrm>
        </p:spPr>
        <p:txBody>
          <a:bodyPr/>
          <a:lstStyle/>
          <a:p>
            <a:pPr marL="0" lvl="1" indent="0">
              <a:spcAft>
                <a:spcPts val="600"/>
              </a:spcAft>
              <a:buClrTx/>
              <a:buNone/>
            </a:pPr>
            <a:r>
              <a:rPr lang="en-US" dirty="0"/>
              <a:t>This can be more simply illustrated in the graph below. The scatter plot shows the last 5-years of monthly excess returns on AT&amp;T  stock and the monthly excess market returns.</a:t>
            </a:r>
          </a:p>
          <a:p>
            <a:pPr marL="0" lvl="1" indent="0">
              <a:spcAft>
                <a:spcPts val="600"/>
              </a:spcAft>
              <a:buClrTx/>
              <a:buNone/>
            </a:pPr>
            <a:endParaRPr lang="en-US" dirty="0"/>
          </a:p>
          <a:p>
            <a:pPr marL="0" lvl="1" indent="0">
              <a:spcAft>
                <a:spcPts val="600"/>
              </a:spcAft>
              <a:buClrTx/>
              <a:buNone/>
            </a:pPr>
            <a:endParaRPr lang="en-US" dirty="0"/>
          </a:p>
          <a:p>
            <a:endParaRPr 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676400"/>
            <a:ext cx="5457825" cy="3752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201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5947</TotalTime>
  <Words>2004</Words>
  <Application>Microsoft Macintosh PowerPoint</Application>
  <PresentationFormat>On-screen Show (4:3)</PresentationFormat>
  <Paragraphs>159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Arial Black</vt:lpstr>
      <vt:lpstr>Cambria Math</vt:lpstr>
      <vt:lpstr>Essential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Finding Beta</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Capital Asset Pricing Model - CAPM</dc:title>
  <dc:creator>AKJ</dc:creator>
  <cp:lastModifiedBy>Arkajyoti Roy</cp:lastModifiedBy>
  <cp:revision>40</cp:revision>
  <dcterms:created xsi:type="dcterms:W3CDTF">2019-01-18T10:40:16Z</dcterms:created>
  <dcterms:modified xsi:type="dcterms:W3CDTF">2020-04-13T20:10:23Z</dcterms:modified>
</cp:coreProperties>
</file>