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 id="271" r:id="rId15"/>
    <p:sldId id="272" r:id="rId16"/>
    <p:sldId id="274" r:id="rId17"/>
    <p:sldId id="275" r:id="rId18"/>
    <p:sldId id="285" r:id="rId19"/>
    <p:sldId id="286" r:id="rId20"/>
    <p:sldId id="287" r:id="rId21"/>
    <p:sldId id="28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81"/>
    <p:restoredTop sz="94385"/>
  </p:normalViewPr>
  <p:slideViewPr>
    <p:cSldViewPr>
      <p:cViewPr varScale="1">
        <p:scale>
          <a:sx n="103" d="100"/>
          <a:sy n="103" d="100"/>
        </p:scale>
        <p:origin x="2312"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F65BDC3-0CF3-4DE4-A6E5-555934A959D5}" type="datetimeFigureOut">
              <a:rPr lang="en-US" smtClean="0"/>
              <a:t>4/16/20</a:t>
            </a:fld>
            <a:endParaRPr lang="en-US"/>
          </a:p>
        </p:txBody>
      </p:sp>
      <p:sp>
        <p:nvSpPr>
          <p:cNvPr id="8" name="Slide Number Placeholder 7"/>
          <p:cNvSpPr>
            <a:spLocks noGrp="1"/>
          </p:cNvSpPr>
          <p:nvPr>
            <p:ph type="sldNum" sz="quarter" idx="11"/>
          </p:nvPr>
        </p:nvSpPr>
        <p:spPr/>
        <p:txBody>
          <a:bodyPr/>
          <a:lstStyle/>
          <a:p>
            <a:fld id="{1B4E1EF5-CD46-4CB2-B781-04231C59422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65BDC3-0CF3-4DE4-A6E5-555934A959D5}"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E1EF5-CD46-4CB2-B781-04231C5942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65BDC3-0CF3-4DE4-A6E5-555934A959D5}"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E1EF5-CD46-4CB2-B781-04231C5942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5BDC3-0CF3-4DE4-A6E5-555934A959D5}"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E1EF5-CD46-4CB2-B781-04231C5942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5BDC3-0CF3-4DE4-A6E5-555934A959D5}"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E1EF5-CD46-4CB2-B781-04231C59422C}"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65BDC3-0CF3-4DE4-A6E5-555934A959D5}" type="datetimeFigureOut">
              <a:rPr lang="en-US" smtClean="0"/>
              <a:t>4/16/20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E1EF5-CD46-4CB2-B781-04231C59422C}"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F65BDC3-0CF3-4DE4-A6E5-555934A959D5}" type="datetimeFigureOut">
              <a:rPr lang="en-US" smtClean="0"/>
              <a:t>4/16/20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4E1EF5-CD46-4CB2-B781-04231C59422C}"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65BDC3-0CF3-4DE4-A6E5-555934A959D5}" type="datetimeFigureOut">
              <a:rPr lang="en-US" smtClean="0"/>
              <a:t>4/16/20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4E1EF5-CD46-4CB2-B781-04231C5942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5BDC3-0CF3-4DE4-A6E5-555934A959D5}" type="datetimeFigureOut">
              <a:rPr lang="en-US" smtClean="0"/>
              <a:t>4/16/20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4E1EF5-CD46-4CB2-B781-04231C5942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65BDC3-0CF3-4DE4-A6E5-555934A959D5}" type="datetimeFigureOut">
              <a:rPr lang="en-US" smtClean="0"/>
              <a:t>4/16/20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E1EF5-CD46-4CB2-B781-04231C5942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65BDC3-0CF3-4DE4-A6E5-555934A959D5}" type="datetimeFigureOut">
              <a:rPr lang="en-US" smtClean="0"/>
              <a:t>4/16/20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E1EF5-CD46-4CB2-B781-04231C5942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2F65BDC3-0CF3-4DE4-A6E5-555934A959D5}" type="datetimeFigureOut">
              <a:rPr lang="en-US" smtClean="0"/>
              <a:t>4/16/20</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1B4E1EF5-CD46-4CB2-B781-04231C59422C}"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143001"/>
          </a:xfrm>
        </p:spPr>
        <p:txBody>
          <a:bodyPr/>
          <a:lstStyle/>
          <a:p>
            <a:r>
              <a:rPr lang="en-US" dirty="0"/>
              <a:t>Decision Trees</a:t>
            </a:r>
          </a:p>
        </p:txBody>
      </p:sp>
    </p:spTree>
    <p:extLst>
      <p:ext uri="{BB962C8B-B14F-4D97-AF65-F5344CB8AC3E}">
        <p14:creationId xmlns:p14="http://schemas.microsoft.com/office/powerpoint/2010/main" val="1046471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endParaRPr lang="en-US" sz="2000" dirty="0">
              <a:solidFill>
                <a:schemeClr val="tx2"/>
              </a:solidFill>
            </a:endParaRPr>
          </a:p>
          <a:p>
            <a:endParaRPr lang="en-US" sz="2000" dirty="0">
              <a:solidFill>
                <a:schemeClr val="tx2"/>
              </a:solidFill>
            </a:endParaRPr>
          </a:p>
          <a:p>
            <a:endParaRPr lang="en-US" sz="2000" dirty="0">
              <a:solidFill>
                <a:schemeClr val="tx2"/>
              </a:solidFill>
            </a:endParaRPr>
          </a:p>
          <a:p>
            <a:endParaRPr lang="en-US" sz="2000" dirty="0">
              <a:solidFill>
                <a:schemeClr val="tx2"/>
              </a:solidFill>
            </a:endParaRPr>
          </a:p>
          <a:p>
            <a:endParaRPr lang="en-US" sz="2000" dirty="0">
              <a:solidFill>
                <a:schemeClr val="tx2"/>
              </a:solidFill>
            </a:endParaRPr>
          </a:p>
          <a:p>
            <a:pPr marL="0" indent="0">
              <a:buNone/>
            </a:pPr>
            <a:endParaRPr lang="en-US" sz="2000" dirty="0">
              <a:solidFill>
                <a:schemeClr val="tx2"/>
              </a:solidFill>
            </a:endParaRPr>
          </a:p>
          <a:p>
            <a:endParaRPr lang="en-US" sz="2000" dirty="0">
              <a:solidFill>
                <a:schemeClr val="tx2"/>
              </a:solidFill>
            </a:endParaRPr>
          </a:p>
          <a:p>
            <a:endParaRPr lang="en-US" sz="2000" dirty="0">
              <a:solidFill>
                <a:schemeClr val="tx2"/>
              </a:solidFill>
            </a:endParaRPr>
          </a:p>
          <a:p>
            <a:pPr marL="0" indent="0">
              <a:buNone/>
            </a:pPr>
            <a:endParaRPr lang="en-US" sz="2000" dirty="0">
              <a:solidFill>
                <a:schemeClr val="tx2"/>
              </a:solidFill>
            </a:endParaRPr>
          </a:p>
          <a:p>
            <a:r>
              <a:rPr lang="en-US" sz="2000" dirty="0">
                <a:solidFill>
                  <a:schemeClr val="tx2"/>
                </a:solidFill>
              </a:rPr>
              <a:t>The task of growing a classification tree is quite similar to the task of growing a regression tree. </a:t>
            </a:r>
          </a:p>
          <a:p>
            <a:endParaRPr lang="en-US" sz="2000" dirty="0">
              <a:solidFill>
                <a:schemeClr val="tx2"/>
              </a:solidFill>
            </a:endParaRPr>
          </a:p>
          <a:p>
            <a:r>
              <a:rPr lang="en-US" sz="2000" dirty="0">
                <a:solidFill>
                  <a:schemeClr val="tx2"/>
                </a:solidFill>
              </a:rPr>
              <a:t>Just as in the regression setting, you use recursive binary splitting to grow a classification tree. </a:t>
            </a:r>
          </a:p>
          <a:p>
            <a:endParaRPr lang="en-US" sz="2000" dirty="0">
              <a:solidFill>
                <a:schemeClr val="tx2"/>
              </a:solidFill>
            </a:endParaRPr>
          </a:p>
          <a:p>
            <a:r>
              <a:rPr lang="en-US" sz="2000" dirty="0">
                <a:solidFill>
                  <a:schemeClr val="tx2"/>
                </a:solidFill>
              </a:rPr>
              <a:t>However, in the classification setting, </a:t>
            </a:r>
            <a:r>
              <a:rPr lang="en-US" sz="2000" i="1" dirty="0">
                <a:solidFill>
                  <a:schemeClr val="tx2"/>
                </a:solidFill>
              </a:rPr>
              <a:t>Residual Sum of Squares</a:t>
            </a:r>
            <a:r>
              <a:rPr lang="en-US" sz="2000" dirty="0">
                <a:solidFill>
                  <a:schemeClr val="tx2"/>
                </a:solidFill>
              </a:rPr>
              <a:t> cannot be used as a criterion for making the binary splits. Instead, you can use either of these 3 methods:</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1" y="152400"/>
            <a:ext cx="5867400" cy="324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5224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52400"/>
                <a:ext cx="8763000" cy="6477000"/>
              </a:xfrm>
            </p:spPr>
            <p:txBody>
              <a:bodyPr>
                <a:normAutofit/>
              </a:bodyPr>
              <a:lstStyle/>
              <a:p>
                <a:pPr marL="0" indent="0">
                  <a:buNone/>
                </a:pPr>
                <a:endParaRPr lang="en-US" sz="2000" b="1" dirty="0">
                  <a:solidFill>
                    <a:schemeClr val="tx2"/>
                  </a:solidFill>
                </a:endParaRPr>
              </a:p>
              <a:p>
                <a:pPr marL="0" indent="0">
                  <a:buNone/>
                </a:pPr>
                <a:r>
                  <a:rPr lang="en-US" sz="2000" b="1" dirty="0">
                    <a:solidFill>
                      <a:schemeClr val="tx2"/>
                    </a:solidFill>
                  </a:rPr>
                  <a:t>Classification Error Rate</a:t>
                </a:r>
                <a:r>
                  <a:rPr lang="en-US" sz="2000" dirty="0">
                    <a:solidFill>
                      <a:schemeClr val="tx2"/>
                    </a:solidFill>
                  </a:rPr>
                  <a:t>: </a:t>
                </a:r>
              </a:p>
              <a:p>
                <a:pPr marL="0" indent="0">
                  <a:buNone/>
                </a:pPr>
                <a:endParaRPr lang="en-US" sz="2000" dirty="0">
                  <a:solidFill>
                    <a:schemeClr val="tx2"/>
                  </a:solidFill>
                </a:endParaRPr>
              </a:p>
              <a:p>
                <a:pPr marL="0" indent="0">
                  <a:buNone/>
                </a:pPr>
                <a:r>
                  <a:rPr lang="en-US" sz="2000" dirty="0">
                    <a:solidFill>
                      <a:schemeClr val="tx2"/>
                    </a:solidFill>
                  </a:rPr>
                  <a:t>Rather than seeing how far a numerical response is away from the mean value, as in the regression setting, you can instead define the "hit rate" as the fraction of training observations in a particular region that don't belong to the most widely occurring class. The error is given by:</a:t>
                </a:r>
              </a:p>
              <a:p>
                <a:pPr marL="0" indent="0">
                  <a:buNone/>
                </a:pPr>
                <a:endParaRPr lang="en-US" sz="2000" dirty="0">
                  <a:solidFill>
                    <a:schemeClr val="tx2"/>
                  </a:solidFill>
                </a:endParaRPr>
              </a:p>
              <a:p>
                <a:pPr marL="0" indent="0">
                  <a:buNone/>
                </a:pPr>
                <a14:m>
                  <m:oMathPara xmlns:m="http://schemas.openxmlformats.org/officeDocument/2006/math">
                    <m:oMathParaPr>
                      <m:jc m:val="centerGroup"/>
                    </m:oMathParaPr>
                    <m:oMath xmlns:m="http://schemas.openxmlformats.org/officeDocument/2006/math">
                      <m:r>
                        <a:rPr lang="en-US" sz="2000" i="1" dirty="0" smtClean="0">
                          <a:solidFill>
                            <a:schemeClr val="tx2"/>
                          </a:solidFill>
                          <a:latin typeface="Cambria Math"/>
                        </a:rPr>
                        <m:t>𝐸</m:t>
                      </m:r>
                      <m:r>
                        <a:rPr lang="en-US" sz="2000" i="1" dirty="0" smtClean="0">
                          <a:solidFill>
                            <a:schemeClr val="tx2"/>
                          </a:solidFill>
                          <a:latin typeface="Cambria Math"/>
                        </a:rPr>
                        <m:t> = 1 − </m:t>
                      </m:r>
                      <m:r>
                        <a:rPr lang="en-US" sz="2000" i="1" dirty="0" err="1">
                          <a:solidFill>
                            <a:schemeClr val="tx2"/>
                          </a:solidFill>
                          <a:latin typeface="Cambria Math"/>
                        </a:rPr>
                        <m:t>𝑎𝑟𝑔𝑚𝑎𝑥𝑐</m:t>
                      </m:r>
                      <m:r>
                        <a:rPr lang="en-US" sz="2000" i="1" dirty="0">
                          <a:solidFill>
                            <a:schemeClr val="tx2"/>
                          </a:solidFill>
                          <a:latin typeface="Cambria Math"/>
                        </a:rPr>
                        <m:t>(</m:t>
                      </m:r>
                      <m:sSub>
                        <m:sSubPr>
                          <m:ctrlPr>
                            <a:rPr lang="en-US" sz="2000" i="1" dirty="0" smtClean="0">
                              <a:solidFill>
                                <a:schemeClr val="tx2"/>
                              </a:solidFill>
                              <a:latin typeface="Cambria Math" panose="02040503050406030204" pitchFamily="18" charset="0"/>
                            </a:rPr>
                          </m:ctrlPr>
                        </m:sSubPr>
                        <m:e>
                          <m:acc>
                            <m:accPr>
                              <m:chr m:val="̂"/>
                              <m:ctrlPr>
                                <a:rPr lang="en-US" sz="2000" i="1" dirty="0" smtClean="0">
                                  <a:solidFill>
                                    <a:schemeClr val="tx2"/>
                                  </a:solidFill>
                                  <a:latin typeface="Cambria Math" panose="02040503050406030204" pitchFamily="18" charset="0"/>
                                </a:rPr>
                              </m:ctrlPr>
                            </m:accPr>
                            <m:e>
                              <m:r>
                                <a:rPr lang="en-US" sz="2000" i="1" dirty="0" smtClean="0">
                                  <a:solidFill>
                                    <a:schemeClr val="tx2"/>
                                  </a:solidFill>
                                  <a:latin typeface="Cambria Math"/>
                                  <a:ea typeface="Cambria Math"/>
                                </a:rPr>
                                <m:t>𝜋</m:t>
                              </m:r>
                            </m:e>
                          </m:acc>
                        </m:e>
                        <m:sub>
                          <m:r>
                            <a:rPr lang="en-US" sz="2000" b="0" i="1" dirty="0" smtClean="0">
                              <a:solidFill>
                                <a:schemeClr val="tx2"/>
                              </a:solidFill>
                              <a:latin typeface="Cambria Math"/>
                            </a:rPr>
                            <m:t>𝑚𝑐</m:t>
                          </m:r>
                        </m:sub>
                      </m:sSub>
                      <m:r>
                        <a:rPr lang="en-US" sz="2000" i="1" dirty="0">
                          <a:solidFill>
                            <a:schemeClr val="tx2"/>
                          </a:solidFill>
                          <a:latin typeface="Cambria Math"/>
                        </a:rPr>
                        <m:t>)</m:t>
                      </m:r>
                    </m:oMath>
                  </m:oMathPara>
                </a14:m>
                <a:endParaRPr lang="en-US" sz="2000" dirty="0">
                  <a:solidFill>
                    <a:schemeClr val="tx2"/>
                  </a:solidFill>
                </a:endParaRPr>
              </a:p>
              <a:p>
                <a:pPr marL="0" indent="0">
                  <a:buNone/>
                </a:pPr>
                <a:endParaRPr lang="en-US" sz="2000" dirty="0">
                  <a:solidFill>
                    <a:schemeClr val="tx2"/>
                  </a:solidFill>
                </a:endParaRPr>
              </a:p>
              <a:p>
                <a:pPr marL="0" indent="0">
                  <a:buNone/>
                </a:pPr>
                <a:r>
                  <a:rPr lang="en-US" sz="2000" dirty="0">
                    <a:solidFill>
                      <a:schemeClr val="tx2"/>
                    </a:solidFill>
                  </a:rPr>
                  <a:t>w</a:t>
                </a:r>
                <a14:m>
                  <m:oMath xmlns:m="http://schemas.openxmlformats.org/officeDocument/2006/math">
                    <m:r>
                      <m:rPr>
                        <m:sty m:val="p"/>
                      </m:rPr>
                      <a:rPr lang="en-US" sz="2000" b="0" i="0" dirty="0" smtClean="0">
                        <a:solidFill>
                          <a:schemeClr val="tx2"/>
                        </a:solidFill>
                        <a:latin typeface="Cambria Math"/>
                      </a:rPr>
                      <m:t>here</m:t>
                    </m:r>
                    <m:r>
                      <a:rPr lang="en-US" sz="2000" b="0" i="0" dirty="0" smtClean="0">
                        <a:solidFill>
                          <a:schemeClr val="tx2"/>
                        </a:solidFill>
                        <a:latin typeface="Cambria Math"/>
                      </a:rPr>
                      <m:t> </m:t>
                    </m:r>
                    <m:sSub>
                      <m:sSubPr>
                        <m:ctrlPr>
                          <a:rPr lang="en-US" sz="2000" i="1" dirty="0">
                            <a:solidFill>
                              <a:schemeClr val="tx2"/>
                            </a:solidFill>
                            <a:latin typeface="Cambria Math" panose="02040503050406030204" pitchFamily="18" charset="0"/>
                          </a:rPr>
                        </m:ctrlPr>
                      </m:sSubPr>
                      <m:e>
                        <m:acc>
                          <m:accPr>
                            <m:chr m:val="̂"/>
                            <m:ctrlPr>
                              <a:rPr lang="en-US" sz="2000" i="1" dirty="0">
                                <a:solidFill>
                                  <a:schemeClr val="tx2"/>
                                </a:solidFill>
                                <a:latin typeface="Cambria Math" panose="02040503050406030204" pitchFamily="18" charset="0"/>
                              </a:rPr>
                            </m:ctrlPr>
                          </m:accPr>
                          <m:e>
                            <m:r>
                              <a:rPr lang="en-US" sz="2000" i="1" dirty="0">
                                <a:solidFill>
                                  <a:schemeClr val="tx2"/>
                                </a:solidFill>
                                <a:latin typeface="Cambria Math"/>
                                <a:ea typeface="Cambria Math"/>
                              </a:rPr>
                              <m:t>𝜋</m:t>
                            </m:r>
                          </m:e>
                        </m:acc>
                      </m:e>
                      <m:sub>
                        <m:r>
                          <a:rPr lang="en-US" sz="2000" i="1" dirty="0">
                            <a:solidFill>
                              <a:schemeClr val="tx2"/>
                            </a:solidFill>
                            <a:latin typeface="Cambria Math"/>
                          </a:rPr>
                          <m:t>𝑚𝑐</m:t>
                        </m:r>
                      </m:sub>
                    </m:sSub>
                    <m:r>
                      <a:rPr lang="en-US" sz="2000" b="0" i="1" dirty="0" smtClean="0">
                        <a:solidFill>
                          <a:schemeClr val="tx2"/>
                        </a:solidFill>
                        <a:latin typeface="Cambria Math"/>
                      </a:rPr>
                      <m:t> </m:t>
                    </m:r>
                  </m:oMath>
                </a14:m>
                <a:r>
                  <a:rPr lang="en-US" sz="2000" dirty="0">
                    <a:solidFill>
                      <a:schemeClr val="tx2"/>
                    </a:solidFill>
                  </a:rPr>
                  <a:t>represents the fraction of training data in region </a:t>
                </a:r>
                <a14:m>
                  <m:oMath xmlns:m="http://schemas.openxmlformats.org/officeDocument/2006/math">
                    <m:sSub>
                      <m:sSubPr>
                        <m:ctrlPr>
                          <a:rPr lang="en-US" sz="2000" i="1" smtClean="0">
                            <a:solidFill>
                              <a:schemeClr val="tx2"/>
                            </a:solidFill>
                            <a:latin typeface="Cambria Math" panose="02040503050406030204" pitchFamily="18" charset="0"/>
                          </a:rPr>
                        </m:ctrlPr>
                      </m:sSubPr>
                      <m:e>
                        <m:r>
                          <a:rPr lang="en-US" sz="2000" b="0" i="1" smtClean="0">
                            <a:solidFill>
                              <a:schemeClr val="tx2"/>
                            </a:solidFill>
                            <a:latin typeface="Cambria Math"/>
                          </a:rPr>
                          <m:t>𝑅</m:t>
                        </m:r>
                      </m:e>
                      <m:sub>
                        <m:r>
                          <a:rPr lang="en-US" sz="2000" b="0" i="1" smtClean="0">
                            <a:solidFill>
                              <a:schemeClr val="tx2"/>
                            </a:solidFill>
                            <a:latin typeface="Cambria Math"/>
                          </a:rPr>
                          <m:t>𝑚</m:t>
                        </m:r>
                      </m:sub>
                    </m:sSub>
                  </m:oMath>
                </a14:m>
                <a:r>
                  <a:rPr lang="en-US" sz="2000" dirty="0">
                    <a:solidFill>
                      <a:schemeClr val="tx2"/>
                    </a:solidFill>
                  </a:rPr>
                  <a:t> that belong to class  </a:t>
                </a:r>
                <a14:m>
                  <m:oMath xmlns:m="http://schemas.openxmlformats.org/officeDocument/2006/math">
                    <m:r>
                      <a:rPr lang="en-US" sz="2000" b="0" i="1" smtClean="0">
                        <a:solidFill>
                          <a:schemeClr val="tx2"/>
                        </a:solidFill>
                        <a:latin typeface="Cambria Math"/>
                      </a:rPr>
                      <m:t>𝑐</m:t>
                    </m:r>
                  </m:oMath>
                </a14:m>
                <a:r>
                  <a:rPr lang="en-US" sz="2000" dirty="0">
                    <a:solidFill>
                      <a:schemeClr val="tx2"/>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52400"/>
                <a:ext cx="8763000" cy="6477000"/>
              </a:xfrm>
              <a:blipFill>
                <a:blip r:embed="rId2"/>
                <a:stretch>
                  <a:fillRect l="-724" r="-1158"/>
                </a:stretch>
              </a:blipFill>
            </p:spPr>
            <p:txBody>
              <a:bodyPr/>
              <a:lstStyle/>
              <a:p>
                <a:r>
                  <a:rPr lang="en-US">
                    <a:noFill/>
                  </a:rPr>
                  <a:t> </a:t>
                </a:r>
              </a:p>
            </p:txBody>
          </p:sp>
        </mc:Fallback>
      </mc:AlternateContent>
    </p:spTree>
    <p:extLst>
      <p:ext uri="{BB962C8B-B14F-4D97-AF65-F5344CB8AC3E}">
        <p14:creationId xmlns:p14="http://schemas.microsoft.com/office/powerpoint/2010/main" val="2875939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p:cNvSpPr>
                <a:spLocks noGrp="1"/>
              </p:cNvSpPr>
              <p:nvPr>
                <p:ph idx="1"/>
              </p:nvPr>
            </p:nvSpPr>
            <p:spPr>
              <a:xfrm>
                <a:off x="228600" y="152400"/>
                <a:ext cx="4343400" cy="6553200"/>
              </a:xfrm>
            </p:spPr>
            <p:txBody>
              <a:bodyPr>
                <a:normAutofit lnSpcReduction="10000"/>
              </a:bodyPr>
              <a:lstStyle/>
              <a:p>
                <a:pPr marL="0" indent="0">
                  <a:buNone/>
                </a:pPr>
                <a:r>
                  <a:rPr lang="en-US" sz="2000" b="1" dirty="0">
                    <a:solidFill>
                      <a:schemeClr val="tx2"/>
                    </a:solidFill>
                  </a:rPr>
                  <a:t>Gini Index</a:t>
                </a:r>
                <a:r>
                  <a:rPr lang="en-US" sz="2000" dirty="0">
                    <a:solidFill>
                      <a:schemeClr val="tx2"/>
                    </a:solidFill>
                  </a:rPr>
                  <a:t>: </a:t>
                </a:r>
              </a:p>
              <a:p>
                <a:pPr marL="0" indent="0">
                  <a:buNone/>
                </a:pPr>
                <a:endParaRPr lang="en-US" sz="2000" dirty="0">
                  <a:solidFill>
                    <a:schemeClr val="tx2"/>
                  </a:solidFill>
                </a:endParaRPr>
              </a:p>
              <a:p>
                <a:pPr marL="0" indent="0">
                  <a:buNone/>
                </a:pPr>
                <a:r>
                  <a:rPr lang="en-US" sz="2000" dirty="0">
                    <a:solidFill>
                      <a:schemeClr val="tx2"/>
                    </a:solidFill>
                  </a:rPr>
                  <a:t>The </a:t>
                </a:r>
                <a:r>
                  <a:rPr lang="en-US" sz="2000" dirty="0" err="1">
                    <a:solidFill>
                      <a:schemeClr val="tx2"/>
                    </a:solidFill>
                  </a:rPr>
                  <a:t>Gini</a:t>
                </a:r>
                <a:r>
                  <a:rPr lang="en-US" sz="2000" dirty="0">
                    <a:solidFill>
                      <a:schemeClr val="tx2"/>
                    </a:solidFill>
                  </a:rPr>
                  <a:t> Index is an alternative error metric that is designed to show how "pure" a region is. "Purity" in this case means how much of the training data in a particular region belongs to a single class. </a:t>
                </a:r>
              </a:p>
              <a:p>
                <a:pPr marL="0" indent="0">
                  <a:buNone/>
                </a:pPr>
                <a:endParaRPr lang="en-US" sz="2000" dirty="0">
                  <a:solidFill>
                    <a:schemeClr val="tx2"/>
                  </a:solidFill>
                </a:endParaRPr>
              </a:p>
              <a:p>
                <a:pPr marL="0" indent="0">
                  <a:buNone/>
                </a:pPr>
                <a:r>
                  <a:rPr lang="en-US" sz="2000" dirty="0">
                    <a:solidFill>
                      <a:schemeClr val="tx2"/>
                    </a:solidFill>
                  </a:rPr>
                  <a:t>If a region</a:t>
                </a:r>
                <a14:m>
                  <m:oMath xmlns:m="http://schemas.openxmlformats.org/officeDocument/2006/math">
                    <m:r>
                      <a:rPr lang="en-US" sz="2000" i="1" dirty="0" smtClean="0">
                        <a:solidFill>
                          <a:schemeClr val="tx2"/>
                        </a:solidFill>
                        <a:latin typeface="Cambria Math"/>
                      </a:rPr>
                      <m:t> </m:t>
                    </m:r>
                    <m:r>
                      <a:rPr lang="en-US" sz="2000" i="1" dirty="0" err="1">
                        <a:solidFill>
                          <a:schemeClr val="tx2"/>
                        </a:solidFill>
                        <a:latin typeface="Cambria Math"/>
                      </a:rPr>
                      <m:t>𝑅</m:t>
                    </m:r>
                    <m:r>
                      <a:rPr lang="en-US" sz="2000" i="1" baseline="-25000" dirty="0" err="1">
                        <a:solidFill>
                          <a:schemeClr val="tx2"/>
                        </a:solidFill>
                        <a:latin typeface="Cambria Math"/>
                      </a:rPr>
                      <m:t>𝑚</m:t>
                    </m:r>
                  </m:oMath>
                </a14:m>
                <a:r>
                  <a:rPr lang="en-US" sz="2000" dirty="0">
                    <a:solidFill>
                      <a:schemeClr val="tx2"/>
                    </a:solidFill>
                  </a:rPr>
                  <a:t> contains data that is mostly from a single class </a:t>
                </a:r>
                <a:r>
                  <a:rPr lang="en-US" sz="2000" i="1" dirty="0">
                    <a:solidFill>
                      <a:schemeClr val="tx2"/>
                    </a:solidFill>
                  </a:rPr>
                  <a:t>c</a:t>
                </a:r>
                <a:r>
                  <a:rPr lang="en-US" sz="2000" dirty="0">
                    <a:solidFill>
                      <a:schemeClr val="tx2"/>
                    </a:solidFill>
                  </a:rPr>
                  <a:t> then the Gini Index value will be small:</a:t>
                </a:r>
              </a:p>
              <a:p>
                <a:pPr marL="0" indent="0">
                  <a:buNone/>
                </a:pPr>
                <a:endParaRPr lang="en-US" sz="2000" dirty="0">
                  <a:solidFill>
                    <a:schemeClr val="tx2"/>
                  </a:solidFill>
                </a:endParaRPr>
              </a:p>
              <a:p>
                <a:pPr marL="0" indent="0">
                  <a:buNone/>
                </a:pPr>
                <a:endParaRPr lang="en-US" sz="2000" dirty="0">
                  <a:solidFill>
                    <a:schemeClr val="tx2"/>
                  </a:solidFill>
                </a:endParaRPr>
              </a:p>
              <a:p>
                <a:pPr marL="0" indent="0">
                  <a:buNone/>
                </a:pPr>
                <a:endParaRPr lang="en-US" sz="2000" dirty="0">
                  <a:solidFill>
                    <a:schemeClr val="tx2"/>
                  </a:solidFill>
                </a:endParaRPr>
              </a:p>
              <a:p>
                <a:pPr marL="0" indent="0">
                  <a:buNone/>
                </a:pPr>
                <a:endParaRPr lang="en-US" sz="2000" dirty="0">
                  <a:solidFill>
                    <a:schemeClr val="tx2"/>
                  </a:solidFill>
                </a:endParaRPr>
              </a:p>
              <a:p>
                <a:pPr marL="0" indent="0">
                  <a:buNone/>
                </a:pPr>
                <a:endParaRPr lang="en-US" sz="2000" dirty="0">
                  <a:solidFill>
                    <a:schemeClr val="tx2"/>
                  </a:solidFill>
                </a:endParaRPr>
              </a:p>
              <a:p>
                <a:pPr marL="0" indent="0">
                  <a:buNone/>
                </a:pPr>
                <a:r>
                  <a:rPr lang="en-US" sz="2000" dirty="0">
                    <a:solidFill>
                      <a:schemeClr val="tx2"/>
                    </a:solidFill>
                  </a:rPr>
                  <a:t>where P(</a:t>
                </a:r>
                <a:r>
                  <a:rPr lang="en-US" sz="2000" dirty="0" err="1">
                    <a:solidFill>
                      <a:schemeClr val="tx2"/>
                    </a:solidFill>
                  </a:rPr>
                  <a:t>i</a:t>
                </a:r>
                <a:r>
                  <a:rPr lang="en-US" sz="2000" dirty="0">
                    <a:solidFill>
                      <a:schemeClr val="tx2"/>
                    </a:solidFill>
                  </a:rPr>
                  <a:t>) is the probability of a specific classification </a:t>
                </a:r>
                <a:r>
                  <a:rPr lang="en-US" sz="2000" dirty="0" err="1">
                    <a:solidFill>
                      <a:schemeClr val="tx2"/>
                    </a:solidFill>
                  </a:rPr>
                  <a:t>i</a:t>
                </a:r>
                <a:r>
                  <a:rPr lang="en-US" sz="2000" dirty="0">
                    <a:solidFill>
                      <a:schemeClr val="tx2"/>
                    </a:solidFill>
                  </a:rPr>
                  <a:t>, based on the training data.  </a:t>
                </a:r>
              </a:p>
            </p:txBody>
          </p:sp>
        </mc:Choice>
        <mc:Fallback xmlns="">
          <p:sp>
            <p:nvSpPr>
              <p:cNvPr id="5" name="Title 1"/>
              <p:cNvSpPr>
                <a:spLocks noGrp="1" noRot="1" noChangeAspect="1" noMove="1" noResize="1" noEditPoints="1" noAdjustHandles="1" noChangeArrowheads="1" noChangeShapeType="1" noTextEdit="1"/>
              </p:cNvSpPr>
              <p:nvPr>
                <p:ph idx="1"/>
              </p:nvPr>
            </p:nvSpPr>
            <p:spPr>
              <a:xfrm>
                <a:off x="228600" y="152400"/>
                <a:ext cx="4343400" cy="6553200"/>
              </a:xfrm>
              <a:blipFill>
                <a:blip r:embed="rId2"/>
                <a:stretch>
                  <a:fillRect l="-1458" t="-1163" r="-291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5C716CD3-BA28-1A44-BC2C-1EB0B010A390}"/>
              </a:ext>
            </a:extLst>
          </p:cNvPr>
          <p:cNvPicPr>
            <a:picLocks noChangeAspect="1"/>
          </p:cNvPicPr>
          <p:nvPr/>
        </p:nvPicPr>
        <p:blipFill>
          <a:blip r:embed="rId3"/>
          <a:stretch>
            <a:fillRect/>
          </a:stretch>
        </p:blipFill>
        <p:spPr>
          <a:xfrm>
            <a:off x="454025" y="4267200"/>
            <a:ext cx="3892550" cy="1233639"/>
          </a:xfrm>
          <a:prstGeom prst="rect">
            <a:avLst/>
          </a:prstGeom>
        </p:spPr>
      </p:pic>
      <p:pic>
        <p:nvPicPr>
          <p:cNvPr id="6" name="Picture 5">
            <a:extLst>
              <a:ext uri="{FF2B5EF4-FFF2-40B4-BE49-F238E27FC236}">
                <a16:creationId xmlns:a16="http://schemas.microsoft.com/office/drawing/2014/main" id="{02116213-73A1-AE48-BAE5-1F8F47FAEF35}"/>
              </a:ext>
            </a:extLst>
          </p:cNvPr>
          <p:cNvPicPr>
            <a:picLocks noChangeAspect="1"/>
          </p:cNvPicPr>
          <p:nvPr/>
        </p:nvPicPr>
        <p:blipFill>
          <a:blip r:embed="rId4"/>
          <a:stretch>
            <a:fillRect/>
          </a:stretch>
        </p:blipFill>
        <p:spPr>
          <a:xfrm>
            <a:off x="4965700" y="1111348"/>
            <a:ext cx="3911600" cy="1728238"/>
          </a:xfrm>
          <a:prstGeom prst="rect">
            <a:avLst/>
          </a:prstGeom>
        </p:spPr>
      </p:pic>
      <p:grpSp>
        <p:nvGrpSpPr>
          <p:cNvPr id="7" name="Group 6">
            <a:extLst>
              <a:ext uri="{FF2B5EF4-FFF2-40B4-BE49-F238E27FC236}">
                <a16:creationId xmlns:a16="http://schemas.microsoft.com/office/drawing/2014/main" id="{8EC6AE2A-DA53-A24A-B2EA-F2E5D7F8ED2E}"/>
              </a:ext>
            </a:extLst>
          </p:cNvPr>
          <p:cNvGrpSpPr/>
          <p:nvPr/>
        </p:nvGrpSpPr>
        <p:grpSpPr>
          <a:xfrm>
            <a:off x="5181600" y="3198788"/>
            <a:ext cx="3670987" cy="997541"/>
            <a:chOff x="4572000" y="3198788"/>
            <a:chExt cx="4280587" cy="1163192"/>
          </a:xfrm>
        </p:grpSpPr>
        <p:pic>
          <p:nvPicPr>
            <p:cNvPr id="3" name="Picture 2">
              <a:extLst>
                <a:ext uri="{FF2B5EF4-FFF2-40B4-BE49-F238E27FC236}">
                  <a16:creationId xmlns:a16="http://schemas.microsoft.com/office/drawing/2014/main" id="{FDCB8C33-33A6-6147-A706-03B541833F40}"/>
                </a:ext>
              </a:extLst>
            </p:cNvPr>
            <p:cNvPicPr>
              <a:picLocks noChangeAspect="1"/>
            </p:cNvPicPr>
            <p:nvPr/>
          </p:nvPicPr>
          <p:blipFill>
            <a:blip r:embed="rId5"/>
            <a:stretch>
              <a:fillRect/>
            </a:stretch>
          </p:blipFill>
          <p:spPr>
            <a:xfrm>
              <a:off x="4572000" y="3198788"/>
              <a:ext cx="2793999" cy="1163192"/>
            </a:xfrm>
            <a:prstGeom prst="rect">
              <a:avLst/>
            </a:prstGeom>
          </p:spPr>
        </p:pic>
        <p:pic>
          <p:nvPicPr>
            <p:cNvPr id="4" name="Picture 3">
              <a:extLst>
                <a:ext uri="{FF2B5EF4-FFF2-40B4-BE49-F238E27FC236}">
                  <a16:creationId xmlns:a16="http://schemas.microsoft.com/office/drawing/2014/main" id="{5509A7B8-0DB1-B141-8434-BD011CB87BD2}"/>
                </a:ext>
              </a:extLst>
            </p:cNvPr>
            <p:cNvPicPr>
              <a:picLocks noChangeAspect="1"/>
            </p:cNvPicPr>
            <p:nvPr/>
          </p:nvPicPr>
          <p:blipFill>
            <a:blip r:embed="rId6"/>
            <a:stretch>
              <a:fillRect/>
            </a:stretch>
          </p:blipFill>
          <p:spPr>
            <a:xfrm>
              <a:off x="7358742" y="3198788"/>
              <a:ext cx="1493845" cy="1163192"/>
            </a:xfrm>
            <a:prstGeom prst="rect">
              <a:avLst/>
            </a:prstGeom>
          </p:spPr>
        </p:pic>
      </p:grpSp>
      <p:sp>
        <p:nvSpPr>
          <p:cNvPr id="8" name="TextBox 7">
            <a:extLst>
              <a:ext uri="{FF2B5EF4-FFF2-40B4-BE49-F238E27FC236}">
                <a16:creationId xmlns:a16="http://schemas.microsoft.com/office/drawing/2014/main" id="{BFD152B6-E79C-C745-9F84-F5518234A662}"/>
              </a:ext>
            </a:extLst>
          </p:cNvPr>
          <p:cNvSpPr txBox="1"/>
          <p:nvPr/>
        </p:nvSpPr>
        <p:spPr>
          <a:xfrm>
            <a:off x="4965700" y="4419600"/>
            <a:ext cx="3508375" cy="1323439"/>
          </a:xfrm>
          <a:prstGeom prst="rect">
            <a:avLst/>
          </a:prstGeom>
          <a:noFill/>
        </p:spPr>
        <p:txBody>
          <a:bodyPr wrap="square" rtlCol="0">
            <a:spAutoFit/>
          </a:bodyPr>
          <a:lstStyle/>
          <a:p>
            <a:r>
              <a:rPr lang="en-US" sz="1600" dirty="0"/>
              <a:t>This means there is a </a:t>
            </a:r>
            <a:r>
              <a:rPr lang="en-US" sz="1600" b="1" dirty="0"/>
              <a:t>48.97%</a:t>
            </a:r>
            <a:r>
              <a:rPr lang="en-US" sz="1600" dirty="0"/>
              <a:t> chance of a new data point being incorrectly classified, based on the observed training data we have at our disposal. </a:t>
            </a:r>
          </a:p>
        </p:txBody>
      </p:sp>
    </p:spTree>
    <p:extLst>
      <p:ext uri="{BB962C8B-B14F-4D97-AF65-F5344CB8AC3E}">
        <p14:creationId xmlns:p14="http://schemas.microsoft.com/office/powerpoint/2010/main" val="408769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p:cNvSpPr>
                <a:spLocks noGrp="1"/>
              </p:cNvSpPr>
              <p:nvPr>
                <p:ph idx="1"/>
              </p:nvPr>
            </p:nvSpPr>
            <p:spPr>
              <a:xfrm>
                <a:off x="152400" y="152400"/>
                <a:ext cx="4572000" cy="6477000"/>
              </a:xfrm>
            </p:spPr>
            <p:txBody>
              <a:bodyPr>
                <a:noAutofit/>
              </a:bodyPr>
              <a:lstStyle/>
              <a:p>
                <a:pPr marL="0" indent="0">
                  <a:buNone/>
                </a:pPr>
                <a:endParaRPr lang="en-US" sz="1600" b="1" dirty="0">
                  <a:solidFill>
                    <a:schemeClr val="tx2"/>
                  </a:solidFill>
                </a:endParaRPr>
              </a:p>
              <a:p>
                <a:pPr marL="0" indent="0">
                  <a:buNone/>
                </a:pPr>
                <a:r>
                  <a:rPr lang="en-US" sz="1600" b="1" dirty="0">
                    <a:solidFill>
                      <a:schemeClr val="tx2"/>
                    </a:solidFill>
                  </a:rPr>
                  <a:t>Cross-Entropy</a:t>
                </a:r>
                <a:r>
                  <a:rPr lang="en-US" sz="1600" dirty="0">
                    <a:solidFill>
                      <a:schemeClr val="tx2"/>
                    </a:solidFill>
                  </a:rPr>
                  <a:t>: </a:t>
                </a:r>
              </a:p>
              <a:p>
                <a:pPr marL="0" indent="0">
                  <a:buNone/>
                </a:pPr>
                <a:endParaRPr lang="en-US" sz="1600" dirty="0">
                  <a:solidFill>
                    <a:schemeClr val="tx2"/>
                  </a:solidFill>
                </a:endParaRPr>
              </a:p>
              <a:p>
                <a:pPr marL="0" indent="0">
                  <a:buNone/>
                </a:pPr>
                <a:r>
                  <a:rPr lang="en-US" sz="1600" dirty="0">
                    <a:solidFill>
                      <a:schemeClr val="tx2"/>
                    </a:solidFill>
                  </a:rPr>
                  <a:t>A third alternative, which is similar to the </a:t>
                </a:r>
                <a:r>
                  <a:rPr lang="en-US" sz="1600" dirty="0" err="1">
                    <a:solidFill>
                      <a:schemeClr val="tx2"/>
                    </a:solidFill>
                  </a:rPr>
                  <a:t>Gini</a:t>
                </a:r>
                <a:r>
                  <a:rPr lang="en-US" sz="1600" dirty="0">
                    <a:solidFill>
                      <a:schemeClr val="tx2"/>
                    </a:solidFill>
                  </a:rPr>
                  <a:t> Index, is known as the Cross-Entropy or Deviance:</a:t>
                </a: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endParaRPr lang="en-US" sz="1600" dirty="0">
                  <a:solidFill>
                    <a:schemeClr val="tx2"/>
                  </a:solidFill>
                </a:endParaRPr>
              </a:p>
              <a:p>
                <a:pPr marL="0" indent="0">
                  <a:buNone/>
                </a:pPr>
                <a:r>
                  <a:rPr lang="en-US" sz="1600" dirty="0">
                    <a:solidFill>
                      <a:schemeClr val="tx2"/>
                    </a:solidFill>
                  </a:rPr>
                  <a:t>where k is an attribute of the decision tree. </a:t>
                </a:r>
              </a:p>
              <a:p>
                <a:pPr marL="0" indent="0">
                  <a:buNone/>
                </a:pPr>
                <a:endParaRPr lang="en-US" sz="1600" dirty="0">
                  <a:solidFill>
                    <a:schemeClr val="tx2"/>
                  </a:solidFill>
                </a:endParaRPr>
              </a:p>
              <a:p>
                <a:pPr marL="0" indent="0">
                  <a:buNone/>
                </a:pPr>
                <a:r>
                  <a:rPr lang="en-US" sz="1600" dirty="0">
                    <a:solidFill>
                      <a:schemeClr val="tx2"/>
                    </a:solidFill>
                  </a:rPr>
                  <a:t>The cross-entropy will take on a value near zero if the </a:t>
                </a:r>
                <a14:m>
                  <m:oMath xmlns:m="http://schemas.openxmlformats.org/officeDocument/2006/math">
                    <m:sSub>
                      <m:sSubPr>
                        <m:ctrlPr>
                          <a:rPr lang="en-US" sz="1600" i="1" dirty="0">
                            <a:solidFill>
                              <a:schemeClr val="tx2"/>
                            </a:solidFill>
                            <a:latin typeface="Cambria Math" panose="02040503050406030204" pitchFamily="18" charset="0"/>
                          </a:rPr>
                        </m:ctrlPr>
                      </m:sSubPr>
                      <m:e>
                        <m:acc>
                          <m:accPr>
                            <m:chr m:val="̂"/>
                            <m:ctrlPr>
                              <a:rPr lang="en-US" sz="1600" i="1" dirty="0">
                                <a:solidFill>
                                  <a:schemeClr val="tx2"/>
                                </a:solidFill>
                                <a:latin typeface="Cambria Math" panose="02040503050406030204" pitchFamily="18" charset="0"/>
                              </a:rPr>
                            </m:ctrlPr>
                          </m:accPr>
                          <m:e>
                            <m:r>
                              <a:rPr lang="en-US" sz="1600" i="1" dirty="0">
                                <a:solidFill>
                                  <a:schemeClr val="tx2"/>
                                </a:solidFill>
                                <a:latin typeface="Cambria Math"/>
                                <a:ea typeface="Cambria Math"/>
                              </a:rPr>
                              <m:t>𝜋</m:t>
                            </m:r>
                          </m:e>
                        </m:acc>
                      </m:e>
                      <m:sub>
                        <m:r>
                          <a:rPr lang="en-US" sz="1600" i="1" dirty="0">
                            <a:solidFill>
                              <a:schemeClr val="tx2"/>
                            </a:solidFill>
                            <a:latin typeface="Cambria Math"/>
                          </a:rPr>
                          <m:t>𝑚𝑐</m:t>
                        </m:r>
                      </m:sub>
                    </m:sSub>
                  </m:oMath>
                </a14:m>
                <a:r>
                  <a:rPr lang="en-US" sz="1600" dirty="0">
                    <a:solidFill>
                      <a:schemeClr val="tx2"/>
                    </a:solidFill>
                  </a:rPr>
                  <a:t>’s are all near </a:t>
                </a:r>
                <a:r>
                  <a:rPr lang="en-US" sz="1600" i="1" dirty="0">
                    <a:solidFill>
                      <a:schemeClr val="tx2"/>
                    </a:solidFill>
                  </a:rPr>
                  <a:t>0</a:t>
                </a:r>
                <a:r>
                  <a:rPr lang="en-US" sz="1600" dirty="0">
                    <a:solidFill>
                      <a:schemeClr val="tx2"/>
                    </a:solidFill>
                  </a:rPr>
                  <a:t> or near </a:t>
                </a:r>
                <a:r>
                  <a:rPr lang="en-US" sz="1600" i="1" dirty="0">
                    <a:solidFill>
                      <a:schemeClr val="tx2"/>
                    </a:solidFill>
                  </a:rPr>
                  <a:t>1</a:t>
                </a:r>
                <a:r>
                  <a:rPr lang="en-US" sz="1600" dirty="0">
                    <a:solidFill>
                      <a:schemeClr val="tx2"/>
                    </a:solidFill>
                  </a:rPr>
                  <a:t>. </a:t>
                </a:r>
              </a:p>
              <a:p>
                <a:endParaRPr lang="en-US" sz="1600" dirty="0">
                  <a:solidFill>
                    <a:schemeClr val="tx2"/>
                  </a:solidFill>
                </a:endParaRPr>
              </a:p>
              <a:p>
                <a:pPr marL="0" indent="0">
                  <a:buNone/>
                </a:pPr>
                <a:r>
                  <a:rPr lang="en-US" sz="1600" dirty="0">
                    <a:solidFill>
                      <a:schemeClr val="tx2"/>
                    </a:solidFill>
                  </a:rPr>
                  <a:t>Therefore, like the </a:t>
                </a:r>
                <a:r>
                  <a:rPr lang="en-US" sz="1600" dirty="0" err="1">
                    <a:solidFill>
                      <a:schemeClr val="tx2"/>
                    </a:solidFill>
                  </a:rPr>
                  <a:t>Gini</a:t>
                </a:r>
                <a:r>
                  <a:rPr lang="en-US" sz="1600" dirty="0">
                    <a:solidFill>
                      <a:schemeClr val="tx2"/>
                    </a:solidFill>
                  </a:rPr>
                  <a:t> index, the cross-entropy will take on a small value if the </a:t>
                </a: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en-US" sz="1600" b="0" i="1" smtClean="0">
                            <a:solidFill>
                              <a:schemeClr val="tx2"/>
                            </a:solidFill>
                            <a:latin typeface="Cambria Math"/>
                          </a:rPr>
                          <m:t>𝑚</m:t>
                        </m:r>
                      </m:e>
                      <m:sup>
                        <m:r>
                          <a:rPr lang="en-US" sz="1600" b="0" i="1" smtClean="0">
                            <a:solidFill>
                              <a:schemeClr val="tx2"/>
                            </a:solidFill>
                            <a:latin typeface="Cambria Math"/>
                          </a:rPr>
                          <m:t>𝑡h</m:t>
                        </m:r>
                      </m:sup>
                    </m:sSup>
                  </m:oMath>
                </a14:m>
                <a:r>
                  <a:rPr lang="en-US" sz="1600" dirty="0">
                    <a:solidFill>
                      <a:schemeClr val="tx2"/>
                    </a:solidFill>
                  </a:rPr>
                  <a:t> node is pure. </a:t>
                </a:r>
              </a:p>
              <a:p>
                <a:pPr marL="0" indent="0">
                  <a:buNone/>
                </a:pPr>
                <a:endParaRPr lang="en-US" sz="1600" dirty="0">
                  <a:solidFill>
                    <a:schemeClr val="tx2"/>
                  </a:solidFill>
                </a:endParaRPr>
              </a:p>
              <a:p>
                <a:pPr marL="0" indent="0">
                  <a:buNone/>
                </a:pPr>
                <a:r>
                  <a:rPr lang="en-US" sz="1600" dirty="0">
                    <a:solidFill>
                      <a:schemeClr val="tx2"/>
                    </a:solidFill>
                  </a:rPr>
                  <a:t>In fact, it turns out that the </a:t>
                </a:r>
                <a:r>
                  <a:rPr lang="en-US" sz="1600" dirty="0" err="1">
                    <a:solidFill>
                      <a:schemeClr val="tx2"/>
                    </a:solidFill>
                  </a:rPr>
                  <a:t>Gini</a:t>
                </a:r>
                <a:r>
                  <a:rPr lang="en-US" sz="1600" dirty="0">
                    <a:solidFill>
                      <a:schemeClr val="tx2"/>
                    </a:solidFill>
                  </a:rPr>
                  <a:t> index and the cross-entropy are quite similar numerically.</a:t>
                </a:r>
              </a:p>
              <a:p>
                <a:pPr marL="0" indent="0">
                  <a:buNone/>
                </a:pPr>
                <a:br>
                  <a:rPr lang="en-US" sz="1600" dirty="0">
                    <a:solidFill>
                      <a:schemeClr val="tx2"/>
                    </a:solidFill>
                  </a:rPr>
                </a:br>
                <a:endParaRPr lang="en-US" sz="1600" dirty="0">
                  <a:solidFill>
                    <a:schemeClr val="tx2"/>
                  </a:solidFill>
                </a:endParaRPr>
              </a:p>
            </p:txBody>
          </p:sp>
        </mc:Choice>
        <mc:Fallback xmlns="">
          <p:sp>
            <p:nvSpPr>
              <p:cNvPr id="4" name="Title 1"/>
              <p:cNvSpPr>
                <a:spLocks noGrp="1" noRot="1" noChangeAspect="1" noMove="1" noResize="1" noEditPoints="1" noAdjustHandles="1" noChangeArrowheads="1" noChangeShapeType="1" noTextEdit="1"/>
              </p:cNvSpPr>
              <p:nvPr>
                <p:ph idx="1"/>
              </p:nvPr>
            </p:nvSpPr>
            <p:spPr>
              <a:xfrm>
                <a:off x="152400" y="152400"/>
                <a:ext cx="4572000" cy="6477000"/>
              </a:xfrm>
              <a:blipFill>
                <a:blip r:embed="rId2"/>
                <a:stretch>
                  <a:fillRect l="-833"/>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40E433ED-69FB-FA46-A7AD-8612A84DB549}"/>
              </a:ext>
            </a:extLst>
          </p:cNvPr>
          <p:cNvPicPr>
            <a:picLocks noChangeAspect="1"/>
          </p:cNvPicPr>
          <p:nvPr/>
        </p:nvPicPr>
        <p:blipFill>
          <a:blip r:embed="rId3"/>
          <a:stretch>
            <a:fillRect/>
          </a:stretch>
        </p:blipFill>
        <p:spPr>
          <a:xfrm>
            <a:off x="1143000" y="1905000"/>
            <a:ext cx="2832100" cy="921886"/>
          </a:xfrm>
          <a:prstGeom prst="rect">
            <a:avLst/>
          </a:prstGeom>
        </p:spPr>
      </p:pic>
      <p:pic>
        <p:nvPicPr>
          <p:cNvPr id="3" name="Picture 2">
            <a:extLst>
              <a:ext uri="{FF2B5EF4-FFF2-40B4-BE49-F238E27FC236}">
                <a16:creationId xmlns:a16="http://schemas.microsoft.com/office/drawing/2014/main" id="{83102DF8-FD59-024C-82F4-E6CA392E009F}"/>
              </a:ext>
            </a:extLst>
          </p:cNvPr>
          <p:cNvPicPr>
            <a:picLocks noChangeAspect="1"/>
          </p:cNvPicPr>
          <p:nvPr/>
        </p:nvPicPr>
        <p:blipFill>
          <a:blip r:embed="rId4"/>
          <a:stretch>
            <a:fillRect/>
          </a:stretch>
        </p:blipFill>
        <p:spPr>
          <a:xfrm>
            <a:off x="4965700" y="1111348"/>
            <a:ext cx="3911600" cy="1728238"/>
          </a:xfrm>
          <a:prstGeom prst="rect">
            <a:avLst/>
          </a:prstGeom>
        </p:spPr>
      </p:pic>
      <p:grpSp>
        <p:nvGrpSpPr>
          <p:cNvPr id="8" name="Group 7">
            <a:extLst>
              <a:ext uri="{FF2B5EF4-FFF2-40B4-BE49-F238E27FC236}">
                <a16:creationId xmlns:a16="http://schemas.microsoft.com/office/drawing/2014/main" id="{6F10D7A2-22ED-8B41-804F-D77B609F6611}"/>
              </a:ext>
            </a:extLst>
          </p:cNvPr>
          <p:cNvGrpSpPr/>
          <p:nvPr/>
        </p:nvGrpSpPr>
        <p:grpSpPr>
          <a:xfrm>
            <a:off x="4797425" y="3101341"/>
            <a:ext cx="4079875" cy="917074"/>
            <a:chOff x="4606925" y="3733800"/>
            <a:chExt cx="4689475" cy="1054100"/>
          </a:xfrm>
        </p:grpSpPr>
        <p:pic>
          <p:nvPicPr>
            <p:cNvPr id="5" name="Picture 4">
              <a:extLst>
                <a:ext uri="{FF2B5EF4-FFF2-40B4-BE49-F238E27FC236}">
                  <a16:creationId xmlns:a16="http://schemas.microsoft.com/office/drawing/2014/main" id="{DAB55C19-EEDC-3A47-BD05-443B53BD49CD}"/>
                </a:ext>
              </a:extLst>
            </p:cNvPr>
            <p:cNvPicPr>
              <a:picLocks noChangeAspect="1"/>
            </p:cNvPicPr>
            <p:nvPr/>
          </p:nvPicPr>
          <p:blipFill>
            <a:blip r:embed="rId5"/>
            <a:stretch>
              <a:fillRect/>
            </a:stretch>
          </p:blipFill>
          <p:spPr>
            <a:xfrm>
              <a:off x="4606925" y="3733800"/>
              <a:ext cx="3740150" cy="1054100"/>
            </a:xfrm>
            <a:prstGeom prst="rect">
              <a:avLst/>
            </a:prstGeom>
          </p:spPr>
        </p:pic>
        <p:pic>
          <p:nvPicPr>
            <p:cNvPr id="7" name="Picture 6">
              <a:extLst>
                <a:ext uri="{FF2B5EF4-FFF2-40B4-BE49-F238E27FC236}">
                  <a16:creationId xmlns:a16="http://schemas.microsoft.com/office/drawing/2014/main" id="{12C35092-A430-0E4F-BE57-5427A4444D88}"/>
                </a:ext>
              </a:extLst>
            </p:cNvPr>
            <p:cNvPicPr>
              <a:picLocks noChangeAspect="1"/>
            </p:cNvPicPr>
            <p:nvPr/>
          </p:nvPicPr>
          <p:blipFill>
            <a:blip r:embed="rId6"/>
            <a:stretch>
              <a:fillRect/>
            </a:stretch>
          </p:blipFill>
          <p:spPr>
            <a:xfrm>
              <a:off x="8342691" y="3733800"/>
              <a:ext cx="953709" cy="1054100"/>
            </a:xfrm>
            <a:prstGeom prst="rect">
              <a:avLst/>
            </a:prstGeom>
          </p:spPr>
        </p:pic>
      </p:grpSp>
      <p:sp>
        <p:nvSpPr>
          <p:cNvPr id="9" name="Rectangle 8">
            <a:extLst>
              <a:ext uri="{FF2B5EF4-FFF2-40B4-BE49-F238E27FC236}">
                <a16:creationId xmlns:a16="http://schemas.microsoft.com/office/drawing/2014/main" id="{A54EAC37-0986-3B43-B741-6356AFECB5EB}"/>
              </a:ext>
            </a:extLst>
          </p:cNvPr>
          <p:cNvSpPr/>
          <p:nvPr/>
        </p:nvSpPr>
        <p:spPr>
          <a:xfrm>
            <a:off x="4825134" y="4280170"/>
            <a:ext cx="3432175" cy="1323439"/>
          </a:xfrm>
          <a:prstGeom prst="rect">
            <a:avLst/>
          </a:prstGeom>
        </p:spPr>
        <p:txBody>
          <a:bodyPr wrap="square">
            <a:spAutoFit/>
          </a:bodyPr>
          <a:lstStyle/>
          <a:p>
            <a:r>
              <a:rPr lang="en-US" sz="1600" dirty="0">
                <a:solidFill>
                  <a:srgbClr val="494E52"/>
                </a:solidFill>
                <a:latin typeface="-apple-system"/>
              </a:rPr>
              <a:t>So the total entropy for the variable Will I go running is a small amount less than 1, indicating that there is </a:t>
            </a:r>
            <a:r>
              <a:rPr lang="en-US" sz="1600" b="1" dirty="0">
                <a:solidFill>
                  <a:srgbClr val="494E52"/>
                </a:solidFill>
                <a:latin typeface="-apple-system"/>
              </a:rPr>
              <a:t>slightly less than a 50% chance that the decision to go running will be yes/no</a:t>
            </a:r>
            <a:r>
              <a:rPr lang="en-US" sz="1600" dirty="0">
                <a:solidFill>
                  <a:srgbClr val="494E52"/>
                </a:solidFill>
                <a:latin typeface="-apple-system"/>
              </a:rPr>
              <a:t>.</a:t>
            </a:r>
            <a:endParaRPr lang="en-US" sz="1600" dirty="0"/>
          </a:p>
        </p:txBody>
      </p:sp>
    </p:spTree>
    <p:extLst>
      <p:ext uri="{BB962C8B-B14F-4D97-AF65-F5344CB8AC3E}">
        <p14:creationId xmlns:p14="http://schemas.microsoft.com/office/powerpoint/2010/main" val="2162365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a:bodyPr>
          <a:lstStyle/>
          <a:p>
            <a:pPr marL="0" indent="0">
              <a:buNone/>
            </a:pPr>
            <a:endParaRPr lang="en-US" sz="2000" dirty="0">
              <a:solidFill>
                <a:schemeClr val="tx2"/>
              </a:solidFill>
            </a:endParaRPr>
          </a:p>
          <a:p>
            <a:pPr marL="0" indent="0">
              <a:buNone/>
            </a:pPr>
            <a:r>
              <a:rPr lang="en-US" sz="2000" dirty="0">
                <a:solidFill>
                  <a:schemeClr val="tx2"/>
                </a:solidFill>
              </a:rPr>
              <a:t>When building a classification tree, either the </a:t>
            </a:r>
            <a:r>
              <a:rPr lang="en-US" sz="2000" dirty="0" err="1">
                <a:solidFill>
                  <a:schemeClr val="tx2"/>
                </a:solidFill>
              </a:rPr>
              <a:t>Gini</a:t>
            </a:r>
            <a:r>
              <a:rPr lang="en-US" sz="2000" dirty="0">
                <a:solidFill>
                  <a:schemeClr val="tx2"/>
                </a:solidFill>
              </a:rPr>
              <a:t> index or the cross-entropy are typically used to evaluate the quality of a particular split, since they are more sensitive to node purity than is the classification error rate. </a:t>
            </a:r>
          </a:p>
          <a:p>
            <a:pPr marL="0" indent="0">
              <a:buNone/>
            </a:pPr>
            <a:r>
              <a:rPr lang="en-US" sz="2000" dirty="0">
                <a:solidFill>
                  <a:schemeClr val="tx2"/>
                </a:solidFill>
              </a:rPr>
              <a:t>	</a:t>
            </a:r>
          </a:p>
          <a:p>
            <a:r>
              <a:rPr lang="en-US" sz="2000" dirty="0">
                <a:solidFill>
                  <a:schemeClr val="tx2"/>
                </a:solidFill>
              </a:rPr>
              <a:t>The Gini index is often preferred as it does not include an expensive log computation. </a:t>
            </a:r>
          </a:p>
          <a:p>
            <a:pPr marL="0" indent="0">
              <a:buNone/>
            </a:pPr>
            <a:endParaRPr lang="en-US" sz="2000" dirty="0">
              <a:solidFill>
                <a:schemeClr val="tx2"/>
              </a:solidFill>
            </a:endParaRPr>
          </a:p>
          <a:p>
            <a:pPr marL="0" indent="0">
              <a:buNone/>
            </a:pPr>
            <a:r>
              <a:rPr lang="en-US" sz="2000" dirty="0">
                <a:solidFill>
                  <a:schemeClr val="tx2"/>
                </a:solidFill>
              </a:rPr>
              <a:t>Any of these 3 approaches might be used when pruning the tree, but the classification error rate is preferable if measuring the prediction accuracy of the final pruned tree is the goal.</a:t>
            </a:r>
          </a:p>
          <a:p>
            <a:endParaRPr lang="en-US" sz="2000" dirty="0">
              <a:solidFill>
                <a:schemeClr val="tx2"/>
              </a:solidFill>
            </a:endParaRPr>
          </a:p>
        </p:txBody>
      </p:sp>
    </p:spTree>
    <p:extLst>
      <p:ext uri="{BB962C8B-B14F-4D97-AF65-F5344CB8AC3E}">
        <p14:creationId xmlns:p14="http://schemas.microsoft.com/office/powerpoint/2010/main" val="3508399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a:bodyPr>
          <a:lstStyle/>
          <a:p>
            <a:pPr>
              <a:buFont typeface="Wingdings" panose="05000000000000000000" pitchFamily="2" charset="2"/>
              <a:buChar char="q"/>
            </a:pPr>
            <a:r>
              <a:rPr lang="en-US" sz="2500" b="1" dirty="0">
                <a:solidFill>
                  <a:schemeClr val="tx2"/>
                </a:solidFill>
              </a:rPr>
              <a:t>Advantages and Disadvantages of Decision Trees</a:t>
            </a:r>
          </a:p>
          <a:p>
            <a:pPr marL="0" indent="0">
              <a:buNone/>
            </a:pPr>
            <a:endParaRPr lang="en-US" sz="2000" b="1" dirty="0">
              <a:solidFill>
                <a:schemeClr val="tx2"/>
              </a:solidFill>
            </a:endParaRPr>
          </a:p>
          <a:p>
            <a:pPr marL="0" indent="0">
              <a:buNone/>
            </a:pPr>
            <a:r>
              <a:rPr lang="en-US" sz="2000" b="1" dirty="0">
                <a:solidFill>
                  <a:schemeClr val="tx2"/>
                </a:solidFill>
              </a:rPr>
              <a:t>Advantages</a:t>
            </a:r>
          </a:p>
          <a:p>
            <a:endParaRPr lang="en-US" sz="2000" b="1" dirty="0">
              <a:solidFill>
                <a:schemeClr val="tx2"/>
              </a:solidFill>
            </a:endParaRPr>
          </a:p>
          <a:p>
            <a:pPr algn="just"/>
            <a:r>
              <a:rPr lang="en-US" sz="2000" b="1" dirty="0">
                <a:solidFill>
                  <a:schemeClr val="tx2"/>
                </a:solidFill>
              </a:rPr>
              <a:t>Easy to Understand</a:t>
            </a:r>
            <a:r>
              <a:rPr lang="en-US" sz="2000" dirty="0">
                <a:solidFill>
                  <a:schemeClr val="tx2"/>
                </a:solidFill>
              </a:rPr>
              <a:t>: Decision tree output is very easy to understand even for people from non-analytical background. It does not require any statistical knowledge to read and interpret them. Its graphical representation is very intuitive and users can easily relate their hypothesis.</a:t>
            </a:r>
          </a:p>
          <a:p>
            <a:pPr algn="just"/>
            <a:endParaRPr lang="en-US" sz="2000" dirty="0">
              <a:solidFill>
                <a:schemeClr val="tx2"/>
              </a:solidFill>
            </a:endParaRPr>
          </a:p>
          <a:p>
            <a:pPr algn="just"/>
            <a:r>
              <a:rPr lang="en-US" sz="2000" b="1" dirty="0">
                <a:solidFill>
                  <a:schemeClr val="tx2"/>
                </a:solidFill>
              </a:rPr>
              <a:t>Useful in Data exploration: </a:t>
            </a:r>
            <a:r>
              <a:rPr lang="en-US" sz="2000" dirty="0">
                <a:solidFill>
                  <a:schemeClr val="tx2"/>
                </a:solidFill>
              </a:rPr>
              <a:t>Decision tree is one of the fastest way to identify most significant variables and relation between two or more variables. With the help of decision trees, we can create new variables / features that has better power to predict target variable. For example, we are working on a problem where we have information available in hundreds of variables, there decision tree will help to identify most significant variable.</a:t>
            </a:r>
          </a:p>
          <a:p>
            <a:endParaRPr lang="en-US" sz="2000" dirty="0">
              <a:solidFill>
                <a:schemeClr val="tx2"/>
              </a:solidFill>
            </a:endParaRPr>
          </a:p>
        </p:txBody>
      </p:sp>
    </p:spTree>
    <p:extLst>
      <p:ext uri="{BB962C8B-B14F-4D97-AF65-F5344CB8AC3E}">
        <p14:creationId xmlns:p14="http://schemas.microsoft.com/office/powerpoint/2010/main" val="49438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a:bodyPr>
          <a:lstStyle/>
          <a:p>
            <a:endParaRPr lang="en-US" sz="2000" b="1" dirty="0">
              <a:solidFill>
                <a:schemeClr val="tx2"/>
              </a:solidFill>
            </a:endParaRPr>
          </a:p>
          <a:p>
            <a:r>
              <a:rPr lang="en-US" sz="2000" b="1" dirty="0">
                <a:solidFill>
                  <a:schemeClr val="tx2"/>
                </a:solidFill>
              </a:rPr>
              <a:t>Less data cleaning required: </a:t>
            </a:r>
            <a:r>
              <a:rPr lang="en-US" sz="2000" dirty="0">
                <a:solidFill>
                  <a:schemeClr val="tx2"/>
                </a:solidFill>
              </a:rPr>
              <a:t>It requires less data cleaning compared to some other modeling techniques. It is not influenced by outliers and missing values to a fair degree.</a:t>
            </a:r>
          </a:p>
          <a:p>
            <a:endParaRPr lang="en-US" sz="2000" dirty="0">
              <a:solidFill>
                <a:schemeClr val="tx2"/>
              </a:solidFill>
            </a:endParaRPr>
          </a:p>
          <a:p>
            <a:r>
              <a:rPr lang="en-US" sz="2000" b="1" dirty="0">
                <a:solidFill>
                  <a:schemeClr val="tx2"/>
                </a:solidFill>
              </a:rPr>
              <a:t>Data type is not a constraint: </a:t>
            </a:r>
            <a:r>
              <a:rPr lang="en-US" sz="2000" dirty="0">
                <a:solidFill>
                  <a:schemeClr val="tx2"/>
                </a:solidFill>
              </a:rPr>
              <a:t>It can handle both numerical and categorical variables.</a:t>
            </a:r>
          </a:p>
          <a:p>
            <a:endParaRPr lang="en-US" sz="2000" dirty="0">
              <a:solidFill>
                <a:schemeClr val="tx2"/>
              </a:solidFill>
            </a:endParaRPr>
          </a:p>
          <a:p>
            <a:r>
              <a:rPr lang="en-US" sz="2000" b="1" dirty="0">
                <a:solidFill>
                  <a:schemeClr val="tx2"/>
                </a:solidFill>
              </a:rPr>
              <a:t>Non Parametric Method: </a:t>
            </a:r>
            <a:r>
              <a:rPr lang="en-US" sz="2000" dirty="0">
                <a:solidFill>
                  <a:schemeClr val="tx2"/>
                </a:solidFill>
              </a:rPr>
              <a:t>Decision tree is considered to be a non-parametric method. This means that decision trees have no assumptions about the space distribution and the classifier structure.</a:t>
            </a:r>
          </a:p>
          <a:p>
            <a:endParaRPr lang="en-US" sz="2000" dirty="0">
              <a:solidFill>
                <a:schemeClr val="tx2"/>
              </a:solidFill>
            </a:endParaRPr>
          </a:p>
        </p:txBody>
      </p:sp>
    </p:spTree>
    <p:extLst>
      <p:ext uri="{BB962C8B-B14F-4D97-AF65-F5344CB8AC3E}">
        <p14:creationId xmlns:p14="http://schemas.microsoft.com/office/powerpoint/2010/main" val="1842377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pPr marL="0" indent="0" algn="just">
              <a:buNone/>
            </a:pPr>
            <a:r>
              <a:rPr lang="en-US" sz="2000" b="1" dirty="0">
                <a:solidFill>
                  <a:schemeClr val="tx2"/>
                </a:solidFill>
              </a:rPr>
              <a:t>Disadvantages</a:t>
            </a:r>
          </a:p>
          <a:p>
            <a:pPr marL="0" indent="0" algn="just">
              <a:buNone/>
            </a:pPr>
            <a:endParaRPr lang="en-US" sz="2000" b="1" dirty="0">
              <a:solidFill>
                <a:schemeClr val="tx2"/>
              </a:solidFill>
            </a:endParaRPr>
          </a:p>
          <a:p>
            <a:pPr algn="just"/>
            <a:r>
              <a:rPr lang="en-US" sz="2000" b="1" dirty="0">
                <a:solidFill>
                  <a:schemeClr val="tx2"/>
                </a:solidFill>
              </a:rPr>
              <a:t>Overfitting:</a:t>
            </a:r>
            <a:r>
              <a:rPr lang="en-US" sz="2000" dirty="0">
                <a:solidFill>
                  <a:schemeClr val="tx2"/>
                </a:solidFill>
              </a:rPr>
              <a:t> One of the most practical difficulty for decision tree models. In other words, while the tree may perform well with the training data, they fail with the testing data. This problem gets solved by setting constraints on model parameters and pruning.</a:t>
            </a:r>
          </a:p>
          <a:p>
            <a:pPr marL="0" indent="0" algn="just">
              <a:buNone/>
            </a:pPr>
            <a:endParaRPr lang="en-US" sz="2000" dirty="0">
              <a:solidFill>
                <a:schemeClr val="tx2"/>
              </a:solidFill>
            </a:endParaRPr>
          </a:p>
          <a:p>
            <a:pPr algn="just"/>
            <a:r>
              <a:rPr lang="en-US" sz="2000" b="1" dirty="0">
                <a:solidFill>
                  <a:schemeClr val="tx2"/>
                </a:solidFill>
              </a:rPr>
              <a:t>Not robust: </a:t>
            </a:r>
            <a:r>
              <a:rPr lang="en-US" sz="2000" dirty="0">
                <a:solidFill>
                  <a:schemeClr val="tx2"/>
                </a:solidFill>
              </a:rPr>
              <a:t>Uncertainties (small changes) in the data can have a significant impact on the decisions. </a:t>
            </a:r>
          </a:p>
          <a:p>
            <a:pPr algn="just"/>
            <a:endParaRPr lang="en-US" sz="2000" dirty="0">
              <a:solidFill>
                <a:schemeClr val="tx2"/>
              </a:solidFill>
            </a:endParaRPr>
          </a:p>
          <a:p>
            <a:pPr algn="just"/>
            <a:endParaRPr lang="en-US" sz="2000" dirty="0">
              <a:solidFill>
                <a:schemeClr val="tx2"/>
              </a:solidFill>
            </a:endParaRPr>
          </a:p>
          <a:p>
            <a:pPr marL="0" indent="0">
              <a:buNone/>
            </a:pPr>
            <a:r>
              <a:rPr lang="en-US" sz="2000" dirty="0">
                <a:solidFill>
                  <a:schemeClr val="tx2"/>
                </a:solidFill>
              </a:rPr>
              <a:t>By aggregating many decision trees, using methods   like </a:t>
            </a:r>
            <a:r>
              <a:rPr lang="en-US" sz="2000" i="1" dirty="0">
                <a:solidFill>
                  <a:schemeClr val="tx2"/>
                </a:solidFill>
              </a:rPr>
              <a:t>bagging</a:t>
            </a:r>
            <a:r>
              <a:rPr lang="en-US" sz="2000" dirty="0">
                <a:solidFill>
                  <a:schemeClr val="tx2"/>
                </a:solidFill>
              </a:rPr>
              <a:t>, </a:t>
            </a:r>
            <a:r>
              <a:rPr lang="en-US" sz="2000" i="1" dirty="0">
                <a:solidFill>
                  <a:schemeClr val="tx2"/>
                </a:solidFill>
              </a:rPr>
              <a:t>random forests</a:t>
            </a:r>
            <a:r>
              <a:rPr lang="en-US" sz="2000" dirty="0">
                <a:solidFill>
                  <a:schemeClr val="tx2"/>
                </a:solidFill>
              </a:rPr>
              <a:t>, and </a:t>
            </a:r>
            <a:r>
              <a:rPr lang="en-US" sz="2000" i="1" dirty="0">
                <a:solidFill>
                  <a:schemeClr val="tx2"/>
                </a:solidFill>
              </a:rPr>
              <a:t>boosting</a:t>
            </a:r>
            <a:r>
              <a:rPr lang="en-US" sz="2000" dirty="0">
                <a:solidFill>
                  <a:schemeClr val="tx2"/>
                </a:solidFill>
              </a:rPr>
              <a:t>, the predictive performance of decision trees can be substantially improved.</a:t>
            </a:r>
          </a:p>
          <a:p>
            <a:pPr algn="just"/>
            <a:endParaRPr lang="en-US" sz="2000" dirty="0">
              <a:solidFill>
                <a:schemeClr val="tx2"/>
              </a:solidFill>
            </a:endParaRPr>
          </a:p>
        </p:txBody>
      </p:sp>
    </p:spTree>
    <p:extLst>
      <p:ext uri="{BB962C8B-B14F-4D97-AF65-F5344CB8AC3E}">
        <p14:creationId xmlns:p14="http://schemas.microsoft.com/office/powerpoint/2010/main" val="21810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2B92-AA4A-5743-BCF6-2F3EF9EF7A08}"/>
              </a:ext>
            </a:extLst>
          </p:cNvPr>
          <p:cNvSpPr>
            <a:spLocks noGrp="1"/>
          </p:cNvSpPr>
          <p:nvPr>
            <p:ph type="title"/>
          </p:nvPr>
        </p:nvSpPr>
        <p:spPr/>
        <p:txBody>
          <a:bodyPr/>
          <a:lstStyle/>
          <a:p>
            <a:r>
              <a:rPr lang="en-US" dirty="0"/>
              <a:t>Regression &amp; Classification</a:t>
            </a:r>
          </a:p>
        </p:txBody>
      </p:sp>
      <p:sp>
        <p:nvSpPr>
          <p:cNvPr id="3" name="Content Placeholder 2">
            <a:extLst>
              <a:ext uri="{FF2B5EF4-FFF2-40B4-BE49-F238E27FC236}">
                <a16:creationId xmlns:a16="http://schemas.microsoft.com/office/drawing/2014/main" id="{AF654EC3-90FB-BD4C-8886-94FC377F5021}"/>
              </a:ext>
            </a:extLst>
          </p:cNvPr>
          <p:cNvSpPr>
            <a:spLocks noGrp="1"/>
          </p:cNvSpPr>
          <p:nvPr>
            <p:ph idx="1"/>
          </p:nvPr>
        </p:nvSpPr>
        <p:spPr/>
        <p:txBody>
          <a:bodyPr anchor="ctr"/>
          <a:lstStyle/>
          <a:p>
            <a:pPr marL="0" indent="0" algn="ctr">
              <a:buNone/>
            </a:pPr>
            <a:r>
              <a:rPr lang="en-US" b="1" dirty="0">
                <a:solidFill>
                  <a:srgbClr val="FF0000"/>
                </a:solidFill>
              </a:rPr>
              <a:t>Decision Trees demos in R-Studio</a:t>
            </a:r>
          </a:p>
        </p:txBody>
      </p:sp>
    </p:spTree>
    <p:extLst>
      <p:ext uri="{BB962C8B-B14F-4D97-AF65-F5344CB8AC3E}">
        <p14:creationId xmlns:p14="http://schemas.microsoft.com/office/powerpoint/2010/main" val="3297177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6414-E364-AB42-BE3F-82653C44E46B}"/>
              </a:ext>
            </a:extLst>
          </p:cNvPr>
          <p:cNvSpPr>
            <a:spLocks noGrp="1"/>
          </p:cNvSpPr>
          <p:nvPr>
            <p:ph type="title"/>
          </p:nvPr>
        </p:nvSpPr>
        <p:spPr/>
        <p:txBody>
          <a:bodyPr/>
          <a:lstStyle/>
          <a:p>
            <a:r>
              <a:rPr lang="en-US" dirty="0"/>
              <a:t>Dow Jones Index </a:t>
            </a:r>
            <a:br>
              <a:rPr lang="en-US" dirty="0"/>
            </a:br>
            <a:r>
              <a:rPr lang="en-US" dirty="0"/>
              <a:t>Case Study</a:t>
            </a:r>
          </a:p>
        </p:txBody>
      </p:sp>
      <p:sp>
        <p:nvSpPr>
          <p:cNvPr id="3" name="Content Placeholder 2">
            <a:extLst>
              <a:ext uri="{FF2B5EF4-FFF2-40B4-BE49-F238E27FC236}">
                <a16:creationId xmlns:a16="http://schemas.microsoft.com/office/drawing/2014/main" id="{89DFA046-46DB-CA43-8F30-A124361BBA50}"/>
              </a:ext>
            </a:extLst>
          </p:cNvPr>
          <p:cNvSpPr>
            <a:spLocks noGrp="1"/>
          </p:cNvSpPr>
          <p:nvPr>
            <p:ph idx="1"/>
          </p:nvPr>
        </p:nvSpPr>
        <p:spPr>
          <a:xfrm>
            <a:off x="457200" y="1447800"/>
            <a:ext cx="8229600" cy="5410200"/>
          </a:xfrm>
        </p:spPr>
        <p:txBody>
          <a:bodyPr>
            <a:normAutofit lnSpcReduction="10000"/>
          </a:bodyPr>
          <a:lstStyle/>
          <a:p>
            <a:pPr marL="0" indent="0">
              <a:buNone/>
            </a:pPr>
            <a:r>
              <a:rPr lang="en-US" sz="1200" b="1" dirty="0"/>
              <a:t>Data Set Information:</a:t>
            </a:r>
            <a:endParaRPr lang="en-US" sz="1200" dirty="0"/>
          </a:p>
          <a:p>
            <a:r>
              <a:rPr lang="en-US" sz="1200" dirty="0"/>
              <a:t>In predicting stock prices you collect data over some period of time - day, week, month, etc. But you cannot take advantage of data from a time period until the next increment of the time period. For example, assume you collect data daily. When Monday is over you have all of the data for that day. However you can invest on Monday, because you don't get the data until the end of the day. You can use the data from Monday to invest on Tuesday.  </a:t>
            </a:r>
            <a:br>
              <a:rPr lang="en-US" sz="1200" dirty="0"/>
            </a:br>
            <a:br>
              <a:rPr lang="en-US" sz="1200" dirty="0"/>
            </a:br>
            <a:r>
              <a:rPr lang="en-US" sz="1200" dirty="0"/>
              <a:t>In our research each record (row) is data for a week. Each record also has the percentage of return that stock has in the following week (</a:t>
            </a:r>
            <a:r>
              <a:rPr lang="en-US" sz="1200" dirty="0" err="1"/>
              <a:t>percent_change_next_weeks_price</a:t>
            </a:r>
            <a:r>
              <a:rPr lang="en-US" sz="1200" dirty="0"/>
              <a:t>). Ideally, you want to determine which stock will produce the greatest rate of return in the following week. This can help you train and test your algorithm. </a:t>
            </a:r>
            <a:br>
              <a:rPr lang="en-US" sz="1200" dirty="0"/>
            </a:br>
            <a:br>
              <a:rPr lang="en-US" sz="1200" dirty="0"/>
            </a:br>
            <a:r>
              <a:rPr lang="en-US" sz="1200" dirty="0"/>
              <a:t>Some of these attributes might not be use used in your research. They were originally added to our database to perform calculations. (Brown, Pelosi &amp; </a:t>
            </a:r>
            <a:r>
              <a:rPr lang="en-US" sz="1200" dirty="0" err="1"/>
              <a:t>Dirska</a:t>
            </a:r>
            <a:r>
              <a:rPr lang="en-US" sz="1200" dirty="0"/>
              <a:t>, 2013) used </a:t>
            </a:r>
            <a:r>
              <a:rPr lang="en-US" sz="1200" dirty="0" err="1"/>
              <a:t>percent_change_price</a:t>
            </a:r>
            <a:r>
              <a:rPr lang="en-US" sz="1200" dirty="0"/>
              <a:t>, </a:t>
            </a:r>
            <a:r>
              <a:rPr lang="en-US" sz="1200" dirty="0" err="1"/>
              <a:t>percent_change_volume_over_last_wk</a:t>
            </a:r>
            <a:r>
              <a:rPr lang="en-US" sz="1200" dirty="0"/>
              <a:t>, </a:t>
            </a:r>
            <a:r>
              <a:rPr lang="en-US" sz="1200" dirty="0" err="1"/>
              <a:t>days_to_next_dividend</a:t>
            </a:r>
            <a:r>
              <a:rPr lang="en-US" sz="1200" dirty="0"/>
              <a:t>, and </a:t>
            </a:r>
            <a:r>
              <a:rPr lang="en-US" sz="1200" dirty="0" err="1"/>
              <a:t>percent_return_next_dividend</a:t>
            </a:r>
            <a:r>
              <a:rPr lang="en-US" sz="1200" dirty="0"/>
              <a:t>. We left the other attributes in the dataset in case you wanted to use any of them. Of course what you want to maximize is </a:t>
            </a:r>
            <a:r>
              <a:rPr lang="en-US" sz="1200" dirty="0" err="1"/>
              <a:t>percent_change_next_weeks_price</a:t>
            </a:r>
            <a:r>
              <a:rPr lang="en-US" sz="1200" dirty="0"/>
              <a:t>. </a:t>
            </a:r>
            <a:br>
              <a:rPr lang="en-US" sz="1200" dirty="0"/>
            </a:br>
            <a:br>
              <a:rPr lang="en-US" sz="1200" dirty="0"/>
            </a:br>
            <a:r>
              <a:rPr lang="en-US" sz="1200" dirty="0"/>
              <a:t>Training data vs Test data: </a:t>
            </a:r>
            <a:br>
              <a:rPr lang="en-US" sz="1200" dirty="0"/>
            </a:br>
            <a:r>
              <a:rPr lang="en-US" sz="1200" dirty="0"/>
              <a:t>In (Brown, Pelosi &amp; </a:t>
            </a:r>
            <a:r>
              <a:rPr lang="en-US" sz="1200" dirty="0" err="1"/>
              <a:t>Dirska</a:t>
            </a:r>
            <a:r>
              <a:rPr lang="en-US" sz="1200" dirty="0"/>
              <a:t>, 2013) we used quarter 1 (Jan-Mar) data for training and quarter 2 (Apr-Jun) data for testing. </a:t>
            </a:r>
            <a:br>
              <a:rPr lang="en-US" sz="1200" dirty="0"/>
            </a:br>
            <a:br>
              <a:rPr lang="en-US" sz="1200" dirty="0"/>
            </a:br>
            <a:r>
              <a:rPr lang="en-US" sz="1200" dirty="0"/>
              <a:t>Interesting data points: </a:t>
            </a:r>
            <a:br>
              <a:rPr lang="en-US" sz="1200" dirty="0"/>
            </a:br>
            <a:r>
              <a:rPr lang="en-US" sz="1200" dirty="0"/>
              <a:t>If you use quarter 2 data for testing, you will notice something interesting in the week ending 5/27/2011 every Dow Jones Index stock lost money.</a:t>
            </a:r>
          </a:p>
          <a:p>
            <a:endParaRPr lang="en-US" sz="1200" dirty="0"/>
          </a:p>
          <a:p>
            <a:pPr marL="0" indent="0">
              <a:buNone/>
            </a:pPr>
            <a:r>
              <a:rPr lang="en-US" sz="1200" dirty="0"/>
              <a:t>More info at:</a:t>
            </a:r>
          </a:p>
          <a:p>
            <a:pPr marL="0" indent="0">
              <a:buNone/>
            </a:pPr>
            <a:r>
              <a:rPr lang="en-US" sz="1200" dirty="0"/>
              <a:t>	Brown, M. S., Pelosi, M. &amp; </a:t>
            </a:r>
            <a:r>
              <a:rPr lang="en-US" sz="1200" dirty="0" err="1"/>
              <a:t>Dirska</a:t>
            </a:r>
            <a:r>
              <a:rPr lang="en-US" sz="1200" dirty="0"/>
              <a:t>, H. (2013). Dynamic-radius Species-conserving Genetic Algorithm 	for the Financial Forecasting of Dow Jones Index Stocks. Machine Learning and Data Mining in 	Pattern Recognition, 7988, 27-41.</a:t>
            </a:r>
          </a:p>
        </p:txBody>
      </p:sp>
    </p:spTree>
    <p:extLst>
      <p:ext uri="{BB962C8B-B14F-4D97-AF65-F5344CB8AC3E}">
        <p14:creationId xmlns:p14="http://schemas.microsoft.com/office/powerpoint/2010/main" val="1618314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normAutofit/>
          </a:bodyPr>
          <a:lstStyle/>
          <a:p>
            <a:pPr algn="just">
              <a:buFont typeface="Wingdings" panose="05000000000000000000" pitchFamily="2" charset="2"/>
              <a:buChar char="q"/>
            </a:pPr>
            <a:r>
              <a:rPr lang="en-US" sz="2500" b="1" dirty="0">
                <a:solidFill>
                  <a:schemeClr val="tx2"/>
                </a:solidFill>
              </a:rPr>
              <a:t>What is a Decision Tree ? How does it work ?</a:t>
            </a:r>
          </a:p>
          <a:p>
            <a:pPr algn="just"/>
            <a:endParaRPr lang="en-US" dirty="0">
              <a:solidFill>
                <a:schemeClr val="tx2"/>
              </a:solidFill>
            </a:endParaRPr>
          </a:p>
          <a:p>
            <a:pPr algn="just"/>
            <a:r>
              <a:rPr lang="en-US" sz="2000" dirty="0">
                <a:solidFill>
                  <a:schemeClr val="tx2"/>
                </a:solidFill>
              </a:rPr>
              <a:t>Decision tree is a type of supervised learning algorithm that can be used in both regression and classification problems.</a:t>
            </a:r>
          </a:p>
          <a:p>
            <a:pPr marL="0" indent="0" algn="just">
              <a:buNone/>
            </a:pPr>
            <a:endParaRPr lang="en-US" sz="2000" dirty="0">
              <a:solidFill>
                <a:schemeClr val="tx2"/>
              </a:solidFill>
            </a:endParaRPr>
          </a:p>
          <a:p>
            <a:pPr algn="just"/>
            <a:r>
              <a:rPr lang="en-US" sz="2000" dirty="0">
                <a:solidFill>
                  <a:schemeClr val="tx2"/>
                </a:solidFill>
              </a:rPr>
              <a:t>It works for both categorical and continuous input and output variables. </a:t>
            </a:r>
          </a:p>
          <a:p>
            <a:pPr algn="just"/>
            <a:endParaRPr lang="en-US" sz="2000" dirty="0">
              <a:solidFill>
                <a:schemeClr val="tx2"/>
              </a:solidFill>
            </a:endParaRPr>
          </a:p>
          <a:p>
            <a:pPr algn="just"/>
            <a:r>
              <a:rPr lang="en-US" sz="2000" dirty="0">
                <a:solidFill>
                  <a:schemeClr val="tx2"/>
                </a:solidFill>
              </a:rPr>
              <a:t>In this technique, we split the population or sample into two or more homogeneous sets (or sub-populations) based on most significant splitter / differentiator in input variables.</a:t>
            </a:r>
          </a:p>
          <a:p>
            <a:pPr algn="just"/>
            <a:endParaRPr lang="en-US" sz="2000" dirty="0">
              <a:solidFill>
                <a:schemeClr val="tx2"/>
              </a:solidFill>
            </a:endParaRPr>
          </a:p>
          <a:p>
            <a:pPr marL="0" indent="0" algn="just">
              <a:buNone/>
            </a:pPr>
            <a:endParaRPr lang="en-US" sz="2000" dirty="0">
              <a:solidFill>
                <a:schemeClr val="tx2"/>
              </a:solidFill>
            </a:endParaRPr>
          </a:p>
          <a:p>
            <a:pPr algn="just"/>
            <a:endParaRPr lang="en-US" dirty="0">
              <a:solidFill>
                <a:schemeClr val="tx2"/>
              </a:solidFill>
            </a:endParaRPr>
          </a:p>
        </p:txBody>
      </p:sp>
    </p:spTree>
    <p:extLst>
      <p:ext uri="{BB962C8B-B14F-4D97-AF65-F5344CB8AC3E}">
        <p14:creationId xmlns:p14="http://schemas.microsoft.com/office/powerpoint/2010/main" val="463624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D3FD-A128-9141-9009-CF66966AB094}"/>
              </a:ext>
            </a:extLst>
          </p:cNvPr>
          <p:cNvSpPr>
            <a:spLocks noGrp="1"/>
          </p:cNvSpPr>
          <p:nvPr>
            <p:ph type="title"/>
          </p:nvPr>
        </p:nvSpPr>
        <p:spPr/>
        <p:txBody>
          <a:bodyPr/>
          <a:lstStyle/>
          <a:p>
            <a:r>
              <a:rPr lang="en-US" dirty="0"/>
              <a:t>Dow Jones Index </a:t>
            </a:r>
            <a:br>
              <a:rPr lang="en-US" dirty="0"/>
            </a:br>
            <a:r>
              <a:rPr lang="en-US" dirty="0"/>
              <a:t>Case Study</a:t>
            </a:r>
          </a:p>
        </p:txBody>
      </p:sp>
      <p:sp>
        <p:nvSpPr>
          <p:cNvPr id="3" name="Content Placeholder 2">
            <a:extLst>
              <a:ext uri="{FF2B5EF4-FFF2-40B4-BE49-F238E27FC236}">
                <a16:creationId xmlns:a16="http://schemas.microsoft.com/office/drawing/2014/main" id="{FBC99366-0CA7-1747-8014-E5E7F244FA09}"/>
              </a:ext>
            </a:extLst>
          </p:cNvPr>
          <p:cNvSpPr>
            <a:spLocks noGrp="1"/>
          </p:cNvSpPr>
          <p:nvPr>
            <p:ph idx="1"/>
          </p:nvPr>
        </p:nvSpPr>
        <p:spPr>
          <a:xfrm>
            <a:off x="457200" y="1600200"/>
            <a:ext cx="8229600" cy="4953000"/>
          </a:xfrm>
        </p:spPr>
        <p:txBody>
          <a:bodyPr>
            <a:normAutofit fontScale="62500" lnSpcReduction="20000"/>
          </a:bodyPr>
          <a:lstStyle/>
          <a:p>
            <a:pPr marL="0" indent="0">
              <a:buNone/>
            </a:pPr>
            <a:r>
              <a:rPr lang="en-US" b="1" dirty="0"/>
              <a:t>Attribute Information:</a:t>
            </a:r>
            <a:endParaRPr lang="en-US" dirty="0"/>
          </a:p>
          <a:p>
            <a:r>
              <a:rPr lang="en-US" dirty="0"/>
              <a:t>quarter: the yearly quarter (1 = Jan-Mar; 2 = Apr=Jun). </a:t>
            </a:r>
          </a:p>
          <a:p>
            <a:r>
              <a:rPr lang="en-US" dirty="0"/>
              <a:t>stock: the stock symbol.</a:t>
            </a:r>
          </a:p>
          <a:p>
            <a:r>
              <a:rPr lang="en-US" dirty="0"/>
              <a:t>date: the last business day of the work (this is typically a Friday) </a:t>
            </a:r>
          </a:p>
          <a:p>
            <a:r>
              <a:rPr lang="en-US" dirty="0"/>
              <a:t>open: the price of the stock at the beginning of the week </a:t>
            </a:r>
          </a:p>
          <a:p>
            <a:r>
              <a:rPr lang="en-US" dirty="0"/>
              <a:t>high: the highest price of the stock during the week </a:t>
            </a:r>
          </a:p>
          <a:p>
            <a:r>
              <a:rPr lang="en-US" dirty="0"/>
              <a:t>low: the lowest price of the stock during the week </a:t>
            </a:r>
          </a:p>
          <a:p>
            <a:r>
              <a:rPr lang="en-US" dirty="0"/>
              <a:t>close: the price of the stock at the end of the week </a:t>
            </a:r>
          </a:p>
          <a:p>
            <a:r>
              <a:rPr lang="en-US" dirty="0"/>
              <a:t>volume: the number of shares of stock that traded hands in the week </a:t>
            </a:r>
          </a:p>
          <a:p>
            <a:r>
              <a:rPr lang="en-US" dirty="0" err="1"/>
              <a:t>percent_change_price</a:t>
            </a:r>
            <a:r>
              <a:rPr lang="en-US" dirty="0"/>
              <a:t>: the percentage change in price throughout the week </a:t>
            </a:r>
          </a:p>
          <a:p>
            <a:r>
              <a:rPr lang="en-US" dirty="0" err="1"/>
              <a:t>percent_chagne_volume_over_last_wek</a:t>
            </a:r>
            <a:r>
              <a:rPr lang="en-US" dirty="0"/>
              <a:t>: the percentage change in the number of shares of </a:t>
            </a:r>
          </a:p>
          <a:p>
            <a:r>
              <a:rPr lang="en-US" dirty="0"/>
              <a:t>stock that traded hands for this week compared to the previous week </a:t>
            </a:r>
          </a:p>
          <a:p>
            <a:r>
              <a:rPr lang="en-US" dirty="0" err="1"/>
              <a:t>previous_weeks_volume</a:t>
            </a:r>
            <a:r>
              <a:rPr lang="en-US" dirty="0"/>
              <a:t>: the number of shares of stock that traded hands in the previous week </a:t>
            </a:r>
          </a:p>
          <a:p>
            <a:r>
              <a:rPr lang="en-US" dirty="0" err="1"/>
              <a:t>next_weeks_open</a:t>
            </a:r>
            <a:r>
              <a:rPr lang="en-US" dirty="0"/>
              <a:t>: the opening price of the stock in the following week </a:t>
            </a:r>
          </a:p>
          <a:p>
            <a:r>
              <a:rPr lang="en-US" dirty="0" err="1"/>
              <a:t>next_weeks_close</a:t>
            </a:r>
            <a:r>
              <a:rPr lang="en-US" dirty="0"/>
              <a:t>: the closing price of the stock in the following week </a:t>
            </a:r>
          </a:p>
          <a:p>
            <a:r>
              <a:rPr lang="en-US" dirty="0" err="1"/>
              <a:t>percent_change_next_weeks_price</a:t>
            </a:r>
            <a:r>
              <a:rPr lang="en-US" dirty="0"/>
              <a:t>: the percentage change in price of the stock in the </a:t>
            </a:r>
          </a:p>
          <a:p>
            <a:r>
              <a:rPr lang="en-US" dirty="0"/>
              <a:t>following week </a:t>
            </a:r>
            <a:r>
              <a:rPr lang="en-US" dirty="0" err="1"/>
              <a:t>days_to_next_dividend</a:t>
            </a:r>
            <a:r>
              <a:rPr lang="en-US" dirty="0"/>
              <a:t>: the number of days until the next dividend </a:t>
            </a:r>
          </a:p>
          <a:p>
            <a:r>
              <a:rPr lang="en-US" dirty="0" err="1"/>
              <a:t>percent_return_next_dividend</a:t>
            </a:r>
            <a:r>
              <a:rPr lang="en-US" dirty="0"/>
              <a:t>: the percentage of return on the next dividend </a:t>
            </a:r>
          </a:p>
          <a:p>
            <a:endParaRPr lang="en-US" dirty="0"/>
          </a:p>
        </p:txBody>
      </p:sp>
      <p:sp>
        <p:nvSpPr>
          <p:cNvPr id="4" name="TextBox 3">
            <a:extLst>
              <a:ext uri="{FF2B5EF4-FFF2-40B4-BE49-F238E27FC236}">
                <a16:creationId xmlns:a16="http://schemas.microsoft.com/office/drawing/2014/main" id="{155C3773-E6B9-E847-870F-7217E3A0A480}"/>
              </a:ext>
            </a:extLst>
          </p:cNvPr>
          <p:cNvSpPr txBox="1"/>
          <p:nvPr/>
        </p:nvSpPr>
        <p:spPr>
          <a:xfrm>
            <a:off x="2743200" y="6488668"/>
            <a:ext cx="3230372" cy="369332"/>
          </a:xfrm>
          <a:prstGeom prst="rect">
            <a:avLst/>
          </a:prstGeom>
          <a:noFill/>
        </p:spPr>
        <p:txBody>
          <a:bodyPr wrap="none" rtlCol="0">
            <a:spAutoFit/>
          </a:bodyPr>
          <a:lstStyle/>
          <a:p>
            <a:r>
              <a:rPr lang="en-US" dirty="0"/>
              <a:t>Data on BB: </a:t>
            </a:r>
            <a:r>
              <a:rPr lang="en-US" dirty="0" err="1"/>
              <a:t>dow_jones_index</a:t>
            </a:r>
            <a:endParaRPr lang="en-US" dirty="0"/>
          </a:p>
        </p:txBody>
      </p:sp>
    </p:spTree>
    <p:extLst>
      <p:ext uri="{BB962C8B-B14F-4D97-AF65-F5344CB8AC3E}">
        <p14:creationId xmlns:p14="http://schemas.microsoft.com/office/powerpoint/2010/main" val="3702198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9848B8-3743-A140-BD69-16E11F4730AB}"/>
              </a:ext>
            </a:extLst>
          </p:cNvPr>
          <p:cNvSpPr>
            <a:spLocks noGrp="1"/>
          </p:cNvSpPr>
          <p:nvPr>
            <p:ph type="title"/>
          </p:nvPr>
        </p:nvSpPr>
        <p:spPr/>
        <p:txBody>
          <a:bodyPr/>
          <a:lstStyle/>
          <a:p>
            <a:r>
              <a:rPr lang="en-US" dirty="0"/>
              <a:t>Dow Jones Index </a:t>
            </a:r>
            <a:br>
              <a:rPr lang="en-US" dirty="0"/>
            </a:br>
            <a:r>
              <a:rPr lang="en-US" dirty="0"/>
              <a:t>Case Study</a:t>
            </a:r>
          </a:p>
        </p:txBody>
      </p:sp>
      <p:sp>
        <p:nvSpPr>
          <p:cNvPr id="8" name="Content Placeholder 2">
            <a:extLst>
              <a:ext uri="{FF2B5EF4-FFF2-40B4-BE49-F238E27FC236}">
                <a16:creationId xmlns:a16="http://schemas.microsoft.com/office/drawing/2014/main" id="{EA9A5674-E0EF-F247-885E-157304BB0ACE}"/>
              </a:ext>
            </a:extLst>
          </p:cNvPr>
          <p:cNvSpPr>
            <a:spLocks noGrp="1"/>
          </p:cNvSpPr>
          <p:nvPr>
            <p:ph idx="1"/>
          </p:nvPr>
        </p:nvSpPr>
        <p:spPr/>
        <p:txBody>
          <a:bodyPr>
            <a:normAutofit fontScale="92500" lnSpcReduction="10000"/>
          </a:bodyPr>
          <a:lstStyle/>
          <a:p>
            <a:pPr marL="0" indent="0">
              <a:buNone/>
            </a:pPr>
            <a:r>
              <a:rPr lang="en-US" dirty="0"/>
              <a:t>Training data vs Test data: </a:t>
            </a:r>
            <a:br>
              <a:rPr lang="en-US" dirty="0"/>
            </a:br>
            <a:r>
              <a:rPr lang="en-US" dirty="0"/>
              <a:t>Use quarter 1 (Jan-Mar) data for training and quarter 2 (Apr-Jun) data for testing. </a:t>
            </a:r>
          </a:p>
          <a:p>
            <a:pPr marL="0" indent="0">
              <a:buNone/>
            </a:pPr>
            <a:endParaRPr lang="en-US" dirty="0"/>
          </a:p>
          <a:p>
            <a:pPr marL="0" indent="0">
              <a:buNone/>
            </a:pPr>
            <a:r>
              <a:rPr lang="en-US" dirty="0"/>
              <a:t>Task: </a:t>
            </a:r>
            <a:r>
              <a:rPr lang="en-US" b="1" dirty="0"/>
              <a:t>Build models to predict stock prices and evaluate risks of stocks. </a:t>
            </a:r>
          </a:p>
          <a:p>
            <a:pPr marL="0" indent="0">
              <a:buNone/>
            </a:pPr>
            <a:endParaRPr lang="en-US" dirty="0"/>
          </a:p>
          <a:p>
            <a:pPr marL="0" indent="0">
              <a:buNone/>
            </a:pPr>
            <a:r>
              <a:rPr lang="en-US" dirty="0"/>
              <a:t>Try different models (LM, Decision Trees/SVR) to test for accuracy. Discuss appropriateness of model and insights from findings. Discuss prediction accuracy. Discuss risks of different stocks using CAPM. </a:t>
            </a:r>
          </a:p>
          <a:p>
            <a:pPr marL="0" indent="0">
              <a:buNone/>
            </a:pPr>
            <a:endParaRPr lang="en-US" dirty="0"/>
          </a:p>
          <a:p>
            <a:pPr marL="0" indent="0">
              <a:buNone/>
            </a:pPr>
            <a:r>
              <a:rPr lang="en-US" dirty="0"/>
              <a:t>Hint: Try lagged variables? </a:t>
            </a:r>
          </a:p>
        </p:txBody>
      </p:sp>
    </p:spTree>
    <p:extLst>
      <p:ext uri="{BB962C8B-B14F-4D97-AF65-F5344CB8AC3E}">
        <p14:creationId xmlns:p14="http://schemas.microsoft.com/office/powerpoint/2010/main" val="41252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a:bodyPr>
          <a:lstStyle/>
          <a:p>
            <a:pPr marL="0" indent="0" algn="just">
              <a:buNone/>
            </a:pPr>
            <a:r>
              <a:rPr lang="en-US" b="1" dirty="0">
                <a:solidFill>
                  <a:schemeClr val="tx2"/>
                </a:solidFill>
              </a:rPr>
              <a:t>Example:-</a:t>
            </a:r>
            <a:endParaRPr lang="en-US" sz="2000" dirty="0">
              <a:solidFill>
                <a:schemeClr val="tx2"/>
              </a:solidFill>
            </a:endParaRPr>
          </a:p>
          <a:p>
            <a:pPr algn="just"/>
            <a:r>
              <a:rPr lang="en-US" sz="1800" dirty="0">
                <a:solidFill>
                  <a:schemeClr val="tx2"/>
                </a:solidFill>
              </a:rPr>
              <a:t>Let’s say we have a sample of 30 students with three variables Gender (Boy/ Girl), Class( IX/ X) and Height (5 to 6 </a:t>
            </a:r>
            <a:r>
              <a:rPr lang="en-US" sz="1800" dirty="0" err="1">
                <a:solidFill>
                  <a:schemeClr val="tx2"/>
                </a:solidFill>
              </a:rPr>
              <a:t>ft</a:t>
            </a:r>
            <a:r>
              <a:rPr lang="en-US" sz="1800" dirty="0">
                <a:solidFill>
                  <a:schemeClr val="tx2"/>
                </a:solidFill>
              </a:rPr>
              <a:t>). 15 out of these 30 play cricket in leisure time. Now, I want to create a model to predict who will play cricket during leisure period? In this problem, we need to segregate students who play cricket in their leisure time based on highly significant input variable among all three.</a:t>
            </a:r>
          </a:p>
          <a:p>
            <a:pPr algn="just"/>
            <a:endParaRPr lang="en-US" sz="1800" dirty="0">
              <a:solidFill>
                <a:schemeClr val="tx2"/>
              </a:solidFill>
            </a:endParaRPr>
          </a:p>
          <a:p>
            <a:pPr algn="just"/>
            <a:r>
              <a:rPr lang="en-US" sz="1800" dirty="0">
                <a:solidFill>
                  <a:schemeClr val="tx2"/>
                </a:solidFill>
              </a:rPr>
              <a:t>This is where decision tree helps, it will segregate the students based on all values of three variable and identify the variable, which creates the best homogeneous sets of students (which are heterogeneous to each other). In the snapshot below, you can see that variable Gender is able to identify best homogeneous sets compared to the other two variables.</a:t>
            </a:r>
          </a:p>
          <a:p>
            <a:pPr algn="just"/>
            <a:endParaRPr lang="en-US" sz="1800" dirty="0">
              <a:solidFill>
                <a:schemeClr val="tx2"/>
              </a:solidFill>
            </a:endParaRPr>
          </a:p>
          <a:p>
            <a:pPr algn="just"/>
            <a:endParaRPr lang="en-US" sz="1800" dirty="0">
              <a:solidFill>
                <a:schemeClr val="tx2"/>
              </a:solidFill>
            </a:endParaRPr>
          </a:p>
          <a:p>
            <a:pPr algn="just"/>
            <a:endParaRPr lang="en-US" sz="2000" dirty="0">
              <a:solidFill>
                <a:schemeClr val="tx2"/>
              </a:solidFill>
            </a:endParaRPr>
          </a:p>
        </p:txBody>
      </p:sp>
      <p:pic>
        <p:nvPicPr>
          <p:cNvPr id="4" name="Picture 2">
            <a:extLst>
              <a:ext uri="{FF2B5EF4-FFF2-40B4-BE49-F238E27FC236}">
                <a16:creationId xmlns:a16="http://schemas.microsoft.com/office/drawing/2014/main" id="{BEC90307-767E-7F4E-9872-1722D4287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191000"/>
            <a:ext cx="8382000" cy="2037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551A14AF-174E-2249-A5BC-725A73CD480D}"/>
              </a:ext>
            </a:extLst>
          </p:cNvPr>
          <p:cNvSpPr txBox="1"/>
          <p:nvPr/>
        </p:nvSpPr>
        <p:spPr>
          <a:xfrm>
            <a:off x="1596043" y="6336268"/>
            <a:ext cx="5926622" cy="338554"/>
          </a:xfrm>
          <a:prstGeom prst="rect">
            <a:avLst/>
          </a:prstGeom>
          <a:noFill/>
        </p:spPr>
        <p:txBody>
          <a:bodyPr wrap="none" rtlCol="0">
            <a:spAutoFit/>
          </a:bodyPr>
          <a:lstStyle/>
          <a:p>
            <a:r>
              <a:rPr lang="en-US" sz="1600" dirty="0">
                <a:latin typeface="Century Gothic" panose="020B0502020202020204" pitchFamily="34" charset="0"/>
              </a:rPr>
              <a:t>Now the question: How do we do this? Various algorithms!</a:t>
            </a:r>
          </a:p>
        </p:txBody>
      </p:sp>
    </p:spTree>
    <p:extLst>
      <p:ext uri="{BB962C8B-B14F-4D97-AF65-F5344CB8AC3E}">
        <p14:creationId xmlns:p14="http://schemas.microsoft.com/office/powerpoint/2010/main" val="934583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a:bodyPr>
          <a:lstStyle/>
          <a:p>
            <a:pPr algn="just">
              <a:buFont typeface="Wingdings" panose="05000000000000000000" pitchFamily="2" charset="2"/>
              <a:buChar char="q"/>
            </a:pPr>
            <a:r>
              <a:rPr lang="en-US" b="1" dirty="0">
                <a:solidFill>
                  <a:schemeClr val="tx2"/>
                </a:solidFill>
              </a:rPr>
              <a:t>Important Terminology related to Decision Trees</a:t>
            </a:r>
          </a:p>
          <a:p>
            <a:pPr marL="0" indent="0" algn="just">
              <a:buNone/>
            </a:pPr>
            <a:r>
              <a:rPr lang="en-US" sz="2000" dirty="0">
                <a:solidFill>
                  <a:schemeClr val="tx2"/>
                </a:solidFill>
              </a:rPr>
              <a:t>Let’s look at the basic terminology used with Decision trees:</a:t>
            </a:r>
          </a:p>
          <a:p>
            <a:pPr marL="0" indent="0" algn="just">
              <a:buNone/>
            </a:pPr>
            <a:endParaRPr lang="en-US" sz="2000" dirty="0">
              <a:solidFill>
                <a:schemeClr val="tx2"/>
              </a:solidFill>
            </a:endParaRPr>
          </a:p>
          <a:p>
            <a:pPr algn="just"/>
            <a:r>
              <a:rPr lang="en-US" sz="2000" b="1" dirty="0">
                <a:solidFill>
                  <a:schemeClr val="tx2"/>
                </a:solidFill>
              </a:rPr>
              <a:t>Root Node: </a:t>
            </a:r>
            <a:r>
              <a:rPr lang="en-US" sz="2000" dirty="0">
                <a:solidFill>
                  <a:schemeClr val="tx2"/>
                </a:solidFill>
              </a:rPr>
              <a:t>It represents entire population or sample and this further gets divided into two or more homogeneous sets.</a:t>
            </a:r>
          </a:p>
          <a:p>
            <a:pPr algn="just"/>
            <a:endParaRPr lang="en-US" sz="2000" dirty="0">
              <a:solidFill>
                <a:schemeClr val="tx2"/>
              </a:solidFill>
            </a:endParaRPr>
          </a:p>
          <a:p>
            <a:pPr algn="just"/>
            <a:r>
              <a:rPr lang="en-US" sz="2000" b="1" dirty="0">
                <a:solidFill>
                  <a:schemeClr val="tx2"/>
                </a:solidFill>
              </a:rPr>
              <a:t>Splitting: </a:t>
            </a:r>
            <a:r>
              <a:rPr lang="en-US" sz="2000" dirty="0">
                <a:solidFill>
                  <a:schemeClr val="tx2"/>
                </a:solidFill>
              </a:rPr>
              <a:t>It is a process of dividing a node into two or more sub-nodes.</a:t>
            </a:r>
          </a:p>
          <a:p>
            <a:pPr algn="just"/>
            <a:endParaRPr lang="en-US" sz="2000" dirty="0">
              <a:solidFill>
                <a:schemeClr val="tx2"/>
              </a:solidFill>
            </a:endParaRPr>
          </a:p>
          <a:p>
            <a:pPr algn="just"/>
            <a:r>
              <a:rPr lang="en-US" sz="2000" b="1" dirty="0">
                <a:solidFill>
                  <a:schemeClr val="tx2"/>
                </a:solidFill>
              </a:rPr>
              <a:t>Decision Node: </a:t>
            </a:r>
            <a:r>
              <a:rPr lang="en-US" sz="2000" dirty="0">
                <a:solidFill>
                  <a:schemeClr val="tx2"/>
                </a:solidFill>
              </a:rPr>
              <a:t>When a sub-node splits into further sub-nodes, then it is called decision node.</a:t>
            </a:r>
          </a:p>
          <a:p>
            <a:pPr algn="just"/>
            <a:endParaRPr lang="en-US" sz="2000" dirty="0">
              <a:solidFill>
                <a:schemeClr val="tx2"/>
              </a:solidFill>
            </a:endParaRPr>
          </a:p>
          <a:p>
            <a:pPr algn="just"/>
            <a:r>
              <a:rPr lang="en-US" sz="2000" b="1" dirty="0">
                <a:solidFill>
                  <a:schemeClr val="tx2"/>
                </a:solidFill>
              </a:rPr>
              <a:t>Leaf/ Terminal Node: </a:t>
            </a:r>
            <a:r>
              <a:rPr lang="en-US" sz="2000" dirty="0">
                <a:solidFill>
                  <a:schemeClr val="tx2"/>
                </a:solidFill>
              </a:rPr>
              <a:t>Nodes do not split is called Leaf or Terminal node.</a:t>
            </a:r>
          </a:p>
          <a:p>
            <a:pPr algn="just"/>
            <a:endParaRPr lang="en-US" sz="2000" dirty="0">
              <a:solidFill>
                <a:schemeClr val="tx2"/>
              </a:solidFill>
            </a:endParaRPr>
          </a:p>
          <a:p>
            <a:pPr algn="just"/>
            <a:r>
              <a:rPr lang="en-US" sz="2000" b="1" dirty="0">
                <a:solidFill>
                  <a:schemeClr val="tx2"/>
                </a:solidFill>
              </a:rPr>
              <a:t>Pruning: </a:t>
            </a:r>
            <a:r>
              <a:rPr lang="en-US" sz="2000" dirty="0">
                <a:solidFill>
                  <a:schemeClr val="tx2"/>
                </a:solidFill>
              </a:rPr>
              <a:t>When we remove sub-nodes of a decision node, this process is called pruning. You can say opposite process of splitting.</a:t>
            </a:r>
          </a:p>
          <a:p>
            <a:pPr algn="just"/>
            <a:endParaRPr lang="en-US" sz="2000" dirty="0">
              <a:solidFill>
                <a:schemeClr val="tx2"/>
              </a:solidFill>
            </a:endParaRPr>
          </a:p>
          <a:p>
            <a:pPr algn="just"/>
            <a:endParaRPr lang="en-US" dirty="0">
              <a:solidFill>
                <a:schemeClr val="tx2"/>
              </a:solidFill>
            </a:endParaRPr>
          </a:p>
        </p:txBody>
      </p:sp>
    </p:spTree>
    <p:extLst>
      <p:ext uri="{BB962C8B-B14F-4D97-AF65-F5344CB8AC3E}">
        <p14:creationId xmlns:p14="http://schemas.microsoft.com/office/powerpoint/2010/main" val="166993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a:bodyPr>
          <a:lstStyle/>
          <a:p>
            <a:pPr algn="just"/>
            <a:r>
              <a:rPr lang="en-US" sz="2000" b="1" dirty="0">
                <a:solidFill>
                  <a:schemeClr val="tx2"/>
                </a:solidFill>
              </a:rPr>
              <a:t>Branch / Sub-Tree: </a:t>
            </a:r>
            <a:r>
              <a:rPr lang="en-US" sz="2000" dirty="0">
                <a:solidFill>
                  <a:schemeClr val="tx2"/>
                </a:solidFill>
              </a:rPr>
              <a:t>A sub section of entire tree is called branch or sub-tree.</a:t>
            </a:r>
          </a:p>
          <a:p>
            <a:pPr algn="just"/>
            <a:endParaRPr lang="en-US" sz="2000" dirty="0">
              <a:solidFill>
                <a:schemeClr val="tx2"/>
              </a:solidFill>
            </a:endParaRPr>
          </a:p>
          <a:p>
            <a:pPr algn="just"/>
            <a:r>
              <a:rPr lang="en-US" sz="2000" b="1" dirty="0">
                <a:solidFill>
                  <a:schemeClr val="tx2"/>
                </a:solidFill>
              </a:rPr>
              <a:t>Parent and Child Node: </a:t>
            </a:r>
            <a:r>
              <a:rPr lang="en-US" sz="2000" dirty="0">
                <a:solidFill>
                  <a:schemeClr val="tx2"/>
                </a:solidFill>
              </a:rPr>
              <a:t>A node, which is divided into sub-nodes is called parent node of sub-nodes where as sub-nodes are the child of parent node.</a:t>
            </a:r>
          </a:p>
          <a:p>
            <a:pPr algn="just"/>
            <a:endParaRPr lang="en-US" sz="2000" dirty="0">
              <a:solidFill>
                <a:schemeClr val="tx2"/>
              </a:solidFill>
            </a:endParaRPr>
          </a:p>
          <a:p>
            <a:pPr algn="just"/>
            <a:endParaRPr lang="en-US" sz="2000" dirty="0">
              <a:solidFill>
                <a:schemeClr val="tx2"/>
              </a:solidFill>
            </a:endParaRPr>
          </a:p>
          <a:p>
            <a:pPr algn="just"/>
            <a:endParaRPr lang="en-US" sz="2000" dirty="0">
              <a:solidFill>
                <a:schemeClr val="tx2"/>
              </a:solidFill>
            </a:endParaRPr>
          </a:p>
          <a:p>
            <a:pPr algn="just"/>
            <a:endParaRPr lang="en-US" sz="2000" dirty="0">
              <a:solidFill>
                <a:schemeClr val="tx2"/>
              </a:solidFill>
            </a:endParaRPr>
          </a:p>
          <a:p>
            <a:pPr algn="just"/>
            <a:endParaRPr lang="en-US" sz="2000" dirty="0">
              <a:solidFill>
                <a:schemeClr val="tx2"/>
              </a:solidFill>
            </a:endParaRPr>
          </a:p>
          <a:p>
            <a:pPr algn="just"/>
            <a:endParaRPr lang="en-US" sz="2000" dirty="0">
              <a:solidFill>
                <a:schemeClr val="tx2"/>
              </a:solidFill>
            </a:endParaRPr>
          </a:p>
          <a:p>
            <a:pPr algn="just"/>
            <a:endParaRPr lang="en-US" sz="2000" dirty="0">
              <a:solidFill>
                <a:schemeClr val="tx2"/>
              </a:solidFill>
            </a:endParaRPr>
          </a:p>
          <a:p>
            <a:pPr algn="just"/>
            <a:endParaRPr lang="en-US" sz="2000" dirty="0">
              <a:solidFill>
                <a:schemeClr val="tx2"/>
              </a:solidFill>
            </a:endParaRPr>
          </a:p>
          <a:p>
            <a:pPr algn="just"/>
            <a:endParaRPr lang="en-US" sz="2000" dirty="0">
              <a:solidFill>
                <a:schemeClr val="tx2"/>
              </a:solidFill>
            </a:endParaRPr>
          </a:p>
          <a:p>
            <a:pPr marL="0" indent="0" algn="just">
              <a:buNone/>
            </a:pPr>
            <a:endParaRPr lang="en-US" sz="2000" dirty="0">
              <a:solidFill>
                <a:schemeClr val="tx2"/>
              </a:solidFill>
            </a:endParaRPr>
          </a:p>
          <a:p>
            <a:pPr algn="just"/>
            <a:r>
              <a:rPr lang="en-US" sz="2000" dirty="0">
                <a:solidFill>
                  <a:schemeClr val="tx2"/>
                </a:solidFill>
              </a:rPr>
              <a:t>These are the terms commonly used for decision trees.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67000"/>
            <a:ext cx="5257800" cy="2895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9574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629400"/>
          </a:xfrm>
        </p:spPr>
        <p:txBody>
          <a:bodyPr>
            <a:normAutofit/>
          </a:bodyPr>
          <a:lstStyle/>
          <a:p>
            <a:pPr algn="just">
              <a:buFont typeface="Wingdings" panose="05000000000000000000" pitchFamily="2" charset="2"/>
              <a:buChar char="q"/>
            </a:pPr>
            <a:r>
              <a:rPr lang="en-US" sz="2000" b="1" dirty="0">
                <a:solidFill>
                  <a:schemeClr val="tx2"/>
                </a:solidFill>
              </a:rPr>
              <a:t>Types of Decision Trees</a:t>
            </a:r>
            <a:endParaRPr lang="en-US" sz="1600" b="1" dirty="0">
              <a:solidFill>
                <a:schemeClr val="tx2"/>
              </a:solidFill>
            </a:endParaRPr>
          </a:p>
          <a:p>
            <a:pPr marL="0" indent="0" algn="just">
              <a:buNone/>
            </a:pPr>
            <a:r>
              <a:rPr lang="en-US" sz="1600" b="1" dirty="0">
                <a:solidFill>
                  <a:schemeClr val="tx2"/>
                </a:solidFill>
              </a:rPr>
              <a:t>Regression Trees</a:t>
            </a:r>
          </a:p>
          <a:p>
            <a:pPr algn="just"/>
            <a:r>
              <a:rPr lang="en-US" sz="1600" dirty="0">
                <a:solidFill>
                  <a:schemeClr val="tx2"/>
                </a:solidFill>
              </a:rPr>
              <a:t>Let's take a look at the image below, which helps visualize the nature of partitioning carried out by a </a:t>
            </a:r>
            <a:r>
              <a:rPr lang="en-US" sz="1600" b="1" dirty="0">
                <a:solidFill>
                  <a:schemeClr val="tx2"/>
                </a:solidFill>
              </a:rPr>
              <a:t>Regression Tree</a:t>
            </a:r>
            <a:r>
              <a:rPr lang="en-US" sz="1600" dirty="0">
                <a:solidFill>
                  <a:schemeClr val="tx2"/>
                </a:solidFill>
              </a:rPr>
              <a:t>.</a:t>
            </a:r>
          </a:p>
          <a:p>
            <a:pPr marL="0" indent="0" algn="just">
              <a:buNone/>
            </a:pPr>
            <a:endParaRPr lang="en-US" sz="1600" dirty="0">
              <a:solidFill>
                <a:schemeClr val="tx2"/>
              </a:solidFill>
            </a:endParaRPr>
          </a:p>
          <a:p>
            <a:pPr algn="just"/>
            <a:r>
              <a:rPr lang="en-US" sz="1600" dirty="0">
                <a:solidFill>
                  <a:schemeClr val="tx2"/>
                </a:solidFill>
              </a:rPr>
              <a:t>This shows a regression tree fit to a random dataset. </a:t>
            </a:r>
          </a:p>
          <a:p>
            <a:pPr marL="0" indent="0" algn="just">
              <a:buNone/>
            </a:pPr>
            <a:endParaRPr lang="en-US" sz="1600" dirty="0">
              <a:solidFill>
                <a:schemeClr val="tx2"/>
              </a:solidFill>
            </a:endParaRPr>
          </a:p>
          <a:p>
            <a:pPr algn="just"/>
            <a:r>
              <a:rPr lang="en-US" sz="1600" dirty="0">
                <a:solidFill>
                  <a:schemeClr val="tx2"/>
                </a:solidFill>
              </a:rPr>
              <a:t>The left visualizations show a series of splitting rules, starting at the top of the tree. </a:t>
            </a:r>
          </a:p>
          <a:p>
            <a:pPr marL="0" indent="0" algn="just">
              <a:buNone/>
            </a:pPr>
            <a:r>
              <a:rPr lang="en-US" sz="1600" dirty="0">
                <a:solidFill>
                  <a:schemeClr val="tx2"/>
                </a:solidFill>
              </a:rPr>
              <a:t>Splitting </a:t>
            </a:r>
            <a:r>
              <a:rPr lang="en-US" sz="1600" b="1" dirty="0">
                <a:solidFill>
                  <a:schemeClr val="tx2"/>
                </a:solidFill>
              </a:rPr>
              <a:t>Left</a:t>
            </a:r>
            <a:r>
              <a:rPr lang="en-US" sz="1600" dirty="0">
                <a:solidFill>
                  <a:schemeClr val="tx2"/>
                </a:solidFill>
              </a:rPr>
              <a:t> is </a:t>
            </a:r>
            <a:r>
              <a:rPr lang="en-US" sz="1600" b="1" dirty="0">
                <a:solidFill>
                  <a:schemeClr val="tx2"/>
                </a:solidFill>
              </a:rPr>
              <a:t>yes</a:t>
            </a:r>
            <a:r>
              <a:rPr lang="en-US" sz="1600" dirty="0">
                <a:solidFill>
                  <a:schemeClr val="tx2"/>
                </a:solidFill>
              </a:rPr>
              <a:t> and </a:t>
            </a:r>
            <a:r>
              <a:rPr lang="en-US" sz="1600" b="1" dirty="0">
                <a:solidFill>
                  <a:schemeClr val="tx2"/>
                </a:solidFill>
              </a:rPr>
              <a:t>right</a:t>
            </a:r>
            <a:r>
              <a:rPr lang="en-US" sz="1600" dirty="0">
                <a:solidFill>
                  <a:schemeClr val="tx2"/>
                </a:solidFill>
              </a:rPr>
              <a:t> is </a:t>
            </a:r>
            <a:r>
              <a:rPr lang="en-US" sz="1600" b="1" dirty="0">
                <a:solidFill>
                  <a:schemeClr val="tx2"/>
                </a:solidFill>
              </a:rPr>
              <a:t>no</a:t>
            </a:r>
            <a:r>
              <a:rPr lang="en-US" sz="1600" dirty="0">
                <a:solidFill>
                  <a:schemeClr val="tx2"/>
                </a:solidFill>
              </a:rPr>
              <a:t>! The leaf nodes show the predicted response. </a:t>
            </a:r>
          </a:p>
          <a:p>
            <a:pPr algn="just"/>
            <a:endParaRPr lang="en-US" sz="1600" dirty="0">
              <a:solidFill>
                <a:schemeClr val="tx2"/>
              </a:solidFill>
            </a:endParaRPr>
          </a:p>
          <a:p>
            <a:pPr algn="just"/>
            <a:r>
              <a:rPr lang="en-US" sz="1600" dirty="0">
                <a:solidFill>
                  <a:schemeClr val="tx2"/>
                </a:solidFill>
              </a:rPr>
              <a:t>The right visualization shows the final feature space fully split. </a:t>
            </a:r>
          </a:p>
          <a:p>
            <a:pPr algn="just"/>
            <a:endParaRPr lang="en-US" sz="1600" dirty="0">
              <a:solidFill>
                <a:schemeClr val="tx2"/>
              </a:solidFill>
            </a:endParaRPr>
          </a:p>
          <a:p>
            <a:pPr algn="just"/>
            <a:r>
              <a:rPr lang="en-US" sz="1600" dirty="0">
                <a:solidFill>
                  <a:schemeClr val="tx2"/>
                </a:solidFill>
              </a:rPr>
              <a:t>Notice that every split of the domain is aligned with one of the feature axes. </a:t>
            </a:r>
          </a:p>
          <a:p>
            <a:pPr algn="just"/>
            <a:endParaRPr lang="en-US" sz="1600" dirty="0">
              <a:solidFill>
                <a:schemeClr val="tx2"/>
              </a:solidFill>
            </a:endParaRPr>
          </a:p>
          <a:p>
            <a:pPr algn="just"/>
            <a:r>
              <a:rPr lang="en-US" sz="1600" dirty="0">
                <a:solidFill>
                  <a:schemeClr val="tx2"/>
                </a:solidFill>
              </a:rPr>
              <a:t>The concept of axis parallel </a:t>
            </a:r>
          </a:p>
          <a:p>
            <a:pPr marL="0" indent="0" algn="just">
              <a:buNone/>
            </a:pPr>
            <a:r>
              <a:rPr lang="en-US" sz="1600" dirty="0">
                <a:solidFill>
                  <a:schemeClr val="tx2"/>
                </a:solidFill>
              </a:rPr>
              <a:t>splitting generalizes straightforwardly </a:t>
            </a:r>
          </a:p>
          <a:p>
            <a:pPr marL="0" indent="0" algn="just">
              <a:buNone/>
            </a:pPr>
            <a:r>
              <a:rPr lang="en-US" sz="1600" dirty="0">
                <a:solidFill>
                  <a:schemeClr val="tx2"/>
                </a:solidFill>
              </a:rPr>
              <a:t>to dimensions greater than two. </a:t>
            </a:r>
          </a:p>
        </p:txBody>
      </p:sp>
      <p:pic>
        <p:nvPicPr>
          <p:cNvPr id="4" name="Picture 2">
            <a:extLst>
              <a:ext uri="{FF2B5EF4-FFF2-40B4-BE49-F238E27FC236}">
                <a16:creationId xmlns:a16="http://schemas.microsoft.com/office/drawing/2014/main" id="{0B44364B-8A15-D94B-A6D9-9022E79F7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074" y="4109358"/>
            <a:ext cx="5029200" cy="2672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AD77B76-A007-A14A-9BC0-A288498467E8}"/>
                  </a:ext>
                </a:extLst>
              </p:cNvPr>
              <p:cNvSpPr/>
              <p:nvPr/>
            </p:nvSpPr>
            <p:spPr>
              <a:xfrm>
                <a:off x="260350" y="5374821"/>
                <a:ext cx="3568701" cy="1077218"/>
              </a:xfrm>
              <a:prstGeom prst="rect">
                <a:avLst/>
              </a:prstGeom>
            </p:spPr>
            <p:txBody>
              <a:bodyPr wrap="square">
                <a:spAutoFit/>
              </a:bodyPr>
              <a:lstStyle/>
              <a:p>
                <a:r>
                  <a:rPr lang="en-US" sz="1600" dirty="0">
                    <a:solidFill>
                      <a:schemeClr val="tx2"/>
                    </a:solidFill>
                  </a:rPr>
                  <a:t>For a feature space of size </a:t>
                </a:r>
                <a14:m>
                  <m:oMath xmlns:m="http://schemas.openxmlformats.org/officeDocument/2006/math">
                    <m:r>
                      <a:rPr lang="en-US" sz="1600" i="1">
                        <a:solidFill>
                          <a:schemeClr val="tx2"/>
                        </a:solidFill>
                        <a:latin typeface="Cambria Math"/>
                      </a:rPr>
                      <m:t>𝑝</m:t>
                    </m:r>
                    <m:r>
                      <a:rPr lang="en-US" sz="1600" i="1">
                        <a:solidFill>
                          <a:schemeClr val="tx2"/>
                        </a:solidFill>
                        <a:latin typeface="Cambria Math"/>
                      </a:rPr>
                      <m:t>, </m:t>
                    </m:r>
                  </m:oMath>
                </a14:m>
                <a:r>
                  <a:rPr lang="en-US" sz="1600" dirty="0">
                    <a:solidFill>
                      <a:schemeClr val="tx2"/>
                    </a:solidFill>
                  </a:rPr>
                  <a:t>a subset of </a:t>
                </a:r>
                <a14:m>
                  <m:oMath xmlns:m="http://schemas.openxmlformats.org/officeDocument/2006/math">
                    <m:sSup>
                      <m:sSupPr>
                        <m:ctrlPr>
                          <a:rPr lang="en-US" sz="1600" i="1" dirty="0">
                            <a:solidFill>
                              <a:schemeClr val="tx2"/>
                            </a:solidFill>
                            <a:latin typeface="Cambria Math" panose="02040503050406030204" pitchFamily="18" charset="0"/>
                          </a:rPr>
                        </m:ctrlPr>
                      </m:sSupPr>
                      <m:e>
                        <m:r>
                          <a:rPr lang="en-US" sz="1600" i="1" dirty="0">
                            <a:solidFill>
                              <a:schemeClr val="tx2"/>
                            </a:solidFill>
                            <a:latin typeface="Cambria Math"/>
                            <a:ea typeface="Cambria Math"/>
                          </a:rPr>
                          <m:t>ℝ</m:t>
                        </m:r>
                      </m:e>
                      <m:sup>
                        <m:r>
                          <a:rPr lang="en-US" sz="1600" i="1" dirty="0">
                            <a:solidFill>
                              <a:schemeClr val="tx2"/>
                            </a:solidFill>
                            <a:latin typeface="Cambria Math"/>
                          </a:rPr>
                          <m:t>𝑝</m:t>
                        </m:r>
                      </m:sup>
                    </m:sSup>
                    <m:r>
                      <a:rPr lang="en-US" sz="1600" i="1" dirty="0">
                        <a:solidFill>
                          <a:schemeClr val="tx2"/>
                        </a:solidFill>
                        <a:latin typeface="Cambria Math"/>
                      </a:rPr>
                      <m:t>, </m:t>
                    </m:r>
                  </m:oMath>
                </a14:m>
                <a:r>
                  <a:rPr lang="en-US" sz="1600" dirty="0">
                    <a:solidFill>
                      <a:schemeClr val="tx2"/>
                    </a:solidFill>
                  </a:rPr>
                  <a:t>the space is divided into </a:t>
                </a:r>
                <a14:m>
                  <m:oMath xmlns:m="http://schemas.openxmlformats.org/officeDocument/2006/math">
                    <m:r>
                      <a:rPr lang="en-US" sz="1600" i="1" dirty="0">
                        <a:solidFill>
                          <a:schemeClr val="tx2"/>
                        </a:solidFill>
                        <a:latin typeface="Cambria Math"/>
                      </a:rPr>
                      <m:t>𝑀</m:t>
                    </m:r>
                    <m:r>
                      <a:rPr lang="en-US" sz="1600" i="1" dirty="0">
                        <a:solidFill>
                          <a:schemeClr val="tx2"/>
                        </a:solidFill>
                        <a:latin typeface="Cambria Math"/>
                      </a:rPr>
                      <m:t> </m:t>
                    </m:r>
                  </m:oMath>
                </a14:m>
                <a:r>
                  <a:rPr lang="en-US" sz="1600" dirty="0">
                    <a:solidFill>
                      <a:schemeClr val="tx2"/>
                    </a:solidFill>
                  </a:rPr>
                  <a:t>regions, </a:t>
                </a:r>
                <a14:m>
                  <m:oMath xmlns:m="http://schemas.openxmlformats.org/officeDocument/2006/math">
                    <m:sSub>
                      <m:sSubPr>
                        <m:ctrlPr>
                          <a:rPr lang="en-US" sz="1600" i="1">
                            <a:solidFill>
                              <a:schemeClr val="tx2"/>
                            </a:solidFill>
                            <a:latin typeface="Cambria Math" panose="02040503050406030204" pitchFamily="18" charset="0"/>
                          </a:rPr>
                        </m:ctrlPr>
                      </m:sSubPr>
                      <m:e>
                        <m:r>
                          <a:rPr lang="en-US" sz="1600" i="1">
                            <a:solidFill>
                              <a:schemeClr val="tx2"/>
                            </a:solidFill>
                            <a:latin typeface="Cambria Math"/>
                          </a:rPr>
                          <m:t>𝑅</m:t>
                        </m:r>
                      </m:e>
                      <m:sub>
                        <m:r>
                          <a:rPr lang="en-US" sz="1600" i="1">
                            <a:solidFill>
                              <a:schemeClr val="tx2"/>
                            </a:solidFill>
                            <a:latin typeface="Cambria Math"/>
                          </a:rPr>
                          <m:t>𝑚</m:t>
                        </m:r>
                      </m:sub>
                    </m:sSub>
                  </m:oMath>
                </a14:m>
                <a:r>
                  <a:rPr lang="en-US" sz="1600" dirty="0">
                    <a:solidFill>
                      <a:schemeClr val="tx2"/>
                    </a:solidFill>
                  </a:rPr>
                  <a:t>, each of which is a </a:t>
                </a:r>
                <a14:m>
                  <m:oMath xmlns:m="http://schemas.openxmlformats.org/officeDocument/2006/math">
                    <m:r>
                      <a:rPr lang="en-US" sz="1600" i="1">
                        <a:solidFill>
                          <a:schemeClr val="tx2"/>
                        </a:solidFill>
                        <a:latin typeface="Cambria Math"/>
                      </a:rPr>
                      <m:t>𝑝</m:t>
                    </m:r>
                  </m:oMath>
                </a14:m>
                <a:r>
                  <a:rPr lang="en-US" sz="1600" dirty="0">
                    <a:solidFill>
                      <a:schemeClr val="tx2"/>
                    </a:solidFill>
                  </a:rPr>
                  <a:t>-dimensional "</a:t>
                </a:r>
                <a:r>
                  <a:rPr lang="en-US" sz="1600" dirty="0" err="1">
                    <a:solidFill>
                      <a:schemeClr val="tx2"/>
                    </a:solidFill>
                  </a:rPr>
                  <a:t>hyperblock</a:t>
                </a:r>
                <a:r>
                  <a:rPr lang="en-US" sz="1600" dirty="0">
                    <a:solidFill>
                      <a:schemeClr val="tx2"/>
                    </a:solidFill>
                  </a:rPr>
                  <a:t>”.</a:t>
                </a:r>
              </a:p>
            </p:txBody>
          </p:sp>
        </mc:Choice>
        <mc:Fallback xmlns="">
          <p:sp>
            <p:nvSpPr>
              <p:cNvPr id="2" name="Rectangle 1">
                <a:extLst>
                  <a:ext uri="{FF2B5EF4-FFF2-40B4-BE49-F238E27FC236}">
                    <a16:creationId xmlns:a16="http://schemas.microsoft.com/office/drawing/2014/main" id="{BAD77B76-A007-A14A-9BC0-A288498467E8}"/>
                  </a:ext>
                </a:extLst>
              </p:cNvPr>
              <p:cNvSpPr>
                <a:spLocks noRot="1" noChangeAspect="1" noMove="1" noResize="1" noEditPoints="1" noAdjustHandles="1" noChangeArrowheads="1" noChangeShapeType="1" noTextEdit="1"/>
              </p:cNvSpPr>
              <p:nvPr/>
            </p:nvSpPr>
            <p:spPr>
              <a:xfrm>
                <a:off x="260350" y="5374821"/>
                <a:ext cx="3568701" cy="1077218"/>
              </a:xfrm>
              <a:prstGeom prst="rect">
                <a:avLst/>
              </a:prstGeom>
              <a:blipFill>
                <a:blip r:embed="rId3"/>
                <a:stretch>
                  <a:fillRect l="-1064" t="-1163" b="-5814"/>
                </a:stretch>
              </a:blipFill>
            </p:spPr>
            <p:txBody>
              <a:bodyPr/>
              <a:lstStyle/>
              <a:p>
                <a:r>
                  <a:rPr lang="en-US">
                    <a:noFill/>
                  </a:rPr>
                  <a:t> </a:t>
                </a:r>
              </a:p>
            </p:txBody>
          </p:sp>
        </mc:Fallback>
      </mc:AlternateContent>
    </p:spTree>
    <p:extLst>
      <p:ext uri="{BB962C8B-B14F-4D97-AF65-F5344CB8AC3E}">
        <p14:creationId xmlns:p14="http://schemas.microsoft.com/office/powerpoint/2010/main" val="106535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553200"/>
          </a:xfrm>
        </p:spPr>
        <p:txBody>
          <a:bodyPr>
            <a:normAutofit/>
          </a:bodyPr>
          <a:lstStyle/>
          <a:p>
            <a:pPr algn="just"/>
            <a:r>
              <a:rPr lang="en-US" sz="2000" dirty="0">
                <a:solidFill>
                  <a:schemeClr val="tx2"/>
                </a:solidFill>
              </a:rPr>
              <a:t>In order to build a regression tree, you first use </a:t>
            </a:r>
            <a:r>
              <a:rPr lang="en-US" sz="2000" i="1" dirty="0">
                <a:solidFill>
                  <a:schemeClr val="tx2"/>
                </a:solidFill>
              </a:rPr>
              <a:t>recursive binary splitting</a:t>
            </a:r>
            <a:r>
              <a:rPr lang="en-US" sz="2000" dirty="0">
                <a:solidFill>
                  <a:schemeClr val="tx2"/>
                </a:solidFill>
              </a:rPr>
              <a:t> to grow a large tree on the training data, stopping only when each terminal node has fewer than some minimum number of observations. </a:t>
            </a:r>
          </a:p>
          <a:p>
            <a:pPr algn="just"/>
            <a:endParaRPr lang="en-US" sz="2000" dirty="0">
              <a:solidFill>
                <a:schemeClr val="tx2"/>
              </a:solidFill>
            </a:endParaRPr>
          </a:p>
          <a:p>
            <a:pPr algn="just"/>
            <a:r>
              <a:rPr lang="en-US" sz="2000" dirty="0">
                <a:solidFill>
                  <a:schemeClr val="tx2"/>
                </a:solidFill>
              </a:rPr>
              <a:t>Recursive Binary Splitting is a greedy and top-down algorithm used to minimize the </a:t>
            </a:r>
            <a:r>
              <a:rPr lang="en-US" sz="2000" i="1" dirty="0">
                <a:solidFill>
                  <a:schemeClr val="tx2"/>
                </a:solidFill>
              </a:rPr>
              <a:t>Residual Sum of Squares</a:t>
            </a:r>
            <a:r>
              <a:rPr lang="en-US" sz="2000" dirty="0">
                <a:solidFill>
                  <a:schemeClr val="tx2"/>
                </a:solidFill>
              </a:rPr>
              <a:t> (RSS), an error measure also used in linear regression settings. </a:t>
            </a:r>
          </a:p>
          <a:p>
            <a:pPr algn="just"/>
            <a:endParaRPr lang="en-US" sz="2000" dirty="0">
              <a:solidFill>
                <a:schemeClr val="tx2"/>
              </a:solidFill>
            </a:endParaRPr>
          </a:p>
          <a:p>
            <a:pPr algn="just"/>
            <a:r>
              <a:rPr lang="en-US" sz="2000" dirty="0">
                <a:solidFill>
                  <a:schemeClr val="tx2"/>
                </a:solidFill>
              </a:rPr>
              <a:t>The RSS = SSE, in the case of a partitioned feature space with M partitions is given by:</a:t>
            </a:r>
          </a:p>
          <a:p>
            <a:pPr algn="just"/>
            <a:endParaRPr lang="en-US" sz="2000" dirty="0">
              <a:solidFill>
                <a:schemeClr val="tx2"/>
              </a:solidFill>
            </a:endParaRPr>
          </a:p>
          <a:p>
            <a:pPr algn="just"/>
            <a:endParaRPr lang="en-US" sz="2000" dirty="0">
              <a:solidFill>
                <a:schemeClr val="tx2"/>
              </a:solidFill>
            </a:endParaRPr>
          </a:p>
          <a:p>
            <a:pPr algn="just"/>
            <a:endParaRPr lang="en-US" sz="2000" dirty="0">
              <a:solidFill>
                <a:schemeClr val="tx2"/>
              </a:solidFill>
            </a:endParaRPr>
          </a:p>
          <a:p>
            <a:pPr algn="just"/>
            <a:endParaRPr lang="en-US" sz="2000" dirty="0">
              <a:solidFill>
                <a:schemeClr val="tx2"/>
              </a:solidFill>
            </a:endParaRPr>
          </a:p>
          <a:p>
            <a:pPr algn="just"/>
            <a:r>
              <a:rPr lang="en-US" sz="2000" dirty="0">
                <a:solidFill>
                  <a:schemeClr val="tx2"/>
                </a:solidFill>
              </a:rPr>
              <a:t>Beginning at the top of the tree, you split it into 2 branches, creating a partition of 2 spaces. You then carry out this particular split at the top of the tree multiple times and choose the split of the features that minimizes the (current) RSS.</a:t>
            </a:r>
          </a:p>
          <a:p>
            <a:pPr algn="just"/>
            <a:endParaRPr lang="en-US" sz="2000" dirty="0">
              <a:solidFill>
                <a:schemeClr val="tx2"/>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962400"/>
            <a:ext cx="3009418"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8023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228600"/>
                <a:ext cx="8686800" cy="6477000"/>
              </a:xfrm>
            </p:spPr>
            <p:txBody>
              <a:bodyPr>
                <a:normAutofit/>
              </a:bodyPr>
              <a:lstStyle/>
              <a:p>
                <a:endParaRPr lang="en-US" sz="2000" dirty="0">
                  <a:solidFill>
                    <a:schemeClr val="tx2"/>
                  </a:solidFill>
                </a:endParaRPr>
              </a:p>
              <a:p>
                <a:r>
                  <a:rPr lang="en-US" sz="2000" dirty="0">
                    <a:solidFill>
                      <a:schemeClr val="tx2"/>
                    </a:solidFill>
                  </a:rPr>
                  <a:t>Next, you apply </a:t>
                </a:r>
                <a:r>
                  <a:rPr lang="en-US" sz="2000" i="1" dirty="0">
                    <a:solidFill>
                      <a:schemeClr val="tx2"/>
                    </a:solidFill>
                  </a:rPr>
                  <a:t>cost complexity pruning</a:t>
                </a:r>
                <a:r>
                  <a:rPr lang="en-US" sz="2000" dirty="0">
                    <a:solidFill>
                      <a:schemeClr val="tx2"/>
                    </a:solidFill>
                  </a:rPr>
                  <a:t> to the large tree in order to obtain a sequence of best </a:t>
                </a:r>
                <a:r>
                  <a:rPr lang="en-US" sz="2000" dirty="0" err="1">
                    <a:solidFill>
                      <a:schemeClr val="tx2"/>
                    </a:solidFill>
                  </a:rPr>
                  <a:t>subtrees</a:t>
                </a:r>
                <a:r>
                  <a:rPr lang="en-US" sz="2000" dirty="0">
                    <a:solidFill>
                      <a:schemeClr val="tx2"/>
                    </a:solidFill>
                  </a:rPr>
                  <a:t>, as a function of </a:t>
                </a:r>
                <a14:m>
                  <m:oMath xmlns:m="http://schemas.openxmlformats.org/officeDocument/2006/math">
                    <m:r>
                      <a:rPr lang="en-US" sz="2000" i="1" smtClean="0">
                        <a:solidFill>
                          <a:schemeClr val="tx2"/>
                        </a:solidFill>
                        <a:latin typeface="Cambria Math"/>
                        <a:ea typeface="Cambria Math"/>
                      </a:rPr>
                      <m:t>𝛼</m:t>
                    </m:r>
                    <m:r>
                      <a:rPr lang="en-US" sz="2000" b="0" i="1" smtClean="0">
                        <a:solidFill>
                          <a:schemeClr val="tx2"/>
                        </a:solidFill>
                        <a:latin typeface="Cambria Math"/>
                        <a:ea typeface="Cambria Math"/>
                      </a:rPr>
                      <m:t>. </m:t>
                    </m:r>
                  </m:oMath>
                </a14:m>
                <a:r>
                  <a:rPr lang="en-US" sz="2000" b="0" dirty="0">
                    <a:solidFill>
                      <a:schemeClr val="tx2"/>
                    </a:solidFill>
                    <a:ea typeface="Cambria Math"/>
                  </a:rPr>
                  <a:t> This reduces overfitting. </a:t>
                </a:r>
              </a:p>
              <a:p>
                <a:endParaRPr lang="en-US" sz="2000" dirty="0">
                  <a:solidFill>
                    <a:schemeClr val="tx2"/>
                  </a:solidFill>
                </a:endParaRPr>
              </a:p>
              <a:p>
                <a:r>
                  <a:rPr lang="en-US" sz="2000" dirty="0">
                    <a:solidFill>
                      <a:schemeClr val="tx2"/>
                    </a:solidFill>
                  </a:rPr>
                  <a:t>The basic idea here is to introduce an additional tuning parameter, denoted by </a:t>
                </a:r>
                <a14:m>
                  <m:oMath xmlns:m="http://schemas.openxmlformats.org/officeDocument/2006/math">
                    <m:r>
                      <a:rPr lang="en-US" sz="2000" i="1" smtClean="0">
                        <a:solidFill>
                          <a:schemeClr val="tx2"/>
                        </a:solidFill>
                        <a:latin typeface="Cambria Math"/>
                        <a:ea typeface="Cambria Math"/>
                      </a:rPr>
                      <m:t>𝛼</m:t>
                    </m:r>
                  </m:oMath>
                </a14:m>
                <a:r>
                  <a:rPr lang="en-US" sz="2000" dirty="0">
                    <a:solidFill>
                      <a:schemeClr val="tx2"/>
                    </a:solidFill>
                  </a:rPr>
                  <a:t> that balances the depth of the tree and its goodness of fit to the training data.</a:t>
                </a:r>
              </a:p>
              <a:p>
                <a:endParaRPr lang="en-US" sz="2000" dirty="0">
                  <a:solidFill>
                    <a:schemeClr val="tx2"/>
                  </a:solidFill>
                </a:endParaRPr>
              </a:p>
              <a:p>
                <a:r>
                  <a:rPr lang="en-US" sz="2000" dirty="0">
                    <a:solidFill>
                      <a:schemeClr val="tx2"/>
                    </a:solidFill>
                  </a:rPr>
                  <a:t>You can use </a:t>
                </a:r>
                <a:r>
                  <a:rPr lang="en-US" sz="2000" i="1" dirty="0">
                    <a:solidFill>
                      <a:schemeClr val="tx2"/>
                    </a:solidFill>
                  </a:rPr>
                  <a:t>K-fold cross-validation</a:t>
                </a:r>
                <a:r>
                  <a:rPr lang="en-US" sz="2000" dirty="0">
                    <a:solidFill>
                      <a:schemeClr val="tx2"/>
                    </a:solidFill>
                  </a:rPr>
                  <a:t> to choose </a:t>
                </a:r>
                <a14:m>
                  <m:oMath xmlns:m="http://schemas.openxmlformats.org/officeDocument/2006/math">
                    <m:r>
                      <a:rPr lang="en-US" sz="2000" i="1">
                        <a:solidFill>
                          <a:schemeClr val="tx2"/>
                        </a:solidFill>
                        <a:latin typeface="Cambria Math"/>
                        <a:ea typeface="Cambria Math"/>
                      </a:rPr>
                      <m:t>𝛼</m:t>
                    </m:r>
                  </m:oMath>
                </a14:m>
                <a:r>
                  <a:rPr lang="en-US" sz="2000" dirty="0">
                    <a:solidFill>
                      <a:schemeClr val="tx2"/>
                    </a:solidFill>
                  </a:rPr>
                  <a:t>. This technique involves dividing the training observations into K folds to estimate the test error rate of the subtrees. </a:t>
                </a:r>
              </a:p>
              <a:p>
                <a:endParaRPr lang="en-US" sz="2000" dirty="0">
                  <a:solidFill>
                    <a:schemeClr val="tx2"/>
                  </a:solidFill>
                </a:endParaRPr>
              </a:p>
              <a:p>
                <a:r>
                  <a:rPr lang="en-US" sz="2000" dirty="0">
                    <a:solidFill>
                      <a:schemeClr val="tx2"/>
                    </a:solidFill>
                  </a:rPr>
                  <a:t>Your goal is to select the one that leads to the lowest error rate.</a:t>
                </a:r>
              </a:p>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𝑀𝑖𝑛</m:t>
                      </m:r>
                      <m:r>
                        <a:rPr lang="en-US" sz="2000" b="0" i="1" smtClean="0">
                          <a:solidFill>
                            <a:schemeClr val="tx2"/>
                          </a:solidFill>
                          <a:latin typeface="Cambria Math" panose="02040503050406030204" pitchFamily="18" charset="0"/>
                        </a:rPr>
                        <m:t> {</m:t>
                      </m:r>
                      <m:r>
                        <a:rPr lang="en-US" sz="2000" b="0" i="1" smtClean="0">
                          <a:solidFill>
                            <a:schemeClr val="tx2"/>
                          </a:solidFill>
                          <a:latin typeface="Cambria Math" panose="02040503050406030204" pitchFamily="18" charset="0"/>
                        </a:rPr>
                        <m:t>𝑆𝑆𝐸</m:t>
                      </m:r>
                      <m:r>
                        <a:rPr lang="en-US" sz="2000" b="0" i="1" smtClean="0">
                          <a:solidFill>
                            <a:schemeClr val="tx2"/>
                          </a:solidFill>
                          <a:latin typeface="Cambria Math" panose="02040503050406030204" pitchFamily="18" charset="0"/>
                        </a:rPr>
                        <m:t>+ </m:t>
                      </m:r>
                      <m:r>
                        <a:rPr lang="en-US" sz="2000" b="0" i="1" smtClean="0">
                          <a:solidFill>
                            <a:schemeClr val="tx2"/>
                          </a:solidFill>
                          <a:latin typeface="Cambria Math" panose="02040503050406030204" pitchFamily="18" charset="0"/>
                          <a:ea typeface="Cambria Math" panose="02040503050406030204" pitchFamily="18" charset="0"/>
                        </a:rPr>
                        <m:t>𝛼</m:t>
                      </m:r>
                      <m:d>
                        <m:dPr>
                          <m:begChr m:val="|"/>
                          <m:endChr m:val="|"/>
                          <m:ctrlPr>
                            <a:rPr lang="en-US" sz="2000" b="0" i="1" smtClean="0">
                              <a:solidFill>
                                <a:schemeClr val="tx2"/>
                              </a:solidFill>
                              <a:latin typeface="Cambria Math" panose="02040503050406030204" pitchFamily="18" charset="0"/>
                              <a:ea typeface="Cambria Math" panose="02040503050406030204" pitchFamily="18" charset="0"/>
                            </a:rPr>
                          </m:ctrlPr>
                        </m:dPr>
                        <m:e>
                          <m:r>
                            <a:rPr lang="en-US" sz="2000" b="0" i="1" smtClean="0">
                              <a:solidFill>
                                <a:schemeClr val="tx2"/>
                              </a:solidFill>
                              <a:latin typeface="Cambria Math" panose="02040503050406030204" pitchFamily="18" charset="0"/>
                              <a:ea typeface="Cambria Math" panose="02040503050406030204" pitchFamily="18" charset="0"/>
                            </a:rPr>
                            <m:t>𝑇</m:t>
                          </m:r>
                        </m:e>
                      </m:d>
                      <m:r>
                        <a:rPr lang="en-US" sz="2000" b="0" i="1" smtClean="0">
                          <a:solidFill>
                            <a:schemeClr val="tx2"/>
                          </a:solidFill>
                          <a:latin typeface="Cambria Math" panose="02040503050406030204" pitchFamily="18" charset="0"/>
                          <a:ea typeface="Cambria Math" panose="02040503050406030204" pitchFamily="18" charset="0"/>
                        </a:rPr>
                        <m:t>}</m:t>
                      </m:r>
                    </m:oMath>
                  </m:oMathPara>
                </a14:m>
                <a:endParaRPr lang="en-US" sz="2000" dirty="0">
                  <a:solidFill>
                    <a:schemeClr val="tx2"/>
                  </a:solidFill>
                </a:endParaRPr>
              </a:p>
              <a:p>
                <a:pPr marL="0" indent="0">
                  <a:buNone/>
                </a:pPr>
                <a:r>
                  <a:rPr lang="en-US" sz="2000" dirty="0">
                    <a:solidFill>
                      <a:schemeClr val="tx2"/>
                    </a:solidFill>
                  </a:rPr>
                  <a:t>Here |T| is the number of terminal nodes in the tree. </a:t>
                </a:r>
              </a:p>
              <a:p>
                <a:pPr marL="0" indent="0">
                  <a:buNone/>
                </a:pPr>
                <a:endParaRPr lang="en-US" sz="2000" dirty="0">
                  <a:solidFill>
                    <a:schemeClr val="tx2"/>
                  </a:solidFill>
                </a:endParaRPr>
              </a:p>
              <a:p>
                <a:r>
                  <a:rPr lang="en-US" sz="2000" dirty="0">
                    <a:solidFill>
                      <a:schemeClr val="tx2"/>
                    </a:solidFill>
                  </a:rPr>
                  <a:t>Larger </a:t>
                </a:r>
                <a14:m>
                  <m:oMath xmlns:m="http://schemas.openxmlformats.org/officeDocument/2006/math">
                    <m:r>
                      <a:rPr lang="en-US" sz="2000" i="1">
                        <a:solidFill>
                          <a:schemeClr val="tx2"/>
                        </a:solidFill>
                        <a:latin typeface="Cambria Math" panose="02040503050406030204" pitchFamily="18" charset="0"/>
                        <a:ea typeface="Cambria Math" panose="02040503050406030204" pitchFamily="18" charset="0"/>
                      </a:rPr>
                      <m:t>𝛼</m:t>
                    </m:r>
                  </m:oMath>
                </a14:m>
                <a:r>
                  <a:rPr lang="en-US" sz="2000" dirty="0">
                    <a:solidFill>
                      <a:schemeClr val="tx2"/>
                    </a:solidFill>
                  </a:rPr>
                  <a:t> will lead to smaller (less complex trees) and vice versa.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228600"/>
                <a:ext cx="8686800" cy="6477000"/>
              </a:xfrm>
              <a:blipFill>
                <a:blip r:embed="rId2"/>
                <a:stretch>
                  <a:fillRect l="-730"/>
                </a:stretch>
              </a:blipFill>
            </p:spPr>
            <p:txBody>
              <a:bodyPr/>
              <a:lstStyle/>
              <a:p>
                <a:r>
                  <a:rPr lang="en-US">
                    <a:noFill/>
                  </a:rPr>
                  <a:t> </a:t>
                </a:r>
              </a:p>
            </p:txBody>
          </p:sp>
        </mc:Fallback>
      </mc:AlternateContent>
    </p:spTree>
    <p:extLst>
      <p:ext uri="{BB962C8B-B14F-4D97-AF65-F5344CB8AC3E}">
        <p14:creationId xmlns:p14="http://schemas.microsoft.com/office/powerpoint/2010/main" val="3440397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pPr marL="0" indent="0">
              <a:buNone/>
            </a:pPr>
            <a:r>
              <a:rPr lang="en-US" sz="2000" b="1" dirty="0">
                <a:solidFill>
                  <a:schemeClr val="tx2"/>
                </a:solidFill>
              </a:rPr>
              <a:t>Classification Trees</a:t>
            </a:r>
          </a:p>
          <a:p>
            <a:pPr marL="0" indent="0">
              <a:buNone/>
            </a:pPr>
            <a:endParaRPr lang="en-US" sz="2000" b="1" dirty="0">
              <a:solidFill>
                <a:schemeClr val="tx2"/>
              </a:solidFill>
            </a:endParaRPr>
          </a:p>
          <a:p>
            <a:r>
              <a:rPr lang="en-US" sz="2000" dirty="0">
                <a:solidFill>
                  <a:schemeClr val="tx2"/>
                </a:solidFill>
              </a:rPr>
              <a:t>A </a:t>
            </a:r>
            <a:r>
              <a:rPr lang="en-US" sz="2000" b="1" dirty="0">
                <a:solidFill>
                  <a:schemeClr val="tx2"/>
                </a:solidFill>
              </a:rPr>
              <a:t>classification tree</a:t>
            </a:r>
            <a:r>
              <a:rPr lang="en-US" sz="2000" dirty="0">
                <a:solidFill>
                  <a:schemeClr val="tx2"/>
                </a:solidFill>
              </a:rPr>
              <a:t> is very similar to a regression tree, except that it is used to predict a qualitative response rather than a quantitative one.</a:t>
            </a:r>
          </a:p>
          <a:p>
            <a:pPr marL="0" indent="0">
              <a:buNone/>
            </a:pPr>
            <a:endParaRPr lang="en-US" sz="2000" dirty="0">
              <a:solidFill>
                <a:schemeClr val="tx2"/>
              </a:solidFill>
            </a:endParaRPr>
          </a:p>
          <a:p>
            <a:r>
              <a:rPr lang="en-US" sz="2000" dirty="0">
                <a:solidFill>
                  <a:schemeClr val="tx2"/>
                </a:solidFill>
              </a:rPr>
              <a:t>Recall that for a regression tree, the predicted response for an observation is given by the mean response of the training observations that belong to the same terminal node. In contrast, for a classification tree, you predict that each observation belongs to the most commonly occurring class of training observations in the region to which it belongs.</a:t>
            </a:r>
          </a:p>
          <a:p>
            <a:endParaRPr lang="en-US" sz="2000" dirty="0">
              <a:solidFill>
                <a:schemeClr val="tx2"/>
              </a:solidFill>
            </a:endParaRPr>
          </a:p>
          <a:p>
            <a:r>
              <a:rPr lang="en-US" sz="2000" dirty="0">
                <a:solidFill>
                  <a:schemeClr val="tx2"/>
                </a:solidFill>
              </a:rPr>
              <a:t>In interpreting the results of a classification tree, you are often interested not only in the class prediction corresponding to a particular terminal node region, but also in the class proportions among the training observations that fall into that region.</a:t>
            </a:r>
          </a:p>
          <a:p>
            <a:endParaRPr lang="en-US" sz="2000" dirty="0">
              <a:solidFill>
                <a:schemeClr val="tx2"/>
              </a:solidFill>
            </a:endParaRPr>
          </a:p>
        </p:txBody>
      </p:sp>
    </p:spTree>
    <p:extLst>
      <p:ext uri="{BB962C8B-B14F-4D97-AF65-F5344CB8AC3E}">
        <p14:creationId xmlns:p14="http://schemas.microsoft.com/office/powerpoint/2010/main" val="4164775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626</TotalTime>
  <Words>2565</Words>
  <Application>Microsoft Macintosh PowerPoint</Application>
  <PresentationFormat>On-screen Show (4:3)</PresentationFormat>
  <Paragraphs>201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Cambria Math</vt:lpstr>
      <vt:lpstr>Century Gothic</vt:lpstr>
      <vt:lpstr>Courier New</vt:lpstr>
      <vt:lpstr>Palatino Linotype</vt:lpstr>
      <vt:lpstr>Wingdings</vt:lpstr>
      <vt:lpstr>Executive</vt:lpstr>
      <vt:lpstr>Decision Trees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 &amp; Classification</vt:lpstr>
      <vt:lpstr>Dow Jones Index  Case Study</vt:lpstr>
      <vt:lpstr>Dow Jones Index  Case Study</vt:lpstr>
      <vt:lpstr>Dow Jones Index  Case Study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AKJ</dc:creator>
  <cp:lastModifiedBy>Arkajyoti Roy</cp:lastModifiedBy>
  <cp:revision>49</cp:revision>
  <dcterms:created xsi:type="dcterms:W3CDTF">2019-01-30T16:11:26Z</dcterms:created>
  <dcterms:modified xsi:type="dcterms:W3CDTF">2020-04-16T19:34:45Z</dcterms:modified>
</cp:coreProperties>
</file>