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8"/>
  </p:notesMasterIdLst>
  <p:sldIdLst>
    <p:sldId id="256" r:id="rId5"/>
    <p:sldId id="438" r:id="rId6"/>
    <p:sldId id="271" r:id="rId7"/>
    <p:sldId id="272" r:id="rId8"/>
    <p:sldId id="273" r:id="rId9"/>
    <p:sldId id="274" r:id="rId10"/>
    <p:sldId id="275" r:id="rId11"/>
    <p:sldId id="276" r:id="rId12"/>
    <p:sldId id="283" r:id="rId13"/>
    <p:sldId id="442" r:id="rId14"/>
    <p:sldId id="452" r:id="rId15"/>
    <p:sldId id="453" r:id="rId16"/>
    <p:sldId id="454" r:id="rId17"/>
    <p:sldId id="456" r:id="rId18"/>
    <p:sldId id="457" r:id="rId19"/>
    <p:sldId id="458" r:id="rId20"/>
    <p:sldId id="451" r:id="rId21"/>
    <p:sldId id="441" r:id="rId22"/>
    <p:sldId id="281" r:id="rId23"/>
    <p:sldId id="284" r:id="rId24"/>
    <p:sldId id="443"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2340"/>
    <a:srgbClr val="F15A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8" d="100"/>
          <a:sy n="88" d="100"/>
        </p:scale>
        <p:origin x="451" y="6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70ABF7-8267-4AF7-A119-2520D93F480A}" type="datetimeFigureOut">
              <a:rPr lang="en-US" smtClean="0"/>
              <a:t>11/20/2023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F9C20C-3580-4C5C-AAED-C11B5AD5A171}" type="slidenum">
              <a:rPr lang="en-US" smtClean="0"/>
              <a:t>‹#›</a:t>
            </a:fld>
            <a:endParaRPr lang="en-US"/>
          </a:p>
        </p:txBody>
      </p:sp>
    </p:spTree>
    <p:extLst>
      <p:ext uri="{BB962C8B-B14F-4D97-AF65-F5344CB8AC3E}">
        <p14:creationId xmlns:p14="http://schemas.microsoft.com/office/powerpoint/2010/main" val="2938934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C23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08165"/>
            <a:ext cx="9144000" cy="2387600"/>
          </a:xfrm>
        </p:spPr>
        <p:txBody>
          <a:bodyPr anchor="b"/>
          <a:lstStyle>
            <a:lvl1pPr algn="ctr">
              <a:defRPr sz="6000">
                <a:solidFill>
                  <a:srgbClr val="F15A22"/>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4287840"/>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6EBAFC0D-F38B-45E7-9785-D78CA640EF95}" type="datetime1">
              <a:rPr lang="en-US" smtClean="0"/>
              <a:t>11/20/2023</a:t>
            </a:fld>
            <a:endParaRPr lang="en-US"/>
          </a:p>
        </p:txBody>
      </p:sp>
      <p:sp>
        <p:nvSpPr>
          <p:cNvPr id="5" name="Footer Placeholder 4"/>
          <p:cNvSpPr>
            <a:spLocks noGrp="1"/>
          </p:cNvSpPr>
          <p:nvPr>
            <p:ph type="ftr" sz="quarter" idx="11"/>
          </p:nvPr>
        </p:nvSpPr>
        <p:spPr/>
        <p:txBody>
          <a:bodyPr/>
          <a:lstStyle/>
          <a:p>
            <a:r>
              <a:rPr lang="en-US" dirty="0" smtClean="0"/>
              <a:t>UTSA Executive Education</a:t>
            </a:r>
            <a:endParaRPr lang="en-US" dirty="0"/>
          </a:p>
        </p:txBody>
      </p:sp>
      <p:sp>
        <p:nvSpPr>
          <p:cNvPr id="6" name="Slide Number Placeholder 5"/>
          <p:cNvSpPr>
            <a:spLocks noGrp="1"/>
          </p:cNvSpPr>
          <p:nvPr>
            <p:ph type="sldNum" sz="quarter" idx="12"/>
          </p:nvPr>
        </p:nvSpPr>
        <p:spPr/>
        <p:txBody>
          <a:bodyPr/>
          <a:lstStyle/>
          <a:p>
            <a:fld id="{8FB158D7-BE2D-42F6-8362-B5DD44D10BE3}" type="slidenum">
              <a:rPr lang="en-US" smtClean="0"/>
              <a:t>‹#›</a:t>
            </a:fld>
            <a:endParaRPr lang="en-US"/>
          </a:p>
        </p:txBody>
      </p:sp>
      <p:pic>
        <p:nvPicPr>
          <p:cNvPr id="9" name="Picture 8"/>
          <p:cNvPicPr>
            <a:picLocks noChangeAspect="1"/>
          </p:cNvPicPr>
          <p:nvPr userDrawn="1"/>
        </p:nvPicPr>
        <p:blipFill rotWithShape="1">
          <a:blip r:embed="rId2" cstate="print">
            <a:clrChange>
              <a:clrFrom>
                <a:srgbClr val="00294F"/>
              </a:clrFrom>
              <a:clrTo>
                <a:srgbClr val="00294F">
                  <a:alpha val="0"/>
                </a:srgbClr>
              </a:clrTo>
            </a:clrChange>
            <a:extLst>
              <a:ext uri="{28A0092B-C50C-407E-A947-70E740481C1C}">
                <a14:useLocalDpi xmlns:a14="http://schemas.microsoft.com/office/drawing/2010/main" val="0"/>
              </a:ext>
            </a:extLst>
          </a:blip>
          <a:srcRect l="2566" r="2837"/>
          <a:stretch/>
        </p:blipFill>
        <p:spPr>
          <a:xfrm>
            <a:off x="3695699" y="0"/>
            <a:ext cx="4800601" cy="2463799"/>
          </a:xfrm>
          <a:prstGeom prst="rect">
            <a:avLst/>
          </a:prstGeom>
        </p:spPr>
      </p:pic>
    </p:spTree>
    <p:extLst>
      <p:ext uri="{BB962C8B-B14F-4D97-AF65-F5344CB8AC3E}">
        <p14:creationId xmlns:p14="http://schemas.microsoft.com/office/powerpoint/2010/main" val="1604582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347440-4A1E-489A-B3AA-CFED153F3901}" type="datetime1">
              <a:rPr lang="en-US" smtClean="0"/>
              <a:t>11/20/2023</a:t>
            </a:fld>
            <a:endParaRPr lang="en-US"/>
          </a:p>
        </p:txBody>
      </p:sp>
      <p:sp>
        <p:nvSpPr>
          <p:cNvPr id="5" name="Footer Placeholder 4"/>
          <p:cNvSpPr>
            <a:spLocks noGrp="1"/>
          </p:cNvSpPr>
          <p:nvPr>
            <p:ph type="ftr" sz="quarter" idx="11"/>
          </p:nvPr>
        </p:nvSpPr>
        <p:spPr/>
        <p:txBody>
          <a:bodyPr/>
          <a:lstStyle/>
          <a:p>
            <a:r>
              <a:rPr lang="en-US" smtClean="0"/>
              <a:t>UTSA Executive Education</a:t>
            </a:r>
            <a:endParaRPr lang="en-US"/>
          </a:p>
        </p:txBody>
      </p:sp>
      <p:sp>
        <p:nvSpPr>
          <p:cNvPr id="6" name="Slide Number Placeholder 5"/>
          <p:cNvSpPr>
            <a:spLocks noGrp="1"/>
          </p:cNvSpPr>
          <p:nvPr>
            <p:ph type="sldNum" sz="quarter" idx="12"/>
          </p:nvPr>
        </p:nvSpPr>
        <p:spPr/>
        <p:txBody>
          <a:bodyPr/>
          <a:lstStyle/>
          <a:p>
            <a:fld id="{8FB158D7-BE2D-42F6-8362-B5DD44D10BE3}" type="slidenum">
              <a:rPr lang="en-US" smtClean="0"/>
              <a:t>‹#›</a:t>
            </a:fld>
            <a:endParaRPr lang="en-US"/>
          </a:p>
        </p:txBody>
      </p:sp>
    </p:spTree>
    <p:extLst>
      <p:ext uri="{BB962C8B-B14F-4D97-AF65-F5344CB8AC3E}">
        <p14:creationId xmlns:p14="http://schemas.microsoft.com/office/powerpoint/2010/main" val="19533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FD8930-B9C5-4C1F-93B8-5F8FE4CB9999}" type="datetime1">
              <a:rPr lang="en-US" smtClean="0"/>
              <a:t>11/20/2023</a:t>
            </a:fld>
            <a:endParaRPr lang="en-US"/>
          </a:p>
        </p:txBody>
      </p:sp>
      <p:sp>
        <p:nvSpPr>
          <p:cNvPr id="5" name="Footer Placeholder 4"/>
          <p:cNvSpPr>
            <a:spLocks noGrp="1"/>
          </p:cNvSpPr>
          <p:nvPr>
            <p:ph type="ftr" sz="quarter" idx="11"/>
          </p:nvPr>
        </p:nvSpPr>
        <p:spPr/>
        <p:txBody>
          <a:bodyPr/>
          <a:lstStyle/>
          <a:p>
            <a:r>
              <a:rPr lang="en-US" smtClean="0"/>
              <a:t>UTSA Executive Education</a:t>
            </a:r>
            <a:endParaRPr lang="en-US"/>
          </a:p>
        </p:txBody>
      </p:sp>
      <p:sp>
        <p:nvSpPr>
          <p:cNvPr id="6" name="Slide Number Placeholder 5"/>
          <p:cNvSpPr>
            <a:spLocks noGrp="1"/>
          </p:cNvSpPr>
          <p:nvPr>
            <p:ph type="sldNum" sz="quarter" idx="12"/>
          </p:nvPr>
        </p:nvSpPr>
        <p:spPr/>
        <p:txBody>
          <a:bodyPr/>
          <a:lstStyle/>
          <a:p>
            <a:fld id="{8FB158D7-BE2D-42F6-8362-B5DD44D10BE3}" type="slidenum">
              <a:rPr lang="en-US" smtClean="0"/>
              <a:t>‹#›</a:t>
            </a:fld>
            <a:endParaRPr lang="en-US"/>
          </a:p>
        </p:txBody>
      </p:sp>
    </p:spTree>
    <p:extLst>
      <p:ext uri="{BB962C8B-B14F-4D97-AF65-F5344CB8AC3E}">
        <p14:creationId xmlns:p14="http://schemas.microsoft.com/office/powerpoint/2010/main" val="2107587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Rectangle 10"/>
          <p:cNvSpPr/>
          <p:nvPr userDrawn="1"/>
        </p:nvSpPr>
        <p:spPr>
          <a:xfrm>
            <a:off x="0" y="6267450"/>
            <a:ext cx="12192000" cy="590550"/>
          </a:xfrm>
          <a:prstGeom prst="rect">
            <a:avLst/>
          </a:prstGeom>
          <a:solidFill>
            <a:srgbClr val="0C23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644525"/>
            <a:ext cx="12192000" cy="676275"/>
          </a:xfrm>
        </p:spPr>
        <p:txBody>
          <a:bodyPr/>
          <a:lstStyle>
            <a:lvl1pPr>
              <a:defRPr b="1">
                <a:solidFill>
                  <a:srgbClr val="0C234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9524" y="1409700"/>
            <a:ext cx="12182476" cy="471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892937-C658-4D00-B872-AE316ED1814D}" type="datetime1">
              <a:rPr lang="en-US" smtClean="0"/>
              <a:t>11/20/2023</a:t>
            </a:fld>
            <a:endParaRPr lang="en-US"/>
          </a:p>
        </p:txBody>
      </p:sp>
      <p:sp>
        <p:nvSpPr>
          <p:cNvPr id="5" name="Footer Placeholder 4"/>
          <p:cNvSpPr>
            <a:spLocks noGrp="1"/>
          </p:cNvSpPr>
          <p:nvPr>
            <p:ph type="ftr" sz="quarter" idx="11"/>
          </p:nvPr>
        </p:nvSpPr>
        <p:spPr/>
        <p:txBody>
          <a:bodyPr/>
          <a:lstStyle/>
          <a:p>
            <a:r>
              <a:rPr lang="en-US" dirty="0" smtClean="0"/>
              <a:t>UTSA Executive Education</a:t>
            </a:r>
            <a:endParaRPr lang="en-US" dirty="0"/>
          </a:p>
        </p:txBody>
      </p:sp>
      <p:sp>
        <p:nvSpPr>
          <p:cNvPr id="6" name="Slide Number Placeholder 5"/>
          <p:cNvSpPr>
            <a:spLocks noGrp="1"/>
          </p:cNvSpPr>
          <p:nvPr>
            <p:ph type="sldNum" sz="quarter" idx="12"/>
          </p:nvPr>
        </p:nvSpPr>
        <p:spPr/>
        <p:txBody>
          <a:bodyPr/>
          <a:lstStyle/>
          <a:p>
            <a:fld id="{8FB158D7-BE2D-42F6-8362-B5DD44D10BE3}" type="slidenum">
              <a:rPr lang="en-US" smtClean="0"/>
              <a:t>‹#›</a:t>
            </a:fld>
            <a:endParaRPr lang="en-US"/>
          </a:p>
        </p:txBody>
      </p:sp>
      <p:sp>
        <p:nvSpPr>
          <p:cNvPr id="7" name="Rectangle 6"/>
          <p:cNvSpPr/>
          <p:nvPr userDrawn="1"/>
        </p:nvSpPr>
        <p:spPr>
          <a:xfrm>
            <a:off x="0" y="0"/>
            <a:ext cx="12192000" cy="590550"/>
          </a:xfrm>
          <a:prstGeom prst="rect">
            <a:avLst/>
          </a:prstGeom>
          <a:solidFill>
            <a:srgbClr val="0C23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581025"/>
            <a:ext cx="12192000" cy="0"/>
          </a:xfrm>
          <a:prstGeom prst="line">
            <a:avLst/>
          </a:prstGeom>
          <a:ln w="38100">
            <a:solidFill>
              <a:srgbClr val="F15A22"/>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rotWithShape="1">
          <a:blip r:embed="rId2" cstate="print">
            <a:clrChange>
              <a:clrFrom>
                <a:srgbClr val="00294F"/>
              </a:clrFrom>
              <a:clrTo>
                <a:srgbClr val="00294F">
                  <a:alpha val="0"/>
                </a:srgbClr>
              </a:clrTo>
            </a:clrChange>
            <a:extLst>
              <a:ext uri="{28A0092B-C50C-407E-A947-70E740481C1C}">
                <a14:useLocalDpi xmlns:a14="http://schemas.microsoft.com/office/drawing/2010/main" val="0"/>
              </a:ext>
            </a:extLst>
          </a:blip>
          <a:srcRect l="7645" r="5254"/>
          <a:stretch/>
        </p:blipFill>
        <p:spPr>
          <a:xfrm>
            <a:off x="9524" y="-597791"/>
            <a:ext cx="3581401" cy="1786132"/>
          </a:xfrm>
          <a:prstGeom prst="rect">
            <a:avLst/>
          </a:prstGeom>
        </p:spPr>
      </p:pic>
      <p:cxnSp>
        <p:nvCxnSpPr>
          <p:cNvPr id="12" name="Straight Connector 11"/>
          <p:cNvCxnSpPr/>
          <p:nvPr userDrawn="1"/>
        </p:nvCxnSpPr>
        <p:spPr>
          <a:xfrm>
            <a:off x="0" y="6257925"/>
            <a:ext cx="12192000" cy="0"/>
          </a:xfrm>
          <a:prstGeom prst="line">
            <a:avLst/>
          </a:prstGeom>
          <a:ln w="38100">
            <a:solidFill>
              <a:srgbClr val="F15A2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564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322D83-07A8-4277-9CD0-7BB30DEB2F23}" type="datetime1">
              <a:rPr lang="en-US" smtClean="0"/>
              <a:t>11/20/2023</a:t>
            </a:fld>
            <a:endParaRPr lang="en-US"/>
          </a:p>
        </p:txBody>
      </p:sp>
      <p:sp>
        <p:nvSpPr>
          <p:cNvPr id="5" name="Footer Placeholder 4"/>
          <p:cNvSpPr>
            <a:spLocks noGrp="1"/>
          </p:cNvSpPr>
          <p:nvPr>
            <p:ph type="ftr" sz="quarter" idx="11"/>
          </p:nvPr>
        </p:nvSpPr>
        <p:spPr/>
        <p:txBody>
          <a:bodyPr/>
          <a:lstStyle/>
          <a:p>
            <a:r>
              <a:rPr lang="en-US" smtClean="0"/>
              <a:t>UTSA Executive Education</a:t>
            </a:r>
            <a:endParaRPr lang="en-US"/>
          </a:p>
        </p:txBody>
      </p:sp>
      <p:sp>
        <p:nvSpPr>
          <p:cNvPr id="6" name="Slide Number Placeholder 5"/>
          <p:cNvSpPr>
            <a:spLocks noGrp="1"/>
          </p:cNvSpPr>
          <p:nvPr>
            <p:ph type="sldNum" sz="quarter" idx="12"/>
          </p:nvPr>
        </p:nvSpPr>
        <p:spPr/>
        <p:txBody>
          <a:bodyPr/>
          <a:lstStyle/>
          <a:p>
            <a:fld id="{8FB158D7-BE2D-42F6-8362-B5DD44D10BE3}" type="slidenum">
              <a:rPr lang="en-US" smtClean="0"/>
              <a:t>‹#›</a:t>
            </a:fld>
            <a:endParaRPr lang="en-US"/>
          </a:p>
        </p:txBody>
      </p:sp>
    </p:spTree>
    <p:extLst>
      <p:ext uri="{BB962C8B-B14F-4D97-AF65-F5344CB8AC3E}">
        <p14:creationId xmlns:p14="http://schemas.microsoft.com/office/powerpoint/2010/main" val="3805450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524" y="725333"/>
            <a:ext cx="12182476" cy="481013"/>
          </a:xfrm>
        </p:spPr>
        <p:txBody>
          <a:bodyPr/>
          <a:lstStyle>
            <a:lvl1pPr>
              <a:defRPr b="1">
                <a:solidFill>
                  <a:srgbClr val="0C2340"/>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0" y="1379692"/>
            <a:ext cx="6191250" cy="47417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400800" y="1379692"/>
            <a:ext cx="5791200" cy="47417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FE3CB9-28F2-432C-9DD1-9B5B59E784FA}" type="datetime1">
              <a:rPr lang="en-US" smtClean="0"/>
              <a:t>11/20/2023</a:t>
            </a:fld>
            <a:endParaRPr lang="en-US"/>
          </a:p>
        </p:txBody>
      </p:sp>
      <p:sp>
        <p:nvSpPr>
          <p:cNvPr id="6" name="Footer Placeholder 5"/>
          <p:cNvSpPr>
            <a:spLocks noGrp="1"/>
          </p:cNvSpPr>
          <p:nvPr>
            <p:ph type="ftr" sz="quarter" idx="11"/>
          </p:nvPr>
        </p:nvSpPr>
        <p:spPr/>
        <p:txBody>
          <a:bodyPr/>
          <a:lstStyle/>
          <a:p>
            <a:r>
              <a:rPr lang="en-US" smtClean="0"/>
              <a:t>UTSA Executive Education</a:t>
            </a:r>
            <a:endParaRPr lang="en-US"/>
          </a:p>
        </p:txBody>
      </p:sp>
      <p:sp>
        <p:nvSpPr>
          <p:cNvPr id="7" name="Slide Number Placeholder 6"/>
          <p:cNvSpPr>
            <a:spLocks noGrp="1"/>
          </p:cNvSpPr>
          <p:nvPr>
            <p:ph type="sldNum" sz="quarter" idx="12"/>
          </p:nvPr>
        </p:nvSpPr>
        <p:spPr/>
        <p:txBody>
          <a:bodyPr/>
          <a:lstStyle/>
          <a:p>
            <a:fld id="{8FB158D7-BE2D-42F6-8362-B5DD44D10BE3}" type="slidenum">
              <a:rPr lang="en-US" smtClean="0"/>
              <a:t>‹#›</a:t>
            </a:fld>
            <a:endParaRPr lang="en-US"/>
          </a:p>
        </p:txBody>
      </p:sp>
      <p:sp>
        <p:nvSpPr>
          <p:cNvPr id="8" name="Rectangle 7"/>
          <p:cNvSpPr/>
          <p:nvPr userDrawn="1"/>
        </p:nvSpPr>
        <p:spPr>
          <a:xfrm>
            <a:off x="0" y="0"/>
            <a:ext cx="12192000" cy="590550"/>
          </a:xfrm>
          <a:prstGeom prst="rect">
            <a:avLst/>
          </a:prstGeom>
          <a:solidFill>
            <a:srgbClr val="0C23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581025"/>
            <a:ext cx="12192000" cy="0"/>
          </a:xfrm>
          <a:prstGeom prst="line">
            <a:avLst/>
          </a:prstGeom>
          <a:ln w="38100">
            <a:solidFill>
              <a:srgbClr val="F15A22"/>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rotWithShape="1">
          <a:blip r:embed="rId2" cstate="print">
            <a:clrChange>
              <a:clrFrom>
                <a:srgbClr val="00294F"/>
              </a:clrFrom>
              <a:clrTo>
                <a:srgbClr val="00294F">
                  <a:alpha val="0"/>
                </a:srgbClr>
              </a:clrTo>
            </a:clrChange>
            <a:extLst>
              <a:ext uri="{28A0092B-C50C-407E-A947-70E740481C1C}">
                <a14:useLocalDpi xmlns:a14="http://schemas.microsoft.com/office/drawing/2010/main" val="0"/>
              </a:ext>
            </a:extLst>
          </a:blip>
          <a:srcRect l="7645" r="5254"/>
          <a:stretch/>
        </p:blipFill>
        <p:spPr>
          <a:xfrm>
            <a:off x="9524" y="-597791"/>
            <a:ext cx="3581401" cy="1786132"/>
          </a:xfrm>
          <a:prstGeom prst="rect">
            <a:avLst/>
          </a:prstGeom>
        </p:spPr>
      </p:pic>
      <p:sp>
        <p:nvSpPr>
          <p:cNvPr id="11" name="Rectangle 10"/>
          <p:cNvSpPr/>
          <p:nvPr userDrawn="1"/>
        </p:nvSpPr>
        <p:spPr>
          <a:xfrm>
            <a:off x="0" y="6267450"/>
            <a:ext cx="12192000" cy="590550"/>
          </a:xfrm>
          <a:prstGeom prst="rect">
            <a:avLst/>
          </a:prstGeom>
          <a:solidFill>
            <a:srgbClr val="0C23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D892937-C658-4D00-B872-AE316ED1814D}" type="datetime1">
              <a:rPr lang="en-US" smtClean="0"/>
              <a:pPr/>
              <a:t>11/20/2023</a:t>
            </a:fld>
            <a:endParaRPr lang="en-US"/>
          </a:p>
        </p:txBody>
      </p:sp>
      <p:sp>
        <p:nvSpPr>
          <p:cNvPr id="13" name="Footer Placeholder 4"/>
          <p:cNvSpPr txBox="1">
            <a:spLocks/>
          </p:cNvSpPr>
          <p:nvPr userDrawn="1"/>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UTSA Executive Education</a:t>
            </a:r>
            <a:endParaRPr lang="en-US" dirty="0"/>
          </a:p>
        </p:txBody>
      </p:sp>
      <p:sp>
        <p:nvSpPr>
          <p:cNvPr id="14" name="Slide Number Placeholder 5"/>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FB158D7-BE2D-42F6-8362-B5DD44D10BE3}" type="slidenum">
              <a:rPr lang="en-US" smtClean="0"/>
              <a:pPr/>
              <a:t>‹#›</a:t>
            </a:fld>
            <a:endParaRPr lang="en-US"/>
          </a:p>
        </p:txBody>
      </p:sp>
      <p:cxnSp>
        <p:nvCxnSpPr>
          <p:cNvPr id="15" name="Straight Connector 14"/>
          <p:cNvCxnSpPr/>
          <p:nvPr userDrawn="1"/>
        </p:nvCxnSpPr>
        <p:spPr>
          <a:xfrm>
            <a:off x="0" y="6257925"/>
            <a:ext cx="12192000" cy="0"/>
          </a:xfrm>
          <a:prstGeom prst="line">
            <a:avLst/>
          </a:prstGeom>
          <a:ln w="38100">
            <a:solidFill>
              <a:srgbClr val="F15A2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672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2EA9E1-5425-40FF-80A2-1E26129D2118}" type="datetime1">
              <a:rPr lang="en-US" smtClean="0"/>
              <a:t>11/20/2023</a:t>
            </a:fld>
            <a:endParaRPr lang="en-US"/>
          </a:p>
        </p:txBody>
      </p:sp>
      <p:sp>
        <p:nvSpPr>
          <p:cNvPr id="8" name="Footer Placeholder 7"/>
          <p:cNvSpPr>
            <a:spLocks noGrp="1"/>
          </p:cNvSpPr>
          <p:nvPr>
            <p:ph type="ftr" sz="quarter" idx="11"/>
          </p:nvPr>
        </p:nvSpPr>
        <p:spPr/>
        <p:txBody>
          <a:bodyPr/>
          <a:lstStyle/>
          <a:p>
            <a:r>
              <a:rPr lang="en-US" smtClean="0"/>
              <a:t>UTSA Executive Education</a:t>
            </a:r>
            <a:endParaRPr lang="en-US"/>
          </a:p>
        </p:txBody>
      </p:sp>
      <p:sp>
        <p:nvSpPr>
          <p:cNvPr id="9" name="Slide Number Placeholder 8"/>
          <p:cNvSpPr>
            <a:spLocks noGrp="1"/>
          </p:cNvSpPr>
          <p:nvPr>
            <p:ph type="sldNum" sz="quarter" idx="12"/>
          </p:nvPr>
        </p:nvSpPr>
        <p:spPr/>
        <p:txBody>
          <a:bodyPr/>
          <a:lstStyle/>
          <a:p>
            <a:fld id="{8FB158D7-BE2D-42F6-8362-B5DD44D10BE3}" type="slidenum">
              <a:rPr lang="en-US" smtClean="0"/>
              <a:t>‹#›</a:t>
            </a:fld>
            <a:endParaRPr lang="en-US"/>
          </a:p>
        </p:txBody>
      </p:sp>
    </p:spTree>
    <p:extLst>
      <p:ext uri="{BB962C8B-B14F-4D97-AF65-F5344CB8AC3E}">
        <p14:creationId xmlns:p14="http://schemas.microsoft.com/office/powerpoint/2010/main" val="223260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4E2B28-C7B3-4707-86F0-14C9567DBA2C}" type="datetime1">
              <a:rPr lang="en-US" smtClean="0"/>
              <a:t>11/20/2023</a:t>
            </a:fld>
            <a:endParaRPr lang="en-US"/>
          </a:p>
        </p:txBody>
      </p:sp>
      <p:sp>
        <p:nvSpPr>
          <p:cNvPr id="4" name="Footer Placeholder 3"/>
          <p:cNvSpPr>
            <a:spLocks noGrp="1"/>
          </p:cNvSpPr>
          <p:nvPr>
            <p:ph type="ftr" sz="quarter" idx="11"/>
          </p:nvPr>
        </p:nvSpPr>
        <p:spPr/>
        <p:txBody>
          <a:bodyPr/>
          <a:lstStyle/>
          <a:p>
            <a:r>
              <a:rPr lang="en-US" smtClean="0"/>
              <a:t>UTSA Executive Education</a:t>
            </a:r>
            <a:endParaRPr lang="en-US"/>
          </a:p>
        </p:txBody>
      </p:sp>
      <p:sp>
        <p:nvSpPr>
          <p:cNvPr id="5" name="Slide Number Placeholder 4"/>
          <p:cNvSpPr>
            <a:spLocks noGrp="1"/>
          </p:cNvSpPr>
          <p:nvPr>
            <p:ph type="sldNum" sz="quarter" idx="12"/>
          </p:nvPr>
        </p:nvSpPr>
        <p:spPr/>
        <p:txBody>
          <a:bodyPr/>
          <a:lstStyle/>
          <a:p>
            <a:fld id="{8FB158D7-BE2D-42F6-8362-B5DD44D10BE3}" type="slidenum">
              <a:rPr lang="en-US" smtClean="0"/>
              <a:t>‹#›</a:t>
            </a:fld>
            <a:endParaRPr lang="en-US"/>
          </a:p>
        </p:txBody>
      </p:sp>
    </p:spTree>
    <p:extLst>
      <p:ext uri="{BB962C8B-B14F-4D97-AF65-F5344CB8AC3E}">
        <p14:creationId xmlns:p14="http://schemas.microsoft.com/office/powerpoint/2010/main" val="1154602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F5665D-731A-469D-855A-699366149E19}" type="datetime1">
              <a:rPr lang="en-US" smtClean="0"/>
              <a:t>11/20/2023</a:t>
            </a:fld>
            <a:endParaRPr lang="en-US"/>
          </a:p>
        </p:txBody>
      </p:sp>
      <p:sp>
        <p:nvSpPr>
          <p:cNvPr id="3" name="Footer Placeholder 2"/>
          <p:cNvSpPr>
            <a:spLocks noGrp="1"/>
          </p:cNvSpPr>
          <p:nvPr>
            <p:ph type="ftr" sz="quarter" idx="11"/>
          </p:nvPr>
        </p:nvSpPr>
        <p:spPr/>
        <p:txBody>
          <a:bodyPr/>
          <a:lstStyle/>
          <a:p>
            <a:r>
              <a:rPr lang="en-US" smtClean="0"/>
              <a:t>UTSA Executive Education</a:t>
            </a:r>
            <a:endParaRPr lang="en-US"/>
          </a:p>
        </p:txBody>
      </p:sp>
      <p:sp>
        <p:nvSpPr>
          <p:cNvPr id="4" name="Slide Number Placeholder 3"/>
          <p:cNvSpPr>
            <a:spLocks noGrp="1"/>
          </p:cNvSpPr>
          <p:nvPr>
            <p:ph type="sldNum" sz="quarter" idx="12"/>
          </p:nvPr>
        </p:nvSpPr>
        <p:spPr/>
        <p:txBody>
          <a:bodyPr/>
          <a:lstStyle/>
          <a:p>
            <a:fld id="{8FB158D7-BE2D-42F6-8362-B5DD44D10BE3}" type="slidenum">
              <a:rPr lang="en-US" smtClean="0"/>
              <a:t>‹#›</a:t>
            </a:fld>
            <a:endParaRPr lang="en-US"/>
          </a:p>
        </p:txBody>
      </p:sp>
    </p:spTree>
    <p:extLst>
      <p:ext uri="{BB962C8B-B14F-4D97-AF65-F5344CB8AC3E}">
        <p14:creationId xmlns:p14="http://schemas.microsoft.com/office/powerpoint/2010/main" val="2637420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827367-1B74-4245-8A68-0545700185FB}" type="datetime1">
              <a:rPr lang="en-US" smtClean="0"/>
              <a:t>11/20/2023</a:t>
            </a:fld>
            <a:endParaRPr lang="en-US"/>
          </a:p>
        </p:txBody>
      </p:sp>
      <p:sp>
        <p:nvSpPr>
          <p:cNvPr id="6" name="Footer Placeholder 5"/>
          <p:cNvSpPr>
            <a:spLocks noGrp="1"/>
          </p:cNvSpPr>
          <p:nvPr>
            <p:ph type="ftr" sz="quarter" idx="11"/>
          </p:nvPr>
        </p:nvSpPr>
        <p:spPr/>
        <p:txBody>
          <a:bodyPr/>
          <a:lstStyle/>
          <a:p>
            <a:r>
              <a:rPr lang="en-US" smtClean="0"/>
              <a:t>UTSA Executive Education</a:t>
            </a:r>
            <a:endParaRPr lang="en-US"/>
          </a:p>
        </p:txBody>
      </p:sp>
      <p:sp>
        <p:nvSpPr>
          <p:cNvPr id="7" name="Slide Number Placeholder 6"/>
          <p:cNvSpPr>
            <a:spLocks noGrp="1"/>
          </p:cNvSpPr>
          <p:nvPr>
            <p:ph type="sldNum" sz="quarter" idx="12"/>
          </p:nvPr>
        </p:nvSpPr>
        <p:spPr/>
        <p:txBody>
          <a:bodyPr/>
          <a:lstStyle/>
          <a:p>
            <a:fld id="{8FB158D7-BE2D-42F6-8362-B5DD44D10BE3}" type="slidenum">
              <a:rPr lang="en-US" smtClean="0"/>
              <a:t>‹#›</a:t>
            </a:fld>
            <a:endParaRPr lang="en-US"/>
          </a:p>
        </p:txBody>
      </p:sp>
    </p:spTree>
    <p:extLst>
      <p:ext uri="{BB962C8B-B14F-4D97-AF65-F5344CB8AC3E}">
        <p14:creationId xmlns:p14="http://schemas.microsoft.com/office/powerpoint/2010/main" val="4084889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F59A6A-486C-4B51-BC0F-5F2FE5870D33}" type="datetime1">
              <a:rPr lang="en-US" smtClean="0"/>
              <a:t>11/20/2023</a:t>
            </a:fld>
            <a:endParaRPr lang="en-US"/>
          </a:p>
        </p:txBody>
      </p:sp>
      <p:sp>
        <p:nvSpPr>
          <p:cNvPr id="6" name="Footer Placeholder 5"/>
          <p:cNvSpPr>
            <a:spLocks noGrp="1"/>
          </p:cNvSpPr>
          <p:nvPr>
            <p:ph type="ftr" sz="quarter" idx="11"/>
          </p:nvPr>
        </p:nvSpPr>
        <p:spPr/>
        <p:txBody>
          <a:bodyPr/>
          <a:lstStyle/>
          <a:p>
            <a:r>
              <a:rPr lang="en-US" smtClean="0"/>
              <a:t>UTSA Executive Education</a:t>
            </a:r>
            <a:endParaRPr lang="en-US"/>
          </a:p>
        </p:txBody>
      </p:sp>
      <p:sp>
        <p:nvSpPr>
          <p:cNvPr id="7" name="Slide Number Placeholder 6"/>
          <p:cNvSpPr>
            <a:spLocks noGrp="1"/>
          </p:cNvSpPr>
          <p:nvPr>
            <p:ph type="sldNum" sz="quarter" idx="12"/>
          </p:nvPr>
        </p:nvSpPr>
        <p:spPr/>
        <p:txBody>
          <a:bodyPr/>
          <a:lstStyle/>
          <a:p>
            <a:fld id="{8FB158D7-BE2D-42F6-8362-B5DD44D10BE3}" type="slidenum">
              <a:rPr lang="en-US" smtClean="0"/>
              <a:t>‹#›</a:t>
            </a:fld>
            <a:endParaRPr lang="en-US"/>
          </a:p>
        </p:txBody>
      </p:sp>
    </p:spTree>
    <p:extLst>
      <p:ext uri="{BB962C8B-B14F-4D97-AF65-F5344CB8AC3E}">
        <p14:creationId xmlns:p14="http://schemas.microsoft.com/office/powerpoint/2010/main" val="2947142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122A50-C300-4F49-A384-D805937757B5}" type="datetime1">
              <a:rPr lang="en-US" smtClean="0"/>
              <a:t>11/20/2023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UTSA Executive Education</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B158D7-BE2D-42F6-8362-B5DD44D10BE3}" type="slidenum">
              <a:rPr lang="en-US" smtClean="0"/>
              <a:t>‹#›</a:t>
            </a:fld>
            <a:endParaRPr lang="en-US"/>
          </a:p>
        </p:txBody>
      </p:sp>
    </p:spTree>
    <p:extLst>
      <p:ext uri="{BB962C8B-B14F-4D97-AF65-F5344CB8AC3E}">
        <p14:creationId xmlns:p14="http://schemas.microsoft.com/office/powerpoint/2010/main" val="3837922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1808165"/>
            <a:ext cx="11830928" cy="2387600"/>
          </a:xfrm>
        </p:spPr>
        <p:txBody>
          <a:bodyPr>
            <a:normAutofit fontScale="90000"/>
          </a:bodyPr>
          <a:lstStyle/>
          <a:p>
            <a:r>
              <a:rPr lang="en-US" dirty="0" smtClean="0"/>
              <a:t/>
            </a:r>
            <a:br>
              <a:rPr lang="en-US" dirty="0" smtClean="0"/>
            </a:br>
            <a:r>
              <a:rPr lang="en-US" dirty="0" smtClean="0"/>
              <a:t>The Three Types of </a:t>
            </a:r>
            <a:r>
              <a:rPr lang="en-US" dirty="0" err="1" smtClean="0"/>
              <a:t>Reseach</a:t>
            </a:r>
            <a:r>
              <a:rPr lang="en-US" smtClean="0"/>
              <a:t> and </a:t>
            </a:r>
            <a:br>
              <a:rPr lang="en-US" smtClean="0"/>
            </a:br>
            <a:r>
              <a:rPr lang="en-US" smtClean="0"/>
              <a:t>How to Construct </a:t>
            </a:r>
            <a:r>
              <a:rPr lang="en-US" dirty="0" smtClean="0"/>
              <a:t>Good Research Questions and Hypotheses</a:t>
            </a:r>
            <a:br>
              <a:rPr lang="en-US" dirty="0" smtClean="0"/>
            </a:br>
            <a:endParaRPr lang="en-US" sz="4000" dirty="0"/>
          </a:p>
        </p:txBody>
      </p:sp>
      <p:sp>
        <p:nvSpPr>
          <p:cNvPr id="3" name="Subtitle 2"/>
          <p:cNvSpPr>
            <a:spLocks noGrp="1"/>
          </p:cNvSpPr>
          <p:nvPr>
            <p:ph type="subTitle" idx="1"/>
          </p:nvPr>
        </p:nvSpPr>
        <p:spPr/>
        <p:txBody>
          <a:bodyPr/>
          <a:lstStyle/>
          <a:p>
            <a:r>
              <a:rPr lang="en-US" dirty="0" smtClean="0"/>
              <a:t>MKT3083</a:t>
            </a:r>
          </a:p>
          <a:p>
            <a:r>
              <a:rPr lang="en-US" dirty="0" smtClean="0"/>
              <a:t>Market Research</a:t>
            </a:r>
          </a:p>
          <a:p>
            <a:r>
              <a:rPr lang="en-US" dirty="0" smtClean="0"/>
              <a:t>Kilger</a:t>
            </a:r>
            <a:endParaRPr lang="en-US" dirty="0"/>
          </a:p>
        </p:txBody>
      </p:sp>
    </p:spTree>
    <p:extLst>
      <p:ext uri="{BB962C8B-B14F-4D97-AF65-F5344CB8AC3E}">
        <p14:creationId xmlns:p14="http://schemas.microsoft.com/office/powerpoint/2010/main" val="987207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892937-C658-4D00-B872-AE316ED1814D}" type="datetime1">
              <a:rPr lang="en-US" smtClean="0"/>
              <a:t>11/20/2023</a:t>
            </a:fld>
            <a:endParaRPr lang="en-US"/>
          </a:p>
        </p:txBody>
      </p:sp>
      <p:sp>
        <p:nvSpPr>
          <p:cNvPr id="5" name="Footer Placeholder 4"/>
          <p:cNvSpPr>
            <a:spLocks noGrp="1"/>
          </p:cNvSpPr>
          <p:nvPr>
            <p:ph type="ftr" sz="quarter" idx="11"/>
          </p:nvPr>
        </p:nvSpPr>
        <p:spPr/>
        <p:txBody>
          <a:bodyPr/>
          <a:lstStyle/>
          <a:p>
            <a:r>
              <a:rPr lang="en-US" smtClean="0"/>
              <a:t>UTSA Executive Education</a:t>
            </a:r>
            <a:endParaRPr lang="en-US" dirty="0"/>
          </a:p>
        </p:txBody>
      </p:sp>
      <p:sp>
        <p:nvSpPr>
          <p:cNvPr id="6" name="Slide Number Placeholder 5"/>
          <p:cNvSpPr>
            <a:spLocks noGrp="1"/>
          </p:cNvSpPr>
          <p:nvPr>
            <p:ph type="sldNum" sz="quarter" idx="12"/>
          </p:nvPr>
        </p:nvSpPr>
        <p:spPr/>
        <p:txBody>
          <a:bodyPr/>
          <a:lstStyle/>
          <a:p>
            <a:fld id="{8FB158D7-BE2D-42F6-8362-B5DD44D10BE3}" type="slidenum">
              <a:rPr lang="en-US" smtClean="0"/>
              <a:t>10</a:t>
            </a:fld>
            <a:endParaRPr lang="en-US"/>
          </a:p>
        </p:txBody>
      </p:sp>
      <p:sp>
        <p:nvSpPr>
          <p:cNvPr id="9" name="Content Placeholder 8"/>
          <p:cNvSpPr>
            <a:spLocks noGrp="1"/>
          </p:cNvSpPr>
          <p:nvPr>
            <p:ph idx="1"/>
          </p:nvPr>
        </p:nvSpPr>
        <p:spPr>
          <a:xfrm>
            <a:off x="2568388" y="1695510"/>
            <a:ext cx="6952129" cy="1667956"/>
          </a:xfrm>
        </p:spPr>
        <p:txBody>
          <a:bodyPr>
            <a:normAutofit lnSpcReduction="10000"/>
          </a:bodyPr>
          <a:lstStyle/>
          <a:p>
            <a:pPr marL="0" indent="0">
              <a:lnSpc>
                <a:spcPct val="150000"/>
              </a:lnSpc>
              <a:spcBef>
                <a:spcPts val="400"/>
              </a:spcBef>
              <a:buNone/>
            </a:pPr>
            <a:r>
              <a:rPr lang="en-US" sz="2400" dirty="0" smtClean="0"/>
              <a:t>We need to think about just what kind of research or analytical strategy will get us to our desired destination.  Is that strategy going to be:</a:t>
            </a:r>
          </a:p>
          <a:p>
            <a:pPr marL="0" indent="0">
              <a:lnSpc>
                <a:spcPct val="150000"/>
              </a:lnSpc>
              <a:spcBef>
                <a:spcPts val="400"/>
              </a:spcBef>
              <a:buNone/>
            </a:pPr>
            <a:endParaRPr lang="en-US" sz="2400" dirty="0"/>
          </a:p>
          <a:p>
            <a:pPr marL="0" indent="0">
              <a:lnSpc>
                <a:spcPct val="150000"/>
              </a:lnSpc>
              <a:spcBef>
                <a:spcPts val="400"/>
              </a:spcBef>
              <a:buNone/>
            </a:pPr>
            <a:endParaRPr lang="en-US" sz="2400" dirty="0"/>
          </a:p>
          <a:p>
            <a:pPr marL="0" indent="0">
              <a:lnSpc>
                <a:spcPct val="150000"/>
              </a:lnSpc>
              <a:spcBef>
                <a:spcPts val="400"/>
              </a:spcBef>
              <a:buNone/>
            </a:pPr>
            <a:endParaRPr lang="en-US" sz="2400" dirty="0" smtClean="0"/>
          </a:p>
          <a:p>
            <a:pPr>
              <a:lnSpc>
                <a:spcPct val="150000"/>
              </a:lnSpc>
              <a:spcBef>
                <a:spcPts val="400"/>
              </a:spcBef>
            </a:pPr>
            <a:endParaRPr lang="en-US" sz="2400" dirty="0" smtClean="0"/>
          </a:p>
          <a:p>
            <a:pPr marL="0" indent="0">
              <a:lnSpc>
                <a:spcPct val="150000"/>
              </a:lnSpc>
              <a:spcBef>
                <a:spcPts val="400"/>
              </a:spcBef>
              <a:buNone/>
            </a:pPr>
            <a:endParaRPr lang="en-US" sz="2400" dirty="0"/>
          </a:p>
          <a:p>
            <a:pPr marL="0" indent="0">
              <a:buNone/>
            </a:pPr>
            <a:endParaRPr lang="en-US" sz="2400" dirty="0"/>
          </a:p>
          <a:p>
            <a:endParaRPr lang="en-US" sz="2400" dirty="0"/>
          </a:p>
        </p:txBody>
      </p:sp>
      <p:pic>
        <p:nvPicPr>
          <p:cNvPr id="2" name="Picture 1"/>
          <p:cNvPicPr>
            <a:picLocks noChangeAspect="1"/>
          </p:cNvPicPr>
          <p:nvPr/>
        </p:nvPicPr>
        <p:blipFill>
          <a:blip r:embed="rId2"/>
          <a:stretch>
            <a:fillRect/>
          </a:stretch>
        </p:blipFill>
        <p:spPr>
          <a:xfrm>
            <a:off x="498715" y="3843642"/>
            <a:ext cx="3082685" cy="2051388"/>
          </a:xfrm>
          <a:prstGeom prst="rect">
            <a:avLst/>
          </a:prstGeom>
        </p:spPr>
      </p:pic>
      <p:sp>
        <p:nvSpPr>
          <p:cNvPr id="8" name="TextBox 7"/>
          <p:cNvSpPr txBox="1"/>
          <p:nvPr/>
        </p:nvSpPr>
        <p:spPr>
          <a:xfrm>
            <a:off x="1455590" y="3460735"/>
            <a:ext cx="1508419" cy="382907"/>
          </a:xfrm>
          <a:prstGeom prst="rect">
            <a:avLst/>
          </a:prstGeom>
          <a:noFill/>
        </p:spPr>
        <p:txBody>
          <a:bodyPr wrap="square" rtlCol="0">
            <a:spAutoFit/>
          </a:bodyPr>
          <a:lstStyle/>
          <a:p>
            <a:r>
              <a:rPr lang="en-US" dirty="0" smtClean="0"/>
              <a:t>Exploratory</a:t>
            </a:r>
            <a:endParaRPr lang="en-US" dirty="0"/>
          </a:p>
        </p:txBody>
      </p:sp>
      <p:pic>
        <p:nvPicPr>
          <p:cNvPr id="10" name="Picture 9"/>
          <p:cNvPicPr>
            <a:picLocks noChangeAspect="1"/>
          </p:cNvPicPr>
          <p:nvPr/>
        </p:nvPicPr>
        <p:blipFill>
          <a:blip r:embed="rId3"/>
          <a:stretch>
            <a:fillRect/>
          </a:stretch>
        </p:blipFill>
        <p:spPr>
          <a:xfrm>
            <a:off x="4689942" y="3826773"/>
            <a:ext cx="2934542" cy="2066269"/>
          </a:xfrm>
          <a:prstGeom prst="rect">
            <a:avLst/>
          </a:prstGeom>
        </p:spPr>
      </p:pic>
      <p:sp>
        <p:nvSpPr>
          <p:cNvPr id="11" name="TextBox 10"/>
          <p:cNvSpPr txBox="1"/>
          <p:nvPr/>
        </p:nvSpPr>
        <p:spPr>
          <a:xfrm>
            <a:off x="9799622" y="3398617"/>
            <a:ext cx="869576" cy="369332"/>
          </a:xfrm>
          <a:prstGeom prst="rect">
            <a:avLst/>
          </a:prstGeom>
          <a:noFill/>
        </p:spPr>
        <p:txBody>
          <a:bodyPr wrap="square" rtlCol="0">
            <a:spAutoFit/>
          </a:bodyPr>
          <a:lstStyle/>
          <a:p>
            <a:r>
              <a:rPr lang="en-US" dirty="0" smtClean="0"/>
              <a:t>Causal</a:t>
            </a:r>
            <a:endParaRPr lang="en-US" dirty="0"/>
          </a:p>
        </p:txBody>
      </p:sp>
      <p:pic>
        <p:nvPicPr>
          <p:cNvPr id="12" name="Picture 11"/>
          <p:cNvPicPr>
            <a:picLocks noChangeAspect="1"/>
          </p:cNvPicPr>
          <p:nvPr/>
        </p:nvPicPr>
        <p:blipFill>
          <a:blip r:embed="rId4"/>
          <a:stretch>
            <a:fillRect/>
          </a:stretch>
        </p:blipFill>
        <p:spPr>
          <a:xfrm>
            <a:off x="8719732" y="3853667"/>
            <a:ext cx="3029356" cy="2015898"/>
          </a:xfrm>
          <a:prstGeom prst="rect">
            <a:avLst/>
          </a:prstGeom>
        </p:spPr>
      </p:pic>
      <p:sp>
        <p:nvSpPr>
          <p:cNvPr id="13" name="TextBox 12"/>
          <p:cNvSpPr txBox="1"/>
          <p:nvPr/>
        </p:nvSpPr>
        <p:spPr>
          <a:xfrm>
            <a:off x="4890566" y="3410453"/>
            <a:ext cx="2533294" cy="369332"/>
          </a:xfrm>
          <a:prstGeom prst="rect">
            <a:avLst/>
          </a:prstGeom>
          <a:noFill/>
        </p:spPr>
        <p:txBody>
          <a:bodyPr wrap="square" rtlCol="0">
            <a:spAutoFit/>
          </a:bodyPr>
          <a:lstStyle/>
          <a:p>
            <a:r>
              <a:rPr lang="en-US" dirty="0" smtClean="0"/>
              <a:t>Descriptive or Predictive</a:t>
            </a:r>
            <a:endParaRPr lang="en-US" dirty="0"/>
          </a:p>
        </p:txBody>
      </p:sp>
      <p:sp>
        <p:nvSpPr>
          <p:cNvPr id="14" name="Title 13"/>
          <p:cNvSpPr>
            <a:spLocks noGrp="1"/>
          </p:cNvSpPr>
          <p:nvPr>
            <p:ph type="title"/>
          </p:nvPr>
        </p:nvSpPr>
        <p:spPr/>
        <p:txBody>
          <a:bodyPr>
            <a:normAutofit fontScale="90000"/>
          </a:bodyPr>
          <a:lstStyle/>
          <a:p>
            <a:endParaRPr lang="en-US"/>
          </a:p>
        </p:txBody>
      </p:sp>
    </p:spTree>
    <p:extLst>
      <p:ext uri="{BB962C8B-B14F-4D97-AF65-F5344CB8AC3E}">
        <p14:creationId xmlns:p14="http://schemas.microsoft.com/office/powerpoint/2010/main" val="13835576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892937-C658-4D00-B872-AE316ED1814D}" type="datetime1">
              <a:rPr lang="en-US" smtClean="0"/>
              <a:t>11/20/2023</a:t>
            </a:fld>
            <a:endParaRPr lang="en-US"/>
          </a:p>
        </p:txBody>
      </p:sp>
      <p:sp>
        <p:nvSpPr>
          <p:cNvPr id="5" name="Footer Placeholder 4"/>
          <p:cNvSpPr>
            <a:spLocks noGrp="1"/>
          </p:cNvSpPr>
          <p:nvPr>
            <p:ph type="ftr" sz="quarter" idx="11"/>
          </p:nvPr>
        </p:nvSpPr>
        <p:spPr/>
        <p:txBody>
          <a:bodyPr/>
          <a:lstStyle/>
          <a:p>
            <a:r>
              <a:rPr lang="en-US" smtClean="0"/>
              <a:t>UTSA Executive Education</a:t>
            </a:r>
            <a:endParaRPr lang="en-US" dirty="0"/>
          </a:p>
        </p:txBody>
      </p:sp>
      <p:sp>
        <p:nvSpPr>
          <p:cNvPr id="6" name="Slide Number Placeholder 5"/>
          <p:cNvSpPr>
            <a:spLocks noGrp="1"/>
          </p:cNvSpPr>
          <p:nvPr>
            <p:ph type="sldNum" sz="quarter" idx="12"/>
          </p:nvPr>
        </p:nvSpPr>
        <p:spPr/>
        <p:txBody>
          <a:bodyPr/>
          <a:lstStyle/>
          <a:p>
            <a:fld id="{8FB158D7-BE2D-42F6-8362-B5DD44D10BE3}" type="slidenum">
              <a:rPr lang="en-US" smtClean="0"/>
              <a:t>11</a:t>
            </a:fld>
            <a:endParaRPr lang="en-US"/>
          </a:p>
        </p:txBody>
      </p:sp>
      <p:pic>
        <p:nvPicPr>
          <p:cNvPr id="2" name="Picture 1"/>
          <p:cNvPicPr>
            <a:picLocks noChangeAspect="1"/>
          </p:cNvPicPr>
          <p:nvPr/>
        </p:nvPicPr>
        <p:blipFill>
          <a:blip r:embed="rId2"/>
          <a:stretch>
            <a:fillRect/>
          </a:stretch>
        </p:blipFill>
        <p:spPr>
          <a:xfrm>
            <a:off x="8943468" y="1027432"/>
            <a:ext cx="3082685" cy="2051388"/>
          </a:xfrm>
          <a:prstGeom prst="rect">
            <a:avLst/>
          </a:prstGeom>
        </p:spPr>
      </p:pic>
      <p:sp>
        <p:nvSpPr>
          <p:cNvPr id="8" name="TextBox 7"/>
          <p:cNvSpPr txBox="1"/>
          <p:nvPr/>
        </p:nvSpPr>
        <p:spPr>
          <a:xfrm>
            <a:off x="9900343" y="644525"/>
            <a:ext cx="1508419" cy="382907"/>
          </a:xfrm>
          <a:prstGeom prst="rect">
            <a:avLst/>
          </a:prstGeom>
          <a:noFill/>
        </p:spPr>
        <p:txBody>
          <a:bodyPr wrap="square" rtlCol="0">
            <a:spAutoFit/>
          </a:bodyPr>
          <a:lstStyle/>
          <a:p>
            <a:r>
              <a:rPr lang="en-US" dirty="0" smtClean="0"/>
              <a:t>Exploratory</a:t>
            </a:r>
            <a:endParaRPr lang="en-US" dirty="0"/>
          </a:p>
        </p:txBody>
      </p:sp>
      <p:sp>
        <p:nvSpPr>
          <p:cNvPr id="15" name="Content Placeholder 8"/>
          <p:cNvSpPr txBox="1">
            <a:spLocks/>
          </p:cNvSpPr>
          <p:nvPr/>
        </p:nvSpPr>
        <p:spPr>
          <a:xfrm>
            <a:off x="105335" y="835978"/>
            <a:ext cx="6952129" cy="224284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400"/>
              </a:spcBef>
              <a:buFont typeface="Arial" panose="020B0604020202020204" pitchFamily="34" charset="0"/>
              <a:buNone/>
            </a:pPr>
            <a:r>
              <a:rPr lang="en-US" sz="2600" dirty="0" smtClean="0"/>
              <a:t>Exploratory research and analytics allows us to uncover new insights and discoveries that we hadn’t really realized before.  This kind of activity is useful for things like:</a:t>
            </a:r>
          </a:p>
          <a:p>
            <a:pPr marL="0" indent="0">
              <a:lnSpc>
                <a:spcPct val="150000"/>
              </a:lnSpc>
              <a:spcBef>
                <a:spcPts val="400"/>
              </a:spcBef>
              <a:buFont typeface="Arial" panose="020B0604020202020204" pitchFamily="34" charset="0"/>
              <a:buNone/>
            </a:pPr>
            <a:endParaRPr lang="en-US" sz="2400" dirty="0" smtClean="0"/>
          </a:p>
          <a:p>
            <a:pPr marL="0" indent="0">
              <a:lnSpc>
                <a:spcPct val="150000"/>
              </a:lnSpc>
              <a:spcBef>
                <a:spcPts val="400"/>
              </a:spcBef>
              <a:buFont typeface="Arial" panose="020B0604020202020204" pitchFamily="34" charset="0"/>
              <a:buNone/>
            </a:pPr>
            <a:endParaRPr lang="en-US" sz="2400" dirty="0" smtClean="0"/>
          </a:p>
          <a:p>
            <a:pPr marL="0" indent="0">
              <a:lnSpc>
                <a:spcPct val="150000"/>
              </a:lnSpc>
              <a:spcBef>
                <a:spcPts val="400"/>
              </a:spcBef>
              <a:buFont typeface="Arial" panose="020B0604020202020204" pitchFamily="34" charset="0"/>
              <a:buNone/>
            </a:pPr>
            <a:endParaRPr lang="en-US" sz="2400" dirty="0" smtClean="0"/>
          </a:p>
          <a:p>
            <a:pPr>
              <a:lnSpc>
                <a:spcPct val="150000"/>
              </a:lnSpc>
              <a:spcBef>
                <a:spcPts val="400"/>
              </a:spcBef>
            </a:pPr>
            <a:endParaRPr lang="en-US" sz="2400" dirty="0" smtClean="0"/>
          </a:p>
          <a:p>
            <a:pPr marL="0" indent="0">
              <a:lnSpc>
                <a:spcPct val="150000"/>
              </a:lnSpc>
              <a:spcBef>
                <a:spcPts val="400"/>
              </a:spcBef>
              <a:buFont typeface="Arial" panose="020B0604020202020204" pitchFamily="34" charset="0"/>
              <a:buNone/>
            </a:pPr>
            <a:endParaRPr lang="en-US" sz="2400" dirty="0" smtClean="0"/>
          </a:p>
          <a:p>
            <a:pPr marL="0" indent="0">
              <a:buFont typeface="Arial" panose="020B0604020202020204" pitchFamily="34" charset="0"/>
              <a:buNone/>
            </a:pPr>
            <a:endParaRPr lang="en-US" sz="2400" dirty="0" smtClean="0"/>
          </a:p>
          <a:p>
            <a:endParaRPr lang="en-US" sz="2400" dirty="0"/>
          </a:p>
        </p:txBody>
      </p:sp>
      <p:sp>
        <p:nvSpPr>
          <p:cNvPr id="16" name="Content Placeholder 8"/>
          <p:cNvSpPr txBox="1">
            <a:spLocks/>
          </p:cNvSpPr>
          <p:nvPr/>
        </p:nvSpPr>
        <p:spPr>
          <a:xfrm>
            <a:off x="85165" y="3241608"/>
            <a:ext cx="11940988" cy="2876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400"/>
              </a:spcBef>
            </a:pPr>
            <a:r>
              <a:rPr lang="en-US" sz="2000" dirty="0" smtClean="0"/>
              <a:t>What kind of new services or applications do our customers want?</a:t>
            </a:r>
            <a:endParaRPr lang="en-US" sz="2000" dirty="0"/>
          </a:p>
          <a:p>
            <a:pPr>
              <a:lnSpc>
                <a:spcPct val="150000"/>
              </a:lnSpc>
              <a:spcBef>
                <a:spcPts val="400"/>
              </a:spcBef>
            </a:pPr>
            <a:r>
              <a:rPr lang="en-US" sz="2000" dirty="0" smtClean="0"/>
              <a:t>Will people be able to easily figure out how to use the beta version of the new app we have built?</a:t>
            </a:r>
          </a:p>
          <a:p>
            <a:pPr>
              <a:lnSpc>
                <a:spcPct val="150000"/>
              </a:lnSpc>
              <a:spcBef>
                <a:spcPts val="400"/>
              </a:spcBef>
            </a:pPr>
            <a:r>
              <a:rPr lang="en-US" sz="2000" dirty="0" smtClean="0"/>
              <a:t>If we create a new type of flexible financial investment, will people understand how to make the best use of it?</a:t>
            </a:r>
          </a:p>
          <a:p>
            <a:pPr>
              <a:lnSpc>
                <a:spcPct val="150000"/>
              </a:lnSpc>
              <a:spcBef>
                <a:spcPts val="400"/>
              </a:spcBef>
            </a:pPr>
            <a:r>
              <a:rPr lang="en-US" sz="2000" dirty="0" smtClean="0"/>
              <a:t>How can we use new technologies like chat bots to enhance the relationship with our customers?</a:t>
            </a:r>
            <a:endParaRPr lang="en-US" sz="2000" dirty="0"/>
          </a:p>
          <a:p>
            <a:pPr>
              <a:lnSpc>
                <a:spcPct val="150000"/>
              </a:lnSpc>
              <a:spcBef>
                <a:spcPts val="400"/>
              </a:spcBef>
            </a:pPr>
            <a:r>
              <a:rPr lang="en-US" sz="2000" dirty="0" smtClean="0"/>
              <a:t>How can we use </a:t>
            </a:r>
            <a:r>
              <a:rPr lang="en-US" sz="2000" dirty="0" err="1" smtClean="0"/>
              <a:t>IoT</a:t>
            </a:r>
            <a:r>
              <a:rPr lang="en-US" sz="2000" dirty="0"/>
              <a:t> </a:t>
            </a:r>
            <a:r>
              <a:rPr lang="en-US" sz="2000" dirty="0" smtClean="0"/>
              <a:t>to better connect with our customers?</a:t>
            </a:r>
            <a:endParaRPr lang="en-US" sz="2000" dirty="0"/>
          </a:p>
          <a:p>
            <a:pPr marL="0" indent="0">
              <a:lnSpc>
                <a:spcPct val="150000"/>
              </a:lnSpc>
              <a:spcBef>
                <a:spcPts val="400"/>
              </a:spcBef>
              <a:buNone/>
            </a:pPr>
            <a:endParaRPr lang="en-US" sz="2400" dirty="0" smtClean="0"/>
          </a:p>
          <a:p>
            <a:pPr>
              <a:lnSpc>
                <a:spcPct val="150000"/>
              </a:lnSpc>
              <a:spcBef>
                <a:spcPts val="400"/>
              </a:spcBef>
            </a:pPr>
            <a:endParaRPr lang="en-US" sz="2400" dirty="0" smtClean="0"/>
          </a:p>
          <a:p>
            <a:pPr>
              <a:lnSpc>
                <a:spcPct val="150000"/>
              </a:lnSpc>
              <a:spcBef>
                <a:spcPts val="400"/>
              </a:spcBef>
            </a:pPr>
            <a:endParaRPr lang="en-US" sz="2400" dirty="0" smtClean="0"/>
          </a:p>
          <a:p>
            <a:pPr marL="0" indent="0">
              <a:buFont typeface="Arial" panose="020B0604020202020204" pitchFamily="34" charset="0"/>
              <a:buNone/>
            </a:pPr>
            <a:endParaRPr lang="en-US" sz="2400" dirty="0" smtClean="0"/>
          </a:p>
          <a:p>
            <a:endParaRPr lang="en-US" sz="2400" dirty="0"/>
          </a:p>
        </p:txBody>
      </p:sp>
    </p:spTree>
    <p:extLst>
      <p:ext uri="{BB962C8B-B14F-4D97-AF65-F5344CB8AC3E}">
        <p14:creationId xmlns:p14="http://schemas.microsoft.com/office/powerpoint/2010/main" val="3705212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892937-C658-4D00-B872-AE316ED1814D}" type="datetime1">
              <a:rPr lang="en-US" smtClean="0"/>
              <a:t>11/20/2023</a:t>
            </a:fld>
            <a:endParaRPr lang="en-US"/>
          </a:p>
        </p:txBody>
      </p:sp>
      <p:sp>
        <p:nvSpPr>
          <p:cNvPr id="5" name="Footer Placeholder 4"/>
          <p:cNvSpPr>
            <a:spLocks noGrp="1"/>
          </p:cNvSpPr>
          <p:nvPr>
            <p:ph type="ftr" sz="quarter" idx="11"/>
          </p:nvPr>
        </p:nvSpPr>
        <p:spPr/>
        <p:txBody>
          <a:bodyPr/>
          <a:lstStyle/>
          <a:p>
            <a:r>
              <a:rPr lang="en-US" smtClean="0"/>
              <a:t>UTSA Executive Education</a:t>
            </a:r>
            <a:endParaRPr lang="en-US" dirty="0"/>
          </a:p>
        </p:txBody>
      </p:sp>
      <p:sp>
        <p:nvSpPr>
          <p:cNvPr id="6" name="Slide Number Placeholder 5"/>
          <p:cNvSpPr>
            <a:spLocks noGrp="1"/>
          </p:cNvSpPr>
          <p:nvPr>
            <p:ph type="sldNum" sz="quarter" idx="12"/>
          </p:nvPr>
        </p:nvSpPr>
        <p:spPr/>
        <p:txBody>
          <a:bodyPr/>
          <a:lstStyle/>
          <a:p>
            <a:fld id="{8FB158D7-BE2D-42F6-8362-B5DD44D10BE3}" type="slidenum">
              <a:rPr lang="en-US" smtClean="0"/>
              <a:t>12</a:t>
            </a:fld>
            <a:endParaRPr lang="en-US"/>
          </a:p>
        </p:txBody>
      </p:sp>
      <p:sp>
        <p:nvSpPr>
          <p:cNvPr id="15" name="Content Placeholder 8"/>
          <p:cNvSpPr txBox="1">
            <a:spLocks/>
          </p:cNvSpPr>
          <p:nvPr/>
        </p:nvSpPr>
        <p:spPr>
          <a:xfrm>
            <a:off x="105335" y="835978"/>
            <a:ext cx="6952129" cy="216769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400"/>
              </a:spcBef>
              <a:buFont typeface="Arial" panose="020B0604020202020204" pitchFamily="34" charset="0"/>
              <a:buNone/>
            </a:pPr>
            <a:r>
              <a:rPr lang="en-US" sz="2400" dirty="0" smtClean="0"/>
              <a:t>Descriptive research and analytics allows us to describe our business and its customers to make better sense of it.  Understanding our customers and their needs through data helps us serve them better.</a:t>
            </a:r>
          </a:p>
          <a:p>
            <a:pPr marL="0" indent="0">
              <a:lnSpc>
                <a:spcPct val="150000"/>
              </a:lnSpc>
              <a:spcBef>
                <a:spcPts val="400"/>
              </a:spcBef>
              <a:buFont typeface="Arial" panose="020B0604020202020204" pitchFamily="34" charset="0"/>
              <a:buNone/>
            </a:pPr>
            <a:endParaRPr lang="en-US" sz="2400" dirty="0" smtClean="0"/>
          </a:p>
          <a:p>
            <a:pPr marL="0" indent="0">
              <a:lnSpc>
                <a:spcPct val="150000"/>
              </a:lnSpc>
              <a:spcBef>
                <a:spcPts val="400"/>
              </a:spcBef>
              <a:buFont typeface="Arial" panose="020B0604020202020204" pitchFamily="34" charset="0"/>
              <a:buNone/>
            </a:pPr>
            <a:endParaRPr lang="en-US" sz="2400" dirty="0" smtClean="0"/>
          </a:p>
          <a:p>
            <a:pPr marL="0" indent="0">
              <a:lnSpc>
                <a:spcPct val="150000"/>
              </a:lnSpc>
              <a:spcBef>
                <a:spcPts val="400"/>
              </a:spcBef>
              <a:buFont typeface="Arial" panose="020B0604020202020204" pitchFamily="34" charset="0"/>
              <a:buNone/>
            </a:pPr>
            <a:endParaRPr lang="en-US" sz="2400" dirty="0" smtClean="0"/>
          </a:p>
          <a:p>
            <a:pPr>
              <a:lnSpc>
                <a:spcPct val="150000"/>
              </a:lnSpc>
              <a:spcBef>
                <a:spcPts val="400"/>
              </a:spcBef>
            </a:pPr>
            <a:endParaRPr lang="en-US" sz="2400" dirty="0" smtClean="0"/>
          </a:p>
          <a:p>
            <a:pPr marL="0" indent="0">
              <a:lnSpc>
                <a:spcPct val="150000"/>
              </a:lnSpc>
              <a:spcBef>
                <a:spcPts val="400"/>
              </a:spcBef>
              <a:buFont typeface="Arial" panose="020B0604020202020204" pitchFamily="34" charset="0"/>
              <a:buNone/>
            </a:pPr>
            <a:endParaRPr lang="en-US" sz="2400" dirty="0" smtClean="0"/>
          </a:p>
          <a:p>
            <a:pPr marL="0" indent="0">
              <a:buFont typeface="Arial" panose="020B0604020202020204" pitchFamily="34" charset="0"/>
              <a:buNone/>
            </a:pPr>
            <a:endParaRPr lang="en-US" sz="2400" dirty="0" smtClean="0"/>
          </a:p>
          <a:p>
            <a:endParaRPr lang="en-US" sz="2400" dirty="0"/>
          </a:p>
        </p:txBody>
      </p:sp>
      <p:sp>
        <p:nvSpPr>
          <p:cNvPr id="16" name="Content Placeholder 8"/>
          <p:cNvSpPr txBox="1">
            <a:spLocks/>
          </p:cNvSpPr>
          <p:nvPr/>
        </p:nvSpPr>
        <p:spPr>
          <a:xfrm>
            <a:off x="85165" y="3241608"/>
            <a:ext cx="11940988" cy="311474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400"/>
              </a:spcBef>
            </a:pPr>
            <a:r>
              <a:rPr lang="en-US" sz="2000" dirty="0" smtClean="0"/>
              <a:t>What does our best performing loan customer look like?</a:t>
            </a:r>
            <a:endParaRPr lang="en-US" sz="2000" dirty="0"/>
          </a:p>
          <a:p>
            <a:pPr>
              <a:lnSpc>
                <a:spcPct val="150000"/>
              </a:lnSpc>
              <a:spcBef>
                <a:spcPts val="400"/>
              </a:spcBef>
            </a:pPr>
            <a:r>
              <a:rPr lang="en-US" sz="2000" dirty="0" smtClean="0"/>
              <a:t>Not all of our customers are the same – what key characteristics make up the profile of our most risk averse investment client?</a:t>
            </a:r>
            <a:endParaRPr lang="en-US" sz="2000" dirty="0"/>
          </a:p>
          <a:p>
            <a:pPr>
              <a:lnSpc>
                <a:spcPct val="150000"/>
              </a:lnSpc>
              <a:spcBef>
                <a:spcPts val="400"/>
              </a:spcBef>
            </a:pPr>
            <a:r>
              <a:rPr lang="en-US" sz="2000" dirty="0" smtClean="0"/>
              <a:t>What kind of campaign – email or social media – gets the most revenue positive responses to our offers?</a:t>
            </a:r>
          </a:p>
          <a:p>
            <a:pPr>
              <a:lnSpc>
                <a:spcPct val="150000"/>
              </a:lnSpc>
              <a:spcBef>
                <a:spcPts val="400"/>
              </a:spcBef>
            </a:pPr>
            <a:r>
              <a:rPr lang="en-US" sz="2000" dirty="0" smtClean="0"/>
              <a:t>What are the most effective ways to bundle our credit card products with other financial services our customers have?</a:t>
            </a:r>
            <a:endParaRPr lang="en-US" sz="2000" dirty="0"/>
          </a:p>
          <a:p>
            <a:pPr>
              <a:lnSpc>
                <a:spcPct val="150000"/>
              </a:lnSpc>
              <a:spcBef>
                <a:spcPts val="400"/>
              </a:spcBef>
            </a:pPr>
            <a:r>
              <a:rPr lang="en-US" sz="2000" dirty="0" smtClean="0"/>
              <a:t>What are the best ways to reach our customers with our messages and what should those messages say?</a:t>
            </a:r>
            <a:endParaRPr lang="en-US" sz="2000" dirty="0"/>
          </a:p>
          <a:p>
            <a:pPr marL="0" indent="0">
              <a:lnSpc>
                <a:spcPct val="150000"/>
              </a:lnSpc>
              <a:spcBef>
                <a:spcPts val="400"/>
              </a:spcBef>
              <a:buNone/>
            </a:pPr>
            <a:endParaRPr lang="en-US" sz="2400" dirty="0" smtClean="0"/>
          </a:p>
          <a:p>
            <a:pPr>
              <a:lnSpc>
                <a:spcPct val="150000"/>
              </a:lnSpc>
              <a:spcBef>
                <a:spcPts val="400"/>
              </a:spcBef>
            </a:pPr>
            <a:endParaRPr lang="en-US" sz="2400" dirty="0" smtClean="0"/>
          </a:p>
          <a:p>
            <a:pPr>
              <a:lnSpc>
                <a:spcPct val="150000"/>
              </a:lnSpc>
              <a:spcBef>
                <a:spcPts val="400"/>
              </a:spcBef>
            </a:pPr>
            <a:endParaRPr lang="en-US" sz="2400" dirty="0" smtClean="0"/>
          </a:p>
          <a:p>
            <a:pPr marL="0" indent="0">
              <a:buFont typeface="Arial" panose="020B0604020202020204" pitchFamily="34" charset="0"/>
              <a:buNone/>
            </a:pPr>
            <a:endParaRPr lang="en-US" sz="2400" dirty="0" smtClean="0"/>
          </a:p>
          <a:p>
            <a:endParaRPr lang="en-US" sz="2400" dirty="0"/>
          </a:p>
        </p:txBody>
      </p:sp>
      <p:pic>
        <p:nvPicPr>
          <p:cNvPr id="9" name="Picture 8"/>
          <p:cNvPicPr>
            <a:picLocks noChangeAspect="1"/>
          </p:cNvPicPr>
          <p:nvPr/>
        </p:nvPicPr>
        <p:blipFill>
          <a:blip r:embed="rId2"/>
          <a:stretch>
            <a:fillRect/>
          </a:stretch>
        </p:blipFill>
        <p:spPr>
          <a:xfrm>
            <a:off x="9074577" y="1106217"/>
            <a:ext cx="2934542" cy="2066269"/>
          </a:xfrm>
          <a:prstGeom prst="rect">
            <a:avLst/>
          </a:prstGeom>
        </p:spPr>
      </p:pic>
      <p:sp>
        <p:nvSpPr>
          <p:cNvPr id="10" name="TextBox 9"/>
          <p:cNvSpPr txBox="1"/>
          <p:nvPr/>
        </p:nvSpPr>
        <p:spPr>
          <a:xfrm>
            <a:off x="9275201" y="689897"/>
            <a:ext cx="2533294" cy="369332"/>
          </a:xfrm>
          <a:prstGeom prst="rect">
            <a:avLst/>
          </a:prstGeom>
          <a:noFill/>
        </p:spPr>
        <p:txBody>
          <a:bodyPr wrap="square" rtlCol="0">
            <a:spAutoFit/>
          </a:bodyPr>
          <a:lstStyle/>
          <a:p>
            <a:r>
              <a:rPr lang="en-US" dirty="0" smtClean="0"/>
              <a:t>Descriptive or Predictive</a:t>
            </a:r>
            <a:endParaRPr lang="en-US" dirty="0"/>
          </a:p>
        </p:txBody>
      </p:sp>
    </p:spTree>
    <p:extLst>
      <p:ext uri="{BB962C8B-B14F-4D97-AF65-F5344CB8AC3E}">
        <p14:creationId xmlns:p14="http://schemas.microsoft.com/office/powerpoint/2010/main" val="2675043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892937-C658-4D00-B872-AE316ED1814D}" type="datetime1">
              <a:rPr lang="en-US" smtClean="0"/>
              <a:t>11/20/2023</a:t>
            </a:fld>
            <a:endParaRPr lang="en-US"/>
          </a:p>
        </p:txBody>
      </p:sp>
      <p:sp>
        <p:nvSpPr>
          <p:cNvPr id="5" name="Footer Placeholder 4"/>
          <p:cNvSpPr>
            <a:spLocks noGrp="1"/>
          </p:cNvSpPr>
          <p:nvPr>
            <p:ph type="ftr" sz="quarter" idx="11"/>
          </p:nvPr>
        </p:nvSpPr>
        <p:spPr/>
        <p:txBody>
          <a:bodyPr/>
          <a:lstStyle/>
          <a:p>
            <a:r>
              <a:rPr lang="en-US" smtClean="0"/>
              <a:t>UTSA Executive Education</a:t>
            </a:r>
            <a:endParaRPr lang="en-US" dirty="0"/>
          </a:p>
        </p:txBody>
      </p:sp>
      <p:sp>
        <p:nvSpPr>
          <p:cNvPr id="6" name="Slide Number Placeholder 5"/>
          <p:cNvSpPr>
            <a:spLocks noGrp="1"/>
          </p:cNvSpPr>
          <p:nvPr>
            <p:ph type="sldNum" sz="quarter" idx="12"/>
          </p:nvPr>
        </p:nvSpPr>
        <p:spPr/>
        <p:txBody>
          <a:bodyPr/>
          <a:lstStyle/>
          <a:p>
            <a:fld id="{8FB158D7-BE2D-42F6-8362-B5DD44D10BE3}" type="slidenum">
              <a:rPr lang="en-US" smtClean="0"/>
              <a:t>13</a:t>
            </a:fld>
            <a:endParaRPr lang="en-US"/>
          </a:p>
        </p:txBody>
      </p:sp>
      <p:sp>
        <p:nvSpPr>
          <p:cNvPr id="15" name="Content Placeholder 8"/>
          <p:cNvSpPr txBox="1">
            <a:spLocks/>
          </p:cNvSpPr>
          <p:nvPr/>
        </p:nvSpPr>
        <p:spPr>
          <a:xfrm>
            <a:off x="105335" y="653093"/>
            <a:ext cx="8377483" cy="26018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400"/>
              </a:spcBef>
              <a:buFont typeface="Arial" panose="020B0604020202020204" pitchFamily="34" charset="0"/>
              <a:buNone/>
            </a:pPr>
            <a:r>
              <a:rPr lang="en-US" sz="2400" dirty="0" smtClean="0"/>
              <a:t>Predictive research and analytics allows us to formally describe the relationships between key characteristics of our customers and their relationship to our business.  It also allows us to make predictions about how our customers and prospects will react to changes and improvements in our products and services.</a:t>
            </a:r>
          </a:p>
          <a:p>
            <a:pPr marL="0" indent="0">
              <a:lnSpc>
                <a:spcPct val="150000"/>
              </a:lnSpc>
              <a:spcBef>
                <a:spcPts val="400"/>
              </a:spcBef>
              <a:buFont typeface="Arial" panose="020B0604020202020204" pitchFamily="34" charset="0"/>
              <a:buNone/>
            </a:pPr>
            <a:endParaRPr lang="en-US" sz="2400" dirty="0" smtClean="0"/>
          </a:p>
          <a:p>
            <a:pPr marL="0" indent="0">
              <a:lnSpc>
                <a:spcPct val="150000"/>
              </a:lnSpc>
              <a:spcBef>
                <a:spcPts val="400"/>
              </a:spcBef>
              <a:buFont typeface="Arial" panose="020B0604020202020204" pitchFamily="34" charset="0"/>
              <a:buNone/>
            </a:pPr>
            <a:endParaRPr lang="en-US" sz="2400" dirty="0" smtClean="0"/>
          </a:p>
          <a:p>
            <a:pPr marL="0" indent="0">
              <a:lnSpc>
                <a:spcPct val="150000"/>
              </a:lnSpc>
              <a:spcBef>
                <a:spcPts val="400"/>
              </a:spcBef>
              <a:buFont typeface="Arial" panose="020B0604020202020204" pitchFamily="34" charset="0"/>
              <a:buNone/>
            </a:pPr>
            <a:endParaRPr lang="en-US" sz="2400" dirty="0" smtClean="0"/>
          </a:p>
          <a:p>
            <a:pPr>
              <a:lnSpc>
                <a:spcPct val="150000"/>
              </a:lnSpc>
              <a:spcBef>
                <a:spcPts val="400"/>
              </a:spcBef>
            </a:pPr>
            <a:endParaRPr lang="en-US" sz="2400" dirty="0" smtClean="0"/>
          </a:p>
          <a:p>
            <a:pPr marL="0" indent="0">
              <a:lnSpc>
                <a:spcPct val="150000"/>
              </a:lnSpc>
              <a:spcBef>
                <a:spcPts val="400"/>
              </a:spcBef>
              <a:buFont typeface="Arial" panose="020B0604020202020204" pitchFamily="34" charset="0"/>
              <a:buNone/>
            </a:pPr>
            <a:endParaRPr lang="en-US" sz="2400" dirty="0" smtClean="0"/>
          </a:p>
          <a:p>
            <a:pPr marL="0" indent="0">
              <a:buFont typeface="Arial" panose="020B0604020202020204" pitchFamily="34" charset="0"/>
              <a:buNone/>
            </a:pPr>
            <a:endParaRPr lang="en-US" sz="2400" dirty="0" smtClean="0"/>
          </a:p>
          <a:p>
            <a:endParaRPr lang="en-US" sz="2400" dirty="0"/>
          </a:p>
        </p:txBody>
      </p:sp>
      <p:sp>
        <p:nvSpPr>
          <p:cNvPr id="16" name="Content Placeholder 8"/>
          <p:cNvSpPr txBox="1">
            <a:spLocks/>
          </p:cNvSpPr>
          <p:nvPr/>
        </p:nvSpPr>
        <p:spPr>
          <a:xfrm>
            <a:off x="125506" y="3683432"/>
            <a:ext cx="11940988" cy="2876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400"/>
              </a:spcBef>
            </a:pPr>
            <a:r>
              <a:rPr lang="en-US" sz="2000" dirty="0" smtClean="0"/>
              <a:t>What are the best predictors of loan default?</a:t>
            </a:r>
            <a:endParaRPr lang="en-US" sz="2000" dirty="0"/>
          </a:p>
          <a:p>
            <a:pPr>
              <a:lnSpc>
                <a:spcPct val="150000"/>
              </a:lnSpc>
              <a:spcBef>
                <a:spcPts val="400"/>
              </a:spcBef>
            </a:pPr>
            <a:r>
              <a:rPr lang="en-US" sz="2000" dirty="0" smtClean="0"/>
              <a:t>How should we configure our media advertising mix across television, Internet and mobile to most effectively reach our customers?</a:t>
            </a:r>
          </a:p>
          <a:p>
            <a:pPr>
              <a:lnSpc>
                <a:spcPct val="150000"/>
              </a:lnSpc>
              <a:spcBef>
                <a:spcPts val="400"/>
              </a:spcBef>
            </a:pPr>
            <a:r>
              <a:rPr lang="en-US" sz="2000" dirty="0" smtClean="0"/>
              <a:t>What is our next quarter forecast for new credit card sign ups?</a:t>
            </a:r>
          </a:p>
          <a:p>
            <a:pPr>
              <a:lnSpc>
                <a:spcPct val="150000"/>
              </a:lnSpc>
              <a:spcBef>
                <a:spcPts val="400"/>
              </a:spcBef>
            </a:pPr>
            <a:r>
              <a:rPr lang="en-US" sz="2000" dirty="0" smtClean="0"/>
              <a:t>What is our best prediction for annual profit yield for our new financial asset management service?</a:t>
            </a:r>
          </a:p>
          <a:p>
            <a:pPr marL="0" indent="0">
              <a:lnSpc>
                <a:spcPct val="150000"/>
              </a:lnSpc>
              <a:spcBef>
                <a:spcPts val="400"/>
              </a:spcBef>
              <a:buNone/>
            </a:pPr>
            <a:endParaRPr lang="en-US" sz="2400" dirty="0" smtClean="0"/>
          </a:p>
          <a:p>
            <a:pPr>
              <a:lnSpc>
                <a:spcPct val="150000"/>
              </a:lnSpc>
              <a:spcBef>
                <a:spcPts val="400"/>
              </a:spcBef>
            </a:pPr>
            <a:endParaRPr lang="en-US" sz="2400" dirty="0" smtClean="0"/>
          </a:p>
          <a:p>
            <a:pPr>
              <a:lnSpc>
                <a:spcPct val="150000"/>
              </a:lnSpc>
              <a:spcBef>
                <a:spcPts val="400"/>
              </a:spcBef>
            </a:pPr>
            <a:endParaRPr lang="en-US" sz="2400" dirty="0" smtClean="0"/>
          </a:p>
          <a:p>
            <a:pPr marL="0" indent="0">
              <a:buFont typeface="Arial" panose="020B0604020202020204" pitchFamily="34" charset="0"/>
              <a:buNone/>
            </a:pPr>
            <a:endParaRPr lang="en-US" sz="2400" dirty="0" smtClean="0"/>
          </a:p>
          <a:p>
            <a:endParaRPr lang="en-US" sz="2400" dirty="0"/>
          </a:p>
        </p:txBody>
      </p:sp>
      <p:pic>
        <p:nvPicPr>
          <p:cNvPr id="9" name="Picture 8"/>
          <p:cNvPicPr>
            <a:picLocks noChangeAspect="1"/>
          </p:cNvPicPr>
          <p:nvPr/>
        </p:nvPicPr>
        <p:blipFill>
          <a:blip r:embed="rId2"/>
          <a:stretch>
            <a:fillRect/>
          </a:stretch>
        </p:blipFill>
        <p:spPr>
          <a:xfrm>
            <a:off x="9074577" y="1106217"/>
            <a:ext cx="2934542" cy="2066269"/>
          </a:xfrm>
          <a:prstGeom prst="rect">
            <a:avLst/>
          </a:prstGeom>
        </p:spPr>
      </p:pic>
      <p:sp>
        <p:nvSpPr>
          <p:cNvPr id="10" name="TextBox 9"/>
          <p:cNvSpPr txBox="1"/>
          <p:nvPr/>
        </p:nvSpPr>
        <p:spPr>
          <a:xfrm>
            <a:off x="9275201" y="689897"/>
            <a:ext cx="2533294" cy="369332"/>
          </a:xfrm>
          <a:prstGeom prst="rect">
            <a:avLst/>
          </a:prstGeom>
          <a:noFill/>
        </p:spPr>
        <p:txBody>
          <a:bodyPr wrap="square" rtlCol="0">
            <a:spAutoFit/>
          </a:bodyPr>
          <a:lstStyle/>
          <a:p>
            <a:r>
              <a:rPr lang="en-US" dirty="0" smtClean="0"/>
              <a:t>Descriptive or Predictive</a:t>
            </a:r>
            <a:endParaRPr lang="en-US" dirty="0"/>
          </a:p>
        </p:txBody>
      </p:sp>
    </p:spTree>
    <p:extLst>
      <p:ext uri="{BB962C8B-B14F-4D97-AF65-F5344CB8AC3E}">
        <p14:creationId xmlns:p14="http://schemas.microsoft.com/office/powerpoint/2010/main" val="3561173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892937-C658-4D00-B872-AE316ED1814D}" type="datetime1">
              <a:rPr lang="en-US" smtClean="0"/>
              <a:t>11/20/2023</a:t>
            </a:fld>
            <a:endParaRPr lang="en-US"/>
          </a:p>
        </p:txBody>
      </p:sp>
      <p:sp>
        <p:nvSpPr>
          <p:cNvPr id="5" name="Footer Placeholder 4"/>
          <p:cNvSpPr>
            <a:spLocks noGrp="1"/>
          </p:cNvSpPr>
          <p:nvPr>
            <p:ph type="ftr" sz="quarter" idx="11"/>
          </p:nvPr>
        </p:nvSpPr>
        <p:spPr/>
        <p:txBody>
          <a:bodyPr/>
          <a:lstStyle/>
          <a:p>
            <a:r>
              <a:rPr lang="en-US" smtClean="0"/>
              <a:t>UTSA Executive Education</a:t>
            </a:r>
            <a:endParaRPr lang="en-US" dirty="0"/>
          </a:p>
        </p:txBody>
      </p:sp>
      <p:sp>
        <p:nvSpPr>
          <p:cNvPr id="6" name="Slide Number Placeholder 5"/>
          <p:cNvSpPr>
            <a:spLocks noGrp="1"/>
          </p:cNvSpPr>
          <p:nvPr>
            <p:ph type="sldNum" sz="quarter" idx="12"/>
          </p:nvPr>
        </p:nvSpPr>
        <p:spPr/>
        <p:txBody>
          <a:bodyPr/>
          <a:lstStyle/>
          <a:p>
            <a:fld id="{8FB158D7-BE2D-42F6-8362-B5DD44D10BE3}" type="slidenum">
              <a:rPr lang="en-US" smtClean="0"/>
              <a:t>14</a:t>
            </a:fld>
            <a:endParaRPr lang="en-US"/>
          </a:p>
        </p:txBody>
      </p:sp>
      <p:sp>
        <p:nvSpPr>
          <p:cNvPr id="15" name="Content Placeholder 8"/>
          <p:cNvSpPr txBox="1">
            <a:spLocks/>
          </p:cNvSpPr>
          <p:nvPr/>
        </p:nvSpPr>
        <p:spPr>
          <a:xfrm>
            <a:off x="105335" y="653093"/>
            <a:ext cx="8377483" cy="26018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400"/>
              </a:spcBef>
              <a:buFont typeface="Arial" panose="020B0604020202020204" pitchFamily="34" charset="0"/>
              <a:buNone/>
            </a:pPr>
            <a:r>
              <a:rPr lang="en-US" sz="2400" dirty="0" smtClean="0"/>
              <a:t>Causal research and analytics allows us to test to see if there is a causal relationship between two things.  For example, you can test to see if people who saw your advertisement are more likely to purchase your product than if they didn’t see it.</a:t>
            </a:r>
          </a:p>
          <a:p>
            <a:pPr marL="0" indent="0">
              <a:lnSpc>
                <a:spcPct val="150000"/>
              </a:lnSpc>
              <a:spcBef>
                <a:spcPts val="400"/>
              </a:spcBef>
              <a:buFont typeface="Arial" panose="020B0604020202020204" pitchFamily="34" charset="0"/>
              <a:buNone/>
            </a:pPr>
            <a:endParaRPr lang="en-US" sz="2400" dirty="0" smtClean="0"/>
          </a:p>
          <a:p>
            <a:pPr marL="0" indent="0">
              <a:lnSpc>
                <a:spcPct val="150000"/>
              </a:lnSpc>
              <a:spcBef>
                <a:spcPts val="400"/>
              </a:spcBef>
              <a:buFont typeface="Arial" panose="020B0604020202020204" pitchFamily="34" charset="0"/>
              <a:buNone/>
            </a:pPr>
            <a:endParaRPr lang="en-US" sz="2400" dirty="0" smtClean="0"/>
          </a:p>
          <a:p>
            <a:pPr marL="0" indent="0">
              <a:lnSpc>
                <a:spcPct val="150000"/>
              </a:lnSpc>
              <a:spcBef>
                <a:spcPts val="400"/>
              </a:spcBef>
              <a:buFont typeface="Arial" panose="020B0604020202020204" pitchFamily="34" charset="0"/>
              <a:buNone/>
            </a:pPr>
            <a:endParaRPr lang="en-US" sz="2400" dirty="0" smtClean="0"/>
          </a:p>
          <a:p>
            <a:pPr>
              <a:lnSpc>
                <a:spcPct val="150000"/>
              </a:lnSpc>
              <a:spcBef>
                <a:spcPts val="400"/>
              </a:spcBef>
            </a:pPr>
            <a:endParaRPr lang="en-US" sz="2400" dirty="0" smtClean="0"/>
          </a:p>
          <a:p>
            <a:pPr marL="0" indent="0">
              <a:lnSpc>
                <a:spcPct val="150000"/>
              </a:lnSpc>
              <a:spcBef>
                <a:spcPts val="400"/>
              </a:spcBef>
              <a:buFont typeface="Arial" panose="020B0604020202020204" pitchFamily="34" charset="0"/>
              <a:buNone/>
            </a:pPr>
            <a:endParaRPr lang="en-US" sz="2400" dirty="0" smtClean="0"/>
          </a:p>
          <a:p>
            <a:pPr marL="0" indent="0">
              <a:buFont typeface="Arial" panose="020B0604020202020204" pitchFamily="34" charset="0"/>
              <a:buNone/>
            </a:pPr>
            <a:endParaRPr lang="en-US" sz="2400" dirty="0" smtClean="0"/>
          </a:p>
          <a:p>
            <a:endParaRPr lang="en-US" sz="2400" dirty="0"/>
          </a:p>
        </p:txBody>
      </p:sp>
      <p:sp>
        <p:nvSpPr>
          <p:cNvPr id="16" name="Content Placeholder 8"/>
          <p:cNvSpPr txBox="1">
            <a:spLocks/>
          </p:cNvSpPr>
          <p:nvPr/>
        </p:nvSpPr>
        <p:spPr>
          <a:xfrm>
            <a:off x="125506" y="3683432"/>
            <a:ext cx="11940988" cy="2876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400"/>
              </a:spcBef>
            </a:pPr>
            <a:r>
              <a:rPr lang="en-US" sz="2000" dirty="0" smtClean="0"/>
              <a:t>Does automatically increasing the credit limit of a credit card increase the average balance on that card?</a:t>
            </a:r>
            <a:endParaRPr lang="en-US" sz="2000" dirty="0"/>
          </a:p>
          <a:p>
            <a:pPr>
              <a:lnSpc>
                <a:spcPct val="150000"/>
              </a:lnSpc>
              <a:spcBef>
                <a:spcPts val="400"/>
              </a:spcBef>
            </a:pPr>
            <a:r>
              <a:rPr lang="en-US" sz="2000" dirty="0" smtClean="0"/>
              <a:t>How should we configure our media advertising mix across television, Internet and mobile to most effectively reach our customers?</a:t>
            </a:r>
          </a:p>
          <a:p>
            <a:pPr>
              <a:lnSpc>
                <a:spcPct val="150000"/>
              </a:lnSpc>
              <a:spcBef>
                <a:spcPts val="400"/>
              </a:spcBef>
            </a:pPr>
            <a:r>
              <a:rPr lang="en-US" sz="2000" dirty="0" smtClean="0"/>
              <a:t>What is our next quarter forecast for new credit card sign ups?</a:t>
            </a:r>
          </a:p>
          <a:p>
            <a:pPr>
              <a:lnSpc>
                <a:spcPct val="150000"/>
              </a:lnSpc>
              <a:spcBef>
                <a:spcPts val="400"/>
              </a:spcBef>
            </a:pPr>
            <a:r>
              <a:rPr lang="en-US" sz="2000" dirty="0" smtClean="0"/>
              <a:t>What is our best prediction for annual profit yield for our new financial asset management service?</a:t>
            </a:r>
          </a:p>
          <a:p>
            <a:pPr marL="0" indent="0">
              <a:lnSpc>
                <a:spcPct val="150000"/>
              </a:lnSpc>
              <a:spcBef>
                <a:spcPts val="400"/>
              </a:spcBef>
              <a:buNone/>
            </a:pPr>
            <a:endParaRPr lang="en-US" sz="2400" dirty="0" smtClean="0"/>
          </a:p>
          <a:p>
            <a:pPr>
              <a:lnSpc>
                <a:spcPct val="150000"/>
              </a:lnSpc>
              <a:spcBef>
                <a:spcPts val="400"/>
              </a:spcBef>
            </a:pPr>
            <a:endParaRPr lang="en-US" sz="2400" dirty="0" smtClean="0"/>
          </a:p>
          <a:p>
            <a:pPr>
              <a:lnSpc>
                <a:spcPct val="150000"/>
              </a:lnSpc>
              <a:spcBef>
                <a:spcPts val="400"/>
              </a:spcBef>
            </a:pPr>
            <a:endParaRPr lang="en-US" sz="2400" dirty="0" smtClean="0"/>
          </a:p>
          <a:p>
            <a:pPr marL="0" indent="0">
              <a:buFont typeface="Arial" panose="020B0604020202020204" pitchFamily="34" charset="0"/>
              <a:buNone/>
            </a:pPr>
            <a:endParaRPr lang="en-US" sz="2400" dirty="0" smtClean="0"/>
          </a:p>
          <a:p>
            <a:endParaRPr lang="en-US" sz="2400" dirty="0"/>
          </a:p>
        </p:txBody>
      </p:sp>
      <p:sp>
        <p:nvSpPr>
          <p:cNvPr id="11" name="TextBox 10"/>
          <p:cNvSpPr txBox="1"/>
          <p:nvPr/>
        </p:nvSpPr>
        <p:spPr>
          <a:xfrm>
            <a:off x="10117028" y="658152"/>
            <a:ext cx="869576" cy="369332"/>
          </a:xfrm>
          <a:prstGeom prst="rect">
            <a:avLst/>
          </a:prstGeom>
          <a:noFill/>
        </p:spPr>
        <p:txBody>
          <a:bodyPr wrap="square" rtlCol="0">
            <a:spAutoFit/>
          </a:bodyPr>
          <a:lstStyle/>
          <a:p>
            <a:r>
              <a:rPr lang="en-US" dirty="0" smtClean="0"/>
              <a:t>Causal</a:t>
            </a:r>
            <a:endParaRPr lang="en-US" dirty="0"/>
          </a:p>
        </p:txBody>
      </p:sp>
      <p:pic>
        <p:nvPicPr>
          <p:cNvPr id="12" name="Picture 11"/>
          <p:cNvPicPr>
            <a:picLocks noChangeAspect="1"/>
          </p:cNvPicPr>
          <p:nvPr/>
        </p:nvPicPr>
        <p:blipFill>
          <a:blip r:embed="rId2"/>
          <a:stretch>
            <a:fillRect/>
          </a:stretch>
        </p:blipFill>
        <p:spPr>
          <a:xfrm>
            <a:off x="9037138" y="1113202"/>
            <a:ext cx="3029356" cy="2015898"/>
          </a:xfrm>
          <a:prstGeom prst="rect">
            <a:avLst/>
          </a:prstGeom>
        </p:spPr>
      </p:pic>
    </p:spTree>
    <p:extLst>
      <p:ext uri="{BB962C8B-B14F-4D97-AF65-F5344CB8AC3E}">
        <p14:creationId xmlns:p14="http://schemas.microsoft.com/office/powerpoint/2010/main" val="1086905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892937-C658-4D00-B872-AE316ED1814D}" type="datetime1">
              <a:rPr lang="en-US" smtClean="0"/>
              <a:t>11/20/2023</a:t>
            </a:fld>
            <a:endParaRPr lang="en-US"/>
          </a:p>
        </p:txBody>
      </p:sp>
      <p:sp>
        <p:nvSpPr>
          <p:cNvPr id="5" name="Footer Placeholder 4"/>
          <p:cNvSpPr>
            <a:spLocks noGrp="1"/>
          </p:cNvSpPr>
          <p:nvPr>
            <p:ph type="ftr" sz="quarter" idx="11"/>
          </p:nvPr>
        </p:nvSpPr>
        <p:spPr/>
        <p:txBody>
          <a:bodyPr/>
          <a:lstStyle/>
          <a:p>
            <a:r>
              <a:rPr lang="en-US" smtClean="0"/>
              <a:t>UTSA Executive Education</a:t>
            </a:r>
            <a:endParaRPr lang="en-US" dirty="0"/>
          </a:p>
        </p:txBody>
      </p:sp>
      <p:sp>
        <p:nvSpPr>
          <p:cNvPr id="6" name="Slide Number Placeholder 5"/>
          <p:cNvSpPr>
            <a:spLocks noGrp="1"/>
          </p:cNvSpPr>
          <p:nvPr>
            <p:ph type="sldNum" sz="quarter" idx="12"/>
          </p:nvPr>
        </p:nvSpPr>
        <p:spPr/>
        <p:txBody>
          <a:bodyPr/>
          <a:lstStyle/>
          <a:p>
            <a:fld id="{8FB158D7-BE2D-42F6-8362-B5DD44D10BE3}" type="slidenum">
              <a:rPr lang="en-US" smtClean="0"/>
              <a:t>15</a:t>
            </a:fld>
            <a:endParaRPr lang="en-US"/>
          </a:p>
        </p:txBody>
      </p:sp>
      <p:sp>
        <p:nvSpPr>
          <p:cNvPr id="15" name="Content Placeholder 8"/>
          <p:cNvSpPr txBox="1">
            <a:spLocks/>
          </p:cNvSpPr>
          <p:nvPr/>
        </p:nvSpPr>
        <p:spPr>
          <a:xfrm>
            <a:off x="105335" y="653093"/>
            <a:ext cx="8377483" cy="26018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400"/>
              </a:spcBef>
              <a:buFont typeface="Arial" panose="020B0604020202020204" pitchFamily="34" charset="0"/>
              <a:buNone/>
            </a:pPr>
            <a:r>
              <a:rPr lang="en-US" sz="2400" dirty="0" smtClean="0"/>
              <a:t>Causal research and analytics is a little trickier.  That is, being able to claim that A causes B is a bit more involved than the other two types of analytics we have discussed.  Here are the additional things that should be true in order to do causal analytics or research:</a:t>
            </a:r>
          </a:p>
          <a:p>
            <a:pPr marL="0" indent="0">
              <a:lnSpc>
                <a:spcPct val="150000"/>
              </a:lnSpc>
              <a:spcBef>
                <a:spcPts val="400"/>
              </a:spcBef>
              <a:buFont typeface="Arial" panose="020B0604020202020204" pitchFamily="34" charset="0"/>
              <a:buNone/>
            </a:pPr>
            <a:endParaRPr lang="en-US" sz="2400" dirty="0" smtClean="0"/>
          </a:p>
          <a:p>
            <a:pPr marL="0" indent="0">
              <a:lnSpc>
                <a:spcPct val="150000"/>
              </a:lnSpc>
              <a:spcBef>
                <a:spcPts val="400"/>
              </a:spcBef>
              <a:buFont typeface="Arial" panose="020B0604020202020204" pitchFamily="34" charset="0"/>
              <a:buNone/>
            </a:pPr>
            <a:endParaRPr lang="en-US" sz="2400" dirty="0" smtClean="0"/>
          </a:p>
          <a:p>
            <a:pPr marL="0" indent="0">
              <a:lnSpc>
                <a:spcPct val="150000"/>
              </a:lnSpc>
              <a:spcBef>
                <a:spcPts val="400"/>
              </a:spcBef>
              <a:buFont typeface="Arial" panose="020B0604020202020204" pitchFamily="34" charset="0"/>
              <a:buNone/>
            </a:pPr>
            <a:endParaRPr lang="en-US" sz="2400" dirty="0" smtClean="0"/>
          </a:p>
          <a:p>
            <a:pPr>
              <a:lnSpc>
                <a:spcPct val="150000"/>
              </a:lnSpc>
              <a:spcBef>
                <a:spcPts val="400"/>
              </a:spcBef>
            </a:pPr>
            <a:endParaRPr lang="en-US" sz="2400" dirty="0" smtClean="0"/>
          </a:p>
          <a:p>
            <a:pPr marL="0" indent="0">
              <a:lnSpc>
                <a:spcPct val="150000"/>
              </a:lnSpc>
              <a:spcBef>
                <a:spcPts val="400"/>
              </a:spcBef>
              <a:buFont typeface="Arial" panose="020B0604020202020204" pitchFamily="34" charset="0"/>
              <a:buNone/>
            </a:pPr>
            <a:endParaRPr lang="en-US" sz="2400" dirty="0" smtClean="0"/>
          </a:p>
          <a:p>
            <a:pPr marL="0" indent="0">
              <a:buFont typeface="Arial" panose="020B0604020202020204" pitchFamily="34" charset="0"/>
              <a:buNone/>
            </a:pPr>
            <a:endParaRPr lang="en-US" sz="2400" dirty="0" smtClean="0"/>
          </a:p>
          <a:p>
            <a:endParaRPr lang="en-US" sz="2400" dirty="0"/>
          </a:p>
        </p:txBody>
      </p:sp>
      <p:sp>
        <p:nvSpPr>
          <p:cNvPr id="16" name="Content Placeholder 8"/>
          <p:cNvSpPr txBox="1">
            <a:spLocks/>
          </p:cNvSpPr>
          <p:nvPr/>
        </p:nvSpPr>
        <p:spPr>
          <a:xfrm>
            <a:off x="125506" y="3683432"/>
            <a:ext cx="11940988" cy="2876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400"/>
              </a:spcBef>
            </a:pPr>
            <a:r>
              <a:rPr lang="en-US" sz="2400" dirty="0" smtClean="0"/>
              <a:t>Does cause come before effect in time?</a:t>
            </a:r>
            <a:endParaRPr lang="en-US" sz="2400" dirty="0"/>
          </a:p>
          <a:p>
            <a:pPr>
              <a:lnSpc>
                <a:spcPct val="150000"/>
              </a:lnSpc>
              <a:spcBef>
                <a:spcPts val="400"/>
              </a:spcBef>
            </a:pPr>
            <a:r>
              <a:rPr lang="en-US" sz="2400" dirty="0" smtClean="0"/>
              <a:t>Are cause and effect associated or related to each other?</a:t>
            </a:r>
          </a:p>
          <a:p>
            <a:pPr>
              <a:lnSpc>
                <a:spcPct val="150000"/>
              </a:lnSpc>
              <a:spcBef>
                <a:spcPts val="400"/>
              </a:spcBef>
            </a:pPr>
            <a:r>
              <a:rPr lang="en-US" sz="2400" dirty="0" smtClean="0"/>
              <a:t>Can you eliminate other alternative possible causes or explanations?</a:t>
            </a:r>
          </a:p>
          <a:p>
            <a:pPr marL="0" indent="0">
              <a:lnSpc>
                <a:spcPct val="150000"/>
              </a:lnSpc>
              <a:spcBef>
                <a:spcPts val="400"/>
              </a:spcBef>
              <a:buNone/>
            </a:pPr>
            <a:endParaRPr lang="en-US" sz="2400" dirty="0" smtClean="0"/>
          </a:p>
          <a:p>
            <a:pPr>
              <a:lnSpc>
                <a:spcPct val="150000"/>
              </a:lnSpc>
              <a:spcBef>
                <a:spcPts val="400"/>
              </a:spcBef>
            </a:pPr>
            <a:endParaRPr lang="en-US" sz="2400" dirty="0" smtClean="0"/>
          </a:p>
          <a:p>
            <a:pPr>
              <a:lnSpc>
                <a:spcPct val="150000"/>
              </a:lnSpc>
              <a:spcBef>
                <a:spcPts val="400"/>
              </a:spcBef>
            </a:pPr>
            <a:endParaRPr lang="en-US" sz="2400" dirty="0" smtClean="0"/>
          </a:p>
          <a:p>
            <a:pPr marL="0" indent="0">
              <a:buFont typeface="Arial" panose="020B0604020202020204" pitchFamily="34" charset="0"/>
              <a:buNone/>
            </a:pPr>
            <a:endParaRPr lang="en-US" sz="2400" dirty="0" smtClean="0"/>
          </a:p>
          <a:p>
            <a:endParaRPr lang="en-US" sz="2400" dirty="0"/>
          </a:p>
        </p:txBody>
      </p:sp>
      <p:sp>
        <p:nvSpPr>
          <p:cNvPr id="11" name="TextBox 10"/>
          <p:cNvSpPr txBox="1"/>
          <p:nvPr/>
        </p:nvSpPr>
        <p:spPr>
          <a:xfrm>
            <a:off x="10117028" y="658152"/>
            <a:ext cx="869576" cy="369332"/>
          </a:xfrm>
          <a:prstGeom prst="rect">
            <a:avLst/>
          </a:prstGeom>
          <a:noFill/>
        </p:spPr>
        <p:txBody>
          <a:bodyPr wrap="square" rtlCol="0">
            <a:spAutoFit/>
          </a:bodyPr>
          <a:lstStyle/>
          <a:p>
            <a:r>
              <a:rPr lang="en-US" dirty="0" smtClean="0"/>
              <a:t>Causal</a:t>
            </a:r>
            <a:endParaRPr lang="en-US" dirty="0"/>
          </a:p>
        </p:txBody>
      </p:sp>
      <p:pic>
        <p:nvPicPr>
          <p:cNvPr id="12" name="Picture 11"/>
          <p:cNvPicPr>
            <a:picLocks noChangeAspect="1"/>
          </p:cNvPicPr>
          <p:nvPr/>
        </p:nvPicPr>
        <p:blipFill>
          <a:blip r:embed="rId2"/>
          <a:stretch>
            <a:fillRect/>
          </a:stretch>
        </p:blipFill>
        <p:spPr>
          <a:xfrm>
            <a:off x="9037138" y="1113202"/>
            <a:ext cx="3029356" cy="2015898"/>
          </a:xfrm>
          <a:prstGeom prst="rect">
            <a:avLst/>
          </a:prstGeom>
        </p:spPr>
      </p:pic>
    </p:spTree>
    <p:extLst>
      <p:ext uri="{BB962C8B-B14F-4D97-AF65-F5344CB8AC3E}">
        <p14:creationId xmlns:p14="http://schemas.microsoft.com/office/powerpoint/2010/main" val="27395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892937-C658-4D00-B872-AE316ED1814D}" type="datetime1">
              <a:rPr lang="en-US" smtClean="0"/>
              <a:t>11/20/2023</a:t>
            </a:fld>
            <a:endParaRPr lang="en-US"/>
          </a:p>
        </p:txBody>
      </p:sp>
      <p:sp>
        <p:nvSpPr>
          <p:cNvPr id="5" name="Footer Placeholder 4"/>
          <p:cNvSpPr>
            <a:spLocks noGrp="1"/>
          </p:cNvSpPr>
          <p:nvPr>
            <p:ph type="ftr" sz="quarter" idx="11"/>
          </p:nvPr>
        </p:nvSpPr>
        <p:spPr/>
        <p:txBody>
          <a:bodyPr/>
          <a:lstStyle/>
          <a:p>
            <a:r>
              <a:rPr lang="en-US" smtClean="0"/>
              <a:t>UTSA Executive Education</a:t>
            </a:r>
            <a:endParaRPr lang="en-US" dirty="0"/>
          </a:p>
        </p:txBody>
      </p:sp>
      <p:sp>
        <p:nvSpPr>
          <p:cNvPr id="6" name="Slide Number Placeholder 5"/>
          <p:cNvSpPr>
            <a:spLocks noGrp="1"/>
          </p:cNvSpPr>
          <p:nvPr>
            <p:ph type="sldNum" sz="quarter" idx="12"/>
          </p:nvPr>
        </p:nvSpPr>
        <p:spPr/>
        <p:txBody>
          <a:bodyPr/>
          <a:lstStyle/>
          <a:p>
            <a:fld id="{8FB158D7-BE2D-42F6-8362-B5DD44D10BE3}" type="slidenum">
              <a:rPr lang="en-US" smtClean="0"/>
              <a:t>16</a:t>
            </a:fld>
            <a:endParaRPr lang="en-US"/>
          </a:p>
        </p:txBody>
      </p:sp>
      <p:sp>
        <p:nvSpPr>
          <p:cNvPr id="7" name="Title 7"/>
          <p:cNvSpPr>
            <a:spLocks noGrp="1"/>
          </p:cNvSpPr>
          <p:nvPr>
            <p:ph type="title"/>
          </p:nvPr>
        </p:nvSpPr>
        <p:spPr>
          <a:xfrm>
            <a:off x="147918" y="422727"/>
            <a:ext cx="11793070" cy="1048042"/>
          </a:xfrm>
        </p:spPr>
        <p:txBody>
          <a:bodyPr>
            <a:normAutofit/>
          </a:bodyPr>
          <a:lstStyle/>
          <a:p>
            <a:pPr algn="ctr"/>
            <a:r>
              <a:rPr lang="en-US" sz="2400" dirty="0" smtClean="0"/>
              <a:t>Different Kinds of Research Exercise</a:t>
            </a:r>
            <a:br>
              <a:rPr lang="en-US" sz="2400" dirty="0" smtClean="0"/>
            </a:br>
            <a:endParaRPr lang="en-US" sz="2000" dirty="0"/>
          </a:p>
        </p:txBody>
      </p:sp>
      <p:sp>
        <p:nvSpPr>
          <p:cNvPr id="8" name="TextBox 7"/>
          <p:cNvSpPr txBox="1"/>
          <p:nvPr/>
        </p:nvSpPr>
        <p:spPr>
          <a:xfrm>
            <a:off x="10576698" y="95599"/>
            <a:ext cx="1615302" cy="369332"/>
          </a:xfrm>
          <a:prstGeom prst="rect">
            <a:avLst/>
          </a:prstGeom>
          <a:noFill/>
        </p:spPr>
        <p:txBody>
          <a:bodyPr wrap="square" rtlCol="0">
            <a:spAutoFit/>
          </a:bodyPr>
          <a:lstStyle/>
          <a:p>
            <a:r>
              <a:rPr lang="en-US" dirty="0" smtClean="0">
                <a:solidFill>
                  <a:schemeClr val="tx2">
                    <a:lumMod val="50000"/>
                    <a:lumOff val="50000"/>
                  </a:schemeClr>
                </a:solidFill>
                <a:latin typeface="Antique Olive" panose="020B0603020204030204" pitchFamily="34" charset="0"/>
              </a:rPr>
              <a:t>EXERCISE #1</a:t>
            </a:r>
            <a:endParaRPr lang="en-US" dirty="0">
              <a:solidFill>
                <a:schemeClr val="tx2">
                  <a:lumMod val="50000"/>
                  <a:lumOff val="50000"/>
                </a:schemeClr>
              </a:solidFill>
              <a:latin typeface="Antique Olive" panose="020B0603020204030204" pitchFamily="34" charset="0"/>
            </a:endParaRPr>
          </a:p>
        </p:txBody>
      </p:sp>
    </p:spTree>
    <p:extLst>
      <p:ext uri="{BB962C8B-B14F-4D97-AF65-F5344CB8AC3E}">
        <p14:creationId xmlns:p14="http://schemas.microsoft.com/office/powerpoint/2010/main" val="5617011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892937-C658-4D00-B872-AE316ED1814D}" type="datetime1">
              <a:rPr lang="en-US" smtClean="0"/>
              <a:t>11/20/2023</a:t>
            </a:fld>
            <a:endParaRPr lang="en-US"/>
          </a:p>
        </p:txBody>
      </p:sp>
      <p:sp>
        <p:nvSpPr>
          <p:cNvPr id="5" name="Footer Placeholder 4"/>
          <p:cNvSpPr>
            <a:spLocks noGrp="1"/>
          </p:cNvSpPr>
          <p:nvPr>
            <p:ph type="ftr" sz="quarter" idx="11"/>
          </p:nvPr>
        </p:nvSpPr>
        <p:spPr/>
        <p:txBody>
          <a:bodyPr/>
          <a:lstStyle/>
          <a:p>
            <a:r>
              <a:rPr lang="en-US" smtClean="0"/>
              <a:t>UTSA Executive Education</a:t>
            </a:r>
            <a:endParaRPr lang="en-US" dirty="0"/>
          </a:p>
        </p:txBody>
      </p:sp>
      <p:sp>
        <p:nvSpPr>
          <p:cNvPr id="6" name="Slide Number Placeholder 5"/>
          <p:cNvSpPr>
            <a:spLocks noGrp="1"/>
          </p:cNvSpPr>
          <p:nvPr>
            <p:ph type="sldNum" sz="quarter" idx="12"/>
          </p:nvPr>
        </p:nvSpPr>
        <p:spPr/>
        <p:txBody>
          <a:bodyPr/>
          <a:lstStyle/>
          <a:p>
            <a:fld id="{8FB158D7-BE2D-42F6-8362-B5DD44D10BE3}" type="slidenum">
              <a:rPr lang="en-US" smtClean="0"/>
              <a:t>17</a:t>
            </a:fld>
            <a:endParaRPr lang="en-US"/>
          </a:p>
        </p:txBody>
      </p:sp>
      <p:sp>
        <p:nvSpPr>
          <p:cNvPr id="8" name="Title 7"/>
          <p:cNvSpPr txBox="1">
            <a:spLocks/>
          </p:cNvSpPr>
          <p:nvPr/>
        </p:nvSpPr>
        <p:spPr>
          <a:xfrm>
            <a:off x="3063688" y="3079157"/>
            <a:ext cx="6064624" cy="759418"/>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b="1" kern="1200">
                <a:solidFill>
                  <a:srgbClr val="0C2340"/>
                </a:solidFill>
                <a:latin typeface="+mj-lt"/>
                <a:ea typeface="+mj-ea"/>
                <a:cs typeface="+mj-cs"/>
              </a:defRPr>
            </a:lvl1pPr>
          </a:lstStyle>
          <a:p>
            <a:pPr algn="ctr"/>
            <a:r>
              <a:rPr lang="en-US" sz="3600" dirty="0"/>
              <a:t>Constructing Good Research </a:t>
            </a:r>
            <a:br>
              <a:rPr lang="en-US" sz="3600" dirty="0"/>
            </a:br>
            <a:r>
              <a:rPr lang="en-US" sz="3600" dirty="0"/>
              <a:t>Questions and Hypotheses</a:t>
            </a:r>
          </a:p>
        </p:txBody>
      </p:sp>
    </p:spTree>
    <p:extLst>
      <p:ext uri="{BB962C8B-B14F-4D97-AF65-F5344CB8AC3E}">
        <p14:creationId xmlns:p14="http://schemas.microsoft.com/office/powerpoint/2010/main" val="31543332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892937-C658-4D00-B872-AE316ED1814D}" type="datetime1">
              <a:rPr lang="en-US" smtClean="0"/>
              <a:t>11/20/2023</a:t>
            </a:fld>
            <a:endParaRPr lang="en-US"/>
          </a:p>
        </p:txBody>
      </p:sp>
      <p:sp>
        <p:nvSpPr>
          <p:cNvPr id="5" name="Footer Placeholder 4"/>
          <p:cNvSpPr>
            <a:spLocks noGrp="1"/>
          </p:cNvSpPr>
          <p:nvPr>
            <p:ph type="ftr" sz="quarter" idx="11"/>
          </p:nvPr>
        </p:nvSpPr>
        <p:spPr/>
        <p:txBody>
          <a:bodyPr/>
          <a:lstStyle/>
          <a:p>
            <a:r>
              <a:rPr lang="en-US" smtClean="0"/>
              <a:t>UTSA Executive Education</a:t>
            </a:r>
            <a:endParaRPr lang="en-US" dirty="0"/>
          </a:p>
        </p:txBody>
      </p:sp>
      <p:sp>
        <p:nvSpPr>
          <p:cNvPr id="6" name="Slide Number Placeholder 5"/>
          <p:cNvSpPr>
            <a:spLocks noGrp="1"/>
          </p:cNvSpPr>
          <p:nvPr>
            <p:ph type="sldNum" sz="quarter" idx="12"/>
          </p:nvPr>
        </p:nvSpPr>
        <p:spPr/>
        <p:txBody>
          <a:bodyPr/>
          <a:lstStyle/>
          <a:p>
            <a:fld id="{8FB158D7-BE2D-42F6-8362-B5DD44D10BE3}" type="slidenum">
              <a:rPr lang="en-US" smtClean="0"/>
              <a:t>18</a:t>
            </a:fld>
            <a:endParaRPr lang="en-US"/>
          </a:p>
        </p:txBody>
      </p:sp>
      <p:sp>
        <p:nvSpPr>
          <p:cNvPr id="9" name="Content Placeholder 8"/>
          <p:cNvSpPr>
            <a:spLocks noGrp="1"/>
          </p:cNvSpPr>
          <p:nvPr>
            <p:ph idx="1"/>
          </p:nvPr>
        </p:nvSpPr>
        <p:spPr>
          <a:xfrm>
            <a:off x="0" y="1976197"/>
            <a:ext cx="6952129" cy="3979769"/>
          </a:xfrm>
        </p:spPr>
        <p:txBody>
          <a:bodyPr>
            <a:normAutofit/>
          </a:bodyPr>
          <a:lstStyle/>
          <a:p>
            <a:pPr marL="0" indent="0">
              <a:lnSpc>
                <a:spcPct val="150000"/>
              </a:lnSpc>
              <a:spcBef>
                <a:spcPts val="400"/>
              </a:spcBef>
              <a:buNone/>
            </a:pPr>
            <a:r>
              <a:rPr lang="en-US" sz="2400" dirty="0" smtClean="0"/>
              <a:t>Before we can even understand and touch our data, we need to define a “destination”.  That is, we need to decide what we want our data to explain and how we want to go about explaining it.</a:t>
            </a:r>
          </a:p>
          <a:p>
            <a:pPr>
              <a:lnSpc>
                <a:spcPct val="150000"/>
              </a:lnSpc>
              <a:spcBef>
                <a:spcPts val="400"/>
              </a:spcBef>
            </a:pPr>
            <a:endParaRPr lang="en-US" sz="2400" dirty="0" smtClean="0"/>
          </a:p>
          <a:p>
            <a:pPr marL="0" indent="0">
              <a:lnSpc>
                <a:spcPct val="150000"/>
              </a:lnSpc>
              <a:spcBef>
                <a:spcPts val="400"/>
              </a:spcBef>
              <a:buNone/>
            </a:pPr>
            <a:endParaRPr lang="en-US" sz="2400" dirty="0"/>
          </a:p>
          <a:p>
            <a:pPr marL="0" indent="0">
              <a:buNone/>
            </a:pPr>
            <a:endParaRPr lang="en-US" sz="2400" dirty="0"/>
          </a:p>
          <a:p>
            <a:endParaRPr lang="en-US" sz="2400" dirty="0"/>
          </a:p>
        </p:txBody>
      </p:sp>
      <p:pic>
        <p:nvPicPr>
          <p:cNvPr id="3" name="Picture 2"/>
          <p:cNvPicPr>
            <a:picLocks noChangeAspect="1"/>
          </p:cNvPicPr>
          <p:nvPr/>
        </p:nvPicPr>
        <p:blipFill>
          <a:blip r:embed="rId2"/>
          <a:stretch>
            <a:fillRect/>
          </a:stretch>
        </p:blipFill>
        <p:spPr>
          <a:xfrm>
            <a:off x="7113494" y="1465730"/>
            <a:ext cx="4948518" cy="3711389"/>
          </a:xfrm>
          <a:prstGeom prst="rect">
            <a:avLst/>
          </a:prstGeom>
        </p:spPr>
      </p:pic>
      <p:sp>
        <p:nvSpPr>
          <p:cNvPr id="8" name="Title 7"/>
          <p:cNvSpPr>
            <a:spLocks noGrp="1"/>
          </p:cNvSpPr>
          <p:nvPr>
            <p:ph type="title"/>
          </p:nvPr>
        </p:nvSpPr>
        <p:spPr/>
        <p:txBody>
          <a:bodyPr>
            <a:normAutofit fontScale="90000"/>
          </a:bodyPr>
          <a:lstStyle/>
          <a:p>
            <a:endParaRPr lang="en-US"/>
          </a:p>
        </p:txBody>
      </p:sp>
    </p:spTree>
    <p:extLst>
      <p:ext uri="{BB962C8B-B14F-4D97-AF65-F5344CB8AC3E}">
        <p14:creationId xmlns:p14="http://schemas.microsoft.com/office/powerpoint/2010/main" val="40617105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892937-C658-4D00-B872-AE316ED1814D}" type="datetime1">
              <a:rPr lang="en-US" smtClean="0"/>
              <a:t>11/20/2023</a:t>
            </a:fld>
            <a:endParaRPr lang="en-US"/>
          </a:p>
        </p:txBody>
      </p:sp>
      <p:sp>
        <p:nvSpPr>
          <p:cNvPr id="5" name="Footer Placeholder 4"/>
          <p:cNvSpPr>
            <a:spLocks noGrp="1"/>
          </p:cNvSpPr>
          <p:nvPr>
            <p:ph type="ftr" sz="quarter" idx="11"/>
          </p:nvPr>
        </p:nvSpPr>
        <p:spPr/>
        <p:txBody>
          <a:bodyPr/>
          <a:lstStyle/>
          <a:p>
            <a:r>
              <a:rPr lang="en-US" smtClean="0"/>
              <a:t>UTSA Executive Education</a:t>
            </a:r>
            <a:endParaRPr lang="en-US" dirty="0"/>
          </a:p>
        </p:txBody>
      </p:sp>
      <p:sp>
        <p:nvSpPr>
          <p:cNvPr id="6" name="Slide Number Placeholder 5"/>
          <p:cNvSpPr>
            <a:spLocks noGrp="1"/>
          </p:cNvSpPr>
          <p:nvPr>
            <p:ph type="sldNum" sz="quarter" idx="12"/>
          </p:nvPr>
        </p:nvSpPr>
        <p:spPr/>
        <p:txBody>
          <a:bodyPr/>
          <a:lstStyle/>
          <a:p>
            <a:fld id="{8FB158D7-BE2D-42F6-8362-B5DD44D10BE3}" type="slidenum">
              <a:rPr lang="en-US" smtClean="0"/>
              <a:t>19</a:t>
            </a:fld>
            <a:endParaRPr lang="en-US"/>
          </a:p>
        </p:txBody>
      </p:sp>
      <p:sp>
        <p:nvSpPr>
          <p:cNvPr id="7" name="Title 7"/>
          <p:cNvSpPr>
            <a:spLocks noGrp="1"/>
          </p:cNvSpPr>
          <p:nvPr>
            <p:ph type="title"/>
          </p:nvPr>
        </p:nvSpPr>
        <p:spPr>
          <a:xfrm>
            <a:off x="147918" y="239847"/>
            <a:ext cx="11793070" cy="1335966"/>
          </a:xfrm>
        </p:spPr>
        <p:txBody>
          <a:bodyPr>
            <a:normAutofit/>
          </a:bodyPr>
          <a:lstStyle/>
          <a:p>
            <a:pPr algn="ctr"/>
            <a:r>
              <a:rPr lang="en-US" sz="2400" dirty="0" smtClean="0"/>
              <a:t>Good Research Questions</a:t>
            </a:r>
            <a:endParaRPr lang="en-US" sz="2400" dirty="0"/>
          </a:p>
        </p:txBody>
      </p:sp>
      <p:sp>
        <p:nvSpPr>
          <p:cNvPr id="9" name="Content Placeholder 8"/>
          <p:cNvSpPr>
            <a:spLocks noGrp="1"/>
          </p:cNvSpPr>
          <p:nvPr>
            <p:ph idx="1"/>
          </p:nvPr>
        </p:nvSpPr>
        <p:spPr>
          <a:xfrm>
            <a:off x="0" y="1976197"/>
            <a:ext cx="6952129" cy="3979769"/>
          </a:xfrm>
        </p:spPr>
        <p:txBody>
          <a:bodyPr>
            <a:normAutofit/>
          </a:bodyPr>
          <a:lstStyle/>
          <a:p>
            <a:pPr marL="0" indent="0">
              <a:lnSpc>
                <a:spcPct val="150000"/>
              </a:lnSpc>
              <a:spcBef>
                <a:spcPts val="400"/>
              </a:spcBef>
              <a:buNone/>
            </a:pPr>
            <a:r>
              <a:rPr lang="en-US" sz="2400" dirty="0" smtClean="0"/>
              <a:t>One of the first things we need to do is generate a good research question.  Without that, we won’t have a good “compass” to guide us to our desired destination.</a:t>
            </a:r>
          </a:p>
          <a:p>
            <a:pPr>
              <a:lnSpc>
                <a:spcPct val="150000"/>
              </a:lnSpc>
              <a:spcBef>
                <a:spcPts val="400"/>
              </a:spcBef>
            </a:pPr>
            <a:endParaRPr lang="en-US" sz="2400" dirty="0" smtClean="0"/>
          </a:p>
          <a:p>
            <a:pPr marL="0" indent="0">
              <a:lnSpc>
                <a:spcPct val="150000"/>
              </a:lnSpc>
              <a:spcBef>
                <a:spcPts val="400"/>
              </a:spcBef>
              <a:buNone/>
            </a:pPr>
            <a:endParaRPr lang="en-US" sz="2400" dirty="0"/>
          </a:p>
          <a:p>
            <a:pPr marL="0" indent="0">
              <a:buNone/>
            </a:pPr>
            <a:endParaRPr lang="en-US" sz="2400" dirty="0"/>
          </a:p>
          <a:p>
            <a:endParaRPr lang="en-US" sz="2400" dirty="0"/>
          </a:p>
        </p:txBody>
      </p:sp>
      <p:pic>
        <p:nvPicPr>
          <p:cNvPr id="3" name="Picture 2"/>
          <p:cNvPicPr>
            <a:picLocks noChangeAspect="1"/>
          </p:cNvPicPr>
          <p:nvPr/>
        </p:nvPicPr>
        <p:blipFill>
          <a:blip r:embed="rId2"/>
          <a:stretch>
            <a:fillRect/>
          </a:stretch>
        </p:blipFill>
        <p:spPr>
          <a:xfrm>
            <a:off x="7596747" y="2088268"/>
            <a:ext cx="4075300" cy="2711927"/>
          </a:xfrm>
          <a:prstGeom prst="rect">
            <a:avLst/>
          </a:prstGeom>
        </p:spPr>
      </p:pic>
    </p:spTree>
    <p:extLst>
      <p:ext uri="{BB962C8B-B14F-4D97-AF65-F5344CB8AC3E}">
        <p14:creationId xmlns:p14="http://schemas.microsoft.com/office/powerpoint/2010/main" val="39005369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892937-C658-4D00-B872-AE316ED1814D}" type="datetime1">
              <a:rPr lang="en-US" smtClean="0"/>
              <a:t>11/20/2023</a:t>
            </a:fld>
            <a:endParaRPr lang="en-US"/>
          </a:p>
        </p:txBody>
      </p:sp>
      <p:sp>
        <p:nvSpPr>
          <p:cNvPr id="5" name="Footer Placeholder 4"/>
          <p:cNvSpPr>
            <a:spLocks noGrp="1"/>
          </p:cNvSpPr>
          <p:nvPr>
            <p:ph type="ftr" sz="quarter" idx="11"/>
          </p:nvPr>
        </p:nvSpPr>
        <p:spPr/>
        <p:txBody>
          <a:bodyPr/>
          <a:lstStyle/>
          <a:p>
            <a:r>
              <a:rPr lang="en-US" smtClean="0"/>
              <a:t>UTSA Executive Education</a:t>
            </a:r>
            <a:endParaRPr lang="en-US" dirty="0"/>
          </a:p>
        </p:txBody>
      </p:sp>
      <p:sp>
        <p:nvSpPr>
          <p:cNvPr id="6" name="Slide Number Placeholder 5"/>
          <p:cNvSpPr>
            <a:spLocks noGrp="1"/>
          </p:cNvSpPr>
          <p:nvPr>
            <p:ph type="sldNum" sz="quarter" idx="12"/>
          </p:nvPr>
        </p:nvSpPr>
        <p:spPr/>
        <p:txBody>
          <a:bodyPr/>
          <a:lstStyle/>
          <a:p>
            <a:fld id="{8FB158D7-BE2D-42F6-8362-B5DD44D10BE3}" type="slidenum">
              <a:rPr lang="en-US" smtClean="0"/>
              <a:t>2</a:t>
            </a:fld>
            <a:endParaRPr lang="en-US"/>
          </a:p>
        </p:txBody>
      </p:sp>
      <p:sp>
        <p:nvSpPr>
          <p:cNvPr id="8" name="Title 7"/>
          <p:cNvSpPr txBox="1">
            <a:spLocks/>
          </p:cNvSpPr>
          <p:nvPr/>
        </p:nvSpPr>
        <p:spPr>
          <a:xfrm>
            <a:off x="3063688" y="3079157"/>
            <a:ext cx="6064624" cy="7594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C2340"/>
                </a:solidFill>
                <a:latin typeface="+mj-lt"/>
                <a:ea typeface="+mj-ea"/>
                <a:cs typeface="+mj-cs"/>
              </a:defRPr>
            </a:lvl1pPr>
          </a:lstStyle>
          <a:p>
            <a:pPr algn="ctr"/>
            <a:r>
              <a:rPr lang="en-US" sz="3600" smtClean="0"/>
              <a:t>The Value of Data to Businesses</a:t>
            </a:r>
            <a:endParaRPr lang="en-US" sz="3600" dirty="0"/>
          </a:p>
        </p:txBody>
      </p:sp>
    </p:spTree>
    <p:extLst>
      <p:ext uri="{BB962C8B-B14F-4D97-AF65-F5344CB8AC3E}">
        <p14:creationId xmlns:p14="http://schemas.microsoft.com/office/powerpoint/2010/main" val="35047168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892937-C658-4D00-B872-AE316ED1814D}" type="datetime1">
              <a:rPr lang="en-US" smtClean="0"/>
              <a:t>11/20/2023</a:t>
            </a:fld>
            <a:endParaRPr lang="en-US"/>
          </a:p>
        </p:txBody>
      </p:sp>
      <p:sp>
        <p:nvSpPr>
          <p:cNvPr id="5" name="Footer Placeholder 4"/>
          <p:cNvSpPr>
            <a:spLocks noGrp="1"/>
          </p:cNvSpPr>
          <p:nvPr>
            <p:ph type="ftr" sz="quarter" idx="11"/>
          </p:nvPr>
        </p:nvSpPr>
        <p:spPr/>
        <p:txBody>
          <a:bodyPr/>
          <a:lstStyle/>
          <a:p>
            <a:r>
              <a:rPr lang="en-US" smtClean="0"/>
              <a:t>UTSA Executive Education</a:t>
            </a:r>
            <a:endParaRPr lang="en-US" dirty="0"/>
          </a:p>
        </p:txBody>
      </p:sp>
      <p:sp>
        <p:nvSpPr>
          <p:cNvPr id="6" name="Slide Number Placeholder 5"/>
          <p:cNvSpPr>
            <a:spLocks noGrp="1"/>
          </p:cNvSpPr>
          <p:nvPr>
            <p:ph type="sldNum" sz="quarter" idx="12"/>
          </p:nvPr>
        </p:nvSpPr>
        <p:spPr/>
        <p:txBody>
          <a:bodyPr/>
          <a:lstStyle/>
          <a:p>
            <a:fld id="{8FB158D7-BE2D-42F6-8362-B5DD44D10BE3}" type="slidenum">
              <a:rPr lang="en-US" smtClean="0"/>
              <a:t>20</a:t>
            </a:fld>
            <a:endParaRPr lang="en-US"/>
          </a:p>
        </p:txBody>
      </p:sp>
      <p:sp>
        <p:nvSpPr>
          <p:cNvPr id="7" name="Title 7"/>
          <p:cNvSpPr>
            <a:spLocks noGrp="1"/>
          </p:cNvSpPr>
          <p:nvPr>
            <p:ph type="title"/>
          </p:nvPr>
        </p:nvSpPr>
        <p:spPr>
          <a:xfrm>
            <a:off x="147918" y="239847"/>
            <a:ext cx="11793070" cy="1335966"/>
          </a:xfrm>
        </p:spPr>
        <p:txBody>
          <a:bodyPr>
            <a:normAutofit/>
          </a:bodyPr>
          <a:lstStyle/>
          <a:p>
            <a:pPr algn="ctr"/>
            <a:r>
              <a:rPr lang="en-US" sz="2400" dirty="0"/>
              <a:t>What makes a good research question? </a:t>
            </a:r>
          </a:p>
        </p:txBody>
      </p:sp>
      <p:pic>
        <p:nvPicPr>
          <p:cNvPr id="2" name="Picture 1"/>
          <p:cNvPicPr>
            <a:picLocks noChangeAspect="1"/>
          </p:cNvPicPr>
          <p:nvPr/>
        </p:nvPicPr>
        <p:blipFill>
          <a:blip r:embed="rId2"/>
          <a:stretch>
            <a:fillRect/>
          </a:stretch>
        </p:blipFill>
        <p:spPr>
          <a:xfrm>
            <a:off x="7066765" y="2166163"/>
            <a:ext cx="5125235" cy="2659997"/>
          </a:xfrm>
          <a:prstGeom prst="rect">
            <a:avLst/>
          </a:prstGeom>
        </p:spPr>
      </p:pic>
      <p:sp>
        <p:nvSpPr>
          <p:cNvPr id="3" name="Content Placeholder 2"/>
          <p:cNvSpPr>
            <a:spLocks noGrp="1"/>
          </p:cNvSpPr>
          <p:nvPr>
            <p:ph idx="1"/>
          </p:nvPr>
        </p:nvSpPr>
        <p:spPr/>
        <p:txBody>
          <a:bodyPr/>
          <a:lstStyle/>
          <a:p>
            <a:endParaRPr lang="en-US" dirty="0"/>
          </a:p>
        </p:txBody>
      </p:sp>
      <p:sp>
        <p:nvSpPr>
          <p:cNvPr id="10" name="Content Placeholder 8"/>
          <p:cNvSpPr txBox="1">
            <a:spLocks/>
          </p:cNvSpPr>
          <p:nvPr/>
        </p:nvSpPr>
        <p:spPr>
          <a:xfrm>
            <a:off x="0" y="2033634"/>
            <a:ext cx="6952129" cy="39797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400"/>
              </a:spcBef>
            </a:pPr>
            <a:r>
              <a:rPr lang="en-US" sz="2400" dirty="0" smtClean="0"/>
              <a:t>Has the research question already been answered?</a:t>
            </a:r>
          </a:p>
          <a:p>
            <a:pPr>
              <a:lnSpc>
                <a:spcPct val="150000"/>
              </a:lnSpc>
              <a:spcBef>
                <a:spcPts val="400"/>
              </a:spcBef>
            </a:pPr>
            <a:r>
              <a:rPr lang="en-US" sz="2400" dirty="0" smtClean="0"/>
              <a:t>Is the research question well focused?</a:t>
            </a:r>
          </a:p>
          <a:p>
            <a:pPr>
              <a:lnSpc>
                <a:spcPct val="150000"/>
              </a:lnSpc>
              <a:spcBef>
                <a:spcPts val="400"/>
              </a:spcBef>
            </a:pPr>
            <a:r>
              <a:rPr lang="en-US" sz="2400" dirty="0" smtClean="0"/>
              <a:t>Are the constructs measurable?  </a:t>
            </a:r>
          </a:p>
          <a:p>
            <a:pPr>
              <a:lnSpc>
                <a:spcPct val="150000"/>
              </a:lnSpc>
              <a:spcBef>
                <a:spcPts val="400"/>
              </a:spcBef>
            </a:pPr>
            <a:r>
              <a:rPr lang="en-US" sz="2400" dirty="0" smtClean="0"/>
              <a:t>Do you already have the data?</a:t>
            </a:r>
          </a:p>
          <a:p>
            <a:pPr>
              <a:lnSpc>
                <a:spcPct val="150000"/>
              </a:lnSpc>
              <a:spcBef>
                <a:spcPts val="400"/>
              </a:spcBef>
            </a:pPr>
            <a:r>
              <a:rPr lang="en-US" sz="2400" dirty="0" smtClean="0"/>
              <a:t>Is the answer to the question actionable?</a:t>
            </a:r>
          </a:p>
          <a:p>
            <a:pPr>
              <a:lnSpc>
                <a:spcPct val="150000"/>
              </a:lnSpc>
              <a:spcBef>
                <a:spcPts val="400"/>
              </a:spcBef>
            </a:pPr>
            <a:endParaRPr lang="en-US" sz="2400" dirty="0" smtClean="0"/>
          </a:p>
          <a:p>
            <a:pPr>
              <a:lnSpc>
                <a:spcPct val="150000"/>
              </a:lnSpc>
              <a:spcBef>
                <a:spcPts val="400"/>
              </a:spcBef>
            </a:pPr>
            <a:endParaRPr lang="en-US" sz="2400" dirty="0" smtClean="0"/>
          </a:p>
          <a:p>
            <a:pPr>
              <a:lnSpc>
                <a:spcPct val="150000"/>
              </a:lnSpc>
              <a:spcBef>
                <a:spcPts val="400"/>
              </a:spcBef>
            </a:pPr>
            <a:endParaRPr lang="en-US" sz="2400" dirty="0" smtClean="0"/>
          </a:p>
          <a:p>
            <a:pPr marL="0" indent="0">
              <a:buFont typeface="Arial" panose="020B0604020202020204" pitchFamily="34" charset="0"/>
              <a:buNone/>
            </a:pPr>
            <a:endParaRPr lang="en-US" sz="2400" dirty="0" smtClean="0"/>
          </a:p>
          <a:p>
            <a:endParaRPr lang="en-US" sz="2400" dirty="0"/>
          </a:p>
        </p:txBody>
      </p:sp>
    </p:spTree>
    <p:extLst>
      <p:ext uri="{BB962C8B-B14F-4D97-AF65-F5344CB8AC3E}">
        <p14:creationId xmlns:p14="http://schemas.microsoft.com/office/powerpoint/2010/main" val="3709451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892937-C658-4D00-B872-AE316ED1814D}" type="datetime1">
              <a:rPr lang="en-US" smtClean="0"/>
              <a:t>11/20/2023</a:t>
            </a:fld>
            <a:endParaRPr lang="en-US"/>
          </a:p>
        </p:txBody>
      </p:sp>
      <p:sp>
        <p:nvSpPr>
          <p:cNvPr id="5" name="Footer Placeholder 4"/>
          <p:cNvSpPr>
            <a:spLocks noGrp="1"/>
          </p:cNvSpPr>
          <p:nvPr>
            <p:ph type="ftr" sz="quarter" idx="11"/>
          </p:nvPr>
        </p:nvSpPr>
        <p:spPr/>
        <p:txBody>
          <a:bodyPr/>
          <a:lstStyle/>
          <a:p>
            <a:r>
              <a:rPr lang="en-US" smtClean="0"/>
              <a:t>UTSA Executive Education</a:t>
            </a:r>
            <a:endParaRPr lang="en-US" dirty="0"/>
          </a:p>
        </p:txBody>
      </p:sp>
      <p:sp>
        <p:nvSpPr>
          <p:cNvPr id="6" name="Slide Number Placeholder 5"/>
          <p:cNvSpPr>
            <a:spLocks noGrp="1"/>
          </p:cNvSpPr>
          <p:nvPr>
            <p:ph type="sldNum" sz="quarter" idx="12"/>
          </p:nvPr>
        </p:nvSpPr>
        <p:spPr/>
        <p:txBody>
          <a:bodyPr/>
          <a:lstStyle/>
          <a:p>
            <a:fld id="{8FB158D7-BE2D-42F6-8362-B5DD44D10BE3}" type="slidenum">
              <a:rPr lang="en-US" smtClean="0"/>
              <a:t>21</a:t>
            </a:fld>
            <a:endParaRPr lang="en-US"/>
          </a:p>
        </p:txBody>
      </p:sp>
      <p:sp>
        <p:nvSpPr>
          <p:cNvPr id="7" name="Title 7"/>
          <p:cNvSpPr>
            <a:spLocks noGrp="1"/>
          </p:cNvSpPr>
          <p:nvPr>
            <p:ph type="title"/>
          </p:nvPr>
        </p:nvSpPr>
        <p:spPr>
          <a:xfrm>
            <a:off x="147918" y="239847"/>
            <a:ext cx="11793070" cy="1335966"/>
          </a:xfrm>
        </p:spPr>
        <p:txBody>
          <a:bodyPr>
            <a:normAutofit/>
          </a:bodyPr>
          <a:lstStyle/>
          <a:p>
            <a:pPr algn="ctr"/>
            <a:r>
              <a:rPr lang="en-US" sz="2400" dirty="0" smtClean="0"/>
              <a:t>Some Good Research Question Examples</a:t>
            </a:r>
            <a:endParaRPr lang="en-US" sz="2400" dirty="0"/>
          </a:p>
        </p:txBody>
      </p:sp>
      <p:sp>
        <p:nvSpPr>
          <p:cNvPr id="10" name="Content Placeholder 8"/>
          <p:cNvSpPr txBox="1">
            <a:spLocks/>
          </p:cNvSpPr>
          <p:nvPr/>
        </p:nvSpPr>
        <p:spPr>
          <a:xfrm>
            <a:off x="0" y="2033634"/>
            <a:ext cx="9762565" cy="16912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400"/>
              </a:spcBef>
              <a:buNone/>
            </a:pPr>
            <a:endParaRPr lang="en-US" sz="2400" dirty="0" smtClean="0"/>
          </a:p>
          <a:p>
            <a:pPr>
              <a:lnSpc>
                <a:spcPct val="150000"/>
              </a:lnSpc>
              <a:spcBef>
                <a:spcPts val="400"/>
              </a:spcBef>
            </a:pPr>
            <a:endParaRPr lang="en-US" sz="2400" dirty="0" smtClean="0"/>
          </a:p>
          <a:p>
            <a:pPr marL="0" indent="0">
              <a:lnSpc>
                <a:spcPct val="150000"/>
              </a:lnSpc>
              <a:spcBef>
                <a:spcPts val="400"/>
              </a:spcBef>
              <a:buNone/>
            </a:pPr>
            <a:endParaRPr lang="en-US" sz="2400" dirty="0" smtClean="0"/>
          </a:p>
          <a:p>
            <a:pPr marL="0" indent="0">
              <a:buFont typeface="Arial" panose="020B0604020202020204" pitchFamily="34" charset="0"/>
              <a:buNone/>
            </a:pPr>
            <a:endParaRPr lang="en-US" sz="2400" dirty="0" smtClean="0"/>
          </a:p>
          <a:p>
            <a:endParaRPr lang="en-US" sz="2400" dirty="0"/>
          </a:p>
        </p:txBody>
      </p:sp>
      <p:sp>
        <p:nvSpPr>
          <p:cNvPr id="12" name="Content Placeholder 8"/>
          <p:cNvSpPr txBox="1">
            <a:spLocks/>
          </p:cNvSpPr>
          <p:nvPr/>
        </p:nvSpPr>
        <p:spPr>
          <a:xfrm>
            <a:off x="251012" y="1575813"/>
            <a:ext cx="11940988" cy="16912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400"/>
              </a:spcBef>
            </a:pPr>
            <a:r>
              <a:rPr lang="en-US" sz="2000" dirty="0"/>
              <a:t>Is there a relationship between educational level and propensity to purchase life insurance?</a:t>
            </a:r>
          </a:p>
          <a:p>
            <a:pPr>
              <a:lnSpc>
                <a:spcPct val="150000"/>
              </a:lnSpc>
              <a:spcBef>
                <a:spcPts val="400"/>
              </a:spcBef>
            </a:pPr>
            <a:r>
              <a:rPr lang="en-US" sz="2000" dirty="0"/>
              <a:t>Are women more likely to respond to a social media ad than men?</a:t>
            </a:r>
          </a:p>
          <a:p>
            <a:pPr>
              <a:lnSpc>
                <a:spcPct val="150000"/>
              </a:lnSpc>
              <a:spcBef>
                <a:spcPts val="400"/>
              </a:spcBef>
            </a:pPr>
            <a:r>
              <a:rPr lang="en-US" sz="2000" dirty="0"/>
              <a:t>Do men have a more positive attitude towards chatting with a </a:t>
            </a:r>
            <a:r>
              <a:rPr lang="en-US" sz="2000" dirty="0" err="1"/>
              <a:t>chatbot</a:t>
            </a:r>
            <a:r>
              <a:rPr lang="en-US" sz="2000" dirty="0"/>
              <a:t> than women?</a:t>
            </a:r>
          </a:p>
          <a:p>
            <a:pPr marL="0" indent="0">
              <a:lnSpc>
                <a:spcPct val="150000"/>
              </a:lnSpc>
              <a:spcBef>
                <a:spcPts val="400"/>
              </a:spcBef>
              <a:buNone/>
            </a:pPr>
            <a:endParaRPr lang="en-US" sz="2400" dirty="0" smtClean="0"/>
          </a:p>
          <a:p>
            <a:pPr>
              <a:lnSpc>
                <a:spcPct val="150000"/>
              </a:lnSpc>
              <a:spcBef>
                <a:spcPts val="400"/>
              </a:spcBef>
            </a:pPr>
            <a:endParaRPr lang="en-US" sz="2400" dirty="0" smtClean="0"/>
          </a:p>
          <a:p>
            <a:pPr>
              <a:lnSpc>
                <a:spcPct val="150000"/>
              </a:lnSpc>
              <a:spcBef>
                <a:spcPts val="400"/>
              </a:spcBef>
            </a:pPr>
            <a:endParaRPr lang="en-US" sz="2400" dirty="0" smtClean="0"/>
          </a:p>
          <a:p>
            <a:pPr marL="0" indent="0">
              <a:buFont typeface="Arial" panose="020B0604020202020204" pitchFamily="34" charset="0"/>
              <a:buNone/>
            </a:pPr>
            <a:endParaRPr lang="en-US" sz="2400" dirty="0" smtClean="0"/>
          </a:p>
          <a:p>
            <a:endParaRPr lang="en-US" sz="2400" dirty="0"/>
          </a:p>
        </p:txBody>
      </p:sp>
    </p:spTree>
    <p:extLst>
      <p:ext uri="{BB962C8B-B14F-4D97-AF65-F5344CB8AC3E}">
        <p14:creationId xmlns:p14="http://schemas.microsoft.com/office/powerpoint/2010/main" val="24013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892937-C658-4D00-B872-AE316ED1814D}" type="datetime1">
              <a:rPr lang="en-US" smtClean="0"/>
              <a:t>11/20/2023</a:t>
            </a:fld>
            <a:endParaRPr lang="en-US"/>
          </a:p>
        </p:txBody>
      </p:sp>
      <p:sp>
        <p:nvSpPr>
          <p:cNvPr id="5" name="Footer Placeholder 4"/>
          <p:cNvSpPr>
            <a:spLocks noGrp="1"/>
          </p:cNvSpPr>
          <p:nvPr>
            <p:ph type="ftr" sz="quarter" idx="11"/>
          </p:nvPr>
        </p:nvSpPr>
        <p:spPr/>
        <p:txBody>
          <a:bodyPr/>
          <a:lstStyle/>
          <a:p>
            <a:r>
              <a:rPr lang="en-US" smtClean="0"/>
              <a:t>UTSA Executive Education</a:t>
            </a:r>
            <a:endParaRPr lang="en-US" dirty="0"/>
          </a:p>
        </p:txBody>
      </p:sp>
      <p:sp>
        <p:nvSpPr>
          <p:cNvPr id="6" name="Slide Number Placeholder 5"/>
          <p:cNvSpPr>
            <a:spLocks noGrp="1"/>
          </p:cNvSpPr>
          <p:nvPr>
            <p:ph type="sldNum" sz="quarter" idx="12"/>
          </p:nvPr>
        </p:nvSpPr>
        <p:spPr/>
        <p:txBody>
          <a:bodyPr/>
          <a:lstStyle/>
          <a:p>
            <a:fld id="{8FB158D7-BE2D-42F6-8362-B5DD44D10BE3}" type="slidenum">
              <a:rPr lang="en-US" smtClean="0"/>
              <a:t>22</a:t>
            </a:fld>
            <a:endParaRPr lang="en-US"/>
          </a:p>
        </p:txBody>
      </p:sp>
      <p:sp>
        <p:nvSpPr>
          <p:cNvPr id="7" name="Title 7"/>
          <p:cNvSpPr>
            <a:spLocks noGrp="1"/>
          </p:cNvSpPr>
          <p:nvPr>
            <p:ph type="title"/>
          </p:nvPr>
        </p:nvSpPr>
        <p:spPr>
          <a:xfrm>
            <a:off x="147918" y="239847"/>
            <a:ext cx="11793070" cy="1335966"/>
          </a:xfrm>
        </p:spPr>
        <p:txBody>
          <a:bodyPr>
            <a:normAutofit/>
          </a:bodyPr>
          <a:lstStyle/>
          <a:p>
            <a:pPr algn="ctr"/>
            <a:r>
              <a:rPr lang="en-US" sz="2400" dirty="0" smtClean="0"/>
              <a:t>Some Bad Research Question Examples</a:t>
            </a:r>
            <a:endParaRPr lang="en-US" sz="2400" dirty="0"/>
          </a:p>
        </p:txBody>
      </p:sp>
      <p:sp>
        <p:nvSpPr>
          <p:cNvPr id="10" name="Content Placeholder 8"/>
          <p:cNvSpPr txBox="1">
            <a:spLocks/>
          </p:cNvSpPr>
          <p:nvPr/>
        </p:nvSpPr>
        <p:spPr>
          <a:xfrm>
            <a:off x="0" y="2033634"/>
            <a:ext cx="9762565" cy="16912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400"/>
              </a:spcBef>
            </a:pPr>
            <a:r>
              <a:rPr lang="en-US" sz="2000" dirty="0" smtClean="0"/>
              <a:t>Do I need a big click through rate in order to meet my marketing objectives?</a:t>
            </a:r>
          </a:p>
          <a:p>
            <a:pPr>
              <a:lnSpc>
                <a:spcPct val="150000"/>
              </a:lnSpc>
              <a:spcBef>
                <a:spcPts val="400"/>
              </a:spcBef>
            </a:pPr>
            <a:r>
              <a:rPr lang="en-US" sz="2000" dirty="0" smtClean="0"/>
              <a:t>My loan initiation numbers are down this month – it must be due to the economy</a:t>
            </a:r>
          </a:p>
          <a:p>
            <a:pPr>
              <a:lnSpc>
                <a:spcPct val="150000"/>
              </a:lnSpc>
              <a:spcBef>
                <a:spcPts val="400"/>
              </a:spcBef>
            </a:pPr>
            <a:r>
              <a:rPr lang="en-US" sz="2000" dirty="0" smtClean="0"/>
              <a:t>I want to compare my new account acquisition rates with that of my competitors</a:t>
            </a:r>
          </a:p>
          <a:p>
            <a:pPr marL="0" indent="0">
              <a:lnSpc>
                <a:spcPct val="150000"/>
              </a:lnSpc>
              <a:spcBef>
                <a:spcPts val="400"/>
              </a:spcBef>
              <a:buNone/>
            </a:pPr>
            <a:endParaRPr lang="en-US" sz="2400" dirty="0" smtClean="0"/>
          </a:p>
          <a:p>
            <a:pPr>
              <a:lnSpc>
                <a:spcPct val="150000"/>
              </a:lnSpc>
              <a:spcBef>
                <a:spcPts val="400"/>
              </a:spcBef>
            </a:pPr>
            <a:endParaRPr lang="en-US" sz="2400" dirty="0" smtClean="0"/>
          </a:p>
          <a:p>
            <a:pPr marL="0" indent="0">
              <a:lnSpc>
                <a:spcPct val="150000"/>
              </a:lnSpc>
              <a:spcBef>
                <a:spcPts val="400"/>
              </a:spcBef>
              <a:buNone/>
            </a:pPr>
            <a:endParaRPr lang="en-US" sz="2400" dirty="0" smtClean="0"/>
          </a:p>
          <a:p>
            <a:pPr marL="0" indent="0">
              <a:buFont typeface="Arial" panose="020B0604020202020204" pitchFamily="34" charset="0"/>
              <a:buNone/>
            </a:pPr>
            <a:endParaRPr lang="en-US" sz="2400" dirty="0" smtClean="0"/>
          </a:p>
          <a:p>
            <a:endParaRPr lang="en-US" sz="2400" dirty="0"/>
          </a:p>
        </p:txBody>
      </p:sp>
      <p:sp>
        <p:nvSpPr>
          <p:cNvPr id="8" name="TextBox 7"/>
          <p:cNvSpPr txBox="1"/>
          <p:nvPr/>
        </p:nvSpPr>
        <p:spPr>
          <a:xfrm>
            <a:off x="147918" y="1674797"/>
            <a:ext cx="3758914" cy="430887"/>
          </a:xfrm>
          <a:prstGeom prst="rect">
            <a:avLst/>
          </a:prstGeom>
          <a:noFill/>
        </p:spPr>
        <p:txBody>
          <a:bodyPr wrap="none" rtlCol="0">
            <a:spAutoFit/>
          </a:bodyPr>
          <a:lstStyle/>
          <a:p>
            <a:r>
              <a:rPr lang="en-US" sz="2200" b="1" dirty="0" smtClean="0">
                <a:latin typeface="+mj-lt"/>
              </a:rPr>
              <a:t>Bad research question examples</a:t>
            </a:r>
            <a:endParaRPr lang="en-US" sz="2200" b="1" dirty="0">
              <a:latin typeface="+mj-lt"/>
            </a:endParaRPr>
          </a:p>
        </p:txBody>
      </p:sp>
    </p:spTree>
    <p:extLst>
      <p:ext uri="{BB962C8B-B14F-4D97-AF65-F5344CB8AC3E}">
        <p14:creationId xmlns:p14="http://schemas.microsoft.com/office/powerpoint/2010/main" val="428251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892937-C658-4D00-B872-AE316ED1814D}" type="datetime1">
              <a:rPr lang="en-US" smtClean="0"/>
              <a:t>11/20/2023</a:t>
            </a:fld>
            <a:endParaRPr lang="en-US"/>
          </a:p>
        </p:txBody>
      </p:sp>
      <p:sp>
        <p:nvSpPr>
          <p:cNvPr id="5" name="Footer Placeholder 4"/>
          <p:cNvSpPr>
            <a:spLocks noGrp="1"/>
          </p:cNvSpPr>
          <p:nvPr>
            <p:ph type="ftr" sz="quarter" idx="11"/>
          </p:nvPr>
        </p:nvSpPr>
        <p:spPr/>
        <p:txBody>
          <a:bodyPr/>
          <a:lstStyle/>
          <a:p>
            <a:r>
              <a:rPr lang="en-US" smtClean="0"/>
              <a:t>UTSA Executive Education</a:t>
            </a:r>
            <a:endParaRPr lang="en-US" dirty="0"/>
          </a:p>
        </p:txBody>
      </p:sp>
      <p:sp>
        <p:nvSpPr>
          <p:cNvPr id="6" name="Slide Number Placeholder 5"/>
          <p:cNvSpPr>
            <a:spLocks noGrp="1"/>
          </p:cNvSpPr>
          <p:nvPr>
            <p:ph type="sldNum" sz="quarter" idx="12"/>
          </p:nvPr>
        </p:nvSpPr>
        <p:spPr/>
        <p:txBody>
          <a:bodyPr/>
          <a:lstStyle/>
          <a:p>
            <a:fld id="{8FB158D7-BE2D-42F6-8362-B5DD44D10BE3}" type="slidenum">
              <a:rPr lang="en-US" smtClean="0"/>
              <a:t>23</a:t>
            </a:fld>
            <a:endParaRPr lang="en-US"/>
          </a:p>
        </p:txBody>
      </p:sp>
      <p:sp>
        <p:nvSpPr>
          <p:cNvPr id="7" name="Title 7"/>
          <p:cNvSpPr>
            <a:spLocks noGrp="1"/>
          </p:cNvSpPr>
          <p:nvPr>
            <p:ph type="title"/>
          </p:nvPr>
        </p:nvSpPr>
        <p:spPr>
          <a:xfrm>
            <a:off x="147918" y="239847"/>
            <a:ext cx="11793070" cy="1335966"/>
          </a:xfrm>
        </p:spPr>
        <p:txBody>
          <a:bodyPr>
            <a:normAutofit/>
          </a:bodyPr>
          <a:lstStyle/>
          <a:p>
            <a:pPr algn="ctr"/>
            <a:r>
              <a:rPr lang="en-US" sz="2400" dirty="0" smtClean="0"/>
              <a:t>Can You Write a Good Research Question?</a:t>
            </a:r>
            <a:endParaRPr lang="en-US" sz="2400" dirty="0"/>
          </a:p>
        </p:txBody>
      </p:sp>
      <p:sp>
        <p:nvSpPr>
          <p:cNvPr id="8" name="Title 7"/>
          <p:cNvSpPr txBox="1">
            <a:spLocks/>
          </p:cNvSpPr>
          <p:nvPr/>
        </p:nvSpPr>
        <p:spPr>
          <a:xfrm>
            <a:off x="-1" y="2030338"/>
            <a:ext cx="12035119" cy="17905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C2340"/>
                </a:solidFill>
                <a:latin typeface="+mj-lt"/>
                <a:ea typeface="+mj-ea"/>
                <a:cs typeface="+mj-cs"/>
              </a:defRPr>
            </a:lvl1pPr>
          </a:lstStyle>
          <a:p>
            <a:pPr algn="ctr"/>
            <a:endParaRPr lang="en-US" sz="2400" dirty="0"/>
          </a:p>
        </p:txBody>
      </p:sp>
      <p:sp>
        <p:nvSpPr>
          <p:cNvPr id="9" name="TextBox 8"/>
          <p:cNvSpPr txBox="1"/>
          <p:nvPr/>
        </p:nvSpPr>
        <p:spPr>
          <a:xfrm>
            <a:off x="10508566" y="123823"/>
            <a:ext cx="1683434" cy="369332"/>
          </a:xfrm>
          <a:prstGeom prst="rect">
            <a:avLst/>
          </a:prstGeom>
          <a:noFill/>
        </p:spPr>
        <p:txBody>
          <a:bodyPr wrap="square" rtlCol="0">
            <a:spAutoFit/>
          </a:bodyPr>
          <a:lstStyle/>
          <a:p>
            <a:r>
              <a:rPr lang="en-US" dirty="0" smtClean="0">
                <a:solidFill>
                  <a:schemeClr val="tx2">
                    <a:lumMod val="50000"/>
                    <a:lumOff val="50000"/>
                  </a:schemeClr>
                </a:solidFill>
                <a:latin typeface="Antique Olive" panose="020B0603020204030204" pitchFamily="34" charset="0"/>
              </a:rPr>
              <a:t>EXERCISE #2</a:t>
            </a:r>
            <a:endParaRPr lang="en-US" dirty="0">
              <a:solidFill>
                <a:schemeClr val="tx2">
                  <a:lumMod val="50000"/>
                  <a:lumOff val="50000"/>
                </a:schemeClr>
              </a:solidFill>
              <a:latin typeface="Antique Olive" panose="020B0603020204030204" pitchFamily="34" charset="0"/>
            </a:endParaRPr>
          </a:p>
        </p:txBody>
      </p:sp>
    </p:spTree>
    <p:extLst>
      <p:ext uri="{BB962C8B-B14F-4D97-AF65-F5344CB8AC3E}">
        <p14:creationId xmlns:p14="http://schemas.microsoft.com/office/powerpoint/2010/main" val="33962341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892937-C658-4D00-B872-AE316ED1814D}" type="datetime1">
              <a:rPr lang="en-US" smtClean="0"/>
              <a:t>11/20/2023</a:t>
            </a:fld>
            <a:endParaRPr lang="en-US"/>
          </a:p>
        </p:txBody>
      </p:sp>
      <p:sp>
        <p:nvSpPr>
          <p:cNvPr id="5" name="Footer Placeholder 4"/>
          <p:cNvSpPr>
            <a:spLocks noGrp="1"/>
          </p:cNvSpPr>
          <p:nvPr>
            <p:ph type="ftr" sz="quarter" idx="11"/>
          </p:nvPr>
        </p:nvSpPr>
        <p:spPr/>
        <p:txBody>
          <a:bodyPr/>
          <a:lstStyle/>
          <a:p>
            <a:r>
              <a:rPr lang="en-US" smtClean="0"/>
              <a:t>UTSA Executive Education</a:t>
            </a:r>
            <a:endParaRPr lang="en-US" dirty="0"/>
          </a:p>
        </p:txBody>
      </p:sp>
      <p:sp>
        <p:nvSpPr>
          <p:cNvPr id="6" name="Slide Number Placeholder 5"/>
          <p:cNvSpPr>
            <a:spLocks noGrp="1"/>
          </p:cNvSpPr>
          <p:nvPr>
            <p:ph type="sldNum" sz="quarter" idx="12"/>
          </p:nvPr>
        </p:nvSpPr>
        <p:spPr/>
        <p:txBody>
          <a:bodyPr/>
          <a:lstStyle/>
          <a:p>
            <a:fld id="{8FB158D7-BE2D-42F6-8362-B5DD44D10BE3}" type="slidenum">
              <a:rPr lang="en-US" smtClean="0"/>
              <a:t>24</a:t>
            </a:fld>
            <a:endParaRPr lang="en-US"/>
          </a:p>
        </p:txBody>
      </p:sp>
      <p:sp>
        <p:nvSpPr>
          <p:cNvPr id="7" name="Title 7"/>
          <p:cNvSpPr>
            <a:spLocks noGrp="1"/>
          </p:cNvSpPr>
          <p:nvPr>
            <p:ph type="title"/>
          </p:nvPr>
        </p:nvSpPr>
        <p:spPr>
          <a:xfrm>
            <a:off x="147918" y="239847"/>
            <a:ext cx="11793070" cy="1335966"/>
          </a:xfrm>
        </p:spPr>
        <p:txBody>
          <a:bodyPr>
            <a:normAutofit/>
          </a:bodyPr>
          <a:lstStyle/>
          <a:p>
            <a:pPr algn="ctr"/>
            <a:r>
              <a:rPr lang="en-US" sz="2400" dirty="0"/>
              <a:t>What makes a good </a:t>
            </a:r>
            <a:r>
              <a:rPr lang="en-US" sz="2400" dirty="0" smtClean="0"/>
              <a:t>hypothesis?</a:t>
            </a:r>
            <a:r>
              <a:rPr lang="en-US" sz="2400" dirty="0"/>
              <a:t> </a:t>
            </a:r>
          </a:p>
        </p:txBody>
      </p:sp>
      <p:pic>
        <p:nvPicPr>
          <p:cNvPr id="2" name="Picture 1"/>
          <p:cNvPicPr>
            <a:picLocks noChangeAspect="1"/>
          </p:cNvPicPr>
          <p:nvPr/>
        </p:nvPicPr>
        <p:blipFill>
          <a:blip r:embed="rId2"/>
          <a:stretch>
            <a:fillRect/>
          </a:stretch>
        </p:blipFill>
        <p:spPr>
          <a:xfrm>
            <a:off x="7066765" y="2166163"/>
            <a:ext cx="5125235" cy="2659997"/>
          </a:xfrm>
          <a:prstGeom prst="rect">
            <a:avLst/>
          </a:prstGeom>
        </p:spPr>
      </p:pic>
      <p:sp>
        <p:nvSpPr>
          <p:cNvPr id="3" name="Content Placeholder 2"/>
          <p:cNvSpPr>
            <a:spLocks noGrp="1"/>
          </p:cNvSpPr>
          <p:nvPr>
            <p:ph idx="1"/>
          </p:nvPr>
        </p:nvSpPr>
        <p:spPr/>
        <p:txBody>
          <a:bodyPr/>
          <a:lstStyle/>
          <a:p>
            <a:endParaRPr lang="en-US" dirty="0"/>
          </a:p>
        </p:txBody>
      </p:sp>
      <p:sp>
        <p:nvSpPr>
          <p:cNvPr id="10" name="Content Placeholder 8"/>
          <p:cNvSpPr txBox="1">
            <a:spLocks/>
          </p:cNvSpPr>
          <p:nvPr/>
        </p:nvSpPr>
        <p:spPr>
          <a:xfrm>
            <a:off x="0" y="2033634"/>
            <a:ext cx="6151001" cy="39797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ts val="0"/>
              </a:spcBef>
            </a:pPr>
            <a:r>
              <a:rPr lang="en-US" sz="2400" dirty="0"/>
              <a:t>A good hypothesis is a statement</a:t>
            </a:r>
          </a:p>
          <a:p>
            <a:pPr>
              <a:lnSpc>
                <a:spcPct val="110000"/>
              </a:lnSpc>
              <a:spcBef>
                <a:spcPts val="0"/>
              </a:spcBef>
            </a:pPr>
            <a:endParaRPr lang="en-US" sz="2400" dirty="0"/>
          </a:p>
          <a:p>
            <a:pPr>
              <a:lnSpc>
                <a:spcPct val="110000"/>
              </a:lnSpc>
              <a:spcBef>
                <a:spcPts val="0"/>
              </a:spcBef>
            </a:pPr>
            <a:r>
              <a:rPr lang="en-US" sz="2400" dirty="0"/>
              <a:t>The statement is testable</a:t>
            </a:r>
          </a:p>
          <a:p>
            <a:pPr>
              <a:lnSpc>
                <a:spcPct val="110000"/>
              </a:lnSpc>
              <a:spcBef>
                <a:spcPts val="0"/>
              </a:spcBef>
            </a:pPr>
            <a:endParaRPr lang="en-US" sz="2400" dirty="0"/>
          </a:p>
          <a:p>
            <a:pPr>
              <a:lnSpc>
                <a:spcPct val="110000"/>
              </a:lnSpc>
              <a:spcBef>
                <a:spcPts val="0"/>
              </a:spcBef>
            </a:pPr>
            <a:r>
              <a:rPr lang="en-US" sz="2400" dirty="0"/>
              <a:t>Good hypotheses often contain 2 variables and a relation that compares them</a:t>
            </a:r>
          </a:p>
          <a:p>
            <a:pPr>
              <a:lnSpc>
                <a:spcPct val="110000"/>
              </a:lnSpc>
              <a:spcBef>
                <a:spcPts val="0"/>
              </a:spcBef>
            </a:pPr>
            <a:endParaRPr lang="en-US" sz="2400" dirty="0"/>
          </a:p>
          <a:p>
            <a:pPr>
              <a:lnSpc>
                <a:spcPct val="110000"/>
              </a:lnSpc>
              <a:spcBef>
                <a:spcPts val="0"/>
              </a:spcBef>
            </a:pPr>
            <a:r>
              <a:rPr lang="en-US" sz="2400" dirty="0"/>
              <a:t>Sometimes instead of a variable name, the values of the variable are used</a:t>
            </a:r>
          </a:p>
          <a:p>
            <a:pPr>
              <a:lnSpc>
                <a:spcPct val="150000"/>
              </a:lnSpc>
              <a:spcBef>
                <a:spcPts val="400"/>
              </a:spcBef>
            </a:pPr>
            <a:endParaRPr lang="en-US" sz="2400" dirty="0" smtClean="0"/>
          </a:p>
          <a:p>
            <a:pPr>
              <a:lnSpc>
                <a:spcPct val="150000"/>
              </a:lnSpc>
              <a:spcBef>
                <a:spcPts val="400"/>
              </a:spcBef>
            </a:pPr>
            <a:endParaRPr lang="en-US" sz="2400" dirty="0" smtClean="0"/>
          </a:p>
          <a:p>
            <a:pPr>
              <a:lnSpc>
                <a:spcPct val="150000"/>
              </a:lnSpc>
              <a:spcBef>
                <a:spcPts val="400"/>
              </a:spcBef>
            </a:pPr>
            <a:endParaRPr lang="en-US" sz="2400" dirty="0" smtClean="0"/>
          </a:p>
          <a:p>
            <a:pPr marL="0" indent="0">
              <a:buFont typeface="Arial" panose="020B0604020202020204" pitchFamily="34" charset="0"/>
              <a:buNone/>
            </a:pPr>
            <a:endParaRPr lang="en-US" sz="2400" dirty="0" smtClean="0"/>
          </a:p>
          <a:p>
            <a:endParaRPr lang="en-US" sz="2400" dirty="0"/>
          </a:p>
        </p:txBody>
      </p:sp>
    </p:spTree>
    <p:extLst>
      <p:ext uri="{BB962C8B-B14F-4D97-AF65-F5344CB8AC3E}">
        <p14:creationId xmlns:p14="http://schemas.microsoft.com/office/powerpoint/2010/main" val="398742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892937-C658-4D00-B872-AE316ED1814D}" type="datetime1">
              <a:rPr lang="en-US" smtClean="0"/>
              <a:t>11/20/2023</a:t>
            </a:fld>
            <a:endParaRPr lang="en-US"/>
          </a:p>
        </p:txBody>
      </p:sp>
      <p:sp>
        <p:nvSpPr>
          <p:cNvPr id="5" name="Footer Placeholder 4"/>
          <p:cNvSpPr>
            <a:spLocks noGrp="1"/>
          </p:cNvSpPr>
          <p:nvPr>
            <p:ph type="ftr" sz="quarter" idx="11"/>
          </p:nvPr>
        </p:nvSpPr>
        <p:spPr/>
        <p:txBody>
          <a:bodyPr/>
          <a:lstStyle/>
          <a:p>
            <a:r>
              <a:rPr lang="en-US" smtClean="0"/>
              <a:t>UTSA Executive Education</a:t>
            </a:r>
            <a:endParaRPr lang="en-US" dirty="0"/>
          </a:p>
        </p:txBody>
      </p:sp>
      <p:sp>
        <p:nvSpPr>
          <p:cNvPr id="6" name="Slide Number Placeholder 5"/>
          <p:cNvSpPr>
            <a:spLocks noGrp="1"/>
          </p:cNvSpPr>
          <p:nvPr>
            <p:ph type="sldNum" sz="quarter" idx="12"/>
          </p:nvPr>
        </p:nvSpPr>
        <p:spPr/>
        <p:txBody>
          <a:bodyPr/>
          <a:lstStyle/>
          <a:p>
            <a:fld id="{8FB158D7-BE2D-42F6-8362-B5DD44D10BE3}" type="slidenum">
              <a:rPr lang="en-US" smtClean="0"/>
              <a:t>25</a:t>
            </a:fld>
            <a:endParaRPr lang="en-US"/>
          </a:p>
        </p:txBody>
      </p:sp>
      <p:sp>
        <p:nvSpPr>
          <p:cNvPr id="7" name="Title 7"/>
          <p:cNvSpPr>
            <a:spLocks noGrp="1"/>
          </p:cNvSpPr>
          <p:nvPr>
            <p:ph type="title"/>
          </p:nvPr>
        </p:nvSpPr>
        <p:spPr>
          <a:xfrm>
            <a:off x="147918" y="239847"/>
            <a:ext cx="11793070" cy="1335966"/>
          </a:xfrm>
        </p:spPr>
        <p:txBody>
          <a:bodyPr>
            <a:normAutofit/>
          </a:bodyPr>
          <a:lstStyle/>
          <a:p>
            <a:pPr algn="ctr"/>
            <a:r>
              <a:rPr lang="en-US" sz="2400" dirty="0"/>
              <a:t>What makes a good </a:t>
            </a:r>
            <a:r>
              <a:rPr lang="en-US" sz="2400" dirty="0" smtClean="0"/>
              <a:t>hypothesis?</a:t>
            </a:r>
            <a:r>
              <a:rPr lang="en-US" sz="2400" dirty="0"/>
              <a:t> </a:t>
            </a:r>
          </a:p>
        </p:txBody>
      </p:sp>
      <p:sp>
        <p:nvSpPr>
          <p:cNvPr id="3" name="Content Placeholder 2"/>
          <p:cNvSpPr>
            <a:spLocks noGrp="1"/>
          </p:cNvSpPr>
          <p:nvPr>
            <p:ph idx="1"/>
          </p:nvPr>
        </p:nvSpPr>
        <p:spPr>
          <a:xfrm>
            <a:off x="9524" y="1409700"/>
            <a:ext cx="6633323" cy="4711700"/>
          </a:xfrm>
        </p:spPr>
        <p:txBody>
          <a:bodyPr>
            <a:normAutofit/>
          </a:bodyPr>
          <a:lstStyle/>
          <a:p>
            <a:r>
              <a:rPr lang="en-US" sz="2400" dirty="0" smtClean="0"/>
              <a:t>Understanding positive and negative relationships</a:t>
            </a:r>
            <a:endParaRPr lang="en-US" sz="2400" dirty="0"/>
          </a:p>
        </p:txBody>
      </p:sp>
      <p:sp>
        <p:nvSpPr>
          <p:cNvPr id="10" name="Content Placeholder 8"/>
          <p:cNvSpPr txBox="1">
            <a:spLocks/>
          </p:cNvSpPr>
          <p:nvPr/>
        </p:nvSpPr>
        <p:spPr>
          <a:xfrm>
            <a:off x="0" y="2033634"/>
            <a:ext cx="6151001" cy="39797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ts val="0"/>
              </a:spcBef>
            </a:pPr>
            <a:r>
              <a:rPr lang="en-US" sz="2400" dirty="0"/>
              <a:t>A relationship between 2 variables in a hypothesis is often stated in terms of a negative or positive relationship</a:t>
            </a:r>
          </a:p>
          <a:p>
            <a:pPr>
              <a:lnSpc>
                <a:spcPct val="110000"/>
              </a:lnSpc>
              <a:spcBef>
                <a:spcPts val="0"/>
              </a:spcBef>
            </a:pPr>
            <a:endParaRPr lang="en-US" sz="2400" dirty="0"/>
          </a:p>
          <a:p>
            <a:pPr>
              <a:lnSpc>
                <a:spcPct val="110000"/>
              </a:lnSpc>
              <a:spcBef>
                <a:spcPts val="0"/>
              </a:spcBef>
            </a:pPr>
            <a:r>
              <a:rPr lang="en-US" sz="2400" dirty="0"/>
              <a:t>Positive relationship – one the value of one variable goes up, so does the other</a:t>
            </a:r>
          </a:p>
          <a:p>
            <a:pPr>
              <a:lnSpc>
                <a:spcPct val="110000"/>
              </a:lnSpc>
              <a:spcBef>
                <a:spcPts val="0"/>
              </a:spcBef>
            </a:pPr>
            <a:endParaRPr lang="en-US" sz="2400" dirty="0"/>
          </a:p>
          <a:p>
            <a:pPr>
              <a:lnSpc>
                <a:spcPct val="110000"/>
              </a:lnSpc>
              <a:spcBef>
                <a:spcPts val="0"/>
              </a:spcBef>
            </a:pPr>
            <a:r>
              <a:rPr lang="en-US" sz="2400" dirty="0">
                <a:solidFill>
                  <a:srgbClr val="FF0000"/>
                </a:solidFill>
              </a:rPr>
              <a:t>“There is positive relationship between education and amount of life insurance held”</a:t>
            </a:r>
          </a:p>
          <a:p>
            <a:pPr>
              <a:lnSpc>
                <a:spcPct val="150000"/>
              </a:lnSpc>
              <a:spcBef>
                <a:spcPts val="400"/>
              </a:spcBef>
            </a:pPr>
            <a:endParaRPr lang="en-US" sz="2400" dirty="0" smtClean="0"/>
          </a:p>
          <a:p>
            <a:pPr>
              <a:lnSpc>
                <a:spcPct val="150000"/>
              </a:lnSpc>
              <a:spcBef>
                <a:spcPts val="400"/>
              </a:spcBef>
            </a:pPr>
            <a:endParaRPr lang="en-US" sz="2400" dirty="0" smtClean="0"/>
          </a:p>
          <a:p>
            <a:pPr>
              <a:lnSpc>
                <a:spcPct val="150000"/>
              </a:lnSpc>
              <a:spcBef>
                <a:spcPts val="400"/>
              </a:spcBef>
            </a:pPr>
            <a:endParaRPr lang="en-US" sz="2400" dirty="0" smtClean="0"/>
          </a:p>
          <a:p>
            <a:pPr marL="0" indent="0">
              <a:buFont typeface="Arial" panose="020B0604020202020204" pitchFamily="34" charset="0"/>
              <a:buNone/>
            </a:pPr>
            <a:endParaRPr lang="en-US" sz="2400" dirty="0" smtClean="0"/>
          </a:p>
          <a:p>
            <a:endParaRPr lang="en-US" sz="2400" dirty="0"/>
          </a:p>
        </p:txBody>
      </p:sp>
      <p:pic>
        <p:nvPicPr>
          <p:cNvPr id="8" name="Picture 7"/>
          <p:cNvPicPr>
            <a:picLocks noChangeAspect="1"/>
          </p:cNvPicPr>
          <p:nvPr/>
        </p:nvPicPr>
        <p:blipFill>
          <a:blip r:embed="rId2"/>
          <a:stretch>
            <a:fillRect/>
          </a:stretch>
        </p:blipFill>
        <p:spPr>
          <a:xfrm>
            <a:off x="7418670" y="2033634"/>
            <a:ext cx="3935130" cy="3120059"/>
          </a:xfrm>
          <a:prstGeom prst="rect">
            <a:avLst/>
          </a:prstGeom>
        </p:spPr>
      </p:pic>
    </p:spTree>
    <p:extLst>
      <p:ext uri="{BB962C8B-B14F-4D97-AF65-F5344CB8AC3E}">
        <p14:creationId xmlns:p14="http://schemas.microsoft.com/office/powerpoint/2010/main" val="306222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892937-C658-4D00-B872-AE316ED1814D}" type="datetime1">
              <a:rPr lang="en-US" smtClean="0"/>
              <a:t>11/20/2023</a:t>
            </a:fld>
            <a:endParaRPr lang="en-US"/>
          </a:p>
        </p:txBody>
      </p:sp>
      <p:sp>
        <p:nvSpPr>
          <p:cNvPr id="5" name="Footer Placeholder 4"/>
          <p:cNvSpPr>
            <a:spLocks noGrp="1"/>
          </p:cNvSpPr>
          <p:nvPr>
            <p:ph type="ftr" sz="quarter" idx="11"/>
          </p:nvPr>
        </p:nvSpPr>
        <p:spPr/>
        <p:txBody>
          <a:bodyPr/>
          <a:lstStyle/>
          <a:p>
            <a:r>
              <a:rPr lang="en-US" smtClean="0"/>
              <a:t>UTSA Executive Education</a:t>
            </a:r>
            <a:endParaRPr lang="en-US" dirty="0"/>
          </a:p>
        </p:txBody>
      </p:sp>
      <p:sp>
        <p:nvSpPr>
          <p:cNvPr id="6" name="Slide Number Placeholder 5"/>
          <p:cNvSpPr>
            <a:spLocks noGrp="1"/>
          </p:cNvSpPr>
          <p:nvPr>
            <p:ph type="sldNum" sz="quarter" idx="12"/>
          </p:nvPr>
        </p:nvSpPr>
        <p:spPr/>
        <p:txBody>
          <a:bodyPr/>
          <a:lstStyle/>
          <a:p>
            <a:fld id="{8FB158D7-BE2D-42F6-8362-B5DD44D10BE3}" type="slidenum">
              <a:rPr lang="en-US" smtClean="0"/>
              <a:t>26</a:t>
            </a:fld>
            <a:endParaRPr lang="en-US"/>
          </a:p>
        </p:txBody>
      </p:sp>
      <p:sp>
        <p:nvSpPr>
          <p:cNvPr id="7" name="Title 7"/>
          <p:cNvSpPr>
            <a:spLocks noGrp="1"/>
          </p:cNvSpPr>
          <p:nvPr>
            <p:ph type="title"/>
          </p:nvPr>
        </p:nvSpPr>
        <p:spPr>
          <a:xfrm>
            <a:off x="147918" y="239847"/>
            <a:ext cx="11793070" cy="1335966"/>
          </a:xfrm>
        </p:spPr>
        <p:txBody>
          <a:bodyPr>
            <a:normAutofit/>
          </a:bodyPr>
          <a:lstStyle/>
          <a:p>
            <a:pPr algn="ctr"/>
            <a:r>
              <a:rPr lang="en-US" sz="2400" dirty="0"/>
              <a:t>What makes a good </a:t>
            </a:r>
            <a:r>
              <a:rPr lang="en-US" sz="2400" dirty="0" smtClean="0"/>
              <a:t>hypothesis?</a:t>
            </a:r>
            <a:r>
              <a:rPr lang="en-US" sz="2400" dirty="0"/>
              <a:t> </a:t>
            </a:r>
          </a:p>
        </p:txBody>
      </p:sp>
      <p:sp>
        <p:nvSpPr>
          <p:cNvPr id="3" name="Content Placeholder 2"/>
          <p:cNvSpPr>
            <a:spLocks noGrp="1"/>
          </p:cNvSpPr>
          <p:nvPr>
            <p:ph idx="1"/>
          </p:nvPr>
        </p:nvSpPr>
        <p:spPr>
          <a:xfrm>
            <a:off x="9524" y="1409700"/>
            <a:ext cx="6633323" cy="4711700"/>
          </a:xfrm>
        </p:spPr>
        <p:txBody>
          <a:bodyPr/>
          <a:lstStyle/>
          <a:p>
            <a:endParaRPr lang="en-US" dirty="0"/>
          </a:p>
        </p:txBody>
      </p:sp>
      <p:sp>
        <p:nvSpPr>
          <p:cNvPr id="10" name="Content Placeholder 8"/>
          <p:cNvSpPr txBox="1">
            <a:spLocks/>
          </p:cNvSpPr>
          <p:nvPr/>
        </p:nvSpPr>
        <p:spPr>
          <a:xfrm>
            <a:off x="0" y="2033634"/>
            <a:ext cx="6151001" cy="39797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ts val="0"/>
              </a:spcBef>
            </a:pPr>
            <a:endParaRPr lang="en-US" sz="2400" dirty="0"/>
          </a:p>
          <a:p>
            <a:pPr>
              <a:lnSpc>
                <a:spcPct val="110000"/>
              </a:lnSpc>
              <a:spcBef>
                <a:spcPts val="0"/>
              </a:spcBef>
            </a:pPr>
            <a:r>
              <a:rPr lang="en-US" sz="2400" dirty="0"/>
              <a:t>Negative relationship – one the value of one variable goes up, the other variable goes down</a:t>
            </a:r>
          </a:p>
          <a:p>
            <a:pPr>
              <a:lnSpc>
                <a:spcPct val="110000"/>
              </a:lnSpc>
              <a:spcBef>
                <a:spcPts val="0"/>
              </a:spcBef>
            </a:pPr>
            <a:endParaRPr lang="en-US" sz="2400" dirty="0"/>
          </a:p>
          <a:p>
            <a:pPr>
              <a:lnSpc>
                <a:spcPct val="110000"/>
              </a:lnSpc>
              <a:spcBef>
                <a:spcPts val="0"/>
              </a:spcBef>
            </a:pPr>
            <a:r>
              <a:rPr lang="en-US" sz="2400" dirty="0">
                <a:solidFill>
                  <a:srgbClr val="FF0000"/>
                </a:solidFill>
              </a:rPr>
              <a:t>“There is negative relationship between age and level of social media use”</a:t>
            </a:r>
          </a:p>
          <a:p>
            <a:pPr>
              <a:lnSpc>
                <a:spcPct val="150000"/>
              </a:lnSpc>
              <a:spcBef>
                <a:spcPts val="400"/>
              </a:spcBef>
            </a:pPr>
            <a:endParaRPr lang="en-US" sz="2400" dirty="0" smtClean="0"/>
          </a:p>
          <a:p>
            <a:pPr>
              <a:lnSpc>
                <a:spcPct val="150000"/>
              </a:lnSpc>
              <a:spcBef>
                <a:spcPts val="400"/>
              </a:spcBef>
            </a:pPr>
            <a:endParaRPr lang="en-US" sz="2400" dirty="0" smtClean="0"/>
          </a:p>
          <a:p>
            <a:pPr>
              <a:lnSpc>
                <a:spcPct val="150000"/>
              </a:lnSpc>
              <a:spcBef>
                <a:spcPts val="400"/>
              </a:spcBef>
            </a:pPr>
            <a:endParaRPr lang="en-US" sz="2400" dirty="0" smtClean="0"/>
          </a:p>
          <a:p>
            <a:pPr marL="0" indent="0">
              <a:buFont typeface="Arial" panose="020B0604020202020204" pitchFamily="34" charset="0"/>
              <a:buNone/>
            </a:pPr>
            <a:endParaRPr lang="en-US" sz="2400" dirty="0" smtClean="0"/>
          </a:p>
          <a:p>
            <a:endParaRPr lang="en-US" sz="2400" dirty="0"/>
          </a:p>
        </p:txBody>
      </p:sp>
      <p:pic>
        <p:nvPicPr>
          <p:cNvPr id="2" name="Picture 1"/>
          <p:cNvPicPr>
            <a:picLocks noChangeAspect="1"/>
          </p:cNvPicPr>
          <p:nvPr/>
        </p:nvPicPr>
        <p:blipFill>
          <a:blip r:embed="rId2"/>
          <a:stretch>
            <a:fillRect/>
          </a:stretch>
        </p:blipFill>
        <p:spPr>
          <a:xfrm>
            <a:off x="7651610" y="2033634"/>
            <a:ext cx="3836587" cy="2879485"/>
          </a:xfrm>
          <a:prstGeom prst="rect">
            <a:avLst/>
          </a:prstGeom>
        </p:spPr>
      </p:pic>
    </p:spTree>
    <p:extLst>
      <p:ext uri="{BB962C8B-B14F-4D97-AF65-F5344CB8AC3E}">
        <p14:creationId xmlns:p14="http://schemas.microsoft.com/office/powerpoint/2010/main" val="927733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892937-C658-4D00-B872-AE316ED1814D}" type="datetime1">
              <a:rPr lang="en-US" smtClean="0"/>
              <a:t>11/20/2023</a:t>
            </a:fld>
            <a:endParaRPr lang="en-US"/>
          </a:p>
        </p:txBody>
      </p:sp>
      <p:sp>
        <p:nvSpPr>
          <p:cNvPr id="5" name="Footer Placeholder 4"/>
          <p:cNvSpPr>
            <a:spLocks noGrp="1"/>
          </p:cNvSpPr>
          <p:nvPr>
            <p:ph type="ftr" sz="quarter" idx="11"/>
          </p:nvPr>
        </p:nvSpPr>
        <p:spPr/>
        <p:txBody>
          <a:bodyPr/>
          <a:lstStyle/>
          <a:p>
            <a:r>
              <a:rPr lang="en-US" smtClean="0"/>
              <a:t>UTSA Executive Education</a:t>
            </a:r>
            <a:endParaRPr lang="en-US" dirty="0"/>
          </a:p>
        </p:txBody>
      </p:sp>
      <p:sp>
        <p:nvSpPr>
          <p:cNvPr id="6" name="Slide Number Placeholder 5"/>
          <p:cNvSpPr>
            <a:spLocks noGrp="1"/>
          </p:cNvSpPr>
          <p:nvPr>
            <p:ph type="sldNum" sz="quarter" idx="12"/>
          </p:nvPr>
        </p:nvSpPr>
        <p:spPr/>
        <p:txBody>
          <a:bodyPr/>
          <a:lstStyle/>
          <a:p>
            <a:fld id="{8FB158D7-BE2D-42F6-8362-B5DD44D10BE3}" type="slidenum">
              <a:rPr lang="en-US" smtClean="0"/>
              <a:t>27</a:t>
            </a:fld>
            <a:endParaRPr lang="en-US"/>
          </a:p>
        </p:txBody>
      </p:sp>
      <p:sp>
        <p:nvSpPr>
          <p:cNvPr id="7" name="Title 7"/>
          <p:cNvSpPr>
            <a:spLocks noGrp="1"/>
          </p:cNvSpPr>
          <p:nvPr>
            <p:ph type="title"/>
          </p:nvPr>
        </p:nvSpPr>
        <p:spPr>
          <a:xfrm>
            <a:off x="147918" y="239847"/>
            <a:ext cx="11793070" cy="1335966"/>
          </a:xfrm>
        </p:spPr>
        <p:txBody>
          <a:bodyPr>
            <a:normAutofit/>
          </a:bodyPr>
          <a:lstStyle/>
          <a:p>
            <a:pPr algn="ctr"/>
            <a:r>
              <a:rPr lang="en-US" sz="2400" dirty="0"/>
              <a:t>What makes a good </a:t>
            </a:r>
            <a:r>
              <a:rPr lang="en-US" sz="2400" dirty="0" smtClean="0"/>
              <a:t>hypothesis?</a:t>
            </a:r>
            <a:r>
              <a:rPr lang="en-US" sz="2400" dirty="0"/>
              <a:t> </a:t>
            </a:r>
            <a:r>
              <a:rPr lang="en-US" sz="2400" dirty="0" smtClean="0"/>
              <a:t/>
            </a:r>
            <a:br>
              <a:rPr lang="en-US" sz="2400" dirty="0" smtClean="0"/>
            </a:br>
            <a:r>
              <a:rPr lang="en-US" sz="2000" dirty="0" smtClean="0"/>
              <a:t>Identifying the components</a:t>
            </a:r>
            <a:endParaRPr lang="en-US" sz="2000" dirty="0"/>
          </a:p>
        </p:txBody>
      </p:sp>
      <p:sp>
        <p:nvSpPr>
          <p:cNvPr id="9" name="Content Placeholder 8"/>
          <p:cNvSpPr txBox="1">
            <a:spLocks/>
          </p:cNvSpPr>
          <p:nvPr/>
        </p:nvSpPr>
        <p:spPr>
          <a:xfrm>
            <a:off x="0" y="2896042"/>
            <a:ext cx="12192000" cy="175663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10000"/>
              </a:lnSpc>
              <a:spcBef>
                <a:spcPts val="0"/>
              </a:spcBef>
            </a:pPr>
            <a:endParaRPr lang="en-US" sz="2400" dirty="0" smtClean="0"/>
          </a:p>
          <a:p>
            <a:pPr marL="0" indent="0">
              <a:lnSpc>
                <a:spcPct val="110000"/>
              </a:lnSpc>
              <a:spcBef>
                <a:spcPts val="0"/>
              </a:spcBef>
              <a:buFont typeface="Arial"/>
              <a:buNone/>
            </a:pPr>
            <a:r>
              <a:rPr lang="en-US" sz="2600" dirty="0" smtClean="0">
                <a:solidFill>
                  <a:srgbClr val="FF0000"/>
                </a:solidFill>
              </a:rPr>
              <a:t>“There is positive relationship between education and amount of life insurance held”</a:t>
            </a:r>
          </a:p>
          <a:p>
            <a:pPr>
              <a:lnSpc>
                <a:spcPct val="110000"/>
              </a:lnSpc>
              <a:spcBef>
                <a:spcPts val="0"/>
              </a:spcBef>
            </a:pPr>
            <a:endParaRPr lang="en-US" sz="2400" dirty="0" smtClean="0"/>
          </a:p>
          <a:p>
            <a:pPr marL="0" indent="0">
              <a:lnSpc>
                <a:spcPct val="150000"/>
              </a:lnSpc>
              <a:spcBef>
                <a:spcPts val="400"/>
              </a:spcBef>
              <a:buFont typeface="Arial"/>
              <a:buNone/>
            </a:pPr>
            <a:endParaRPr lang="en-US" sz="2400" dirty="0" smtClean="0"/>
          </a:p>
          <a:p>
            <a:pPr>
              <a:lnSpc>
                <a:spcPct val="150000"/>
              </a:lnSpc>
              <a:spcBef>
                <a:spcPts val="400"/>
              </a:spcBef>
            </a:pPr>
            <a:endParaRPr lang="en-US" sz="2400" dirty="0" smtClean="0"/>
          </a:p>
          <a:p>
            <a:pPr>
              <a:lnSpc>
                <a:spcPct val="150000"/>
              </a:lnSpc>
              <a:spcBef>
                <a:spcPts val="400"/>
              </a:spcBef>
            </a:pPr>
            <a:endParaRPr lang="en-US" sz="2400" dirty="0" smtClean="0"/>
          </a:p>
          <a:p>
            <a:pPr marL="0" indent="0">
              <a:buFont typeface="Arial"/>
              <a:buNone/>
            </a:pPr>
            <a:endParaRPr lang="en-US" sz="2400" dirty="0" smtClean="0"/>
          </a:p>
          <a:p>
            <a:endParaRPr lang="en-US" sz="2400" dirty="0"/>
          </a:p>
        </p:txBody>
      </p:sp>
      <p:sp>
        <p:nvSpPr>
          <p:cNvPr id="11" name="TextBox 10"/>
          <p:cNvSpPr txBox="1"/>
          <p:nvPr/>
        </p:nvSpPr>
        <p:spPr>
          <a:xfrm>
            <a:off x="5473810" y="3660224"/>
            <a:ext cx="1244380" cy="323165"/>
          </a:xfrm>
          <a:prstGeom prst="rect">
            <a:avLst/>
          </a:prstGeom>
          <a:noFill/>
        </p:spPr>
        <p:txBody>
          <a:bodyPr wrap="none" rtlCol="0">
            <a:spAutoFit/>
          </a:bodyPr>
          <a:lstStyle/>
          <a:p>
            <a:r>
              <a:rPr lang="en-US" sz="1500" dirty="0" smtClean="0">
                <a:solidFill>
                  <a:schemeClr val="tx1">
                    <a:lumMod val="75000"/>
                    <a:lumOff val="25000"/>
                  </a:schemeClr>
                </a:solidFill>
              </a:rPr>
              <a:t>| Variable 1 |</a:t>
            </a:r>
            <a:endParaRPr lang="en-US" sz="1500" dirty="0">
              <a:solidFill>
                <a:schemeClr val="tx1">
                  <a:lumMod val="75000"/>
                  <a:lumOff val="25000"/>
                </a:schemeClr>
              </a:solidFill>
            </a:endParaRPr>
          </a:p>
        </p:txBody>
      </p:sp>
      <p:sp>
        <p:nvSpPr>
          <p:cNvPr id="12" name="TextBox 11"/>
          <p:cNvSpPr txBox="1"/>
          <p:nvPr/>
        </p:nvSpPr>
        <p:spPr>
          <a:xfrm>
            <a:off x="7386919" y="3660224"/>
            <a:ext cx="4080476" cy="323165"/>
          </a:xfrm>
          <a:prstGeom prst="rect">
            <a:avLst/>
          </a:prstGeom>
          <a:noFill/>
        </p:spPr>
        <p:txBody>
          <a:bodyPr wrap="none" rtlCol="0">
            <a:spAutoFit/>
          </a:bodyPr>
          <a:lstStyle/>
          <a:p>
            <a:r>
              <a:rPr lang="en-US" sz="1500" dirty="0" smtClean="0">
                <a:solidFill>
                  <a:schemeClr val="tx1">
                    <a:lumMod val="75000"/>
                    <a:lumOff val="25000"/>
                  </a:schemeClr>
                </a:solidFill>
              </a:rPr>
              <a:t>|                               Variable 2                                     |</a:t>
            </a:r>
            <a:endParaRPr lang="en-US" sz="1500" dirty="0">
              <a:solidFill>
                <a:schemeClr val="tx1">
                  <a:lumMod val="75000"/>
                  <a:lumOff val="25000"/>
                </a:schemeClr>
              </a:solidFill>
            </a:endParaRPr>
          </a:p>
        </p:txBody>
      </p:sp>
      <p:sp>
        <p:nvSpPr>
          <p:cNvPr id="13" name="TextBox 12"/>
          <p:cNvSpPr txBox="1"/>
          <p:nvPr/>
        </p:nvSpPr>
        <p:spPr>
          <a:xfrm>
            <a:off x="1388180" y="3636865"/>
            <a:ext cx="1098378" cy="323165"/>
          </a:xfrm>
          <a:prstGeom prst="rect">
            <a:avLst/>
          </a:prstGeom>
          <a:noFill/>
        </p:spPr>
        <p:txBody>
          <a:bodyPr wrap="none" rtlCol="0">
            <a:spAutoFit/>
          </a:bodyPr>
          <a:lstStyle/>
          <a:p>
            <a:r>
              <a:rPr lang="en-US" sz="1500" dirty="0" smtClean="0">
                <a:solidFill>
                  <a:schemeClr val="tx1">
                    <a:lumMod val="75000"/>
                    <a:lumOff val="25000"/>
                  </a:schemeClr>
                </a:solidFill>
              </a:rPr>
              <a:t>| Relation |</a:t>
            </a:r>
            <a:endParaRPr lang="en-US" sz="1500" dirty="0">
              <a:solidFill>
                <a:schemeClr val="tx1">
                  <a:lumMod val="75000"/>
                  <a:lumOff val="25000"/>
                </a:schemeClr>
              </a:solidFill>
            </a:endParaRPr>
          </a:p>
        </p:txBody>
      </p:sp>
    </p:spTree>
    <p:extLst>
      <p:ext uri="{BB962C8B-B14F-4D97-AF65-F5344CB8AC3E}">
        <p14:creationId xmlns:p14="http://schemas.microsoft.com/office/powerpoint/2010/main" val="346443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anim calcmode="lin" valueType="num">
                                      <p:cBhvr>
                                        <p:cTn id="8" dur="2000" fill="hold"/>
                                        <p:tgtEl>
                                          <p:spTgt spid="11"/>
                                        </p:tgtEl>
                                        <p:attrNameLst>
                                          <p:attrName>ppt_w</p:attrName>
                                        </p:attrNameLst>
                                      </p:cBhvr>
                                      <p:tavLst>
                                        <p:tav tm="0" fmla="#ppt_w*sin(2.5*pi*$)">
                                          <p:val>
                                            <p:fltVal val="0"/>
                                          </p:val>
                                        </p:tav>
                                        <p:tav tm="100000">
                                          <p:val>
                                            <p:fltVal val="1"/>
                                          </p:val>
                                        </p:tav>
                                      </p:tavLst>
                                    </p:anim>
                                    <p:anim calcmode="lin" valueType="num">
                                      <p:cBhvr>
                                        <p:cTn id="9" dur="20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2000"/>
                                        <p:tgtEl>
                                          <p:spTgt spid="12"/>
                                        </p:tgtEl>
                                      </p:cBhvr>
                                    </p:animEffect>
                                    <p:anim calcmode="lin" valueType="num">
                                      <p:cBhvr>
                                        <p:cTn id="15" dur="2000" fill="hold"/>
                                        <p:tgtEl>
                                          <p:spTgt spid="12"/>
                                        </p:tgtEl>
                                        <p:attrNameLst>
                                          <p:attrName>ppt_w</p:attrName>
                                        </p:attrNameLst>
                                      </p:cBhvr>
                                      <p:tavLst>
                                        <p:tav tm="0" fmla="#ppt_w*sin(2.5*pi*$)">
                                          <p:val>
                                            <p:fltVal val="0"/>
                                          </p:val>
                                        </p:tav>
                                        <p:tav tm="100000">
                                          <p:val>
                                            <p:fltVal val="1"/>
                                          </p:val>
                                        </p:tav>
                                      </p:tavLst>
                                    </p:anim>
                                    <p:anim calcmode="lin" valueType="num">
                                      <p:cBhvr>
                                        <p:cTn id="16" dur="20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2000"/>
                                        <p:tgtEl>
                                          <p:spTgt spid="13"/>
                                        </p:tgtEl>
                                      </p:cBhvr>
                                    </p:animEffect>
                                    <p:anim calcmode="lin" valueType="num">
                                      <p:cBhvr>
                                        <p:cTn id="22" dur="2000" fill="hold"/>
                                        <p:tgtEl>
                                          <p:spTgt spid="13"/>
                                        </p:tgtEl>
                                        <p:attrNameLst>
                                          <p:attrName>ppt_w</p:attrName>
                                        </p:attrNameLst>
                                      </p:cBhvr>
                                      <p:tavLst>
                                        <p:tav tm="0" fmla="#ppt_w*sin(2.5*pi*$)">
                                          <p:val>
                                            <p:fltVal val="0"/>
                                          </p:val>
                                        </p:tav>
                                        <p:tav tm="100000">
                                          <p:val>
                                            <p:fltVal val="1"/>
                                          </p:val>
                                        </p:tav>
                                      </p:tavLst>
                                    </p:anim>
                                    <p:anim calcmode="lin" valueType="num">
                                      <p:cBhvr>
                                        <p:cTn id="23" dur="2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892937-C658-4D00-B872-AE316ED1814D}" type="datetime1">
              <a:rPr lang="en-US" smtClean="0"/>
              <a:t>11/20/2023</a:t>
            </a:fld>
            <a:endParaRPr lang="en-US"/>
          </a:p>
        </p:txBody>
      </p:sp>
      <p:sp>
        <p:nvSpPr>
          <p:cNvPr id="5" name="Footer Placeholder 4"/>
          <p:cNvSpPr>
            <a:spLocks noGrp="1"/>
          </p:cNvSpPr>
          <p:nvPr>
            <p:ph type="ftr" sz="quarter" idx="11"/>
          </p:nvPr>
        </p:nvSpPr>
        <p:spPr/>
        <p:txBody>
          <a:bodyPr/>
          <a:lstStyle/>
          <a:p>
            <a:r>
              <a:rPr lang="en-US" smtClean="0"/>
              <a:t>UTSA Executive Education</a:t>
            </a:r>
            <a:endParaRPr lang="en-US" dirty="0"/>
          </a:p>
        </p:txBody>
      </p:sp>
      <p:sp>
        <p:nvSpPr>
          <p:cNvPr id="6" name="Slide Number Placeholder 5"/>
          <p:cNvSpPr>
            <a:spLocks noGrp="1"/>
          </p:cNvSpPr>
          <p:nvPr>
            <p:ph type="sldNum" sz="quarter" idx="12"/>
          </p:nvPr>
        </p:nvSpPr>
        <p:spPr/>
        <p:txBody>
          <a:bodyPr/>
          <a:lstStyle/>
          <a:p>
            <a:fld id="{8FB158D7-BE2D-42F6-8362-B5DD44D10BE3}" type="slidenum">
              <a:rPr lang="en-US" smtClean="0"/>
              <a:t>28</a:t>
            </a:fld>
            <a:endParaRPr lang="en-US"/>
          </a:p>
        </p:txBody>
      </p:sp>
      <p:sp>
        <p:nvSpPr>
          <p:cNvPr id="7" name="Title 7"/>
          <p:cNvSpPr>
            <a:spLocks noGrp="1"/>
          </p:cNvSpPr>
          <p:nvPr>
            <p:ph type="title"/>
          </p:nvPr>
        </p:nvSpPr>
        <p:spPr>
          <a:xfrm>
            <a:off x="147918" y="239847"/>
            <a:ext cx="11793070" cy="1335966"/>
          </a:xfrm>
        </p:spPr>
        <p:txBody>
          <a:bodyPr>
            <a:normAutofit/>
          </a:bodyPr>
          <a:lstStyle/>
          <a:p>
            <a:pPr algn="ctr"/>
            <a:r>
              <a:rPr lang="en-US" sz="2400" dirty="0"/>
              <a:t>What makes a good </a:t>
            </a:r>
            <a:r>
              <a:rPr lang="en-US" sz="2400" dirty="0" smtClean="0"/>
              <a:t>hypothesis?</a:t>
            </a:r>
            <a:r>
              <a:rPr lang="en-US" sz="2400" dirty="0"/>
              <a:t> </a:t>
            </a:r>
            <a:r>
              <a:rPr lang="en-US" sz="2400" dirty="0" smtClean="0"/>
              <a:t/>
            </a:r>
            <a:br>
              <a:rPr lang="en-US" sz="2400" dirty="0" smtClean="0"/>
            </a:br>
            <a:r>
              <a:rPr lang="en-US" sz="2000" dirty="0" smtClean="0"/>
              <a:t>Identifying the components</a:t>
            </a:r>
            <a:endParaRPr lang="en-US" sz="2000" dirty="0"/>
          </a:p>
        </p:txBody>
      </p:sp>
      <p:sp>
        <p:nvSpPr>
          <p:cNvPr id="10" name="Content Placeholder 8"/>
          <p:cNvSpPr txBox="1">
            <a:spLocks/>
          </p:cNvSpPr>
          <p:nvPr/>
        </p:nvSpPr>
        <p:spPr>
          <a:xfrm>
            <a:off x="838200" y="3017066"/>
            <a:ext cx="10626537" cy="82386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10000"/>
              </a:lnSpc>
              <a:spcBef>
                <a:spcPts val="0"/>
              </a:spcBef>
              <a:buFont typeface="Arial"/>
              <a:buNone/>
            </a:pPr>
            <a:r>
              <a:rPr lang="en-US" sz="2600" dirty="0" smtClean="0">
                <a:solidFill>
                  <a:srgbClr val="FF0000"/>
                </a:solidFill>
              </a:rPr>
              <a:t>“There is negative relationship between age and level of social media use”</a:t>
            </a:r>
          </a:p>
          <a:p>
            <a:pPr>
              <a:lnSpc>
                <a:spcPct val="110000"/>
              </a:lnSpc>
              <a:spcBef>
                <a:spcPts val="0"/>
              </a:spcBef>
            </a:pPr>
            <a:endParaRPr lang="en-US" sz="2600" b="1" dirty="0" smtClean="0"/>
          </a:p>
          <a:p>
            <a:pPr marL="0" indent="0">
              <a:lnSpc>
                <a:spcPct val="150000"/>
              </a:lnSpc>
              <a:spcBef>
                <a:spcPts val="400"/>
              </a:spcBef>
              <a:buFont typeface="Arial"/>
              <a:buNone/>
            </a:pPr>
            <a:endParaRPr lang="en-US" sz="2600" dirty="0" smtClean="0"/>
          </a:p>
          <a:p>
            <a:pPr>
              <a:lnSpc>
                <a:spcPct val="150000"/>
              </a:lnSpc>
              <a:spcBef>
                <a:spcPts val="400"/>
              </a:spcBef>
            </a:pPr>
            <a:endParaRPr lang="en-US" sz="2600" dirty="0" smtClean="0"/>
          </a:p>
          <a:p>
            <a:pPr>
              <a:lnSpc>
                <a:spcPct val="150000"/>
              </a:lnSpc>
              <a:spcBef>
                <a:spcPts val="400"/>
              </a:spcBef>
            </a:pPr>
            <a:endParaRPr lang="en-US" sz="2600" dirty="0" smtClean="0"/>
          </a:p>
          <a:p>
            <a:pPr marL="0" indent="0">
              <a:buFont typeface="Arial"/>
              <a:buNone/>
            </a:pPr>
            <a:endParaRPr lang="en-US" sz="2600" dirty="0" smtClean="0"/>
          </a:p>
          <a:p>
            <a:endParaRPr lang="en-US" sz="2600" dirty="0"/>
          </a:p>
        </p:txBody>
      </p:sp>
      <p:sp>
        <p:nvSpPr>
          <p:cNvPr id="14" name="TextBox 13"/>
          <p:cNvSpPr txBox="1"/>
          <p:nvPr/>
        </p:nvSpPr>
        <p:spPr>
          <a:xfrm>
            <a:off x="7343188" y="3434280"/>
            <a:ext cx="3517822" cy="323165"/>
          </a:xfrm>
          <a:prstGeom prst="rect">
            <a:avLst/>
          </a:prstGeom>
          <a:noFill/>
        </p:spPr>
        <p:txBody>
          <a:bodyPr wrap="none" rtlCol="0">
            <a:spAutoFit/>
          </a:bodyPr>
          <a:lstStyle/>
          <a:p>
            <a:r>
              <a:rPr lang="en-US" sz="1500" dirty="0" smtClean="0">
                <a:solidFill>
                  <a:schemeClr val="tx1">
                    <a:lumMod val="75000"/>
                    <a:lumOff val="25000"/>
                  </a:schemeClr>
                </a:solidFill>
              </a:rPr>
              <a:t>|                          Variable 2                             |</a:t>
            </a:r>
            <a:endParaRPr lang="en-US" sz="1500" dirty="0">
              <a:solidFill>
                <a:schemeClr val="tx1">
                  <a:lumMod val="75000"/>
                  <a:lumOff val="25000"/>
                </a:schemeClr>
              </a:solidFill>
            </a:endParaRPr>
          </a:p>
        </p:txBody>
      </p:sp>
      <p:sp>
        <p:nvSpPr>
          <p:cNvPr id="15" name="TextBox 14"/>
          <p:cNvSpPr txBox="1"/>
          <p:nvPr/>
        </p:nvSpPr>
        <p:spPr>
          <a:xfrm>
            <a:off x="2242770" y="3463937"/>
            <a:ext cx="1098378" cy="323165"/>
          </a:xfrm>
          <a:prstGeom prst="rect">
            <a:avLst/>
          </a:prstGeom>
          <a:noFill/>
        </p:spPr>
        <p:txBody>
          <a:bodyPr wrap="none" rtlCol="0">
            <a:spAutoFit/>
          </a:bodyPr>
          <a:lstStyle/>
          <a:p>
            <a:r>
              <a:rPr lang="en-US" sz="1500" dirty="0" smtClean="0">
                <a:solidFill>
                  <a:schemeClr val="tx1">
                    <a:lumMod val="75000"/>
                    <a:lumOff val="25000"/>
                  </a:schemeClr>
                </a:solidFill>
              </a:rPr>
              <a:t>| Relation |</a:t>
            </a:r>
            <a:endParaRPr lang="en-US" sz="1500" dirty="0">
              <a:solidFill>
                <a:schemeClr val="tx1">
                  <a:lumMod val="75000"/>
                  <a:lumOff val="25000"/>
                </a:schemeClr>
              </a:solidFill>
            </a:endParaRPr>
          </a:p>
        </p:txBody>
      </p:sp>
      <p:sp>
        <p:nvSpPr>
          <p:cNvPr id="16" name="TextBox 15"/>
          <p:cNvSpPr txBox="1"/>
          <p:nvPr/>
        </p:nvSpPr>
        <p:spPr>
          <a:xfrm>
            <a:off x="6044453" y="3463938"/>
            <a:ext cx="1244380" cy="323165"/>
          </a:xfrm>
          <a:prstGeom prst="rect">
            <a:avLst/>
          </a:prstGeom>
          <a:noFill/>
        </p:spPr>
        <p:txBody>
          <a:bodyPr wrap="none" rtlCol="0">
            <a:spAutoFit/>
          </a:bodyPr>
          <a:lstStyle/>
          <a:p>
            <a:r>
              <a:rPr lang="en-US" sz="1500" dirty="0" smtClean="0">
                <a:solidFill>
                  <a:schemeClr val="tx1">
                    <a:lumMod val="75000"/>
                    <a:lumOff val="25000"/>
                  </a:schemeClr>
                </a:solidFill>
              </a:rPr>
              <a:t>| Variable 1 |</a:t>
            </a:r>
            <a:endParaRPr lang="en-US" sz="1500" dirty="0">
              <a:solidFill>
                <a:schemeClr val="tx1">
                  <a:lumMod val="75000"/>
                  <a:lumOff val="25000"/>
                </a:schemeClr>
              </a:solidFill>
            </a:endParaRPr>
          </a:p>
        </p:txBody>
      </p:sp>
    </p:spTree>
    <p:extLst>
      <p:ext uri="{BB962C8B-B14F-4D97-AF65-F5344CB8AC3E}">
        <p14:creationId xmlns:p14="http://schemas.microsoft.com/office/powerpoint/2010/main" val="371477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000"/>
                                        <p:tgtEl>
                                          <p:spTgt spid="16"/>
                                        </p:tgtEl>
                                      </p:cBhvr>
                                    </p:animEffect>
                                    <p:anim calcmode="lin" valueType="num">
                                      <p:cBhvr>
                                        <p:cTn id="8" dur="2000" fill="hold"/>
                                        <p:tgtEl>
                                          <p:spTgt spid="16"/>
                                        </p:tgtEl>
                                        <p:attrNameLst>
                                          <p:attrName>ppt_w</p:attrName>
                                        </p:attrNameLst>
                                      </p:cBhvr>
                                      <p:tavLst>
                                        <p:tav tm="0" fmla="#ppt_w*sin(2.5*pi*$)">
                                          <p:val>
                                            <p:fltVal val="0"/>
                                          </p:val>
                                        </p:tav>
                                        <p:tav tm="100000">
                                          <p:val>
                                            <p:fltVal val="1"/>
                                          </p:val>
                                        </p:tav>
                                      </p:tavLst>
                                    </p:anim>
                                    <p:anim calcmode="lin" valueType="num">
                                      <p:cBhvr>
                                        <p:cTn id="9" dur="20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2000"/>
                                        <p:tgtEl>
                                          <p:spTgt spid="14"/>
                                        </p:tgtEl>
                                      </p:cBhvr>
                                    </p:animEffect>
                                    <p:anim calcmode="lin" valueType="num">
                                      <p:cBhvr>
                                        <p:cTn id="15" dur="2000" fill="hold"/>
                                        <p:tgtEl>
                                          <p:spTgt spid="14"/>
                                        </p:tgtEl>
                                        <p:attrNameLst>
                                          <p:attrName>ppt_w</p:attrName>
                                        </p:attrNameLst>
                                      </p:cBhvr>
                                      <p:tavLst>
                                        <p:tav tm="0" fmla="#ppt_w*sin(2.5*pi*$)">
                                          <p:val>
                                            <p:fltVal val="0"/>
                                          </p:val>
                                        </p:tav>
                                        <p:tav tm="100000">
                                          <p:val>
                                            <p:fltVal val="1"/>
                                          </p:val>
                                        </p:tav>
                                      </p:tavLst>
                                    </p:anim>
                                    <p:anim calcmode="lin" valueType="num">
                                      <p:cBhvr>
                                        <p:cTn id="16" dur="2000" fill="hold"/>
                                        <p:tgtEl>
                                          <p:spTgt spid="14"/>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2000"/>
                                        <p:tgtEl>
                                          <p:spTgt spid="15"/>
                                        </p:tgtEl>
                                      </p:cBhvr>
                                    </p:animEffect>
                                    <p:anim calcmode="lin" valueType="num">
                                      <p:cBhvr>
                                        <p:cTn id="22" dur="2000" fill="hold"/>
                                        <p:tgtEl>
                                          <p:spTgt spid="15"/>
                                        </p:tgtEl>
                                        <p:attrNameLst>
                                          <p:attrName>ppt_w</p:attrName>
                                        </p:attrNameLst>
                                      </p:cBhvr>
                                      <p:tavLst>
                                        <p:tav tm="0" fmla="#ppt_w*sin(2.5*pi*$)">
                                          <p:val>
                                            <p:fltVal val="0"/>
                                          </p:val>
                                        </p:tav>
                                        <p:tav tm="100000">
                                          <p:val>
                                            <p:fltVal val="1"/>
                                          </p:val>
                                        </p:tav>
                                      </p:tavLst>
                                    </p:anim>
                                    <p:anim calcmode="lin" valueType="num">
                                      <p:cBhvr>
                                        <p:cTn id="23" dur="20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892937-C658-4D00-B872-AE316ED1814D}" type="datetime1">
              <a:rPr lang="en-US" smtClean="0"/>
              <a:t>11/20/2023</a:t>
            </a:fld>
            <a:endParaRPr lang="en-US"/>
          </a:p>
        </p:txBody>
      </p:sp>
      <p:sp>
        <p:nvSpPr>
          <p:cNvPr id="5" name="Footer Placeholder 4"/>
          <p:cNvSpPr>
            <a:spLocks noGrp="1"/>
          </p:cNvSpPr>
          <p:nvPr>
            <p:ph type="ftr" sz="quarter" idx="11"/>
          </p:nvPr>
        </p:nvSpPr>
        <p:spPr/>
        <p:txBody>
          <a:bodyPr/>
          <a:lstStyle/>
          <a:p>
            <a:r>
              <a:rPr lang="en-US" smtClean="0"/>
              <a:t>UTSA Executive Education</a:t>
            </a:r>
            <a:endParaRPr lang="en-US" dirty="0"/>
          </a:p>
        </p:txBody>
      </p:sp>
      <p:sp>
        <p:nvSpPr>
          <p:cNvPr id="6" name="Slide Number Placeholder 5"/>
          <p:cNvSpPr>
            <a:spLocks noGrp="1"/>
          </p:cNvSpPr>
          <p:nvPr>
            <p:ph type="sldNum" sz="quarter" idx="12"/>
          </p:nvPr>
        </p:nvSpPr>
        <p:spPr/>
        <p:txBody>
          <a:bodyPr/>
          <a:lstStyle/>
          <a:p>
            <a:fld id="{8FB158D7-BE2D-42F6-8362-B5DD44D10BE3}" type="slidenum">
              <a:rPr lang="en-US" smtClean="0"/>
              <a:t>29</a:t>
            </a:fld>
            <a:endParaRPr lang="en-US"/>
          </a:p>
        </p:txBody>
      </p:sp>
      <p:sp>
        <p:nvSpPr>
          <p:cNvPr id="7" name="Title 7"/>
          <p:cNvSpPr>
            <a:spLocks noGrp="1"/>
          </p:cNvSpPr>
          <p:nvPr>
            <p:ph type="title"/>
          </p:nvPr>
        </p:nvSpPr>
        <p:spPr>
          <a:xfrm>
            <a:off x="147918" y="239847"/>
            <a:ext cx="11793070" cy="1335966"/>
          </a:xfrm>
        </p:spPr>
        <p:txBody>
          <a:bodyPr>
            <a:normAutofit/>
          </a:bodyPr>
          <a:lstStyle/>
          <a:p>
            <a:pPr algn="ctr"/>
            <a:r>
              <a:rPr lang="en-US" sz="2400" dirty="0"/>
              <a:t>What makes a good </a:t>
            </a:r>
            <a:r>
              <a:rPr lang="en-US" sz="2400" dirty="0" smtClean="0"/>
              <a:t>hypothesis?</a:t>
            </a:r>
            <a:r>
              <a:rPr lang="en-US" sz="2400" dirty="0"/>
              <a:t> </a:t>
            </a:r>
            <a:r>
              <a:rPr lang="en-US" sz="2400" dirty="0" smtClean="0"/>
              <a:t/>
            </a:r>
            <a:br>
              <a:rPr lang="en-US" sz="2400" dirty="0" smtClean="0"/>
            </a:br>
            <a:r>
              <a:rPr lang="en-US" sz="2000" dirty="0" smtClean="0"/>
              <a:t>Identifying the components</a:t>
            </a:r>
            <a:endParaRPr lang="en-US" sz="2000" dirty="0"/>
          </a:p>
        </p:txBody>
      </p:sp>
      <p:sp>
        <p:nvSpPr>
          <p:cNvPr id="2" name="Rectangle 1"/>
          <p:cNvSpPr/>
          <p:nvPr/>
        </p:nvSpPr>
        <p:spPr>
          <a:xfrm>
            <a:off x="345743" y="2073255"/>
            <a:ext cx="6055058" cy="2631490"/>
          </a:xfrm>
          <a:prstGeom prst="rect">
            <a:avLst/>
          </a:prstGeom>
        </p:spPr>
        <p:txBody>
          <a:bodyPr wrap="square">
            <a:spAutoFit/>
          </a:bodyPr>
          <a:lstStyle/>
          <a:p>
            <a:pPr>
              <a:lnSpc>
                <a:spcPct val="110000"/>
              </a:lnSpc>
            </a:pPr>
            <a:r>
              <a:rPr lang="en-US" sz="2200" dirty="0"/>
              <a:t>Sometimes instead of a variable name, the values of the variable are used</a:t>
            </a:r>
          </a:p>
          <a:p>
            <a:endParaRPr lang="en-US" sz="2200" dirty="0"/>
          </a:p>
          <a:p>
            <a:pPr>
              <a:lnSpc>
                <a:spcPct val="130000"/>
              </a:lnSpc>
            </a:pPr>
            <a:endParaRPr lang="en-US" sz="2200" dirty="0">
              <a:solidFill>
                <a:srgbClr val="FF0000"/>
              </a:solidFill>
            </a:endParaRPr>
          </a:p>
          <a:p>
            <a:r>
              <a:rPr lang="en-US" sz="2200" dirty="0">
                <a:solidFill>
                  <a:srgbClr val="FF0000"/>
                </a:solidFill>
              </a:rPr>
              <a:t>“The average </a:t>
            </a:r>
            <a:r>
              <a:rPr lang="en-US" sz="2200" dirty="0" smtClean="0">
                <a:solidFill>
                  <a:srgbClr val="FF0000"/>
                </a:solidFill>
              </a:rPr>
              <a:t>credit card balance for CHASE Sapphire is higher for male primary cardholders than female primary cardholders.</a:t>
            </a:r>
            <a:endParaRPr lang="en-US" sz="2200" dirty="0">
              <a:solidFill>
                <a:srgbClr val="FF0000"/>
              </a:solidFill>
            </a:endParaRPr>
          </a:p>
        </p:txBody>
      </p:sp>
      <p:pic>
        <p:nvPicPr>
          <p:cNvPr id="3" name="Picture 2"/>
          <p:cNvPicPr>
            <a:picLocks noChangeAspect="1"/>
          </p:cNvPicPr>
          <p:nvPr/>
        </p:nvPicPr>
        <p:blipFill>
          <a:blip r:embed="rId2"/>
          <a:stretch>
            <a:fillRect/>
          </a:stretch>
        </p:blipFill>
        <p:spPr>
          <a:xfrm>
            <a:off x="8409997" y="1745175"/>
            <a:ext cx="3530991" cy="2220906"/>
          </a:xfrm>
          <a:prstGeom prst="rect">
            <a:avLst/>
          </a:prstGeom>
        </p:spPr>
      </p:pic>
    </p:spTree>
    <p:extLst>
      <p:ext uri="{BB962C8B-B14F-4D97-AF65-F5344CB8AC3E}">
        <p14:creationId xmlns:p14="http://schemas.microsoft.com/office/powerpoint/2010/main" val="42145822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892937-C658-4D00-B872-AE316ED1814D}" type="datetime1">
              <a:rPr lang="en-US" smtClean="0"/>
              <a:t>11/20/2023</a:t>
            </a:fld>
            <a:endParaRPr lang="en-US"/>
          </a:p>
        </p:txBody>
      </p:sp>
      <p:sp>
        <p:nvSpPr>
          <p:cNvPr id="5" name="Footer Placeholder 4"/>
          <p:cNvSpPr>
            <a:spLocks noGrp="1"/>
          </p:cNvSpPr>
          <p:nvPr>
            <p:ph type="ftr" sz="quarter" idx="11"/>
          </p:nvPr>
        </p:nvSpPr>
        <p:spPr/>
        <p:txBody>
          <a:bodyPr/>
          <a:lstStyle/>
          <a:p>
            <a:r>
              <a:rPr lang="en-US" smtClean="0"/>
              <a:t>UTSA Executive Education</a:t>
            </a:r>
            <a:endParaRPr lang="en-US" dirty="0"/>
          </a:p>
        </p:txBody>
      </p:sp>
      <p:sp>
        <p:nvSpPr>
          <p:cNvPr id="6" name="Slide Number Placeholder 5"/>
          <p:cNvSpPr>
            <a:spLocks noGrp="1"/>
          </p:cNvSpPr>
          <p:nvPr>
            <p:ph type="sldNum" sz="quarter" idx="12"/>
          </p:nvPr>
        </p:nvSpPr>
        <p:spPr/>
        <p:txBody>
          <a:bodyPr/>
          <a:lstStyle/>
          <a:p>
            <a:fld id="{8FB158D7-BE2D-42F6-8362-B5DD44D10BE3}" type="slidenum">
              <a:rPr lang="en-US" smtClean="0"/>
              <a:t>3</a:t>
            </a:fld>
            <a:endParaRPr lang="en-US"/>
          </a:p>
        </p:txBody>
      </p:sp>
      <p:sp>
        <p:nvSpPr>
          <p:cNvPr id="19" name="TextBox 18"/>
          <p:cNvSpPr txBox="1"/>
          <p:nvPr/>
        </p:nvSpPr>
        <p:spPr>
          <a:xfrm>
            <a:off x="8610600" y="98359"/>
            <a:ext cx="3931303" cy="430887"/>
          </a:xfrm>
          <a:prstGeom prst="rect">
            <a:avLst/>
          </a:prstGeom>
          <a:noFill/>
        </p:spPr>
        <p:txBody>
          <a:bodyPr wrap="square" rtlCol="0">
            <a:spAutoFit/>
          </a:bodyPr>
          <a:lstStyle/>
          <a:p>
            <a:r>
              <a:rPr lang="en-US" sz="2200" dirty="0" smtClean="0">
                <a:solidFill>
                  <a:schemeClr val="bg1"/>
                </a:solidFill>
              </a:rPr>
              <a:t>Mini-Case:  American Express</a:t>
            </a:r>
            <a:endParaRPr lang="en-US" sz="2200" dirty="0">
              <a:solidFill>
                <a:schemeClr val="bg1"/>
              </a:solidFill>
            </a:endParaRPr>
          </a:p>
        </p:txBody>
      </p:sp>
      <p:sp>
        <p:nvSpPr>
          <p:cNvPr id="20" name="Title 7"/>
          <p:cNvSpPr>
            <a:spLocks noGrp="1"/>
          </p:cNvSpPr>
          <p:nvPr>
            <p:ph type="title"/>
          </p:nvPr>
        </p:nvSpPr>
        <p:spPr>
          <a:xfrm>
            <a:off x="0" y="2873864"/>
            <a:ext cx="12192000" cy="1790560"/>
          </a:xfrm>
        </p:spPr>
        <p:txBody>
          <a:bodyPr>
            <a:normAutofit/>
          </a:bodyPr>
          <a:lstStyle/>
          <a:p>
            <a:pPr algn="l"/>
            <a:r>
              <a:rPr lang="en-US" sz="2400" dirty="0" smtClean="0"/>
              <a:t>“AmEx developed sophisticated predictive models to analyze historical transactions and 115 variables to forecast potential churn. The company believes it can now identify 24% of Australian accounts that will close within the next four months.”</a:t>
            </a:r>
            <a:endParaRPr lang="en-US" sz="2400" dirty="0"/>
          </a:p>
        </p:txBody>
      </p:sp>
      <p:pic>
        <p:nvPicPr>
          <p:cNvPr id="2" name="Picture 1"/>
          <p:cNvPicPr>
            <a:picLocks noChangeAspect="1"/>
          </p:cNvPicPr>
          <p:nvPr/>
        </p:nvPicPr>
        <p:blipFill>
          <a:blip r:embed="rId2"/>
          <a:stretch>
            <a:fillRect/>
          </a:stretch>
        </p:blipFill>
        <p:spPr>
          <a:xfrm>
            <a:off x="9982200" y="886501"/>
            <a:ext cx="1670449" cy="1670449"/>
          </a:xfrm>
          <a:prstGeom prst="rect">
            <a:avLst/>
          </a:prstGeom>
        </p:spPr>
      </p:pic>
      <p:sp>
        <p:nvSpPr>
          <p:cNvPr id="21" name="TextBox 20"/>
          <p:cNvSpPr txBox="1"/>
          <p:nvPr/>
        </p:nvSpPr>
        <p:spPr>
          <a:xfrm>
            <a:off x="0" y="5950558"/>
            <a:ext cx="9015682" cy="246221"/>
          </a:xfrm>
          <a:prstGeom prst="rect">
            <a:avLst/>
          </a:prstGeom>
          <a:noFill/>
        </p:spPr>
        <p:txBody>
          <a:bodyPr wrap="square" rtlCol="0">
            <a:spAutoFit/>
          </a:bodyPr>
          <a:lstStyle/>
          <a:p>
            <a:r>
              <a:rPr lang="en-US" sz="1000" dirty="0" smtClean="0"/>
              <a:t>Source:  N. </a:t>
            </a:r>
            <a:r>
              <a:rPr lang="en-US" sz="1000" dirty="0" err="1" smtClean="0"/>
              <a:t>Laskowski</a:t>
            </a:r>
            <a:r>
              <a:rPr lang="en-US" sz="1000" dirty="0"/>
              <a:t>, Ten big data case studies in a </a:t>
            </a:r>
            <a:r>
              <a:rPr lang="en-US" sz="1000" dirty="0" smtClean="0"/>
              <a:t>nutshell.   </a:t>
            </a:r>
            <a:r>
              <a:rPr lang="en-US" sz="1000" dirty="0"/>
              <a:t>http://searchcio.techtarget.com/opinion/Ten-big-data-case-studies-in-a-nutshell</a:t>
            </a:r>
          </a:p>
        </p:txBody>
      </p:sp>
      <p:sp>
        <p:nvSpPr>
          <p:cNvPr id="9" name="TextBox 8"/>
          <p:cNvSpPr txBox="1"/>
          <p:nvPr/>
        </p:nvSpPr>
        <p:spPr>
          <a:xfrm>
            <a:off x="8129776" y="4679670"/>
            <a:ext cx="3224024" cy="369332"/>
          </a:xfrm>
          <a:prstGeom prst="rect">
            <a:avLst/>
          </a:prstGeom>
          <a:noFill/>
        </p:spPr>
        <p:txBody>
          <a:bodyPr wrap="none" rtlCol="0">
            <a:spAutoFit/>
          </a:bodyPr>
          <a:lstStyle/>
          <a:p>
            <a:r>
              <a:rPr lang="en-US" dirty="0" smtClean="0"/>
              <a:t>- Gartner Analyst </a:t>
            </a:r>
            <a:r>
              <a:rPr lang="en-US" dirty="0"/>
              <a:t>Doug Laney</a:t>
            </a:r>
          </a:p>
        </p:txBody>
      </p:sp>
    </p:spTree>
    <p:extLst>
      <p:ext uri="{BB962C8B-B14F-4D97-AF65-F5344CB8AC3E}">
        <p14:creationId xmlns:p14="http://schemas.microsoft.com/office/powerpoint/2010/main" val="42864279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892937-C658-4D00-B872-AE316ED1814D}" type="datetime1">
              <a:rPr lang="en-US" smtClean="0"/>
              <a:t>11/20/2023</a:t>
            </a:fld>
            <a:endParaRPr lang="en-US"/>
          </a:p>
        </p:txBody>
      </p:sp>
      <p:sp>
        <p:nvSpPr>
          <p:cNvPr id="5" name="Footer Placeholder 4"/>
          <p:cNvSpPr>
            <a:spLocks noGrp="1"/>
          </p:cNvSpPr>
          <p:nvPr>
            <p:ph type="ftr" sz="quarter" idx="11"/>
          </p:nvPr>
        </p:nvSpPr>
        <p:spPr/>
        <p:txBody>
          <a:bodyPr/>
          <a:lstStyle/>
          <a:p>
            <a:r>
              <a:rPr lang="en-US" smtClean="0"/>
              <a:t>UTSA Executive Education</a:t>
            </a:r>
            <a:endParaRPr lang="en-US" dirty="0"/>
          </a:p>
        </p:txBody>
      </p:sp>
      <p:sp>
        <p:nvSpPr>
          <p:cNvPr id="6" name="Slide Number Placeholder 5"/>
          <p:cNvSpPr>
            <a:spLocks noGrp="1"/>
          </p:cNvSpPr>
          <p:nvPr>
            <p:ph type="sldNum" sz="quarter" idx="12"/>
          </p:nvPr>
        </p:nvSpPr>
        <p:spPr/>
        <p:txBody>
          <a:bodyPr/>
          <a:lstStyle/>
          <a:p>
            <a:fld id="{8FB158D7-BE2D-42F6-8362-B5DD44D10BE3}" type="slidenum">
              <a:rPr lang="en-US" smtClean="0"/>
              <a:t>30</a:t>
            </a:fld>
            <a:endParaRPr lang="en-US"/>
          </a:p>
        </p:txBody>
      </p:sp>
      <p:sp>
        <p:nvSpPr>
          <p:cNvPr id="7" name="Title 7"/>
          <p:cNvSpPr>
            <a:spLocks noGrp="1"/>
          </p:cNvSpPr>
          <p:nvPr>
            <p:ph type="title"/>
          </p:nvPr>
        </p:nvSpPr>
        <p:spPr>
          <a:xfrm>
            <a:off x="147918" y="239847"/>
            <a:ext cx="11793070" cy="1335966"/>
          </a:xfrm>
        </p:spPr>
        <p:txBody>
          <a:bodyPr>
            <a:normAutofit/>
          </a:bodyPr>
          <a:lstStyle/>
          <a:p>
            <a:pPr algn="ctr"/>
            <a:r>
              <a:rPr lang="en-US" sz="2400" dirty="0"/>
              <a:t>What makes a good </a:t>
            </a:r>
            <a:r>
              <a:rPr lang="en-US" sz="2400" dirty="0" smtClean="0"/>
              <a:t>hypothesis?</a:t>
            </a:r>
            <a:r>
              <a:rPr lang="en-US" sz="2400" dirty="0"/>
              <a:t> </a:t>
            </a:r>
            <a:r>
              <a:rPr lang="en-US" sz="2400" dirty="0" smtClean="0"/>
              <a:t/>
            </a:r>
            <a:br>
              <a:rPr lang="en-US" sz="2400" dirty="0" smtClean="0"/>
            </a:br>
            <a:r>
              <a:rPr lang="en-US" sz="2000" dirty="0" smtClean="0"/>
              <a:t>Identifying the components</a:t>
            </a:r>
            <a:endParaRPr lang="en-US" sz="2000" dirty="0"/>
          </a:p>
        </p:txBody>
      </p:sp>
      <p:sp>
        <p:nvSpPr>
          <p:cNvPr id="2" name="Rectangle 1"/>
          <p:cNvSpPr/>
          <p:nvPr/>
        </p:nvSpPr>
        <p:spPr>
          <a:xfrm>
            <a:off x="345743" y="2073255"/>
            <a:ext cx="6055058" cy="2292935"/>
          </a:xfrm>
          <a:prstGeom prst="rect">
            <a:avLst/>
          </a:prstGeom>
        </p:spPr>
        <p:txBody>
          <a:bodyPr wrap="square">
            <a:spAutoFit/>
          </a:bodyPr>
          <a:lstStyle/>
          <a:p>
            <a:pPr>
              <a:lnSpc>
                <a:spcPct val="110000"/>
              </a:lnSpc>
            </a:pPr>
            <a:r>
              <a:rPr lang="en-US" sz="2200" dirty="0"/>
              <a:t>Sometimes instead of a variable name, the values of the variable are used</a:t>
            </a:r>
          </a:p>
          <a:p>
            <a:pPr>
              <a:lnSpc>
                <a:spcPct val="110000"/>
              </a:lnSpc>
            </a:pPr>
            <a:endParaRPr lang="en-US" sz="2200" dirty="0"/>
          </a:p>
          <a:p>
            <a:pPr>
              <a:lnSpc>
                <a:spcPct val="110000"/>
              </a:lnSpc>
            </a:pPr>
            <a:endParaRPr lang="en-US" sz="2200" dirty="0"/>
          </a:p>
          <a:p>
            <a:pPr>
              <a:lnSpc>
                <a:spcPct val="110000"/>
              </a:lnSpc>
            </a:pPr>
            <a:r>
              <a:rPr lang="en-US" sz="2200" dirty="0">
                <a:solidFill>
                  <a:srgbClr val="FF0000"/>
                </a:solidFill>
              </a:rPr>
              <a:t>“Active duty members select higher average life insurance coverage than retired military members”</a:t>
            </a:r>
          </a:p>
        </p:txBody>
      </p:sp>
      <p:pic>
        <p:nvPicPr>
          <p:cNvPr id="3" name="Picture 2"/>
          <p:cNvPicPr>
            <a:picLocks noChangeAspect="1"/>
          </p:cNvPicPr>
          <p:nvPr/>
        </p:nvPicPr>
        <p:blipFill>
          <a:blip r:embed="rId2"/>
          <a:stretch>
            <a:fillRect/>
          </a:stretch>
        </p:blipFill>
        <p:spPr>
          <a:xfrm>
            <a:off x="7068134" y="2073255"/>
            <a:ext cx="4872853" cy="2416858"/>
          </a:xfrm>
          <a:prstGeom prst="rect">
            <a:avLst/>
          </a:prstGeom>
        </p:spPr>
      </p:pic>
    </p:spTree>
    <p:extLst>
      <p:ext uri="{BB962C8B-B14F-4D97-AF65-F5344CB8AC3E}">
        <p14:creationId xmlns:p14="http://schemas.microsoft.com/office/powerpoint/2010/main" val="17707580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892937-C658-4D00-B872-AE316ED1814D}" type="datetime1">
              <a:rPr lang="en-US" smtClean="0"/>
              <a:t>11/20/2023</a:t>
            </a:fld>
            <a:endParaRPr lang="en-US"/>
          </a:p>
        </p:txBody>
      </p:sp>
      <p:sp>
        <p:nvSpPr>
          <p:cNvPr id="5" name="Footer Placeholder 4"/>
          <p:cNvSpPr>
            <a:spLocks noGrp="1"/>
          </p:cNvSpPr>
          <p:nvPr>
            <p:ph type="ftr" sz="quarter" idx="11"/>
          </p:nvPr>
        </p:nvSpPr>
        <p:spPr/>
        <p:txBody>
          <a:bodyPr/>
          <a:lstStyle/>
          <a:p>
            <a:r>
              <a:rPr lang="en-US" smtClean="0"/>
              <a:t>UTSA Executive Education</a:t>
            </a:r>
            <a:endParaRPr lang="en-US" dirty="0"/>
          </a:p>
        </p:txBody>
      </p:sp>
      <p:sp>
        <p:nvSpPr>
          <p:cNvPr id="6" name="Slide Number Placeholder 5"/>
          <p:cNvSpPr>
            <a:spLocks noGrp="1"/>
          </p:cNvSpPr>
          <p:nvPr>
            <p:ph type="sldNum" sz="quarter" idx="12"/>
          </p:nvPr>
        </p:nvSpPr>
        <p:spPr/>
        <p:txBody>
          <a:bodyPr/>
          <a:lstStyle/>
          <a:p>
            <a:fld id="{8FB158D7-BE2D-42F6-8362-B5DD44D10BE3}" type="slidenum">
              <a:rPr lang="en-US" smtClean="0"/>
              <a:t>31</a:t>
            </a:fld>
            <a:endParaRPr lang="en-US"/>
          </a:p>
        </p:txBody>
      </p:sp>
      <p:sp>
        <p:nvSpPr>
          <p:cNvPr id="7" name="Title 7"/>
          <p:cNvSpPr>
            <a:spLocks noGrp="1"/>
          </p:cNvSpPr>
          <p:nvPr>
            <p:ph type="title"/>
          </p:nvPr>
        </p:nvSpPr>
        <p:spPr>
          <a:xfrm>
            <a:off x="147918" y="239847"/>
            <a:ext cx="11793070" cy="1335966"/>
          </a:xfrm>
        </p:spPr>
        <p:txBody>
          <a:bodyPr>
            <a:normAutofit/>
          </a:bodyPr>
          <a:lstStyle/>
          <a:p>
            <a:pPr algn="ctr"/>
            <a:r>
              <a:rPr lang="en-US" sz="2400" dirty="0"/>
              <a:t>What makes a good </a:t>
            </a:r>
            <a:r>
              <a:rPr lang="en-US" sz="2400" dirty="0" smtClean="0"/>
              <a:t>hypothesis?</a:t>
            </a:r>
            <a:r>
              <a:rPr lang="en-US" sz="2400" dirty="0"/>
              <a:t> </a:t>
            </a:r>
            <a:r>
              <a:rPr lang="en-US" sz="2400" dirty="0" smtClean="0"/>
              <a:t/>
            </a:r>
            <a:br>
              <a:rPr lang="en-US" sz="2400" dirty="0" smtClean="0"/>
            </a:br>
            <a:r>
              <a:rPr lang="en-US" sz="2000" dirty="0" smtClean="0"/>
              <a:t>Identifying the components</a:t>
            </a:r>
            <a:endParaRPr lang="en-US" sz="2000" dirty="0"/>
          </a:p>
        </p:txBody>
      </p:sp>
      <p:sp>
        <p:nvSpPr>
          <p:cNvPr id="8" name="Content Placeholder 8"/>
          <p:cNvSpPr txBox="1">
            <a:spLocks/>
          </p:cNvSpPr>
          <p:nvPr/>
        </p:nvSpPr>
        <p:spPr>
          <a:xfrm>
            <a:off x="171451" y="3017067"/>
            <a:ext cx="11920465" cy="726496"/>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10000"/>
              </a:lnSpc>
              <a:spcBef>
                <a:spcPts val="0"/>
              </a:spcBef>
            </a:pPr>
            <a:endParaRPr lang="en-US" sz="2400" dirty="0" smtClean="0"/>
          </a:p>
          <a:p>
            <a:pPr marL="0" indent="0">
              <a:lnSpc>
                <a:spcPct val="110000"/>
              </a:lnSpc>
              <a:spcBef>
                <a:spcPts val="0"/>
              </a:spcBef>
              <a:buNone/>
            </a:pPr>
            <a:r>
              <a:rPr lang="en-US" sz="3000" dirty="0" smtClean="0">
                <a:solidFill>
                  <a:srgbClr val="FF0000"/>
                </a:solidFill>
              </a:rPr>
              <a:t>“</a:t>
            </a:r>
            <a:r>
              <a:rPr lang="en-US" sz="3000" dirty="0">
                <a:solidFill>
                  <a:srgbClr val="FF0000"/>
                </a:solidFill>
              </a:rPr>
              <a:t>The average </a:t>
            </a:r>
            <a:r>
              <a:rPr lang="en-US" sz="3000" dirty="0" smtClean="0">
                <a:solidFill>
                  <a:srgbClr val="FF0000"/>
                </a:solidFill>
              </a:rPr>
              <a:t>CHASE credit card balance selected </a:t>
            </a:r>
            <a:r>
              <a:rPr lang="en-US" sz="3000" dirty="0">
                <a:solidFill>
                  <a:srgbClr val="FF0000"/>
                </a:solidFill>
              </a:rPr>
              <a:t>by women is higher than that of men</a:t>
            </a:r>
            <a:r>
              <a:rPr lang="en-US" sz="3000" dirty="0" smtClean="0">
                <a:solidFill>
                  <a:srgbClr val="FF0000"/>
                </a:solidFill>
              </a:rPr>
              <a:t>”</a:t>
            </a:r>
          </a:p>
          <a:p>
            <a:pPr>
              <a:lnSpc>
                <a:spcPct val="110000"/>
              </a:lnSpc>
              <a:spcBef>
                <a:spcPts val="0"/>
              </a:spcBef>
            </a:pPr>
            <a:endParaRPr lang="en-US" sz="2400" dirty="0" smtClean="0"/>
          </a:p>
          <a:p>
            <a:pPr marL="0" indent="0">
              <a:lnSpc>
                <a:spcPct val="150000"/>
              </a:lnSpc>
              <a:spcBef>
                <a:spcPts val="400"/>
              </a:spcBef>
              <a:buFont typeface="Arial"/>
              <a:buNone/>
            </a:pPr>
            <a:endParaRPr lang="en-US" sz="2400" dirty="0" smtClean="0"/>
          </a:p>
          <a:p>
            <a:pPr>
              <a:lnSpc>
                <a:spcPct val="150000"/>
              </a:lnSpc>
              <a:spcBef>
                <a:spcPts val="400"/>
              </a:spcBef>
            </a:pPr>
            <a:endParaRPr lang="en-US" sz="2400" dirty="0" smtClean="0"/>
          </a:p>
          <a:p>
            <a:pPr>
              <a:lnSpc>
                <a:spcPct val="150000"/>
              </a:lnSpc>
              <a:spcBef>
                <a:spcPts val="400"/>
              </a:spcBef>
            </a:pPr>
            <a:endParaRPr lang="en-US" sz="2400" dirty="0" smtClean="0"/>
          </a:p>
          <a:p>
            <a:pPr marL="0" indent="0">
              <a:buFont typeface="Arial"/>
              <a:buNone/>
            </a:pPr>
            <a:endParaRPr lang="en-US" sz="2400" dirty="0" smtClean="0"/>
          </a:p>
          <a:p>
            <a:endParaRPr lang="en-US" sz="2400" dirty="0"/>
          </a:p>
        </p:txBody>
      </p:sp>
      <p:sp>
        <p:nvSpPr>
          <p:cNvPr id="9" name="TextBox 8"/>
          <p:cNvSpPr txBox="1"/>
          <p:nvPr/>
        </p:nvSpPr>
        <p:spPr>
          <a:xfrm>
            <a:off x="6660698" y="3605063"/>
            <a:ext cx="1163717" cy="276999"/>
          </a:xfrm>
          <a:prstGeom prst="rect">
            <a:avLst/>
          </a:prstGeom>
          <a:noFill/>
        </p:spPr>
        <p:txBody>
          <a:bodyPr wrap="none" rtlCol="0">
            <a:spAutoFit/>
          </a:bodyPr>
          <a:lstStyle/>
          <a:p>
            <a:r>
              <a:rPr lang="en-US" sz="1200" dirty="0" smtClean="0">
                <a:solidFill>
                  <a:schemeClr val="tx1">
                    <a:lumMod val="75000"/>
                    <a:lumOff val="25000"/>
                  </a:schemeClr>
                </a:solidFill>
              </a:rPr>
              <a:t>| Value </a:t>
            </a:r>
            <a:r>
              <a:rPr lang="en-US" sz="1200" dirty="0" err="1" smtClean="0">
                <a:solidFill>
                  <a:schemeClr val="tx1">
                    <a:lumMod val="75000"/>
                    <a:lumOff val="25000"/>
                  </a:schemeClr>
                </a:solidFill>
              </a:rPr>
              <a:t>Var</a:t>
            </a:r>
            <a:r>
              <a:rPr lang="en-US" sz="1200" dirty="0" smtClean="0">
                <a:solidFill>
                  <a:schemeClr val="tx1">
                    <a:lumMod val="75000"/>
                    <a:lumOff val="25000"/>
                  </a:schemeClr>
                </a:solidFill>
              </a:rPr>
              <a:t> 1 |</a:t>
            </a:r>
            <a:endParaRPr lang="en-US" sz="1200" dirty="0">
              <a:solidFill>
                <a:schemeClr val="tx1">
                  <a:lumMod val="75000"/>
                  <a:lumOff val="25000"/>
                </a:schemeClr>
              </a:solidFill>
            </a:endParaRPr>
          </a:p>
        </p:txBody>
      </p:sp>
      <p:sp>
        <p:nvSpPr>
          <p:cNvPr id="10" name="TextBox 9"/>
          <p:cNvSpPr txBox="1"/>
          <p:nvPr/>
        </p:nvSpPr>
        <p:spPr>
          <a:xfrm>
            <a:off x="10460252" y="3614665"/>
            <a:ext cx="1129284" cy="276999"/>
          </a:xfrm>
          <a:prstGeom prst="rect">
            <a:avLst/>
          </a:prstGeom>
          <a:noFill/>
        </p:spPr>
        <p:txBody>
          <a:bodyPr wrap="none" rtlCol="0">
            <a:spAutoFit/>
          </a:bodyPr>
          <a:lstStyle/>
          <a:p>
            <a:r>
              <a:rPr lang="en-US" sz="1200" dirty="0" smtClean="0">
                <a:solidFill>
                  <a:schemeClr val="tx1">
                    <a:lumMod val="75000"/>
                    <a:lumOff val="25000"/>
                  </a:schemeClr>
                </a:solidFill>
              </a:rPr>
              <a:t>| Value </a:t>
            </a:r>
            <a:r>
              <a:rPr lang="en-US" sz="1200" dirty="0" err="1" smtClean="0">
                <a:solidFill>
                  <a:schemeClr val="tx1">
                    <a:lumMod val="75000"/>
                    <a:lumOff val="25000"/>
                  </a:schemeClr>
                </a:solidFill>
              </a:rPr>
              <a:t>Var</a:t>
            </a:r>
            <a:r>
              <a:rPr lang="en-US" sz="1200" dirty="0" smtClean="0">
                <a:solidFill>
                  <a:schemeClr val="tx1">
                    <a:lumMod val="75000"/>
                    <a:lumOff val="25000"/>
                  </a:schemeClr>
                </a:solidFill>
              </a:rPr>
              <a:t> </a:t>
            </a:r>
            <a:r>
              <a:rPr lang="en-US" sz="1200" dirty="0">
                <a:solidFill>
                  <a:schemeClr val="tx1">
                    <a:lumMod val="75000"/>
                    <a:lumOff val="25000"/>
                  </a:schemeClr>
                </a:solidFill>
              </a:rPr>
              <a:t>1</a:t>
            </a:r>
            <a:r>
              <a:rPr lang="en-US" sz="1200" dirty="0" smtClean="0">
                <a:solidFill>
                  <a:schemeClr val="tx1">
                    <a:lumMod val="75000"/>
                    <a:lumOff val="25000"/>
                  </a:schemeClr>
                </a:solidFill>
              </a:rPr>
              <a:t>  |</a:t>
            </a:r>
            <a:endParaRPr lang="en-US" sz="1200" dirty="0">
              <a:solidFill>
                <a:schemeClr val="tx1">
                  <a:lumMod val="75000"/>
                  <a:lumOff val="25000"/>
                </a:schemeClr>
              </a:solidFill>
            </a:endParaRPr>
          </a:p>
        </p:txBody>
      </p:sp>
      <p:sp>
        <p:nvSpPr>
          <p:cNvPr id="11" name="TextBox 10"/>
          <p:cNvSpPr txBox="1"/>
          <p:nvPr/>
        </p:nvSpPr>
        <p:spPr>
          <a:xfrm>
            <a:off x="7948938" y="3614666"/>
            <a:ext cx="912429" cy="276999"/>
          </a:xfrm>
          <a:prstGeom prst="rect">
            <a:avLst/>
          </a:prstGeom>
          <a:noFill/>
        </p:spPr>
        <p:txBody>
          <a:bodyPr wrap="none" rtlCol="0">
            <a:spAutoFit/>
          </a:bodyPr>
          <a:lstStyle/>
          <a:p>
            <a:r>
              <a:rPr lang="en-US" sz="1200" dirty="0" smtClean="0">
                <a:solidFill>
                  <a:schemeClr val="tx1">
                    <a:lumMod val="75000"/>
                    <a:lumOff val="25000"/>
                  </a:schemeClr>
                </a:solidFill>
              </a:rPr>
              <a:t>| Relation |</a:t>
            </a:r>
            <a:endParaRPr lang="en-US" sz="1200" dirty="0">
              <a:solidFill>
                <a:schemeClr val="tx1">
                  <a:lumMod val="75000"/>
                  <a:lumOff val="25000"/>
                </a:schemeClr>
              </a:solidFill>
            </a:endParaRPr>
          </a:p>
        </p:txBody>
      </p:sp>
      <p:sp>
        <p:nvSpPr>
          <p:cNvPr id="12" name="TextBox 11"/>
          <p:cNvSpPr txBox="1"/>
          <p:nvPr/>
        </p:nvSpPr>
        <p:spPr>
          <a:xfrm>
            <a:off x="1707485" y="3614665"/>
            <a:ext cx="4119461" cy="276999"/>
          </a:xfrm>
          <a:prstGeom prst="rect">
            <a:avLst/>
          </a:prstGeom>
          <a:noFill/>
        </p:spPr>
        <p:txBody>
          <a:bodyPr wrap="none" rtlCol="0">
            <a:spAutoFit/>
          </a:bodyPr>
          <a:lstStyle/>
          <a:p>
            <a:r>
              <a:rPr lang="en-US" sz="1200" dirty="0" smtClean="0">
                <a:solidFill>
                  <a:schemeClr val="tx1">
                    <a:lumMod val="75000"/>
                    <a:lumOff val="25000"/>
                  </a:schemeClr>
                </a:solidFill>
              </a:rPr>
              <a:t>|                                        Variable 2                                              |    </a:t>
            </a:r>
            <a:endParaRPr lang="en-US" sz="1200" dirty="0">
              <a:solidFill>
                <a:schemeClr val="tx1">
                  <a:lumMod val="75000"/>
                  <a:lumOff val="25000"/>
                </a:schemeClr>
              </a:solidFill>
            </a:endParaRPr>
          </a:p>
        </p:txBody>
      </p:sp>
      <p:sp>
        <p:nvSpPr>
          <p:cNvPr id="13" name="TextBox 12"/>
          <p:cNvSpPr txBox="1"/>
          <p:nvPr/>
        </p:nvSpPr>
        <p:spPr>
          <a:xfrm>
            <a:off x="358236" y="2152748"/>
            <a:ext cx="4412298" cy="646331"/>
          </a:xfrm>
          <a:prstGeom prst="rect">
            <a:avLst/>
          </a:prstGeom>
          <a:noFill/>
        </p:spPr>
        <p:txBody>
          <a:bodyPr wrap="none" rtlCol="0">
            <a:spAutoFit/>
          </a:bodyPr>
          <a:lstStyle/>
          <a:p>
            <a:r>
              <a:rPr lang="en-US" dirty="0" smtClean="0"/>
              <a:t>Variable 1:  Gender</a:t>
            </a:r>
          </a:p>
          <a:p>
            <a:r>
              <a:rPr lang="en-US" dirty="0" smtClean="0"/>
              <a:t>Variable 2:  level of auto liability coverage</a:t>
            </a:r>
            <a:endParaRPr lang="en-US" dirty="0"/>
          </a:p>
        </p:txBody>
      </p:sp>
    </p:spTree>
    <p:extLst>
      <p:ext uri="{BB962C8B-B14F-4D97-AF65-F5344CB8AC3E}">
        <p14:creationId xmlns:p14="http://schemas.microsoft.com/office/powerpoint/2010/main" val="2574003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anim calcmode="lin" valueType="num">
                                      <p:cBhvr>
                                        <p:cTn id="8" dur="2000" fill="hold"/>
                                        <p:tgtEl>
                                          <p:spTgt spid="9"/>
                                        </p:tgtEl>
                                        <p:attrNameLst>
                                          <p:attrName>ppt_w</p:attrName>
                                        </p:attrNameLst>
                                      </p:cBhvr>
                                      <p:tavLst>
                                        <p:tav tm="0" fmla="#ppt_w*sin(2.5*pi*$)">
                                          <p:val>
                                            <p:fltVal val="0"/>
                                          </p:val>
                                        </p:tav>
                                        <p:tav tm="100000">
                                          <p:val>
                                            <p:fltVal val="1"/>
                                          </p:val>
                                        </p:tav>
                                      </p:tavLst>
                                    </p:anim>
                                    <p:anim calcmode="lin" valueType="num">
                                      <p:cBhvr>
                                        <p:cTn id="9" dur="20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2000"/>
                                        <p:tgtEl>
                                          <p:spTgt spid="10"/>
                                        </p:tgtEl>
                                      </p:cBhvr>
                                    </p:animEffect>
                                    <p:anim calcmode="lin" valueType="num">
                                      <p:cBhvr>
                                        <p:cTn id="15" dur="2000" fill="hold"/>
                                        <p:tgtEl>
                                          <p:spTgt spid="10"/>
                                        </p:tgtEl>
                                        <p:attrNameLst>
                                          <p:attrName>ppt_w</p:attrName>
                                        </p:attrNameLst>
                                      </p:cBhvr>
                                      <p:tavLst>
                                        <p:tav tm="0" fmla="#ppt_w*sin(2.5*pi*$)">
                                          <p:val>
                                            <p:fltVal val="0"/>
                                          </p:val>
                                        </p:tav>
                                        <p:tav tm="100000">
                                          <p:val>
                                            <p:fltVal val="1"/>
                                          </p:val>
                                        </p:tav>
                                      </p:tavLst>
                                    </p:anim>
                                    <p:anim calcmode="lin" valueType="num">
                                      <p:cBhvr>
                                        <p:cTn id="16" dur="20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2000"/>
                                        <p:tgtEl>
                                          <p:spTgt spid="12"/>
                                        </p:tgtEl>
                                      </p:cBhvr>
                                    </p:animEffect>
                                    <p:anim calcmode="lin" valueType="num">
                                      <p:cBhvr>
                                        <p:cTn id="22" dur="2000" fill="hold"/>
                                        <p:tgtEl>
                                          <p:spTgt spid="12"/>
                                        </p:tgtEl>
                                        <p:attrNameLst>
                                          <p:attrName>ppt_w</p:attrName>
                                        </p:attrNameLst>
                                      </p:cBhvr>
                                      <p:tavLst>
                                        <p:tav tm="0" fmla="#ppt_w*sin(2.5*pi*$)">
                                          <p:val>
                                            <p:fltVal val="0"/>
                                          </p:val>
                                        </p:tav>
                                        <p:tav tm="100000">
                                          <p:val>
                                            <p:fltVal val="1"/>
                                          </p:val>
                                        </p:tav>
                                      </p:tavLst>
                                    </p:anim>
                                    <p:anim calcmode="lin" valueType="num">
                                      <p:cBhvr>
                                        <p:cTn id="23" dur="20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45"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2000"/>
                                        <p:tgtEl>
                                          <p:spTgt spid="11"/>
                                        </p:tgtEl>
                                      </p:cBhvr>
                                    </p:animEffect>
                                    <p:anim calcmode="lin" valueType="num">
                                      <p:cBhvr>
                                        <p:cTn id="29" dur="2000" fill="hold"/>
                                        <p:tgtEl>
                                          <p:spTgt spid="11"/>
                                        </p:tgtEl>
                                        <p:attrNameLst>
                                          <p:attrName>ppt_w</p:attrName>
                                        </p:attrNameLst>
                                      </p:cBhvr>
                                      <p:tavLst>
                                        <p:tav tm="0" fmla="#ppt_w*sin(2.5*pi*$)">
                                          <p:val>
                                            <p:fltVal val="0"/>
                                          </p:val>
                                        </p:tav>
                                        <p:tav tm="100000">
                                          <p:val>
                                            <p:fltVal val="1"/>
                                          </p:val>
                                        </p:tav>
                                      </p:tavLst>
                                    </p:anim>
                                    <p:anim calcmode="lin" valueType="num">
                                      <p:cBhvr>
                                        <p:cTn id="30" dur="20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892937-C658-4D00-B872-AE316ED1814D}" type="datetime1">
              <a:rPr lang="en-US" smtClean="0"/>
              <a:t>11/20/2023</a:t>
            </a:fld>
            <a:endParaRPr lang="en-US"/>
          </a:p>
        </p:txBody>
      </p:sp>
      <p:sp>
        <p:nvSpPr>
          <p:cNvPr id="5" name="Footer Placeholder 4"/>
          <p:cNvSpPr>
            <a:spLocks noGrp="1"/>
          </p:cNvSpPr>
          <p:nvPr>
            <p:ph type="ftr" sz="quarter" idx="11"/>
          </p:nvPr>
        </p:nvSpPr>
        <p:spPr/>
        <p:txBody>
          <a:bodyPr/>
          <a:lstStyle/>
          <a:p>
            <a:r>
              <a:rPr lang="en-US" smtClean="0"/>
              <a:t>UTSA Executive Education</a:t>
            </a:r>
            <a:endParaRPr lang="en-US" dirty="0"/>
          </a:p>
        </p:txBody>
      </p:sp>
      <p:sp>
        <p:nvSpPr>
          <p:cNvPr id="6" name="Slide Number Placeholder 5"/>
          <p:cNvSpPr>
            <a:spLocks noGrp="1"/>
          </p:cNvSpPr>
          <p:nvPr>
            <p:ph type="sldNum" sz="quarter" idx="12"/>
          </p:nvPr>
        </p:nvSpPr>
        <p:spPr/>
        <p:txBody>
          <a:bodyPr/>
          <a:lstStyle/>
          <a:p>
            <a:fld id="{8FB158D7-BE2D-42F6-8362-B5DD44D10BE3}" type="slidenum">
              <a:rPr lang="en-US" smtClean="0"/>
              <a:t>32</a:t>
            </a:fld>
            <a:endParaRPr lang="en-US"/>
          </a:p>
        </p:txBody>
      </p:sp>
      <p:sp>
        <p:nvSpPr>
          <p:cNvPr id="7" name="Title 7"/>
          <p:cNvSpPr>
            <a:spLocks noGrp="1"/>
          </p:cNvSpPr>
          <p:nvPr>
            <p:ph type="title"/>
          </p:nvPr>
        </p:nvSpPr>
        <p:spPr>
          <a:xfrm>
            <a:off x="147918" y="239847"/>
            <a:ext cx="11793070" cy="1335966"/>
          </a:xfrm>
        </p:spPr>
        <p:txBody>
          <a:bodyPr>
            <a:normAutofit/>
          </a:bodyPr>
          <a:lstStyle/>
          <a:p>
            <a:pPr algn="ctr"/>
            <a:r>
              <a:rPr lang="en-US" sz="2400" dirty="0"/>
              <a:t>What makes a good </a:t>
            </a:r>
            <a:r>
              <a:rPr lang="en-US" sz="2400" dirty="0" smtClean="0"/>
              <a:t>hypothesis?</a:t>
            </a:r>
            <a:r>
              <a:rPr lang="en-US" sz="2400" dirty="0"/>
              <a:t> </a:t>
            </a:r>
            <a:r>
              <a:rPr lang="en-US" sz="2400" dirty="0" smtClean="0"/>
              <a:t/>
            </a:r>
            <a:br>
              <a:rPr lang="en-US" sz="2400" dirty="0" smtClean="0"/>
            </a:br>
            <a:r>
              <a:rPr lang="en-US" sz="2000" dirty="0" smtClean="0"/>
              <a:t>Identifying the components</a:t>
            </a:r>
            <a:endParaRPr lang="en-US" sz="2000" dirty="0"/>
          </a:p>
        </p:txBody>
      </p:sp>
      <p:sp>
        <p:nvSpPr>
          <p:cNvPr id="14" name="Content Placeholder 8"/>
          <p:cNvSpPr txBox="1">
            <a:spLocks/>
          </p:cNvSpPr>
          <p:nvPr/>
        </p:nvSpPr>
        <p:spPr>
          <a:xfrm>
            <a:off x="171451" y="3017067"/>
            <a:ext cx="12020549" cy="726496"/>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10000"/>
              </a:lnSpc>
              <a:spcBef>
                <a:spcPts val="0"/>
              </a:spcBef>
            </a:pPr>
            <a:endParaRPr lang="en-US" sz="3000" dirty="0" smtClean="0"/>
          </a:p>
          <a:p>
            <a:pPr marL="0" indent="0">
              <a:lnSpc>
                <a:spcPct val="110000"/>
              </a:lnSpc>
              <a:spcBef>
                <a:spcPts val="0"/>
              </a:spcBef>
              <a:buNone/>
            </a:pPr>
            <a:r>
              <a:rPr lang="en-US" sz="3000" dirty="0" smtClean="0">
                <a:solidFill>
                  <a:srgbClr val="FF0000"/>
                </a:solidFill>
              </a:rPr>
              <a:t>“</a:t>
            </a:r>
            <a:r>
              <a:rPr lang="en-US" sz="3000" dirty="0">
                <a:solidFill>
                  <a:srgbClr val="FF0000"/>
                </a:solidFill>
              </a:rPr>
              <a:t>Active duty members select higher average life insurance coverage than retired military members</a:t>
            </a:r>
            <a:r>
              <a:rPr lang="en-US" sz="3000" dirty="0" smtClean="0">
                <a:solidFill>
                  <a:srgbClr val="FF0000"/>
                </a:solidFill>
              </a:rPr>
              <a:t>”</a:t>
            </a:r>
          </a:p>
          <a:p>
            <a:pPr>
              <a:lnSpc>
                <a:spcPct val="110000"/>
              </a:lnSpc>
              <a:spcBef>
                <a:spcPts val="0"/>
              </a:spcBef>
            </a:pPr>
            <a:endParaRPr lang="en-US" sz="2400" dirty="0" smtClean="0"/>
          </a:p>
          <a:p>
            <a:pPr marL="0" indent="0">
              <a:lnSpc>
                <a:spcPct val="150000"/>
              </a:lnSpc>
              <a:spcBef>
                <a:spcPts val="400"/>
              </a:spcBef>
              <a:buFont typeface="Arial"/>
              <a:buNone/>
            </a:pPr>
            <a:endParaRPr lang="en-US" sz="2400" dirty="0" smtClean="0"/>
          </a:p>
          <a:p>
            <a:pPr>
              <a:lnSpc>
                <a:spcPct val="150000"/>
              </a:lnSpc>
              <a:spcBef>
                <a:spcPts val="400"/>
              </a:spcBef>
            </a:pPr>
            <a:endParaRPr lang="en-US" sz="2400" dirty="0" smtClean="0"/>
          </a:p>
          <a:p>
            <a:pPr>
              <a:lnSpc>
                <a:spcPct val="150000"/>
              </a:lnSpc>
              <a:spcBef>
                <a:spcPts val="400"/>
              </a:spcBef>
            </a:pPr>
            <a:endParaRPr lang="en-US" sz="2400" dirty="0" smtClean="0"/>
          </a:p>
          <a:p>
            <a:pPr marL="0" indent="0">
              <a:buFont typeface="Arial"/>
              <a:buNone/>
            </a:pPr>
            <a:endParaRPr lang="en-US" sz="2400" dirty="0" smtClean="0"/>
          </a:p>
          <a:p>
            <a:endParaRPr lang="en-US" sz="2400" dirty="0"/>
          </a:p>
        </p:txBody>
      </p:sp>
      <p:sp>
        <p:nvSpPr>
          <p:cNvPr id="15" name="TextBox 14"/>
          <p:cNvSpPr txBox="1"/>
          <p:nvPr/>
        </p:nvSpPr>
        <p:spPr>
          <a:xfrm>
            <a:off x="209045" y="3553658"/>
            <a:ext cx="2751522" cy="276999"/>
          </a:xfrm>
          <a:prstGeom prst="rect">
            <a:avLst/>
          </a:prstGeom>
          <a:noFill/>
        </p:spPr>
        <p:txBody>
          <a:bodyPr wrap="none" rtlCol="0">
            <a:spAutoFit/>
          </a:bodyPr>
          <a:lstStyle/>
          <a:p>
            <a:r>
              <a:rPr lang="en-US" sz="1200" dirty="0" smtClean="0">
                <a:solidFill>
                  <a:schemeClr val="tx1">
                    <a:lumMod val="75000"/>
                    <a:lumOff val="25000"/>
                  </a:schemeClr>
                </a:solidFill>
              </a:rPr>
              <a:t>|                     Value </a:t>
            </a:r>
            <a:r>
              <a:rPr lang="en-US" sz="1200" dirty="0" err="1" smtClean="0">
                <a:solidFill>
                  <a:schemeClr val="tx1">
                    <a:lumMod val="75000"/>
                    <a:lumOff val="25000"/>
                  </a:schemeClr>
                </a:solidFill>
              </a:rPr>
              <a:t>Var</a:t>
            </a:r>
            <a:r>
              <a:rPr lang="en-US" sz="1200" dirty="0" smtClean="0">
                <a:solidFill>
                  <a:schemeClr val="tx1">
                    <a:lumMod val="75000"/>
                    <a:lumOff val="25000"/>
                  </a:schemeClr>
                </a:solidFill>
              </a:rPr>
              <a:t> 1                            |</a:t>
            </a:r>
            <a:endParaRPr lang="en-US" sz="1200" dirty="0">
              <a:solidFill>
                <a:schemeClr val="tx1">
                  <a:lumMod val="75000"/>
                  <a:lumOff val="25000"/>
                </a:schemeClr>
              </a:solidFill>
            </a:endParaRPr>
          </a:p>
        </p:txBody>
      </p:sp>
      <p:sp>
        <p:nvSpPr>
          <p:cNvPr id="16" name="TextBox 15"/>
          <p:cNvSpPr txBox="1"/>
          <p:nvPr/>
        </p:nvSpPr>
        <p:spPr>
          <a:xfrm>
            <a:off x="8938961" y="3605063"/>
            <a:ext cx="3104183" cy="276999"/>
          </a:xfrm>
          <a:prstGeom prst="rect">
            <a:avLst/>
          </a:prstGeom>
          <a:noFill/>
        </p:spPr>
        <p:txBody>
          <a:bodyPr wrap="none" rtlCol="0">
            <a:spAutoFit/>
          </a:bodyPr>
          <a:lstStyle/>
          <a:p>
            <a:r>
              <a:rPr lang="en-US" sz="1200" dirty="0" smtClean="0">
                <a:solidFill>
                  <a:schemeClr val="tx1">
                    <a:lumMod val="75000"/>
                    <a:lumOff val="25000"/>
                  </a:schemeClr>
                </a:solidFill>
              </a:rPr>
              <a:t>|                               Value </a:t>
            </a:r>
            <a:r>
              <a:rPr lang="en-US" sz="1200" dirty="0" err="1" smtClean="0">
                <a:solidFill>
                  <a:schemeClr val="tx1">
                    <a:lumMod val="75000"/>
                    <a:lumOff val="25000"/>
                  </a:schemeClr>
                </a:solidFill>
              </a:rPr>
              <a:t>Var</a:t>
            </a:r>
            <a:r>
              <a:rPr lang="en-US" sz="1200" dirty="0" smtClean="0">
                <a:solidFill>
                  <a:schemeClr val="tx1">
                    <a:lumMod val="75000"/>
                    <a:lumOff val="25000"/>
                  </a:schemeClr>
                </a:solidFill>
              </a:rPr>
              <a:t> 1                            |</a:t>
            </a:r>
            <a:endParaRPr lang="en-US" sz="1200" dirty="0">
              <a:solidFill>
                <a:schemeClr val="tx1">
                  <a:lumMod val="75000"/>
                  <a:lumOff val="25000"/>
                </a:schemeClr>
              </a:solidFill>
            </a:endParaRPr>
          </a:p>
        </p:txBody>
      </p:sp>
      <p:sp>
        <p:nvSpPr>
          <p:cNvPr id="17" name="TextBox 16"/>
          <p:cNvSpPr txBox="1"/>
          <p:nvPr/>
        </p:nvSpPr>
        <p:spPr>
          <a:xfrm>
            <a:off x="3645053" y="3557282"/>
            <a:ext cx="912429" cy="276999"/>
          </a:xfrm>
          <a:prstGeom prst="rect">
            <a:avLst/>
          </a:prstGeom>
          <a:noFill/>
        </p:spPr>
        <p:txBody>
          <a:bodyPr wrap="none" rtlCol="0">
            <a:spAutoFit/>
          </a:bodyPr>
          <a:lstStyle/>
          <a:p>
            <a:r>
              <a:rPr lang="en-US" sz="1200" dirty="0" smtClean="0">
                <a:solidFill>
                  <a:schemeClr val="tx1">
                    <a:lumMod val="75000"/>
                    <a:lumOff val="25000"/>
                  </a:schemeClr>
                </a:solidFill>
              </a:rPr>
              <a:t>| Relation |</a:t>
            </a:r>
            <a:endParaRPr lang="en-US" sz="1200" dirty="0">
              <a:solidFill>
                <a:schemeClr val="tx1">
                  <a:lumMod val="75000"/>
                  <a:lumOff val="25000"/>
                </a:schemeClr>
              </a:solidFill>
            </a:endParaRPr>
          </a:p>
        </p:txBody>
      </p:sp>
      <p:sp>
        <p:nvSpPr>
          <p:cNvPr id="18" name="TextBox 17"/>
          <p:cNvSpPr txBox="1"/>
          <p:nvPr/>
        </p:nvSpPr>
        <p:spPr>
          <a:xfrm>
            <a:off x="4440704" y="3595240"/>
            <a:ext cx="3907865" cy="276999"/>
          </a:xfrm>
          <a:prstGeom prst="rect">
            <a:avLst/>
          </a:prstGeom>
          <a:noFill/>
        </p:spPr>
        <p:txBody>
          <a:bodyPr wrap="none" rtlCol="0">
            <a:spAutoFit/>
          </a:bodyPr>
          <a:lstStyle/>
          <a:p>
            <a:r>
              <a:rPr lang="en-US" sz="1200" dirty="0" smtClean="0">
                <a:solidFill>
                  <a:schemeClr val="tx1">
                    <a:lumMod val="75000"/>
                    <a:lumOff val="25000"/>
                  </a:schemeClr>
                </a:solidFill>
              </a:rPr>
              <a:t>|                                         Variable 2                                           | </a:t>
            </a:r>
            <a:endParaRPr lang="en-US" sz="1200" dirty="0">
              <a:solidFill>
                <a:schemeClr val="tx1">
                  <a:lumMod val="75000"/>
                  <a:lumOff val="25000"/>
                </a:schemeClr>
              </a:solidFill>
            </a:endParaRPr>
          </a:p>
        </p:txBody>
      </p:sp>
      <p:sp>
        <p:nvSpPr>
          <p:cNvPr id="19" name="TextBox 18"/>
          <p:cNvSpPr txBox="1"/>
          <p:nvPr/>
        </p:nvSpPr>
        <p:spPr>
          <a:xfrm>
            <a:off x="358236" y="2152748"/>
            <a:ext cx="4566186" cy="646331"/>
          </a:xfrm>
          <a:prstGeom prst="rect">
            <a:avLst/>
          </a:prstGeom>
          <a:noFill/>
        </p:spPr>
        <p:txBody>
          <a:bodyPr wrap="none" rtlCol="0">
            <a:spAutoFit/>
          </a:bodyPr>
          <a:lstStyle/>
          <a:p>
            <a:r>
              <a:rPr lang="en-US" dirty="0" smtClean="0"/>
              <a:t>Variable 1:  Duty Status</a:t>
            </a:r>
          </a:p>
          <a:p>
            <a:r>
              <a:rPr lang="en-US" dirty="0" smtClean="0"/>
              <a:t>Variable 2:  level of life insurance coverage</a:t>
            </a:r>
            <a:endParaRPr lang="en-US" dirty="0"/>
          </a:p>
        </p:txBody>
      </p:sp>
    </p:spTree>
    <p:extLst>
      <p:ext uri="{BB962C8B-B14F-4D97-AF65-F5344CB8AC3E}">
        <p14:creationId xmlns:p14="http://schemas.microsoft.com/office/powerpoint/2010/main" val="214434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anim calcmode="lin" valueType="num">
                                      <p:cBhvr>
                                        <p:cTn id="8" dur="2000" fill="hold"/>
                                        <p:tgtEl>
                                          <p:spTgt spid="15"/>
                                        </p:tgtEl>
                                        <p:attrNameLst>
                                          <p:attrName>ppt_w</p:attrName>
                                        </p:attrNameLst>
                                      </p:cBhvr>
                                      <p:tavLst>
                                        <p:tav tm="0" fmla="#ppt_w*sin(2.5*pi*$)">
                                          <p:val>
                                            <p:fltVal val="0"/>
                                          </p:val>
                                        </p:tav>
                                        <p:tav tm="100000">
                                          <p:val>
                                            <p:fltVal val="1"/>
                                          </p:val>
                                        </p:tav>
                                      </p:tavLst>
                                    </p:anim>
                                    <p:anim calcmode="lin" valueType="num">
                                      <p:cBhvr>
                                        <p:cTn id="9" dur="20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2000"/>
                                        <p:tgtEl>
                                          <p:spTgt spid="16"/>
                                        </p:tgtEl>
                                      </p:cBhvr>
                                    </p:animEffect>
                                    <p:anim calcmode="lin" valueType="num">
                                      <p:cBhvr>
                                        <p:cTn id="15" dur="2000" fill="hold"/>
                                        <p:tgtEl>
                                          <p:spTgt spid="16"/>
                                        </p:tgtEl>
                                        <p:attrNameLst>
                                          <p:attrName>ppt_w</p:attrName>
                                        </p:attrNameLst>
                                      </p:cBhvr>
                                      <p:tavLst>
                                        <p:tav tm="0" fmla="#ppt_w*sin(2.5*pi*$)">
                                          <p:val>
                                            <p:fltVal val="0"/>
                                          </p:val>
                                        </p:tav>
                                        <p:tav tm="100000">
                                          <p:val>
                                            <p:fltVal val="1"/>
                                          </p:val>
                                        </p:tav>
                                      </p:tavLst>
                                    </p:anim>
                                    <p:anim calcmode="lin" valueType="num">
                                      <p:cBhvr>
                                        <p:cTn id="16" dur="20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2000"/>
                                        <p:tgtEl>
                                          <p:spTgt spid="18"/>
                                        </p:tgtEl>
                                      </p:cBhvr>
                                    </p:animEffect>
                                    <p:anim calcmode="lin" valueType="num">
                                      <p:cBhvr>
                                        <p:cTn id="22" dur="2000" fill="hold"/>
                                        <p:tgtEl>
                                          <p:spTgt spid="18"/>
                                        </p:tgtEl>
                                        <p:attrNameLst>
                                          <p:attrName>ppt_w</p:attrName>
                                        </p:attrNameLst>
                                      </p:cBhvr>
                                      <p:tavLst>
                                        <p:tav tm="0" fmla="#ppt_w*sin(2.5*pi*$)">
                                          <p:val>
                                            <p:fltVal val="0"/>
                                          </p:val>
                                        </p:tav>
                                        <p:tav tm="100000">
                                          <p:val>
                                            <p:fltVal val="1"/>
                                          </p:val>
                                        </p:tav>
                                      </p:tavLst>
                                    </p:anim>
                                    <p:anim calcmode="lin" valueType="num">
                                      <p:cBhvr>
                                        <p:cTn id="23" dur="2000" fill="hold"/>
                                        <p:tgtEl>
                                          <p:spTgt spid="18"/>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45"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2000"/>
                                        <p:tgtEl>
                                          <p:spTgt spid="17"/>
                                        </p:tgtEl>
                                      </p:cBhvr>
                                    </p:animEffect>
                                    <p:anim calcmode="lin" valueType="num">
                                      <p:cBhvr>
                                        <p:cTn id="29" dur="2000" fill="hold"/>
                                        <p:tgtEl>
                                          <p:spTgt spid="17"/>
                                        </p:tgtEl>
                                        <p:attrNameLst>
                                          <p:attrName>ppt_w</p:attrName>
                                        </p:attrNameLst>
                                      </p:cBhvr>
                                      <p:tavLst>
                                        <p:tav tm="0" fmla="#ppt_w*sin(2.5*pi*$)">
                                          <p:val>
                                            <p:fltVal val="0"/>
                                          </p:val>
                                        </p:tav>
                                        <p:tav tm="100000">
                                          <p:val>
                                            <p:fltVal val="1"/>
                                          </p:val>
                                        </p:tav>
                                      </p:tavLst>
                                    </p:anim>
                                    <p:anim calcmode="lin" valueType="num">
                                      <p:cBhvr>
                                        <p:cTn id="30" dur="20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892937-C658-4D00-B872-AE316ED1814D}" type="datetime1">
              <a:rPr lang="en-US" smtClean="0"/>
              <a:t>11/20/2023</a:t>
            </a:fld>
            <a:endParaRPr lang="en-US"/>
          </a:p>
        </p:txBody>
      </p:sp>
      <p:sp>
        <p:nvSpPr>
          <p:cNvPr id="5" name="Footer Placeholder 4"/>
          <p:cNvSpPr>
            <a:spLocks noGrp="1"/>
          </p:cNvSpPr>
          <p:nvPr>
            <p:ph type="ftr" sz="quarter" idx="11"/>
          </p:nvPr>
        </p:nvSpPr>
        <p:spPr/>
        <p:txBody>
          <a:bodyPr/>
          <a:lstStyle/>
          <a:p>
            <a:r>
              <a:rPr lang="en-US" smtClean="0"/>
              <a:t>UTSA Executive Education</a:t>
            </a:r>
            <a:endParaRPr lang="en-US" dirty="0"/>
          </a:p>
        </p:txBody>
      </p:sp>
      <p:sp>
        <p:nvSpPr>
          <p:cNvPr id="6" name="Slide Number Placeholder 5"/>
          <p:cNvSpPr>
            <a:spLocks noGrp="1"/>
          </p:cNvSpPr>
          <p:nvPr>
            <p:ph type="sldNum" sz="quarter" idx="12"/>
          </p:nvPr>
        </p:nvSpPr>
        <p:spPr/>
        <p:txBody>
          <a:bodyPr/>
          <a:lstStyle/>
          <a:p>
            <a:fld id="{8FB158D7-BE2D-42F6-8362-B5DD44D10BE3}" type="slidenum">
              <a:rPr lang="en-US" smtClean="0"/>
              <a:t>33</a:t>
            </a:fld>
            <a:endParaRPr lang="en-US"/>
          </a:p>
        </p:txBody>
      </p:sp>
      <p:sp>
        <p:nvSpPr>
          <p:cNvPr id="7" name="Title 7"/>
          <p:cNvSpPr>
            <a:spLocks noGrp="1"/>
          </p:cNvSpPr>
          <p:nvPr>
            <p:ph type="title"/>
          </p:nvPr>
        </p:nvSpPr>
        <p:spPr>
          <a:xfrm>
            <a:off x="147918" y="239847"/>
            <a:ext cx="11793070" cy="1335966"/>
          </a:xfrm>
        </p:spPr>
        <p:txBody>
          <a:bodyPr>
            <a:normAutofit/>
          </a:bodyPr>
          <a:lstStyle/>
          <a:p>
            <a:pPr algn="ctr"/>
            <a:r>
              <a:rPr lang="en-US" sz="2400" dirty="0" smtClean="0"/>
              <a:t>Can you write a good hypothesis?</a:t>
            </a:r>
            <a:r>
              <a:rPr lang="en-US" sz="2400" dirty="0"/>
              <a:t> </a:t>
            </a:r>
            <a:r>
              <a:rPr lang="en-US" sz="2400" dirty="0" smtClean="0"/>
              <a:t/>
            </a:r>
            <a:br>
              <a:rPr lang="en-US" sz="2400" dirty="0" smtClean="0"/>
            </a:br>
            <a:endParaRPr lang="en-US" sz="2000" dirty="0"/>
          </a:p>
        </p:txBody>
      </p:sp>
      <p:sp>
        <p:nvSpPr>
          <p:cNvPr id="12" name="TextBox 11"/>
          <p:cNvSpPr txBox="1"/>
          <p:nvPr/>
        </p:nvSpPr>
        <p:spPr>
          <a:xfrm>
            <a:off x="10475259" y="123823"/>
            <a:ext cx="1716741" cy="369332"/>
          </a:xfrm>
          <a:prstGeom prst="rect">
            <a:avLst/>
          </a:prstGeom>
          <a:noFill/>
        </p:spPr>
        <p:txBody>
          <a:bodyPr wrap="square" rtlCol="0">
            <a:spAutoFit/>
          </a:bodyPr>
          <a:lstStyle/>
          <a:p>
            <a:r>
              <a:rPr lang="en-US" dirty="0" smtClean="0">
                <a:solidFill>
                  <a:schemeClr val="tx2">
                    <a:lumMod val="50000"/>
                    <a:lumOff val="50000"/>
                  </a:schemeClr>
                </a:solidFill>
                <a:latin typeface="Antique Olive" panose="020B0603020204030204" pitchFamily="34" charset="0"/>
              </a:rPr>
              <a:t>EXERCISE #3</a:t>
            </a:r>
            <a:endParaRPr lang="en-US" dirty="0">
              <a:solidFill>
                <a:schemeClr val="tx2">
                  <a:lumMod val="50000"/>
                  <a:lumOff val="50000"/>
                </a:schemeClr>
              </a:solidFill>
              <a:latin typeface="Antique Olive" panose="020B0603020204030204" pitchFamily="34" charset="0"/>
            </a:endParaRPr>
          </a:p>
        </p:txBody>
      </p:sp>
    </p:spTree>
    <p:extLst>
      <p:ext uri="{BB962C8B-B14F-4D97-AF65-F5344CB8AC3E}">
        <p14:creationId xmlns:p14="http://schemas.microsoft.com/office/powerpoint/2010/main" val="6584220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892937-C658-4D00-B872-AE316ED1814D}" type="datetime1">
              <a:rPr lang="en-US" smtClean="0"/>
              <a:t>11/20/2023</a:t>
            </a:fld>
            <a:endParaRPr lang="en-US"/>
          </a:p>
        </p:txBody>
      </p:sp>
      <p:sp>
        <p:nvSpPr>
          <p:cNvPr id="5" name="Footer Placeholder 4"/>
          <p:cNvSpPr>
            <a:spLocks noGrp="1"/>
          </p:cNvSpPr>
          <p:nvPr>
            <p:ph type="ftr" sz="quarter" idx="11"/>
          </p:nvPr>
        </p:nvSpPr>
        <p:spPr/>
        <p:txBody>
          <a:bodyPr/>
          <a:lstStyle/>
          <a:p>
            <a:r>
              <a:rPr lang="en-US" smtClean="0"/>
              <a:t>UTSA Executive Education</a:t>
            </a:r>
            <a:endParaRPr lang="en-US" dirty="0"/>
          </a:p>
        </p:txBody>
      </p:sp>
      <p:sp>
        <p:nvSpPr>
          <p:cNvPr id="6" name="Slide Number Placeholder 5"/>
          <p:cNvSpPr>
            <a:spLocks noGrp="1"/>
          </p:cNvSpPr>
          <p:nvPr>
            <p:ph type="sldNum" sz="quarter" idx="12"/>
          </p:nvPr>
        </p:nvSpPr>
        <p:spPr/>
        <p:txBody>
          <a:bodyPr/>
          <a:lstStyle/>
          <a:p>
            <a:fld id="{8FB158D7-BE2D-42F6-8362-B5DD44D10BE3}" type="slidenum">
              <a:rPr lang="en-US" smtClean="0"/>
              <a:t>4</a:t>
            </a:fld>
            <a:endParaRPr lang="en-US"/>
          </a:p>
        </p:txBody>
      </p:sp>
      <p:sp>
        <p:nvSpPr>
          <p:cNvPr id="19" name="TextBox 18"/>
          <p:cNvSpPr txBox="1"/>
          <p:nvPr/>
        </p:nvSpPr>
        <p:spPr>
          <a:xfrm>
            <a:off x="8610601" y="98359"/>
            <a:ext cx="2537012" cy="430887"/>
          </a:xfrm>
          <a:prstGeom prst="rect">
            <a:avLst/>
          </a:prstGeom>
          <a:noFill/>
        </p:spPr>
        <p:txBody>
          <a:bodyPr wrap="square" rtlCol="0">
            <a:spAutoFit/>
          </a:bodyPr>
          <a:lstStyle/>
          <a:p>
            <a:r>
              <a:rPr lang="en-US" sz="2200" dirty="0" smtClean="0">
                <a:solidFill>
                  <a:schemeClr val="bg1"/>
                </a:solidFill>
              </a:rPr>
              <a:t>Mini-Case:  Walmart</a:t>
            </a:r>
            <a:endParaRPr lang="en-US" sz="2200" dirty="0">
              <a:solidFill>
                <a:schemeClr val="bg1"/>
              </a:solidFill>
            </a:endParaRPr>
          </a:p>
        </p:txBody>
      </p:sp>
      <p:sp>
        <p:nvSpPr>
          <p:cNvPr id="20" name="Title 7"/>
          <p:cNvSpPr>
            <a:spLocks noGrp="1"/>
          </p:cNvSpPr>
          <p:nvPr>
            <p:ph type="title"/>
          </p:nvPr>
        </p:nvSpPr>
        <p:spPr>
          <a:xfrm>
            <a:off x="0" y="2873864"/>
            <a:ext cx="12192000" cy="1790560"/>
          </a:xfrm>
        </p:spPr>
        <p:txBody>
          <a:bodyPr>
            <a:normAutofit/>
          </a:bodyPr>
          <a:lstStyle/>
          <a:p>
            <a:r>
              <a:rPr lang="en-US" sz="2400" dirty="0"/>
              <a:t>“Wal-Mart Stores Inc.. The mega-retailer's latest search engine for Walmart.com includes semantic data. </a:t>
            </a:r>
            <a:r>
              <a:rPr lang="en-US" sz="2400" dirty="0" smtClean="0"/>
              <a:t> Wal-Mart </a:t>
            </a:r>
            <a:r>
              <a:rPr lang="en-US" sz="2400" dirty="0"/>
              <a:t>says adding semantic search has improved online shoppers completing a purchase by 10% to 15%.”</a:t>
            </a:r>
          </a:p>
        </p:txBody>
      </p:sp>
      <p:sp>
        <p:nvSpPr>
          <p:cNvPr id="21" name="TextBox 20"/>
          <p:cNvSpPr txBox="1"/>
          <p:nvPr/>
        </p:nvSpPr>
        <p:spPr>
          <a:xfrm>
            <a:off x="0" y="5950558"/>
            <a:ext cx="9015682" cy="246221"/>
          </a:xfrm>
          <a:prstGeom prst="rect">
            <a:avLst/>
          </a:prstGeom>
          <a:noFill/>
        </p:spPr>
        <p:txBody>
          <a:bodyPr wrap="square" rtlCol="0">
            <a:spAutoFit/>
          </a:bodyPr>
          <a:lstStyle/>
          <a:p>
            <a:r>
              <a:rPr lang="en-US" sz="1000" dirty="0" smtClean="0"/>
              <a:t>Source:  N. </a:t>
            </a:r>
            <a:r>
              <a:rPr lang="en-US" sz="1000" dirty="0" err="1" smtClean="0"/>
              <a:t>Laskowski</a:t>
            </a:r>
            <a:r>
              <a:rPr lang="en-US" sz="1000" dirty="0"/>
              <a:t>, Ten big data case studies in a </a:t>
            </a:r>
            <a:r>
              <a:rPr lang="en-US" sz="1000" dirty="0" smtClean="0"/>
              <a:t>nutshell.   </a:t>
            </a:r>
            <a:r>
              <a:rPr lang="en-US" sz="1000" dirty="0"/>
              <a:t>http://searchcio.techtarget.com/opinion/Ten-big-data-case-studies-in-a-nutshell</a:t>
            </a:r>
          </a:p>
        </p:txBody>
      </p:sp>
      <p:sp>
        <p:nvSpPr>
          <p:cNvPr id="9" name="TextBox 8"/>
          <p:cNvSpPr txBox="1"/>
          <p:nvPr/>
        </p:nvSpPr>
        <p:spPr>
          <a:xfrm>
            <a:off x="8129776" y="4679670"/>
            <a:ext cx="3224024" cy="369332"/>
          </a:xfrm>
          <a:prstGeom prst="rect">
            <a:avLst/>
          </a:prstGeom>
          <a:noFill/>
        </p:spPr>
        <p:txBody>
          <a:bodyPr wrap="none" rtlCol="0">
            <a:spAutoFit/>
          </a:bodyPr>
          <a:lstStyle/>
          <a:p>
            <a:r>
              <a:rPr lang="en-US" dirty="0" smtClean="0"/>
              <a:t>- Gartner Analyst </a:t>
            </a:r>
            <a:r>
              <a:rPr lang="en-US" dirty="0"/>
              <a:t>Doug Laney</a:t>
            </a:r>
          </a:p>
        </p:txBody>
      </p:sp>
      <p:pic>
        <p:nvPicPr>
          <p:cNvPr id="3" name="Picture 2"/>
          <p:cNvPicPr>
            <a:picLocks noChangeAspect="1"/>
          </p:cNvPicPr>
          <p:nvPr/>
        </p:nvPicPr>
        <p:blipFill>
          <a:blip r:embed="rId2"/>
          <a:stretch>
            <a:fillRect/>
          </a:stretch>
        </p:blipFill>
        <p:spPr>
          <a:xfrm>
            <a:off x="9015682" y="1185359"/>
            <a:ext cx="2853175" cy="804742"/>
          </a:xfrm>
          <a:prstGeom prst="rect">
            <a:avLst/>
          </a:prstGeom>
        </p:spPr>
      </p:pic>
    </p:spTree>
    <p:extLst>
      <p:ext uri="{BB962C8B-B14F-4D97-AF65-F5344CB8AC3E}">
        <p14:creationId xmlns:p14="http://schemas.microsoft.com/office/powerpoint/2010/main" val="32697590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892937-C658-4D00-B872-AE316ED1814D}" type="datetime1">
              <a:rPr lang="en-US" smtClean="0"/>
              <a:t>11/20/2023</a:t>
            </a:fld>
            <a:endParaRPr lang="en-US"/>
          </a:p>
        </p:txBody>
      </p:sp>
      <p:sp>
        <p:nvSpPr>
          <p:cNvPr id="5" name="Footer Placeholder 4"/>
          <p:cNvSpPr>
            <a:spLocks noGrp="1"/>
          </p:cNvSpPr>
          <p:nvPr>
            <p:ph type="ftr" sz="quarter" idx="11"/>
          </p:nvPr>
        </p:nvSpPr>
        <p:spPr/>
        <p:txBody>
          <a:bodyPr/>
          <a:lstStyle/>
          <a:p>
            <a:r>
              <a:rPr lang="en-US" smtClean="0"/>
              <a:t>UTSA Executive Education</a:t>
            </a:r>
            <a:endParaRPr lang="en-US" dirty="0"/>
          </a:p>
        </p:txBody>
      </p:sp>
      <p:sp>
        <p:nvSpPr>
          <p:cNvPr id="6" name="Slide Number Placeholder 5"/>
          <p:cNvSpPr>
            <a:spLocks noGrp="1"/>
          </p:cNvSpPr>
          <p:nvPr>
            <p:ph type="sldNum" sz="quarter" idx="12"/>
          </p:nvPr>
        </p:nvSpPr>
        <p:spPr/>
        <p:txBody>
          <a:bodyPr/>
          <a:lstStyle/>
          <a:p>
            <a:fld id="{8FB158D7-BE2D-42F6-8362-B5DD44D10BE3}" type="slidenum">
              <a:rPr lang="en-US" smtClean="0"/>
              <a:t>5</a:t>
            </a:fld>
            <a:endParaRPr lang="en-US"/>
          </a:p>
        </p:txBody>
      </p:sp>
      <p:sp>
        <p:nvSpPr>
          <p:cNvPr id="19" name="TextBox 18"/>
          <p:cNvSpPr txBox="1"/>
          <p:nvPr/>
        </p:nvSpPr>
        <p:spPr>
          <a:xfrm>
            <a:off x="8610600" y="98359"/>
            <a:ext cx="3931303" cy="430887"/>
          </a:xfrm>
          <a:prstGeom prst="rect">
            <a:avLst/>
          </a:prstGeom>
          <a:noFill/>
        </p:spPr>
        <p:txBody>
          <a:bodyPr wrap="square" rtlCol="0">
            <a:spAutoFit/>
          </a:bodyPr>
          <a:lstStyle/>
          <a:p>
            <a:r>
              <a:rPr lang="en-US" sz="2200" dirty="0" smtClean="0">
                <a:solidFill>
                  <a:schemeClr val="bg1"/>
                </a:solidFill>
              </a:rPr>
              <a:t>Mini-Case:  Infinity</a:t>
            </a:r>
            <a:endParaRPr lang="en-US" sz="2200" dirty="0">
              <a:solidFill>
                <a:schemeClr val="bg1"/>
              </a:solidFill>
            </a:endParaRPr>
          </a:p>
        </p:txBody>
      </p:sp>
      <p:sp>
        <p:nvSpPr>
          <p:cNvPr id="20" name="Title 7"/>
          <p:cNvSpPr>
            <a:spLocks noGrp="1"/>
          </p:cNvSpPr>
          <p:nvPr>
            <p:ph type="title"/>
          </p:nvPr>
        </p:nvSpPr>
        <p:spPr>
          <a:xfrm>
            <a:off x="0" y="2873864"/>
            <a:ext cx="12192000" cy="1790560"/>
          </a:xfrm>
        </p:spPr>
        <p:txBody>
          <a:bodyPr>
            <a:normAutofit/>
          </a:bodyPr>
          <a:lstStyle/>
          <a:p>
            <a:r>
              <a:rPr lang="en-US" sz="2400" dirty="0" smtClean="0"/>
              <a:t>“</a:t>
            </a:r>
            <a:r>
              <a:rPr lang="en-US" sz="2400" dirty="0"/>
              <a:t>Infinity Property &amp; Casualty Corp. </a:t>
            </a:r>
            <a:r>
              <a:rPr lang="en-US" sz="2400" dirty="0" smtClean="0"/>
              <a:t>built </a:t>
            </a:r>
            <a:r>
              <a:rPr lang="en-US" sz="2400" dirty="0"/>
              <a:t>an algorithm out of that project and used the data to reap $12 million in subrogation recoveries.”</a:t>
            </a:r>
          </a:p>
        </p:txBody>
      </p:sp>
      <p:sp>
        <p:nvSpPr>
          <p:cNvPr id="21" name="TextBox 20"/>
          <p:cNvSpPr txBox="1"/>
          <p:nvPr/>
        </p:nvSpPr>
        <p:spPr>
          <a:xfrm>
            <a:off x="0" y="5950558"/>
            <a:ext cx="9015682" cy="246221"/>
          </a:xfrm>
          <a:prstGeom prst="rect">
            <a:avLst/>
          </a:prstGeom>
          <a:noFill/>
        </p:spPr>
        <p:txBody>
          <a:bodyPr wrap="square" rtlCol="0">
            <a:spAutoFit/>
          </a:bodyPr>
          <a:lstStyle/>
          <a:p>
            <a:r>
              <a:rPr lang="en-US" sz="1000" dirty="0" smtClean="0"/>
              <a:t>Source:  N. </a:t>
            </a:r>
            <a:r>
              <a:rPr lang="en-US" sz="1000" dirty="0" err="1" smtClean="0"/>
              <a:t>Laskowski</a:t>
            </a:r>
            <a:r>
              <a:rPr lang="en-US" sz="1000" dirty="0"/>
              <a:t>, Ten big data case studies in a </a:t>
            </a:r>
            <a:r>
              <a:rPr lang="en-US" sz="1000" dirty="0" smtClean="0"/>
              <a:t>nutshell.   </a:t>
            </a:r>
            <a:r>
              <a:rPr lang="en-US" sz="1000" dirty="0"/>
              <a:t>http://searchcio.techtarget.com/opinion/Ten-big-data-case-studies-in-a-nutshell</a:t>
            </a:r>
          </a:p>
        </p:txBody>
      </p:sp>
      <p:sp>
        <p:nvSpPr>
          <p:cNvPr id="9" name="TextBox 8"/>
          <p:cNvSpPr txBox="1"/>
          <p:nvPr/>
        </p:nvSpPr>
        <p:spPr>
          <a:xfrm>
            <a:off x="8129776" y="4679670"/>
            <a:ext cx="3224024" cy="369332"/>
          </a:xfrm>
          <a:prstGeom prst="rect">
            <a:avLst/>
          </a:prstGeom>
          <a:noFill/>
        </p:spPr>
        <p:txBody>
          <a:bodyPr wrap="none" rtlCol="0">
            <a:spAutoFit/>
          </a:bodyPr>
          <a:lstStyle/>
          <a:p>
            <a:r>
              <a:rPr lang="en-US" dirty="0" smtClean="0"/>
              <a:t>- Gartner Analyst </a:t>
            </a:r>
            <a:r>
              <a:rPr lang="en-US" dirty="0"/>
              <a:t>Doug Laney</a:t>
            </a:r>
          </a:p>
        </p:txBody>
      </p:sp>
      <p:pic>
        <p:nvPicPr>
          <p:cNvPr id="2" name="Picture 1"/>
          <p:cNvPicPr>
            <a:picLocks noChangeAspect="1"/>
          </p:cNvPicPr>
          <p:nvPr/>
        </p:nvPicPr>
        <p:blipFill>
          <a:blip r:embed="rId2"/>
          <a:stretch>
            <a:fillRect/>
          </a:stretch>
        </p:blipFill>
        <p:spPr>
          <a:xfrm>
            <a:off x="9503262" y="632183"/>
            <a:ext cx="2145978" cy="2139881"/>
          </a:xfrm>
          <a:prstGeom prst="rect">
            <a:avLst/>
          </a:prstGeom>
        </p:spPr>
      </p:pic>
    </p:spTree>
    <p:extLst>
      <p:ext uri="{BB962C8B-B14F-4D97-AF65-F5344CB8AC3E}">
        <p14:creationId xmlns:p14="http://schemas.microsoft.com/office/powerpoint/2010/main" val="795054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892937-C658-4D00-B872-AE316ED1814D}" type="datetime1">
              <a:rPr lang="en-US" smtClean="0"/>
              <a:t>11/20/2023</a:t>
            </a:fld>
            <a:endParaRPr lang="en-US"/>
          </a:p>
        </p:txBody>
      </p:sp>
      <p:sp>
        <p:nvSpPr>
          <p:cNvPr id="5" name="Footer Placeholder 4"/>
          <p:cNvSpPr>
            <a:spLocks noGrp="1"/>
          </p:cNvSpPr>
          <p:nvPr>
            <p:ph type="ftr" sz="quarter" idx="11"/>
          </p:nvPr>
        </p:nvSpPr>
        <p:spPr/>
        <p:txBody>
          <a:bodyPr/>
          <a:lstStyle/>
          <a:p>
            <a:r>
              <a:rPr lang="en-US" smtClean="0"/>
              <a:t>UTSA Executive Education</a:t>
            </a:r>
            <a:endParaRPr lang="en-US" dirty="0"/>
          </a:p>
        </p:txBody>
      </p:sp>
      <p:sp>
        <p:nvSpPr>
          <p:cNvPr id="6" name="Slide Number Placeholder 5"/>
          <p:cNvSpPr>
            <a:spLocks noGrp="1"/>
          </p:cNvSpPr>
          <p:nvPr>
            <p:ph type="sldNum" sz="quarter" idx="12"/>
          </p:nvPr>
        </p:nvSpPr>
        <p:spPr/>
        <p:txBody>
          <a:bodyPr/>
          <a:lstStyle/>
          <a:p>
            <a:fld id="{8FB158D7-BE2D-42F6-8362-B5DD44D10BE3}" type="slidenum">
              <a:rPr lang="en-US" smtClean="0"/>
              <a:t>6</a:t>
            </a:fld>
            <a:endParaRPr lang="en-US"/>
          </a:p>
        </p:txBody>
      </p:sp>
      <p:sp>
        <p:nvSpPr>
          <p:cNvPr id="19" name="TextBox 18"/>
          <p:cNvSpPr txBox="1"/>
          <p:nvPr/>
        </p:nvSpPr>
        <p:spPr>
          <a:xfrm>
            <a:off x="8610600" y="98359"/>
            <a:ext cx="3931303" cy="430887"/>
          </a:xfrm>
          <a:prstGeom prst="rect">
            <a:avLst/>
          </a:prstGeom>
          <a:noFill/>
        </p:spPr>
        <p:txBody>
          <a:bodyPr wrap="square" rtlCol="0">
            <a:spAutoFit/>
          </a:bodyPr>
          <a:lstStyle/>
          <a:p>
            <a:r>
              <a:rPr lang="en-US" sz="2200" dirty="0" smtClean="0">
                <a:solidFill>
                  <a:schemeClr val="bg1"/>
                </a:solidFill>
              </a:rPr>
              <a:t>Mini-Case:  Monsanto</a:t>
            </a:r>
            <a:endParaRPr lang="en-US" sz="2200" dirty="0">
              <a:solidFill>
                <a:schemeClr val="bg1"/>
              </a:solidFill>
            </a:endParaRPr>
          </a:p>
        </p:txBody>
      </p:sp>
      <p:sp>
        <p:nvSpPr>
          <p:cNvPr id="20" name="Title 7"/>
          <p:cNvSpPr>
            <a:spLocks noGrp="1"/>
          </p:cNvSpPr>
          <p:nvPr>
            <p:ph type="title"/>
          </p:nvPr>
        </p:nvSpPr>
        <p:spPr>
          <a:xfrm>
            <a:off x="0" y="2873864"/>
            <a:ext cx="12192000" cy="1790560"/>
          </a:xfrm>
        </p:spPr>
        <p:txBody>
          <a:bodyPr>
            <a:normAutofit/>
          </a:bodyPr>
          <a:lstStyle/>
          <a:p>
            <a:r>
              <a:rPr lang="en-US" sz="2400" dirty="0"/>
              <a:t>Monsanto “Its machine learning algorithm churns through more than 90 billion data points </a:t>
            </a:r>
            <a:r>
              <a:rPr lang="en-US" sz="2400" dirty="0" smtClean="0"/>
              <a:t>- the </a:t>
            </a:r>
            <a:r>
              <a:rPr lang="en-US" sz="2400" dirty="0"/>
              <a:t>business benefits? In 2016, Monsanto saved $6 million and reduced its supply chain footprint by 4 percent.”</a:t>
            </a:r>
          </a:p>
        </p:txBody>
      </p:sp>
      <p:sp>
        <p:nvSpPr>
          <p:cNvPr id="21" name="TextBox 20"/>
          <p:cNvSpPr txBox="1"/>
          <p:nvPr/>
        </p:nvSpPr>
        <p:spPr>
          <a:xfrm>
            <a:off x="0" y="5950558"/>
            <a:ext cx="9015682" cy="246221"/>
          </a:xfrm>
          <a:prstGeom prst="rect">
            <a:avLst/>
          </a:prstGeom>
          <a:noFill/>
        </p:spPr>
        <p:txBody>
          <a:bodyPr wrap="square" rtlCol="0">
            <a:spAutoFit/>
          </a:bodyPr>
          <a:lstStyle/>
          <a:p>
            <a:r>
              <a:rPr lang="en-US" sz="1000" dirty="0"/>
              <a:t>Source:  C. </a:t>
            </a:r>
            <a:r>
              <a:rPr lang="en-US" sz="1000" dirty="0" err="1"/>
              <a:t>Boulton</a:t>
            </a:r>
            <a:r>
              <a:rPr lang="en-US" sz="1000" dirty="0"/>
              <a:t>, 2017https://www.cio.com/article/3221621/analytics/6-data-analytics-success-stories-an-inside-look.html</a:t>
            </a:r>
          </a:p>
        </p:txBody>
      </p:sp>
      <p:pic>
        <p:nvPicPr>
          <p:cNvPr id="3" name="Picture 2"/>
          <p:cNvPicPr>
            <a:picLocks noChangeAspect="1"/>
          </p:cNvPicPr>
          <p:nvPr/>
        </p:nvPicPr>
        <p:blipFill>
          <a:blip r:embed="rId2"/>
          <a:stretch>
            <a:fillRect/>
          </a:stretch>
        </p:blipFill>
        <p:spPr>
          <a:xfrm>
            <a:off x="8217255" y="1322531"/>
            <a:ext cx="3529890" cy="530398"/>
          </a:xfrm>
          <a:prstGeom prst="rect">
            <a:avLst/>
          </a:prstGeom>
        </p:spPr>
      </p:pic>
    </p:spTree>
    <p:extLst>
      <p:ext uri="{BB962C8B-B14F-4D97-AF65-F5344CB8AC3E}">
        <p14:creationId xmlns:p14="http://schemas.microsoft.com/office/powerpoint/2010/main" val="34611064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892937-C658-4D00-B872-AE316ED1814D}" type="datetime1">
              <a:rPr lang="en-US" smtClean="0"/>
              <a:t>11/20/2023</a:t>
            </a:fld>
            <a:endParaRPr lang="en-US"/>
          </a:p>
        </p:txBody>
      </p:sp>
      <p:sp>
        <p:nvSpPr>
          <p:cNvPr id="5" name="Footer Placeholder 4"/>
          <p:cNvSpPr>
            <a:spLocks noGrp="1"/>
          </p:cNvSpPr>
          <p:nvPr>
            <p:ph type="ftr" sz="quarter" idx="11"/>
          </p:nvPr>
        </p:nvSpPr>
        <p:spPr/>
        <p:txBody>
          <a:bodyPr/>
          <a:lstStyle/>
          <a:p>
            <a:r>
              <a:rPr lang="en-US" smtClean="0"/>
              <a:t>UTSA Executive Education</a:t>
            </a:r>
            <a:endParaRPr lang="en-US" dirty="0"/>
          </a:p>
        </p:txBody>
      </p:sp>
      <p:sp>
        <p:nvSpPr>
          <p:cNvPr id="6" name="Slide Number Placeholder 5"/>
          <p:cNvSpPr>
            <a:spLocks noGrp="1"/>
          </p:cNvSpPr>
          <p:nvPr>
            <p:ph type="sldNum" sz="quarter" idx="12"/>
          </p:nvPr>
        </p:nvSpPr>
        <p:spPr/>
        <p:txBody>
          <a:bodyPr/>
          <a:lstStyle/>
          <a:p>
            <a:fld id="{8FB158D7-BE2D-42F6-8362-B5DD44D10BE3}" type="slidenum">
              <a:rPr lang="en-US" smtClean="0"/>
              <a:t>7</a:t>
            </a:fld>
            <a:endParaRPr lang="en-US"/>
          </a:p>
        </p:txBody>
      </p:sp>
      <p:sp>
        <p:nvSpPr>
          <p:cNvPr id="19" name="TextBox 18"/>
          <p:cNvSpPr txBox="1"/>
          <p:nvPr/>
        </p:nvSpPr>
        <p:spPr>
          <a:xfrm>
            <a:off x="8610600" y="98359"/>
            <a:ext cx="3931303" cy="430887"/>
          </a:xfrm>
          <a:prstGeom prst="rect">
            <a:avLst/>
          </a:prstGeom>
          <a:noFill/>
        </p:spPr>
        <p:txBody>
          <a:bodyPr wrap="square" rtlCol="0">
            <a:spAutoFit/>
          </a:bodyPr>
          <a:lstStyle/>
          <a:p>
            <a:r>
              <a:rPr lang="en-US" sz="2200" dirty="0" smtClean="0">
                <a:solidFill>
                  <a:schemeClr val="bg1"/>
                </a:solidFill>
              </a:rPr>
              <a:t>Mini-Case:  RRD</a:t>
            </a:r>
            <a:endParaRPr lang="en-US" sz="2200" dirty="0">
              <a:solidFill>
                <a:schemeClr val="bg1"/>
              </a:solidFill>
            </a:endParaRPr>
          </a:p>
        </p:txBody>
      </p:sp>
      <p:sp>
        <p:nvSpPr>
          <p:cNvPr id="20" name="Title 7"/>
          <p:cNvSpPr>
            <a:spLocks noGrp="1"/>
          </p:cNvSpPr>
          <p:nvPr>
            <p:ph type="title"/>
          </p:nvPr>
        </p:nvSpPr>
        <p:spPr>
          <a:xfrm>
            <a:off x="0" y="2873864"/>
            <a:ext cx="12192000" cy="1790560"/>
          </a:xfrm>
        </p:spPr>
        <p:txBody>
          <a:bodyPr>
            <a:normAutofit/>
          </a:bodyPr>
          <a:lstStyle/>
          <a:p>
            <a:r>
              <a:rPr lang="en-US" sz="2400" dirty="0" smtClean="0"/>
              <a:t>Variables </a:t>
            </a:r>
            <a:r>
              <a:rPr lang="en-US" sz="2400" dirty="0"/>
              <a:t>such as weather, geography, drivers and political climates cost its business. </a:t>
            </a:r>
            <a:r>
              <a:rPr lang="en-US" sz="2400" dirty="0" smtClean="0"/>
              <a:t>RRD was </a:t>
            </a:r>
            <a:r>
              <a:rPr lang="en-US" sz="2400" dirty="0"/>
              <a:t>able to anticipate freight rates in real-time — seven days in advance at a 99 percent accuracy rate. The project paid for itself in under a </a:t>
            </a:r>
            <a:r>
              <a:rPr lang="en-US" sz="2400" dirty="0" smtClean="0"/>
              <a:t>year</a:t>
            </a:r>
            <a:endParaRPr lang="en-US" sz="2400" dirty="0"/>
          </a:p>
        </p:txBody>
      </p:sp>
      <p:sp>
        <p:nvSpPr>
          <p:cNvPr id="21" name="TextBox 20"/>
          <p:cNvSpPr txBox="1"/>
          <p:nvPr/>
        </p:nvSpPr>
        <p:spPr>
          <a:xfrm>
            <a:off x="0" y="5950558"/>
            <a:ext cx="9015682" cy="246221"/>
          </a:xfrm>
          <a:prstGeom prst="rect">
            <a:avLst/>
          </a:prstGeom>
          <a:noFill/>
        </p:spPr>
        <p:txBody>
          <a:bodyPr wrap="square" rtlCol="0">
            <a:spAutoFit/>
          </a:bodyPr>
          <a:lstStyle/>
          <a:p>
            <a:r>
              <a:rPr lang="en-US" sz="1000" dirty="0"/>
              <a:t>Source:  C. </a:t>
            </a:r>
            <a:r>
              <a:rPr lang="en-US" sz="1000" dirty="0" err="1"/>
              <a:t>Boulton</a:t>
            </a:r>
            <a:r>
              <a:rPr lang="en-US" sz="1000" dirty="0"/>
              <a:t>, 2017https://www.cio.com/article/3221621/analytics/6-data-analytics-success-stories-an-inside-look.html</a:t>
            </a:r>
          </a:p>
        </p:txBody>
      </p:sp>
      <p:pic>
        <p:nvPicPr>
          <p:cNvPr id="2" name="Picture 1"/>
          <p:cNvPicPr>
            <a:picLocks noChangeAspect="1"/>
          </p:cNvPicPr>
          <p:nvPr/>
        </p:nvPicPr>
        <p:blipFill>
          <a:blip r:embed="rId2"/>
          <a:stretch>
            <a:fillRect/>
          </a:stretch>
        </p:blipFill>
        <p:spPr>
          <a:xfrm>
            <a:off x="9097843" y="927296"/>
            <a:ext cx="2956816" cy="1548518"/>
          </a:xfrm>
          <a:prstGeom prst="rect">
            <a:avLst/>
          </a:prstGeom>
        </p:spPr>
      </p:pic>
    </p:spTree>
    <p:extLst>
      <p:ext uri="{BB962C8B-B14F-4D97-AF65-F5344CB8AC3E}">
        <p14:creationId xmlns:p14="http://schemas.microsoft.com/office/powerpoint/2010/main" val="25000043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892937-C658-4D00-B872-AE316ED1814D}" type="datetime1">
              <a:rPr lang="en-US" smtClean="0"/>
              <a:t>11/20/2023</a:t>
            </a:fld>
            <a:endParaRPr lang="en-US"/>
          </a:p>
        </p:txBody>
      </p:sp>
      <p:sp>
        <p:nvSpPr>
          <p:cNvPr id="5" name="Footer Placeholder 4"/>
          <p:cNvSpPr>
            <a:spLocks noGrp="1"/>
          </p:cNvSpPr>
          <p:nvPr>
            <p:ph type="ftr" sz="quarter" idx="11"/>
          </p:nvPr>
        </p:nvSpPr>
        <p:spPr/>
        <p:txBody>
          <a:bodyPr/>
          <a:lstStyle/>
          <a:p>
            <a:r>
              <a:rPr lang="en-US" smtClean="0"/>
              <a:t>UTSA Executive Education</a:t>
            </a:r>
            <a:endParaRPr lang="en-US" dirty="0"/>
          </a:p>
        </p:txBody>
      </p:sp>
      <p:sp>
        <p:nvSpPr>
          <p:cNvPr id="6" name="Slide Number Placeholder 5"/>
          <p:cNvSpPr>
            <a:spLocks noGrp="1"/>
          </p:cNvSpPr>
          <p:nvPr>
            <p:ph type="sldNum" sz="quarter" idx="12"/>
          </p:nvPr>
        </p:nvSpPr>
        <p:spPr/>
        <p:txBody>
          <a:bodyPr/>
          <a:lstStyle/>
          <a:p>
            <a:fld id="{8FB158D7-BE2D-42F6-8362-B5DD44D10BE3}" type="slidenum">
              <a:rPr lang="en-US" smtClean="0"/>
              <a:t>8</a:t>
            </a:fld>
            <a:endParaRPr lang="en-US"/>
          </a:p>
        </p:txBody>
      </p:sp>
      <p:sp>
        <p:nvSpPr>
          <p:cNvPr id="19" name="TextBox 18"/>
          <p:cNvSpPr txBox="1"/>
          <p:nvPr/>
        </p:nvSpPr>
        <p:spPr>
          <a:xfrm>
            <a:off x="8610600" y="98359"/>
            <a:ext cx="3931303" cy="430887"/>
          </a:xfrm>
          <a:prstGeom prst="rect">
            <a:avLst/>
          </a:prstGeom>
          <a:noFill/>
        </p:spPr>
        <p:txBody>
          <a:bodyPr wrap="square" rtlCol="0">
            <a:spAutoFit/>
          </a:bodyPr>
          <a:lstStyle/>
          <a:p>
            <a:r>
              <a:rPr lang="en-US" sz="2200" dirty="0" smtClean="0">
                <a:solidFill>
                  <a:schemeClr val="bg1"/>
                </a:solidFill>
              </a:rPr>
              <a:t>Mini-Case:  Xerox</a:t>
            </a:r>
            <a:endParaRPr lang="en-US" sz="2200" dirty="0">
              <a:solidFill>
                <a:schemeClr val="bg1"/>
              </a:solidFill>
            </a:endParaRPr>
          </a:p>
        </p:txBody>
      </p:sp>
      <p:sp>
        <p:nvSpPr>
          <p:cNvPr id="20" name="Title 7"/>
          <p:cNvSpPr>
            <a:spLocks noGrp="1"/>
          </p:cNvSpPr>
          <p:nvPr>
            <p:ph type="title"/>
          </p:nvPr>
        </p:nvSpPr>
        <p:spPr>
          <a:xfrm>
            <a:off x="0" y="3115010"/>
            <a:ext cx="12192000" cy="1790560"/>
          </a:xfrm>
        </p:spPr>
        <p:txBody>
          <a:bodyPr>
            <a:normAutofit/>
          </a:bodyPr>
          <a:lstStyle/>
          <a:p>
            <a:r>
              <a:rPr lang="en-US" sz="2400" dirty="0" smtClean="0"/>
              <a:t>“Xerox found call </a:t>
            </a:r>
            <a:r>
              <a:rPr lang="en-US" sz="2400" dirty="0"/>
              <a:t>center operator </a:t>
            </a:r>
            <a:r>
              <a:rPr lang="en-US" sz="2400" dirty="0" smtClean="0"/>
              <a:t>experience did </a:t>
            </a:r>
            <a:r>
              <a:rPr lang="en-US" sz="2400" dirty="0"/>
              <a:t>not matter at all. Personality happened to be the key factor, as building strong teams with the spirits of partnership and mutual respect proved to be much more </a:t>
            </a:r>
            <a:r>
              <a:rPr lang="en-US" sz="2400" dirty="0" smtClean="0"/>
              <a:t>efficient, lowering </a:t>
            </a:r>
            <a:r>
              <a:rPr lang="en-US" sz="2400" dirty="0"/>
              <a:t>their support personnel attrition rates by 20%, saving the company millions of dollars long-term.”</a:t>
            </a:r>
          </a:p>
        </p:txBody>
      </p:sp>
      <p:sp>
        <p:nvSpPr>
          <p:cNvPr id="21" name="TextBox 20"/>
          <p:cNvSpPr txBox="1"/>
          <p:nvPr/>
        </p:nvSpPr>
        <p:spPr>
          <a:xfrm>
            <a:off x="0" y="5950558"/>
            <a:ext cx="9015682" cy="246221"/>
          </a:xfrm>
          <a:prstGeom prst="rect">
            <a:avLst/>
          </a:prstGeom>
          <a:noFill/>
        </p:spPr>
        <p:txBody>
          <a:bodyPr wrap="square" rtlCol="0">
            <a:spAutoFit/>
          </a:bodyPr>
          <a:lstStyle/>
          <a:p>
            <a:r>
              <a:rPr lang="en-US" sz="1000" dirty="0" smtClean="0"/>
              <a:t>Source:  https</a:t>
            </a:r>
            <a:r>
              <a:rPr lang="en-US" sz="1000" dirty="0"/>
              <a:t>://itsvit.com/blog/8-real-life-business-success-stories-based-big-data-part-2/</a:t>
            </a:r>
          </a:p>
        </p:txBody>
      </p:sp>
      <p:pic>
        <p:nvPicPr>
          <p:cNvPr id="3" name="Picture 2"/>
          <p:cNvPicPr>
            <a:picLocks noChangeAspect="1"/>
          </p:cNvPicPr>
          <p:nvPr/>
        </p:nvPicPr>
        <p:blipFill>
          <a:blip r:embed="rId2"/>
          <a:stretch>
            <a:fillRect/>
          </a:stretch>
        </p:blipFill>
        <p:spPr>
          <a:xfrm>
            <a:off x="8812305" y="1137324"/>
            <a:ext cx="2834886" cy="1225402"/>
          </a:xfrm>
          <a:prstGeom prst="rect">
            <a:avLst/>
          </a:prstGeom>
        </p:spPr>
      </p:pic>
    </p:spTree>
    <p:extLst>
      <p:ext uri="{BB962C8B-B14F-4D97-AF65-F5344CB8AC3E}">
        <p14:creationId xmlns:p14="http://schemas.microsoft.com/office/powerpoint/2010/main" val="25380496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892937-C658-4D00-B872-AE316ED1814D}" type="datetime1">
              <a:rPr lang="en-US" smtClean="0"/>
              <a:t>11/20/2023</a:t>
            </a:fld>
            <a:endParaRPr lang="en-US"/>
          </a:p>
        </p:txBody>
      </p:sp>
      <p:sp>
        <p:nvSpPr>
          <p:cNvPr id="5" name="Footer Placeholder 4"/>
          <p:cNvSpPr>
            <a:spLocks noGrp="1"/>
          </p:cNvSpPr>
          <p:nvPr>
            <p:ph type="ftr" sz="quarter" idx="11"/>
          </p:nvPr>
        </p:nvSpPr>
        <p:spPr/>
        <p:txBody>
          <a:bodyPr/>
          <a:lstStyle/>
          <a:p>
            <a:r>
              <a:rPr lang="en-US" smtClean="0"/>
              <a:t>UTSA Executive Education</a:t>
            </a:r>
            <a:endParaRPr lang="en-US" dirty="0"/>
          </a:p>
        </p:txBody>
      </p:sp>
      <p:sp>
        <p:nvSpPr>
          <p:cNvPr id="6" name="Slide Number Placeholder 5"/>
          <p:cNvSpPr>
            <a:spLocks noGrp="1"/>
          </p:cNvSpPr>
          <p:nvPr>
            <p:ph type="sldNum" sz="quarter" idx="12"/>
          </p:nvPr>
        </p:nvSpPr>
        <p:spPr/>
        <p:txBody>
          <a:bodyPr/>
          <a:lstStyle/>
          <a:p>
            <a:fld id="{8FB158D7-BE2D-42F6-8362-B5DD44D10BE3}" type="slidenum">
              <a:rPr lang="en-US" smtClean="0"/>
              <a:t>9</a:t>
            </a:fld>
            <a:endParaRPr lang="en-US"/>
          </a:p>
        </p:txBody>
      </p:sp>
      <p:sp>
        <p:nvSpPr>
          <p:cNvPr id="8" name="Title 7"/>
          <p:cNvSpPr txBox="1">
            <a:spLocks/>
          </p:cNvSpPr>
          <p:nvPr/>
        </p:nvSpPr>
        <p:spPr>
          <a:xfrm>
            <a:off x="3063688" y="3079157"/>
            <a:ext cx="6064624" cy="759418"/>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b="1" kern="1200">
                <a:solidFill>
                  <a:srgbClr val="0C2340"/>
                </a:solidFill>
                <a:latin typeface="+mj-lt"/>
                <a:ea typeface="+mj-ea"/>
                <a:cs typeface="+mj-cs"/>
              </a:defRPr>
            </a:lvl1pPr>
          </a:lstStyle>
          <a:p>
            <a:pPr algn="ctr"/>
            <a:r>
              <a:rPr lang="en-US" sz="3600" dirty="0" smtClean="0"/>
              <a:t>Different Kinds of Research for Different Objectives</a:t>
            </a:r>
            <a:endParaRPr lang="en-US" sz="3600" dirty="0"/>
          </a:p>
        </p:txBody>
      </p:sp>
    </p:spTree>
    <p:extLst>
      <p:ext uri="{BB962C8B-B14F-4D97-AF65-F5344CB8AC3E}">
        <p14:creationId xmlns:p14="http://schemas.microsoft.com/office/powerpoint/2010/main" val="5225536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A4F51392A1D0240A3D2BA431493B7E2" ma:contentTypeVersion="17" ma:contentTypeDescription="Create a new document." ma:contentTypeScope="" ma:versionID="b227b7d74e356f82ac7c0a0bb8d48d8d">
  <xsd:schema xmlns:xsd="http://www.w3.org/2001/XMLSchema" xmlns:xs="http://www.w3.org/2001/XMLSchema" xmlns:p="http://schemas.microsoft.com/office/2006/metadata/properties" xmlns:ns3="7c4dd8aa-edd7-4664-bc6c-feed373e4ae0" xmlns:ns4="50189497-729f-4dc5-9929-5ffc656f3910" targetNamespace="http://schemas.microsoft.com/office/2006/metadata/properties" ma:root="true" ma:fieldsID="5de176a32fe80ff6cf794622cc40cd4c" ns3:_="" ns4:_="">
    <xsd:import namespace="7c4dd8aa-edd7-4664-bc6c-feed373e4ae0"/>
    <xsd:import namespace="50189497-729f-4dc5-9929-5ffc656f391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EventHashCode" minOccurs="0"/>
                <xsd:element ref="ns4:MediaServiceGenerationTime" minOccurs="0"/>
                <xsd:element ref="ns4:MediaServiceDateTaken" minOccurs="0"/>
                <xsd:element ref="ns4:MediaServiceAutoTags" minOccurs="0"/>
                <xsd:element ref="ns4:MediaServiceLocation" minOccurs="0"/>
                <xsd:element ref="ns4:MediaServiceOCR" minOccurs="0"/>
                <xsd:element ref="ns4:MediaServiceAutoKeyPoints" minOccurs="0"/>
                <xsd:element ref="ns4:MediaServiceKeyPoints" minOccurs="0"/>
                <xsd:element ref="ns4:MediaLengthInSeconds" minOccurs="0"/>
                <xsd:element ref="ns4:MediaServiceObjectDetectorVersions" minOccurs="0"/>
                <xsd:element ref="ns4:_activity" minOccurs="0"/>
                <xsd:element ref="ns4: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4dd8aa-edd7-4664-bc6c-feed373e4ae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0189497-729f-4dc5-9929-5ffc656f3910"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MediaLengthInSeconds" ma:hidden="true" ma:internalName="MediaLengthInSeconds" ma:readOnly="true">
      <xsd:simpleType>
        <xsd:restriction base="dms:Unknown"/>
      </xsd:simpleType>
    </xsd:element>
    <xsd:element name="MediaServiceObjectDetectorVersions" ma:index="22" nillable="true" ma:displayName="MediaServiceObjectDetectorVersions" ma:description="" ma:hidden="true" ma:indexed="true" ma:internalName="MediaServiceObjectDetectorVersions" ma:readOnly="true">
      <xsd:simpleType>
        <xsd:restriction base="dms:Text"/>
      </xsd:simpleType>
    </xsd:element>
    <xsd:element name="_activity" ma:index="23" nillable="true" ma:displayName="_activity" ma:hidden="true" ma:internalName="_activity">
      <xsd:simpleType>
        <xsd:restriction base="dms:Note"/>
      </xsd:simpleType>
    </xsd:element>
    <xsd:element name="MediaServiceSystemTags" ma:index="24" nillable="true" ma:displayName="MediaServiceSystemTags" ma:hidden="true" ma:internalName="MediaServiceSystemTag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50189497-729f-4dc5-9929-5ffc656f3910" xsi:nil="true"/>
  </documentManagement>
</p:properties>
</file>

<file path=customXml/itemProps1.xml><?xml version="1.0" encoding="utf-8"?>
<ds:datastoreItem xmlns:ds="http://schemas.openxmlformats.org/officeDocument/2006/customXml" ds:itemID="{85650A49-FF49-4DFD-B3F6-8621C433D2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4dd8aa-edd7-4664-bc6c-feed373e4ae0"/>
    <ds:schemaRef ds:uri="50189497-729f-4dc5-9929-5ffc656f39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3558494-BD4F-4965-BD39-5CC2492860DE}">
  <ds:schemaRefs>
    <ds:schemaRef ds:uri="http://schemas.microsoft.com/sharepoint/v3/contenttype/forms"/>
  </ds:schemaRefs>
</ds:datastoreItem>
</file>

<file path=customXml/itemProps3.xml><?xml version="1.0" encoding="utf-8"?>
<ds:datastoreItem xmlns:ds="http://schemas.openxmlformats.org/officeDocument/2006/customXml" ds:itemID="{E4A869AA-7F89-4CC6-BA97-893E0A2BE4EF}">
  <ds:schemaRefs>
    <ds:schemaRef ds:uri="http://schemas.microsoft.com/office/2006/documentManagement/types"/>
    <ds:schemaRef ds:uri="http://purl.org/dc/elements/1.1/"/>
    <ds:schemaRef ds:uri="50189497-729f-4dc5-9929-5ffc656f3910"/>
    <ds:schemaRef ds:uri="http://schemas.microsoft.com/office/infopath/2007/PartnerControls"/>
    <ds:schemaRef ds:uri="http://purl.org/dc/terms/"/>
    <ds:schemaRef ds:uri="http://schemas.microsoft.com/office/2006/metadata/properties"/>
    <ds:schemaRef ds:uri="http://schemas.openxmlformats.org/package/2006/metadata/core-properties"/>
    <ds:schemaRef ds:uri="7c4dd8aa-edd7-4664-bc6c-feed373e4ae0"/>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4145</TotalTime>
  <Words>1815</Words>
  <Application>Microsoft Office PowerPoint</Application>
  <PresentationFormat>Widescreen</PresentationFormat>
  <Paragraphs>328</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Antique Olive</vt:lpstr>
      <vt:lpstr>Arial</vt:lpstr>
      <vt:lpstr>Calibri</vt:lpstr>
      <vt:lpstr>Calibri Light</vt:lpstr>
      <vt:lpstr>Office Theme</vt:lpstr>
      <vt:lpstr> The Three Types of Reseach and  How to Construct Good Research Questions and Hypotheses </vt:lpstr>
      <vt:lpstr>PowerPoint Presentation</vt:lpstr>
      <vt:lpstr>“AmEx developed sophisticated predictive models to analyze historical transactions and 115 variables to forecast potential churn. The company believes it can now identify 24% of Australian accounts that will close within the next four months.”</vt:lpstr>
      <vt:lpstr>“Wal-Mart Stores Inc.. The mega-retailer's latest search engine for Walmart.com includes semantic data.  Wal-Mart says adding semantic search has improved online shoppers completing a purchase by 10% to 15%.”</vt:lpstr>
      <vt:lpstr>“Infinity Property &amp; Casualty Corp. built an algorithm out of that project and used the data to reap $12 million in subrogation recoveries.”</vt:lpstr>
      <vt:lpstr>Monsanto “Its machine learning algorithm churns through more than 90 billion data points - the business benefits? In 2016, Monsanto saved $6 million and reduced its supply chain footprint by 4 percent.”</vt:lpstr>
      <vt:lpstr>Variables such as weather, geography, drivers and political climates cost its business. RRD was able to anticipate freight rates in real-time — seven days in advance at a 99 percent accuracy rate. The project paid for itself in under a year</vt:lpstr>
      <vt:lpstr>“Xerox found call center operator experience did not matter at all. Personality happened to be the key factor, as building strong teams with the spirits of partnership and mutual respect proved to be much more efficient, lowering their support personnel attrition rates by 20%, saving the company millions of dollars long-term.”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Different Kinds of Research Exercise </vt:lpstr>
      <vt:lpstr>PowerPoint Presentation</vt:lpstr>
      <vt:lpstr>PowerPoint Presentation</vt:lpstr>
      <vt:lpstr>Good Research Questions</vt:lpstr>
      <vt:lpstr>What makes a good research question? </vt:lpstr>
      <vt:lpstr>Some Good Research Question Examples</vt:lpstr>
      <vt:lpstr>Some Bad Research Question Examples</vt:lpstr>
      <vt:lpstr>Can You Write a Good Research Question?</vt:lpstr>
      <vt:lpstr>What makes a good hypothesis? </vt:lpstr>
      <vt:lpstr>What makes a good hypothesis? </vt:lpstr>
      <vt:lpstr>What makes a good hypothesis? </vt:lpstr>
      <vt:lpstr>What makes a good hypothesis?  Identifying the components</vt:lpstr>
      <vt:lpstr>What makes a good hypothesis?  Identifying the components</vt:lpstr>
      <vt:lpstr>What makes a good hypothesis?  Identifying the components</vt:lpstr>
      <vt:lpstr>What makes a good hypothesis?  Identifying the components</vt:lpstr>
      <vt:lpstr>What makes a good hypothesis?  Identifying the components</vt:lpstr>
      <vt:lpstr>What makes a good hypothesis?  Identifying the components</vt:lpstr>
      <vt:lpstr>Can you write a good hypothesis?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Chandra K Bricker</dc:creator>
  <cp:lastModifiedBy>Max Kilger</cp:lastModifiedBy>
  <cp:revision>563</cp:revision>
  <dcterms:created xsi:type="dcterms:W3CDTF">2017-10-30T17:34:02Z</dcterms:created>
  <dcterms:modified xsi:type="dcterms:W3CDTF">2023-11-20T18:48:11Z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0x0101001A4F51392A1D0240A3D2BA431493B7E2</vt:lpwstr>
  </property>
</Properties>
</file>