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529" r:id="rId5"/>
    <p:sldId id="486" r:id="rId6"/>
    <p:sldId id="487" r:id="rId7"/>
    <p:sldId id="488" r:id="rId8"/>
    <p:sldId id="489" r:id="rId9"/>
    <p:sldId id="490" r:id="rId10"/>
    <p:sldId id="491" r:id="rId11"/>
    <p:sldId id="492" r:id="rId12"/>
    <p:sldId id="493" r:id="rId13"/>
    <p:sldId id="494" r:id="rId14"/>
    <p:sldId id="499" r:id="rId15"/>
    <p:sldId id="500" r:id="rId16"/>
    <p:sldId id="501" r:id="rId17"/>
    <p:sldId id="533" r:id="rId18"/>
    <p:sldId id="495" r:id="rId19"/>
    <p:sldId id="496" r:id="rId20"/>
    <p:sldId id="497" r:id="rId21"/>
    <p:sldId id="534" r:id="rId22"/>
    <p:sldId id="502" r:id="rId23"/>
    <p:sldId id="505" r:id="rId24"/>
    <p:sldId id="508" r:id="rId25"/>
    <p:sldId id="535" r:id="rId26"/>
    <p:sldId id="509" r:id="rId27"/>
    <p:sldId id="530" r:id="rId28"/>
    <p:sldId id="516" r:id="rId29"/>
    <p:sldId id="517" r:id="rId30"/>
    <p:sldId id="519" r:id="rId31"/>
    <p:sldId id="518" r:id="rId32"/>
    <p:sldId id="520" r:id="rId33"/>
    <p:sldId id="521" r:id="rId34"/>
    <p:sldId id="532" r:id="rId35"/>
    <p:sldId id="522" r:id="rId3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82" d="100"/>
          <a:sy n="82" d="100"/>
        </p:scale>
        <p:origin x="7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4385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7215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535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330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99864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14</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22499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8673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5814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76771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87523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19</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987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68203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30977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06764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99829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4251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24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47777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3022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496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63328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89356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29</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7458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187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30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5922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31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6831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4</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105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74723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281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58526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8292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F61972-2712-4356-B5BF-75C4931BDFE6}" type="slidenum">
              <a:rPr lang="en-US" smtClean="0"/>
              <a:pPr/>
              <a:t>9</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4341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smtClean="0"/>
              <a:t> “Hey Stand Still” – Being Stationary is Where Its At in Time Series…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3968183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a:solidFill>
                  <a:srgbClr val="464653"/>
                </a:solidFill>
                <a:latin typeface="Franklin Gothic Book"/>
              </a:rPr>
              <a:t>Back to Autocorrelation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Now what does the ACF look like for a non-stationary time series?</a:t>
            </a:r>
          </a:p>
          <a:p>
            <a:pPr marL="788670" lvl="1" indent="-514350" fontAlgn="auto">
              <a:spcBef>
                <a:spcPts val="0"/>
              </a:spcBef>
              <a:spcAft>
                <a:spcPts val="0"/>
              </a:spcAft>
              <a:buFont typeface="Wingdings 2"/>
              <a:buAutoNum type="arabicPeriod"/>
            </a:pPr>
            <a:r>
              <a:rPr lang="en-US" sz="2200" dirty="0" smtClean="0"/>
              <a:t>Notice that for the most part the autocorrelations are positive and don’t flip flop back and forth as much as the stationary example.</a:t>
            </a:r>
          </a:p>
          <a:p>
            <a:pPr marL="788670" lvl="1" indent="-514350" fontAlgn="auto">
              <a:spcBef>
                <a:spcPts val="0"/>
              </a:spcBef>
              <a:spcAft>
                <a:spcPts val="0"/>
              </a:spcAft>
              <a:buFont typeface="Wingdings 2"/>
              <a:buAutoNum type="arabicPeriod"/>
            </a:pPr>
            <a:r>
              <a:rPr lang="en-US" sz="2200" dirty="0" smtClean="0"/>
              <a:t>Importantly, note that the positive correlations reach beyond the blue dashed line of </a:t>
            </a:r>
            <a:r>
              <a:rPr lang="en-US" sz="2200" dirty="0" err="1" smtClean="0"/>
              <a:t>pvalue</a:t>
            </a:r>
            <a:r>
              <a:rPr lang="en-US" sz="2200" dirty="0" smtClean="0"/>
              <a:t> =.05, which means they are non-zero.</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352800"/>
            <a:ext cx="6170978" cy="3344849"/>
          </a:xfrm>
          <a:prstGeom prst="rect">
            <a:avLst/>
          </a:prstGeom>
        </p:spPr>
      </p:pic>
    </p:spTree>
    <p:extLst>
      <p:ext uri="{BB962C8B-B14F-4D97-AF65-F5344CB8AC3E}">
        <p14:creationId xmlns:p14="http://schemas.microsoft.com/office/powerpoint/2010/main" val="251500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Back to Our Radio Sales Data</a:t>
            </a:r>
            <a:endParaRPr lang="en-US" sz="2800" dirty="0">
              <a:solidFill>
                <a:schemeClr val="tx2">
                  <a:lumMod val="75000"/>
                </a:schemeClr>
              </a:solidFill>
            </a:endParaRPr>
          </a:p>
        </p:txBody>
      </p:sp>
      <p:sp>
        <p:nvSpPr>
          <p:cNvPr id="8" name="Content Placeholder 8"/>
          <p:cNvSpPr txBox="1">
            <a:spLocks/>
          </p:cNvSpPr>
          <p:nvPr/>
        </p:nvSpPr>
        <p:spPr>
          <a:xfrm>
            <a:off x="-76200" y="1573702"/>
            <a:ext cx="9448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Now let’s look at our radio sales.  Let’s see if it is stationary.</a:t>
            </a:r>
          </a:p>
          <a:p>
            <a:pPr marL="788670" lvl="1" indent="-514350" fontAlgn="auto">
              <a:spcBef>
                <a:spcPts val="0"/>
              </a:spcBef>
              <a:spcAft>
                <a:spcPts val="0"/>
              </a:spcAft>
              <a:buFont typeface="Wingdings 2"/>
              <a:buAutoNum type="arabicPeriod"/>
            </a:pPr>
            <a:r>
              <a:rPr lang="en-US" sz="2200" dirty="0" smtClean="0"/>
              <a:t>We can draw a trend line through it to see if there is no trend – that is, the mean is constant across all time points – that’s one of the criteria for a stationary time series.  Does it look like there is NO trend?</a:t>
            </a:r>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stretch>
            <a:fillRect/>
          </a:stretch>
        </p:blipFill>
        <p:spPr>
          <a:xfrm>
            <a:off x="1981201" y="3194900"/>
            <a:ext cx="4876800" cy="3706368"/>
          </a:xfrm>
          <a:prstGeom prst="rect">
            <a:avLst/>
          </a:prstGeom>
        </p:spPr>
      </p:pic>
      <p:cxnSp>
        <p:nvCxnSpPr>
          <p:cNvPr id="6" name="Straight Connector 5"/>
          <p:cNvCxnSpPr/>
          <p:nvPr/>
        </p:nvCxnSpPr>
        <p:spPr>
          <a:xfrm flipV="1">
            <a:off x="2590800" y="4953000"/>
            <a:ext cx="4038600" cy="53340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32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Is there just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57150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can run a regression, regressing the each </a:t>
            </a:r>
            <a:r>
              <a:rPr lang="en-US" sz="2400" dirty="0" err="1" smtClean="0"/>
              <a:t>timepoint</a:t>
            </a:r>
            <a:r>
              <a:rPr lang="en-US" sz="2400" dirty="0" smtClean="0"/>
              <a:t> against sales. </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If there is a trend, then we should see in the results of the multiple regression a significant overall regression model and a statistically significant </a:t>
            </a:r>
            <a:r>
              <a:rPr lang="en-US" sz="2400" dirty="0" err="1" smtClean="0"/>
              <a:t>pvalue</a:t>
            </a:r>
            <a:r>
              <a:rPr lang="en-US" sz="2400" dirty="0" smtClean="0"/>
              <a:t> for our </a:t>
            </a:r>
            <a:r>
              <a:rPr lang="en-US" sz="2400" dirty="0" err="1" smtClean="0"/>
              <a:t>timepoint</a:t>
            </a:r>
            <a:r>
              <a:rPr lang="en-US" sz="2400" dirty="0" smtClean="0"/>
              <a:t> variable.</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Let’s see if that is the case!</a:t>
            </a:r>
            <a:endParaRPr lang="en-US" sz="2200" dirty="0" smtClean="0"/>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9" name="Picture 8"/>
          <p:cNvPicPr>
            <a:picLocks noChangeAspect="1"/>
          </p:cNvPicPr>
          <p:nvPr/>
        </p:nvPicPr>
        <p:blipFill>
          <a:blip r:embed="rId3"/>
          <a:stretch>
            <a:fillRect/>
          </a:stretch>
        </p:blipFill>
        <p:spPr>
          <a:xfrm>
            <a:off x="5943600" y="1588216"/>
            <a:ext cx="2964593" cy="5196150"/>
          </a:xfrm>
          <a:prstGeom prst="rect">
            <a:avLst/>
          </a:prstGeom>
        </p:spPr>
      </p:pic>
    </p:spTree>
    <p:extLst>
      <p:ext uri="{BB962C8B-B14F-4D97-AF65-F5344CB8AC3E}">
        <p14:creationId xmlns:p14="http://schemas.microsoft.com/office/powerpoint/2010/main" val="2693131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Is there just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1800" dirty="0" smtClean="0"/>
              <a:t>Here is the result of the regression.  Does it look like the model is significant?</a:t>
            </a:r>
          </a:p>
          <a:p>
            <a:pPr marL="514350" indent="-514350" fontAlgn="auto">
              <a:spcBef>
                <a:spcPts val="0"/>
              </a:spcBef>
              <a:spcAft>
                <a:spcPts val="0"/>
              </a:spcAft>
              <a:buFont typeface="Wingdings 2"/>
              <a:buAutoNum type="arabicPeriod"/>
            </a:pPr>
            <a:endParaRPr lang="en-US" sz="1800" dirty="0"/>
          </a:p>
          <a:p>
            <a:pPr marL="514350" indent="-514350" fontAlgn="auto">
              <a:spcBef>
                <a:spcPts val="0"/>
              </a:spcBef>
              <a:spcAft>
                <a:spcPts val="0"/>
              </a:spcAft>
              <a:buFont typeface="Wingdings 2"/>
              <a:buAutoNum type="arabicPeriod"/>
            </a:pPr>
            <a:r>
              <a:rPr lang="en-US" sz="1800" dirty="0" smtClean="0"/>
              <a:t>Does the regression coefficient for </a:t>
            </a:r>
            <a:r>
              <a:rPr lang="en-US" sz="1800" dirty="0" err="1" smtClean="0"/>
              <a:t>timepoint</a:t>
            </a:r>
            <a:r>
              <a:rPr lang="en-US" sz="1800" dirty="0" smtClean="0"/>
              <a:t> have a </a:t>
            </a:r>
            <a:r>
              <a:rPr lang="en-US" sz="1800" dirty="0" err="1" smtClean="0"/>
              <a:t>pvalue</a:t>
            </a:r>
            <a:r>
              <a:rPr lang="en-US" sz="1800" dirty="0" smtClean="0"/>
              <a:t> &lt; .05?</a:t>
            </a:r>
          </a:p>
          <a:p>
            <a:pPr marL="514350" indent="-514350" fontAlgn="auto">
              <a:spcBef>
                <a:spcPts val="0"/>
              </a:spcBef>
              <a:spcAft>
                <a:spcPts val="0"/>
              </a:spcAft>
              <a:buFont typeface="Wingdings 2"/>
              <a:buAutoNum type="arabicPeriod"/>
            </a:pPr>
            <a:endParaRPr lang="en-US" sz="1800" dirty="0"/>
          </a:p>
          <a:p>
            <a:pPr marL="514350" indent="-514350" fontAlgn="auto">
              <a:spcBef>
                <a:spcPts val="0"/>
              </a:spcBef>
              <a:spcAft>
                <a:spcPts val="0"/>
              </a:spcAft>
              <a:buFont typeface="Wingdings 2"/>
              <a:buAutoNum type="arabicPeriod"/>
            </a:pPr>
            <a:r>
              <a:rPr lang="en-US" sz="1800" dirty="0" smtClean="0"/>
              <a:t>Is this further evidence that the radio sales data is not stationary?</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stretch>
            <a:fillRect/>
          </a:stretch>
        </p:blipFill>
        <p:spPr>
          <a:xfrm>
            <a:off x="804862" y="3076071"/>
            <a:ext cx="7534275" cy="1247775"/>
          </a:xfrm>
          <a:prstGeom prst="rect">
            <a:avLst/>
          </a:prstGeom>
        </p:spPr>
      </p:pic>
      <p:pic>
        <p:nvPicPr>
          <p:cNvPr id="3" name="Picture 2"/>
          <p:cNvPicPr>
            <a:picLocks noChangeAspect="1"/>
          </p:cNvPicPr>
          <p:nvPr/>
        </p:nvPicPr>
        <p:blipFill>
          <a:blip r:embed="rId4"/>
          <a:stretch>
            <a:fillRect/>
          </a:stretch>
        </p:blipFill>
        <p:spPr>
          <a:xfrm>
            <a:off x="228600" y="4419600"/>
            <a:ext cx="4219575" cy="1390632"/>
          </a:xfrm>
          <a:prstGeom prst="rect">
            <a:avLst/>
          </a:prstGeom>
        </p:spPr>
      </p:pic>
      <p:pic>
        <p:nvPicPr>
          <p:cNvPr id="6" name="Picture 5"/>
          <p:cNvPicPr>
            <a:picLocks noChangeAspect="1"/>
          </p:cNvPicPr>
          <p:nvPr/>
        </p:nvPicPr>
        <p:blipFill>
          <a:blip r:embed="rId5"/>
          <a:stretch>
            <a:fillRect/>
          </a:stretch>
        </p:blipFill>
        <p:spPr>
          <a:xfrm>
            <a:off x="4557485" y="4419600"/>
            <a:ext cx="4395787" cy="1247784"/>
          </a:xfrm>
          <a:prstGeom prst="rect">
            <a:avLst/>
          </a:prstGeom>
        </p:spPr>
      </p:pic>
      <p:sp>
        <p:nvSpPr>
          <p:cNvPr id="9" name="Content Placeholder 8"/>
          <p:cNvSpPr txBox="1">
            <a:spLocks/>
          </p:cNvSpPr>
          <p:nvPr/>
        </p:nvSpPr>
        <p:spPr>
          <a:xfrm>
            <a:off x="281337" y="5814633"/>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Bef>
                <a:spcPts val="0"/>
              </a:spcBef>
              <a:spcAft>
                <a:spcPts val="0"/>
              </a:spcAft>
              <a:buNone/>
            </a:pPr>
            <a:r>
              <a:rPr lang="en-US" sz="1800" dirty="0" smtClean="0">
                <a:solidFill>
                  <a:srgbClr val="FF0000"/>
                </a:solidFill>
              </a:rPr>
              <a:t>Warning:  I am using this to illustrate a point – we </a:t>
            </a:r>
            <a:r>
              <a:rPr lang="en-US" sz="1800" dirty="0" smtClean="0">
                <a:solidFill>
                  <a:srgbClr val="FF0000"/>
                </a:solidFill>
              </a:rPr>
              <a:t>know that </a:t>
            </a:r>
            <a:r>
              <a:rPr lang="en-US" sz="1800" dirty="0" smtClean="0">
                <a:solidFill>
                  <a:srgbClr val="FF0000"/>
                </a:solidFill>
              </a:rPr>
              <a:t>the autocorrelation in time series data artificially reduces the standard errors of the regression coefficients and so this test is technically not correct, but I want to use it here as a pedagogical crutch…</a:t>
            </a:r>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34170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Is there just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1800" dirty="0" smtClean="0">
                <a:solidFill>
                  <a:srgbClr val="FF0000"/>
                </a:solidFill>
              </a:rPr>
              <a:t>In fact, ou</a:t>
            </a:r>
            <a:r>
              <a:rPr lang="en-US" sz="1800" dirty="0" smtClean="0">
                <a:solidFill>
                  <a:srgbClr val="FF0000"/>
                </a:solidFill>
              </a:rPr>
              <a:t>r Durbin Watson for this time series data set is 0.637, which indicates serial autocorrelation – which is what we would expect from a time series with trend in it!</a:t>
            </a:r>
            <a:endParaRPr lang="en-US" sz="1800" dirty="0" smtClean="0">
              <a:solidFill>
                <a:srgbClr val="FF0000"/>
              </a:solidFill>
            </a:endParaRP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stretch>
            <a:fillRect/>
          </a:stretch>
        </p:blipFill>
        <p:spPr>
          <a:xfrm>
            <a:off x="804862" y="3076071"/>
            <a:ext cx="7534275" cy="1247775"/>
          </a:xfrm>
          <a:prstGeom prst="rect">
            <a:avLst/>
          </a:prstGeom>
        </p:spPr>
      </p:pic>
      <p:pic>
        <p:nvPicPr>
          <p:cNvPr id="3" name="Picture 2"/>
          <p:cNvPicPr>
            <a:picLocks noChangeAspect="1"/>
          </p:cNvPicPr>
          <p:nvPr/>
        </p:nvPicPr>
        <p:blipFill>
          <a:blip r:embed="rId4"/>
          <a:stretch>
            <a:fillRect/>
          </a:stretch>
        </p:blipFill>
        <p:spPr>
          <a:xfrm>
            <a:off x="228600" y="4419600"/>
            <a:ext cx="4219575" cy="1390632"/>
          </a:xfrm>
          <a:prstGeom prst="rect">
            <a:avLst/>
          </a:prstGeom>
        </p:spPr>
      </p:pic>
      <p:pic>
        <p:nvPicPr>
          <p:cNvPr id="6" name="Picture 5"/>
          <p:cNvPicPr>
            <a:picLocks noChangeAspect="1"/>
          </p:cNvPicPr>
          <p:nvPr/>
        </p:nvPicPr>
        <p:blipFill>
          <a:blip r:embed="rId5"/>
          <a:stretch>
            <a:fillRect/>
          </a:stretch>
        </p:blipFill>
        <p:spPr>
          <a:xfrm>
            <a:off x="4557485" y="4419600"/>
            <a:ext cx="4395787" cy="1247784"/>
          </a:xfrm>
          <a:prstGeom prst="rect">
            <a:avLst/>
          </a:prstGeom>
        </p:spPr>
      </p:pic>
      <p:sp>
        <p:nvSpPr>
          <p:cNvPr id="9" name="Content Placeholder 8"/>
          <p:cNvSpPr txBox="1">
            <a:spLocks/>
          </p:cNvSpPr>
          <p:nvPr/>
        </p:nvSpPr>
        <p:spPr>
          <a:xfrm>
            <a:off x="281337" y="5814633"/>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Bef>
                <a:spcPts val="0"/>
              </a:spcBef>
              <a:spcAft>
                <a:spcPts val="0"/>
              </a:spcAft>
              <a:buNone/>
            </a:pPr>
            <a:r>
              <a:rPr lang="en-US" sz="1800" dirty="0" smtClean="0">
                <a:solidFill>
                  <a:srgbClr val="FF0000"/>
                </a:solidFill>
              </a:rPr>
              <a:t>…</a:t>
            </a:r>
            <a:endParaRPr lang="en-US" sz="1800" dirty="0" smtClean="0">
              <a:solidFill>
                <a:srgbClr val="FF0000"/>
              </a:solidFill>
            </a:endParaRPr>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3891177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a:solidFill>
                  <a:srgbClr val="464653"/>
                </a:solidFill>
                <a:latin typeface="Franklin Gothic Book"/>
              </a:rPr>
              <a:t>Back to Autocorrelation</a:t>
            </a:r>
            <a:endParaRPr lang="en-US" sz="2800" dirty="0">
              <a:solidFill>
                <a:schemeClr val="tx2">
                  <a:lumMod val="75000"/>
                </a:schemeClr>
              </a:solidFill>
            </a:endParaRPr>
          </a:p>
        </p:txBody>
      </p:sp>
      <p:sp>
        <p:nvSpPr>
          <p:cNvPr id="8" name="Content Placeholder 8"/>
          <p:cNvSpPr txBox="1">
            <a:spLocks/>
          </p:cNvSpPr>
          <p:nvPr/>
        </p:nvSpPr>
        <p:spPr>
          <a:xfrm>
            <a:off x="0" y="1417638"/>
            <a:ext cx="8692167" cy="1931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Let’s try </a:t>
            </a:r>
            <a:r>
              <a:rPr lang="en-US" sz="2400" dirty="0" smtClean="0"/>
              <a:t>the ACF now </a:t>
            </a:r>
            <a:r>
              <a:rPr lang="en-US" sz="2400" dirty="0" smtClean="0"/>
              <a:t>with our radio sales data set</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Does our radio sales data ACF look similar to the non-stationary example we discussed earlier?  </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6" name="Picture 5"/>
          <p:cNvPicPr>
            <a:picLocks noChangeAspect="1"/>
          </p:cNvPicPr>
          <p:nvPr/>
        </p:nvPicPr>
        <p:blipFill>
          <a:blip r:embed="rId3"/>
          <a:stretch>
            <a:fillRect/>
          </a:stretch>
        </p:blipFill>
        <p:spPr>
          <a:xfrm>
            <a:off x="170659" y="4295503"/>
            <a:ext cx="4302195" cy="2333898"/>
          </a:xfrm>
          <a:prstGeom prst="rect">
            <a:avLst/>
          </a:prstGeom>
        </p:spPr>
      </p:pic>
      <p:sp>
        <p:nvSpPr>
          <p:cNvPr id="7" name="TextBox 6"/>
          <p:cNvSpPr txBox="1"/>
          <p:nvPr/>
        </p:nvSpPr>
        <p:spPr>
          <a:xfrm>
            <a:off x="216051" y="3906063"/>
            <a:ext cx="4211409" cy="369332"/>
          </a:xfrm>
          <a:prstGeom prst="rect">
            <a:avLst/>
          </a:prstGeom>
          <a:noFill/>
        </p:spPr>
        <p:txBody>
          <a:bodyPr wrap="none" rtlCol="0">
            <a:spAutoFit/>
          </a:bodyPr>
          <a:lstStyle/>
          <a:p>
            <a:r>
              <a:rPr lang="en-US" dirty="0" smtClean="0">
                <a:solidFill>
                  <a:srgbClr val="FF0000"/>
                </a:solidFill>
              </a:rPr>
              <a:t>Our example non-stationary time series</a:t>
            </a:r>
            <a:endParaRPr lang="en-US" dirty="0">
              <a:solidFill>
                <a:srgbClr val="FF0000"/>
              </a:solidFill>
            </a:endParaRPr>
          </a:p>
        </p:txBody>
      </p:sp>
      <p:sp>
        <p:nvSpPr>
          <p:cNvPr id="10" name="TextBox 9"/>
          <p:cNvSpPr txBox="1"/>
          <p:nvPr/>
        </p:nvSpPr>
        <p:spPr>
          <a:xfrm>
            <a:off x="5486400" y="3048623"/>
            <a:ext cx="2929007" cy="369332"/>
          </a:xfrm>
          <a:prstGeom prst="rect">
            <a:avLst/>
          </a:prstGeom>
          <a:noFill/>
        </p:spPr>
        <p:txBody>
          <a:bodyPr wrap="none" rtlCol="0">
            <a:spAutoFit/>
          </a:bodyPr>
          <a:lstStyle/>
          <a:p>
            <a:r>
              <a:rPr lang="en-US" dirty="0" smtClean="0">
                <a:solidFill>
                  <a:srgbClr val="FF0000"/>
                </a:solidFill>
              </a:rPr>
              <a:t>Our radio sales time series</a:t>
            </a:r>
            <a:endParaRPr lang="en-US" dirty="0">
              <a:solidFill>
                <a:srgbClr val="FF0000"/>
              </a:solidFill>
            </a:endParaRPr>
          </a:p>
        </p:txBody>
      </p:sp>
      <p:pic>
        <p:nvPicPr>
          <p:cNvPr id="3" name="Picture 2"/>
          <p:cNvPicPr>
            <a:picLocks noChangeAspect="1"/>
          </p:cNvPicPr>
          <p:nvPr/>
        </p:nvPicPr>
        <p:blipFill>
          <a:blip r:embed="rId4"/>
          <a:stretch>
            <a:fillRect/>
          </a:stretch>
        </p:blipFill>
        <p:spPr>
          <a:xfrm>
            <a:off x="4343400" y="3389353"/>
            <a:ext cx="4715901" cy="3584085"/>
          </a:xfrm>
          <a:prstGeom prst="rect">
            <a:avLst/>
          </a:prstGeom>
        </p:spPr>
      </p:pic>
    </p:spTree>
    <p:extLst>
      <p:ext uri="{BB962C8B-B14F-4D97-AF65-F5344CB8AC3E}">
        <p14:creationId xmlns:p14="http://schemas.microsoft.com/office/powerpoint/2010/main" val="1999235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p:txBody>
      </p:sp>
      <p:sp>
        <p:nvSpPr>
          <p:cNvPr id="8" name="Content Placeholder 8"/>
          <p:cNvSpPr txBox="1">
            <a:spLocks/>
          </p:cNvSpPr>
          <p:nvPr/>
        </p:nvSpPr>
        <p:spPr>
          <a:xfrm>
            <a:off x="228600" y="1573702"/>
            <a:ext cx="4343400" cy="49413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So no – our radio sales data is likely not stationary</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Should we just pack up and head for Hills and Dales?</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No, not yet!  We can remove the trending component of our radio sales data and then it will be stationary!</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57312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Differencing</a:t>
            </a:r>
            <a:endParaRPr lang="en-US" sz="2800" dirty="0">
              <a:solidFill>
                <a:schemeClr val="tx2">
                  <a:lumMod val="75000"/>
                </a:schemeClr>
              </a:solidFill>
            </a:endParaRPr>
          </a:p>
        </p:txBody>
      </p:sp>
      <p:sp>
        <p:nvSpPr>
          <p:cNvPr id="8" name="Content Placeholder 8"/>
          <p:cNvSpPr txBox="1">
            <a:spLocks/>
          </p:cNvSpPr>
          <p:nvPr/>
        </p:nvSpPr>
        <p:spPr>
          <a:xfrm>
            <a:off x="228600" y="1573702"/>
            <a:ext cx="8763000" cy="28458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can do something called </a:t>
            </a:r>
            <a:r>
              <a:rPr lang="en-US" sz="2400" b="1" dirty="0" smtClean="0"/>
              <a:t>differencing</a:t>
            </a:r>
            <a:r>
              <a:rPr lang="en-US" sz="2400" dirty="0" smtClean="0"/>
              <a:t> to get rid of the non-stationary component of the data (e.g. the trend).</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We can do what’s called first differencing on our data.  Here is the formula:</a:t>
            </a:r>
          </a:p>
          <a:p>
            <a:pPr marL="514350" indent="-514350" fontAlgn="auto">
              <a:spcBef>
                <a:spcPts val="0"/>
              </a:spcBef>
              <a:spcAft>
                <a:spcPts val="0"/>
              </a:spcAft>
              <a:buFont typeface="Wingdings 2"/>
              <a:buAutoNum type="arabicPeriod"/>
            </a:pPr>
            <a:endParaRPr lang="en-US" sz="2400" dirty="0"/>
          </a:p>
          <a:p>
            <a:pPr marL="0" indent="0" fontAlgn="auto">
              <a:spcBef>
                <a:spcPts val="0"/>
              </a:spcBef>
              <a:spcAft>
                <a:spcPts val="0"/>
              </a:spcAft>
              <a:buNone/>
            </a:pPr>
            <a:r>
              <a:rPr lang="en-US" sz="3200" dirty="0" smtClean="0"/>
              <a:t>                         Xt   =   y</a:t>
            </a:r>
            <a:r>
              <a:rPr lang="en-US" sz="3200" baseline="-25000" dirty="0" smtClean="0"/>
              <a:t>t</a:t>
            </a:r>
            <a:r>
              <a:rPr lang="en-US" sz="3200" dirty="0" smtClean="0"/>
              <a:t>   -   y</a:t>
            </a:r>
            <a:r>
              <a:rPr lang="en-US" sz="3200" baseline="-25000" dirty="0" smtClean="0"/>
              <a:t>t-1</a:t>
            </a:r>
            <a:r>
              <a:rPr lang="en-US" sz="3200" dirty="0" smtClean="0"/>
              <a:t>   =  </a:t>
            </a:r>
            <a:r>
              <a:rPr lang="en-US" sz="3200" dirty="0" smtClean="0">
                <a:latin typeface="Times New Roman" panose="02020603050405020304" pitchFamily="18" charset="0"/>
                <a:cs typeface="Times New Roman" panose="02020603050405020304" pitchFamily="18" charset="0"/>
              </a:rPr>
              <a:t>∆y</a:t>
            </a:r>
            <a:r>
              <a:rPr lang="en-US" sz="3200" baseline="-25000" dirty="0" smtClean="0">
                <a:latin typeface="Times New Roman" panose="02020603050405020304" pitchFamily="18" charset="0"/>
                <a:cs typeface="Times New Roman" panose="02020603050405020304" pitchFamily="18" charset="0"/>
              </a:rPr>
              <a:t>t</a:t>
            </a:r>
            <a:endParaRPr lang="en-US" sz="3200" baseline="-250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r>
              <a:rPr lang="en-US" sz="2200" dirty="0" smtClean="0">
                <a:solidFill>
                  <a:srgbClr val="FF0000"/>
                </a:solidFill>
              </a:rPr>
              <a:t>Note:  we could also try to do this by regressing the </a:t>
            </a:r>
            <a:r>
              <a:rPr lang="en-US" sz="2200" dirty="0" err="1" smtClean="0">
                <a:solidFill>
                  <a:srgbClr val="FF0000"/>
                </a:solidFill>
              </a:rPr>
              <a:t>timepoint</a:t>
            </a:r>
            <a:r>
              <a:rPr lang="en-US" sz="2200" dirty="0" smtClean="0">
                <a:solidFill>
                  <a:srgbClr val="FF0000"/>
                </a:solidFill>
              </a:rPr>
              <a:t> against sales and use the errors or residuals from that regression to remove the trend.  But that assumes the trend is the same everywhere and it may not be.  However, differencing is not affected by changes in trend and so it works regardless, so differencing is better for us.  </a:t>
            </a:r>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1659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Back to Our Radio Sales Data</a:t>
            </a:r>
            <a:endParaRPr lang="en-US" sz="2800" dirty="0">
              <a:solidFill>
                <a:schemeClr val="tx2">
                  <a:lumMod val="75000"/>
                </a:schemeClr>
              </a:solidFill>
            </a:endParaRPr>
          </a:p>
        </p:txBody>
      </p:sp>
      <p:sp>
        <p:nvSpPr>
          <p:cNvPr id="8" name="Content Placeholder 8"/>
          <p:cNvSpPr txBox="1">
            <a:spLocks/>
          </p:cNvSpPr>
          <p:nvPr/>
        </p:nvSpPr>
        <p:spPr>
          <a:xfrm>
            <a:off x="-76200" y="1573702"/>
            <a:ext cx="9448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Now let’s look at our radio sales.  Let’s see if it is stationary.</a:t>
            </a:r>
          </a:p>
          <a:p>
            <a:pPr marL="788670" lvl="1" indent="-514350" fontAlgn="auto">
              <a:spcBef>
                <a:spcPts val="0"/>
              </a:spcBef>
              <a:spcAft>
                <a:spcPts val="0"/>
              </a:spcAft>
              <a:buFont typeface="Wingdings 2"/>
              <a:buAutoNum type="arabicPeriod"/>
            </a:pPr>
            <a:r>
              <a:rPr lang="en-US" sz="2200" dirty="0" smtClean="0"/>
              <a:t>We can draw a trend line through it to see if there is no trend – that is, the mean is constant across all time points – that’s one of the criteria for a stationary time series.  Does it look like there is NO trend?</a:t>
            </a:r>
          </a:p>
          <a:p>
            <a:pPr marL="788670" lvl="1" indent="-514350" fontAlgn="auto">
              <a:spcBef>
                <a:spcPts val="0"/>
              </a:spcBef>
              <a:spcAft>
                <a:spcPts val="0"/>
              </a:spcAft>
              <a:buFont typeface="Wingdings 2"/>
              <a:buAutoNum type="arabicPeriod"/>
            </a:pPr>
            <a:r>
              <a:rPr lang="en-US" sz="2200" dirty="0" smtClean="0"/>
              <a:t>.</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7" name="Picture 6"/>
          <p:cNvPicPr>
            <a:picLocks noChangeAspect="1"/>
          </p:cNvPicPr>
          <p:nvPr/>
        </p:nvPicPr>
        <p:blipFill>
          <a:blip r:embed="rId3"/>
          <a:stretch>
            <a:fillRect/>
          </a:stretch>
        </p:blipFill>
        <p:spPr>
          <a:xfrm>
            <a:off x="1676400" y="2939297"/>
            <a:ext cx="5491162" cy="4173283"/>
          </a:xfrm>
          <a:prstGeom prst="rect">
            <a:avLst/>
          </a:prstGeom>
        </p:spPr>
      </p:pic>
      <p:cxnSp>
        <p:nvCxnSpPr>
          <p:cNvPr id="10" name="Straight Connector 9"/>
          <p:cNvCxnSpPr/>
          <p:nvPr/>
        </p:nvCxnSpPr>
        <p:spPr>
          <a:xfrm>
            <a:off x="2133600" y="4953000"/>
            <a:ext cx="4876800"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186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Back to Our Radio Sales Data after differencing</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Now that I have differenced the radio sales data, does our </a:t>
            </a:r>
            <a:r>
              <a:rPr lang="en-US" sz="2400" dirty="0" smtClean="0"/>
              <a:t>ACF plot look  </a:t>
            </a:r>
            <a:r>
              <a:rPr lang="en-US" sz="2400" dirty="0" smtClean="0"/>
              <a:t>any better?  Yes it does</a:t>
            </a:r>
            <a:r>
              <a:rPr lang="en-US" sz="2400" dirty="0" smtClean="0"/>
              <a:t>!</a:t>
            </a:r>
            <a:r>
              <a:rPr lang="en-US" sz="2200" dirty="0" smtClean="0"/>
              <a:t>.</a:t>
            </a:r>
            <a:endParaRPr lang="en-US" sz="2200" dirty="0" smtClean="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7" name="Picture 6"/>
          <p:cNvPicPr>
            <a:picLocks noChangeAspect="1"/>
          </p:cNvPicPr>
          <p:nvPr/>
        </p:nvPicPr>
        <p:blipFill>
          <a:blip r:embed="rId3"/>
          <a:stretch>
            <a:fillRect/>
          </a:stretch>
        </p:blipFill>
        <p:spPr>
          <a:xfrm>
            <a:off x="1597819" y="2303033"/>
            <a:ext cx="5948362" cy="4520755"/>
          </a:xfrm>
          <a:prstGeom prst="rect">
            <a:avLst/>
          </a:prstGeom>
        </p:spPr>
      </p:pic>
    </p:spTree>
    <p:extLst>
      <p:ext uri="{BB962C8B-B14F-4D97-AF65-F5344CB8AC3E}">
        <p14:creationId xmlns:p14="http://schemas.microsoft.com/office/powerpoint/2010/main" val="1299139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000" noProof="0" dirty="0" smtClean="0">
                <a:solidFill>
                  <a:srgbClr val="464653"/>
                </a:solidFill>
                <a:latin typeface="Franklin Gothic Book"/>
                <a:ea typeface="+mj-ea"/>
                <a:cs typeface="+mj-cs"/>
              </a:rPr>
              <a:t>The Important Idea of a Time Series Being Stationary</a:t>
            </a:r>
            <a:endParaRPr kumimoji="0" lang="en-US" sz="3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95059"/>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000" dirty="0" smtClean="0"/>
              <a:t>We need to crawl first before we can walk in times series.  So we are going to start out dealing with time series that are </a:t>
            </a:r>
            <a:r>
              <a:rPr lang="en-US" sz="2000" b="1" dirty="0" smtClean="0"/>
              <a:t>stationary.</a:t>
            </a:r>
          </a:p>
          <a:p>
            <a:pPr marL="514350" indent="-514350" fontAlgn="auto">
              <a:spcBef>
                <a:spcPts val="0"/>
              </a:spcBef>
              <a:spcAft>
                <a:spcPts val="0"/>
              </a:spcAft>
              <a:buFont typeface="Wingdings 2"/>
              <a:buAutoNum type="arabicPeriod"/>
            </a:pPr>
            <a:endParaRPr lang="en-US" sz="2000" b="1" dirty="0"/>
          </a:p>
          <a:p>
            <a:pPr marL="514350" indent="-514350" fontAlgn="auto">
              <a:spcBef>
                <a:spcPts val="0"/>
              </a:spcBef>
              <a:spcAft>
                <a:spcPts val="0"/>
              </a:spcAft>
              <a:buFont typeface="Wingdings 2"/>
              <a:buAutoNum type="arabicPeriod"/>
            </a:pPr>
            <a:r>
              <a:rPr lang="en-US" sz="2000" dirty="0" smtClean="0"/>
              <a:t>In non-technical terms, a </a:t>
            </a:r>
            <a:r>
              <a:rPr lang="en-US" sz="2000" b="1" dirty="0" smtClean="0"/>
              <a:t>stationary</a:t>
            </a:r>
            <a:r>
              <a:rPr lang="en-US" sz="2000" dirty="0" smtClean="0"/>
              <a:t> time series means that no matter part of the time series you examine, it is expected that the mean and the variance is constant over time.  We know this because…</a:t>
            </a:r>
          </a:p>
          <a:p>
            <a:pPr marL="514350" indent="-514350" fontAlgn="auto">
              <a:spcBef>
                <a:spcPts val="0"/>
              </a:spcBef>
              <a:spcAft>
                <a:spcPts val="0"/>
              </a:spcAft>
              <a:buFont typeface="Wingdings 2"/>
              <a:buAutoNum type="arabicPeriod"/>
            </a:pPr>
            <a:endParaRPr lang="en-US" sz="2000" dirty="0" smtClean="0"/>
          </a:p>
          <a:p>
            <a:pPr marL="788670" lvl="1" indent="-514350" fontAlgn="auto">
              <a:spcBef>
                <a:spcPts val="0"/>
              </a:spcBef>
              <a:spcAft>
                <a:spcPts val="0"/>
              </a:spcAft>
              <a:buFont typeface="Wingdings 2"/>
              <a:buAutoNum type="arabicPeriod"/>
            </a:pPr>
            <a:r>
              <a:rPr lang="en-US" sz="2000" dirty="0"/>
              <a:t>T</a:t>
            </a:r>
            <a:r>
              <a:rPr lang="en-US" sz="2000" dirty="0" smtClean="0"/>
              <a:t>he entire joint distribution of two different series of points in time the mean and variance will be constant.  </a:t>
            </a:r>
            <a:r>
              <a:rPr lang="en-US" sz="2000" dirty="0"/>
              <a:t>T</a:t>
            </a:r>
            <a:r>
              <a:rPr lang="en-US" sz="2000" dirty="0" smtClean="0"/>
              <a:t>hat is, over the long run, the joint distribution of y</a:t>
            </a:r>
            <a:r>
              <a:rPr lang="en-US" sz="2000" baseline="-25000" dirty="0" smtClean="0"/>
              <a:t>t</a:t>
            </a:r>
            <a:r>
              <a:rPr lang="en-US" sz="2000" dirty="0" smtClean="0"/>
              <a:t>, y</a:t>
            </a:r>
            <a:r>
              <a:rPr lang="en-US" sz="2000" baseline="-25000" dirty="0" smtClean="0"/>
              <a:t>t+1</a:t>
            </a:r>
            <a:r>
              <a:rPr lang="en-US" sz="2000" dirty="0" smtClean="0"/>
              <a:t>, y</a:t>
            </a:r>
            <a:r>
              <a:rPr lang="en-US" sz="2000" baseline="-25000" dirty="0" smtClean="0"/>
              <a:t>t+2</a:t>
            </a:r>
            <a:r>
              <a:rPr lang="en-US" sz="2000" dirty="0" smtClean="0"/>
              <a:t>, y</a:t>
            </a:r>
            <a:r>
              <a:rPr lang="en-US" sz="2000" baseline="-25000" dirty="0" smtClean="0"/>
              <a:t>t+3 </a:t>
            </a:r>
            <a:r>
              <a:rPr lang="en-US" sz="2000" dirty="0" smtClean="0"/>
              <a:t> will be the same as the joint probability distribution y</a:t>
            </a:r>
            <a:r>
              <a:rPr lang="en-US" sz="2000" baseline="-25000" dirty="0" smtClean="0"/>
              <a:t>t+k</a:t>
            </a:r>
            <a:r>
              <a:rPr lang="en-US" sz="2000" dirty="0" smtClean="0"/>
              <a:t>, y</a:t>
            </a:r>
            <a:r>
              <a:rPr lang="en-US" sz="2000" baseline="-25000" dirty="0" smtClean="0"/>
              <a:t>t+k+1</a:t>
            </a:r>
            <a:r>
              <a:rPr lang="en-US" sz="2000" dirty="0" smtClean="0"/>
              <a:t>, y</a:t>
            </a:r>
            <a:r>
              <a:rPr lang="en-US" sz="2000" baseline="-25000" dirty="0" smtClean="0"/>
              <a:t>t+k+2</a:t>
            </a:r>
            <a:r>
              <a:rPr lang="en-US" sz="2000" dirty="0" smtClean="0"/>
              <a:t>, y</a:t>
            </a:r>
            <a:r>
              <a:rPr lang="en-US" sz="2000" baseline="-25000" dirty="0" smtClean="0"/>
              <a:t>t+k+3</a:t>
            </a:r>
            <a:r>
              <a:rPr lang="en-US" sz="2000" dirty="0" smtClean="0"/>
              <a:t> </a:t>
            </a:r>
          </a:p>
          <a:p>
            <a:pPr marL="788670" lvl="1" indent="-514350" fontAlgn="auto">
              <a:spcBef>
                <a:spcPts val="0"/>
              </a:spcBef>
              <a:spcAft>
                <a:spcPts val="0"/>
              </a:spcAft>
              <a:buFont typeface="Wingdings 2"/>
              <a:buAutoNum type="arabicPeriod"/>
            </a:pPr>
            <a:endParaRPr lang="en-US" sz="2000" dirty="0" smtClean="0"/>
          </a:p>
          <a:p>
            <a:pPr marL="788670" lvl="1" indent="-514350" fontAlgn="auto">
              <a:spcBef>
                <a:spcPts val="0"/>
              </a:spcBef>
              <a:spcAft>
                <a:spcPts val="0"/>
              </a:spcAft>
              <a:buFont typeface="Wingdings 2"/>
              <a:buAutoNum type="arabicPeriod"/>
            </a:pPr>
            <a:endParaRPr lang="en-US" sz="2000" dirty="0"/>
          </a:p>
          <a:p>
            <a:pPr marL="788670" lvl="1" indent="-514350" fontAlgn="auto">
              <a:spcBef>
                <a:spcPts val="0"/>
              </a:spcBef>
              <a:spcAft>
                <a:spcPts val="0"/>
              </a:spcAft>
              <a:buFont typeface="Wingdings 2"/>
              <a:buAutoNum type="arabicPeriod"/>
            </a:pPr>
            <a:r>
              <a:rPr lang="en-US" sz="2000" dirty="0" smtClean="0"/>
              <a:t>Also, the </a:t>
            </a:r>
            <a:r>
              <a:rPr lang="en-US" sz="2000" b="1" dirty="0" smtClean="0"/>
              <a:t>autocorrelation</a:t>
            </a:r>
            <a:r>
              <a:rPr lang="en-US" sz="2000" dirty="0" smtClean="0"/>
              <a:t> is also constant over time.  Autocorrelation means the tendency for one data point at time t to be correlated with the data point at point time t-1.  Autocorrelations are usually positive.</a:t>
            </a:r>
          </a:p>
          <a:p>
            <a:pPr marL="788670" lvl="1" indent="-514350" fontAlgn="auto">
              <a:spcBef>
                <a:spcPts val="0"/>
              </a:spcBef>
              <a:spcAft>
                <a:spcPts val="0"/>
              </a:spcAft>
              <a:buFont typeface="Wingdings 2"/>
              <a:buAutoNum type="arabicPeriod"/>
            </a:pPr>
            <a:endParaRPr lang="en-US" sz="2200" dirty="0" smtClean="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327169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Is there just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800" dirty="0" smtClean="0"/>
              <a:t>There are </a:t>
            </a:r>
            <a:r>
              <a:rPr lang="en-US" sz="2800" dirty="0" smtClean="0"/>
              <a:t>also actual </a:t>
            </a:r>
            <a:r>
              <a:rPr lang="en-US" sz="2800" dirty="0" smtClean="0"/>
              <a:t>tests for single mean (e.g. no trend) available in </a:t>
            </a:r>
            <a:r>
              <a:rPr lang="en-US" sz="2800" dirty="0" err="1" smtClean="0"/>
              <a:t>Gretl</a:t>
            </a:r>
            <a:r>
              <a:rPr lang="en-US" sz="2800" dirty="0" smtClean="0"/>
              <a:t> </a:t>
            </a:r>
            <a:r>
              <a:rPr lang="en-US" sz="2800" dirty="0" smtClean="0"/>
              <a:t>to help our stationarity tests</a:t>
            </a:r>
          </a:p>
          <a:p>
            <a:pPr marL="788670" lvl="1" indent="-514350" fontAlgn="auto">
              <a:spcBef>
                <a:spcPts val="0"/>
              </a:spcBef>
              <a:spcAft>
                <a:spcPts val="0"/>
              </a:spcAft>
              <a:buFont typeface="Wingdings 2"/>
              <a:buAutoNum type="arabicPeriod"/>
            </a:pPr>
            <a:r>
              <a:rPr lang="en-US" dirty="0" smtClean="0"/>
              <a:t>KPSS </a:t>
            </a:r>
            <a:r>
              <a:rPr lang="en-US" dirty="0" smtClean="0"/>
              <a:t>test</a:t>
            </a:r>
          </a:p>
          <a:p>
            <a:pPr marL="788670" lvl="1" indent="-514350" fontAlgn="auto">
              <a:spcBef>
                <a:spcPts val="0"/>
              </a:spcBef>
              <a:spcAft>
                <a:spcPts val="0"/>
              </a:spcAft>
              <a:buFont typeface="Wingdings 2"/>
              <a:buAutoNum type="arabicPeriod"/>
            </a:pPr>
            <a:r>
              <a:rPr lang="en-US" dirty="0" smtClean="0"/>
              <a:t>Augmented Dickey Fuller</a:t>
            </a:r>
            <a:endParaRPr lang="en-US" dirty="0" smtClean="0"/>
          </a:p>
          <a:p>
            <a:pPr marL="788670" lvl="1"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sz="2800" dirty="0"/>
          </a:p>
          <a:p>
            <a:pPr marL="514350" indent="-514350" fontAlgn="auto">
              <a:spcBef>
                <a:spcPts val="0"/>
              </a:spcBef>
              <a:spcAft>
                <a:spcPts val="0"/>
              </a:spcAft>
              <a:buFont typeface="Wingdings 2"/>
              <a:buAutoNum type="arabicPeriod"/>
            </a:pPr>
            <a:r>
              <a:rPr lang="en-US" sz="2800" dirty="0" smtClean="0"/>
              <a:t>Each of these tests correctly tests for the single mean condition in the data</a:t>
            </a:r>
          </a:p>
          <a:p>
            <a:pPr marL="514350" indent="-514350" fontAlgn="auto">
              <a:spcBef>
                <a:spcPts val="0"/>
              </a:spcBef>
              <a:spcAft>
                <a:spcPts val="0"/>
              </a:spcAft>
              <a:buFont typeface="Wingdings 2"/>
              <a:buAutoNum type="arabicPeriod"/>
            </a:pPr>
            <a:endParaRPr lang="en-US" sz="2800" dirty="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06662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Did differencing give us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Here is the KPSS test for our differenced radio sales data – it should show a p &gt; .05 value than before differencing</a:t>
            </a:r>
          </a:p>
          <a:p>
            <a:pPr marL="788670" lvl="1" indent="-514350" fontAlgn="auto">
              <a:spcBef>
                <a:spcPts val="0"/>
              </a:spcBef>
              <a:spcAft>
                <a:spcPts val="0"/>
              </a:spcAft>
              <a:buFont typeface="Wingdings 2"/>
              <a:buAutoNum type="arabicPeriod"/>
            </a:pPr>
            <a:r>
              <a:rPr lang="en-US" sz="2000" dirty="0" smtClean="0"/>
              <a:t>H</a:t>
            </a:r>
            <a:r>
              <a:rPr lang="en-US" sz="2000" baseline="-25000" dirty="0" smtClean="0"/>
              <a:t>0</a:t>
            </a:r>
            <a:r>
              <a:rPr lang="en-US" sz="2000" dirty="0" smtClean="0"/>
              <a:t>:  no evidence data has more than one mean (fits stationary criteria)</a:t>
            </a:r>
          </a:p>
          <a:p>
            <a:pPr marL="788670" lvl="1" indent="-514350" fontAlgn="auto">
              <a:spcBef>
                <a:spcPts val="0"/>
              </a:spcBef>
              <a:spcAft>
                <a:spcPts val="0"/>
              </a:spcAft>
              <a:buFont typeface="Wingdings 2"/>
              <a:buAutoNum type="arabicPeriod"/>
            </a:pPr>
            <a:r>
              <a:rPr lang="en-US" sz="2000" dirty="0" smtClean="0"/>
              <a:t>Halt:  data has more than one mean (e.g. non-stationary)</a:t>
            </a:r>
          </a:p>
          <a:p>
            <a:pPr marL="514350" indent="-514350" fontAlgn="auto">
              <a:spcBef>
                <a:spcPts val="0"/>
              </a:spcBef>
              <a:spcAft>
                <a:spcPts val="0"/>
              </a:spcAft>
              <a:buFont typeface="Wingdings 2"/>
              <a:buAutoNum type="arabicPeriod"/>
            </a:pPr>
            <a:endParaRPr lang="en-US" sz="2800" dirty="0"/>
          </a:p>
          <a:p>
            <a:pPr marL="514350" indent="-514350" fontAlgn="auto">
              <a:spcBef>
                <a:spcPts val="0"/>
              </a:spcBef>
              <a:spcAft>
                <a:spcPts val="0"/>
              </a:spcAft>
              <a:buFont typeface="Wingdings 2"/>
              <a:buAutoNum type="arabicPeriod"/>
            </a:pPr>
            <a:r>
              <a:rPr lang="en-US" sz="2400" dirty="0" smtClean="0"/>
              <a:t>Because p &gt; .05, we cannot reject h</a:t>
            </a:r>
            <a:r>
              <a:rPr lang="en-US" sz="2400" baseline="-25000" dirty="0" smtClean="0"/>
              <a:t>0</a:t>
            </a:r>
            <a:r>
              <a:rPr lang="en-US" sz="2400" dirty="0" smtClean="0"/>
              <a:t> and so there is no evidence of more than one mean (fits criteria for stationary time series)</a:t>
            </a:r>
          </a:p>
          <a:p>
            <a:pPr marL="514350" indent="-514350" fontAlgn="auto">
              <a:spcBef>
                <a:spcPts val="0"/>
              </a:spcBef>
              <a:spcAft>
                <a:spcPts val="0"/>
              </a:spcAft>
              <a:buFont typeface="Wingdings 2"/>
              <a:buAutoNum type="arabicPeriod"/>
            </a:pPr>
            <a:endParaRPr lang="en-US" sz="2800" dirty="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stretch>
            <a:fillRect/>
          </a:stretch>
        </p:blipFill>
        <p:spPr>
          <a:xfrm>
            <a:off x="2895600" y="4419600"/>
            <a:ext cx="3894361" cy="2333223"/>
          </a:xfrm>
          <a:prstGeom prst="rect">
            <a:avLst/>
          </a:prstGeom>
        </p:spPr>
      </p:pic>
    </p:spTree>
    <p:extLst>
      <p:ext uri="{BB962C8B-B14F-4D97-AF65-F5344CB8AC3E}">
        <p14:creationId xmlns:p14="http://schemas.microsoft.com/office/powerpoint/2010/main" val="3688623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Did differencing give us a single mean?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200" dirty="0" smtClean="0"/>
              <a:t>Here is the </a:t>
            </a:r>
            <a:r>
              <a:rPr lang="en-US" sz="2200" dirty="0" smtClean="0"/>
              <a:t>Augmented Dickey Fuller </a:t>
            </a:r>
            <a:r>
              <a:rPr lang="en-US" sz="2200" dirty="0" smtClean="0"/>
              <a:t>test for our differenced radio sales data – it should show a p &gt; .05 value than before differencing</a:t>
            </a:r>
          </a:p>
          <a:p>
            <a:pPr marL="788670" lvl="1" indent="-514350" fontAlgn="auto">
              <a:spcBef>
                <a:spcPts val="0"/>
              </a:spcBef>
              <a:spcAft>
                <a:spcPts val="0"/>
              </a:spcAft>
              <a:buFont typeface="Wingdings 2"/>
              <a:buAutoNum type="arabicPeriod"/>
            </a:pPr>
            <a:r>
              <a:rPr lang="en-US" sz="2000" dirty="0" smtClean="0"/>
              <a:t>H</a:t>
            </a:r>
            <a:r>
              <a:rPr lang="en-US" sz="2000" baseline="-25000" dirty="0" smtClean="0"/>
              <a:t>0</a:t>
            </a:r>
            <a:r>
              <a:rPr lang="en-US" sz="2000" dirty="0" smtClean="0"/>
              <a:t>:  </a:t>
            </a:r>
            <a:r>
              <a:rPr lang="en-US" sz="2000" dirty="0"/>
              <a:t>data has more than one mean (e.g. non-stationary)</a:t>
            </a:r>
          </a:p>
          <a:p>
            <a:pPr marL="788670" lvl="1" indent="-514350" fontAlgn="auto">
              <a:spcBef>
                <a:spcPts val="0"/>
              </a:spcBef>
              <a:spcAft>
                <a:spcPts val="0"/>
              </a:spcAft>
              <a:buFont typeface="Wingdings 2"/>
              <a:buAutoNum type="arabicPeriod"/>
            </a:pPr>
            <a:r>
              <a:rPr lang="en-US" sz="2000" dirty="0" smtClean="0"/>
              <a:t>Halt</a:t>
            </a:r>
            <a:r>
              <a:rPr lang="en-US" sz="2000" dirty="0" smtClean="0"/>
              <a:t>:  data </a:t>
            </a:r>
            <a:r>
              <a:rPr lang="en-US" sz="2000" dirty="0" smtClean="0"/>
              <a:t>has one mean (e.g. stationary)</a:t>
            </a:r>
          </a:p>
          <a:p>
            <a:pPr marL="788670" lvl="1" indent="-514350" fontAlgn="auto">
              <a:spcBef>
                <a:spcPts val="0"/>
              </a:spcBef>
              <a:spcAft>
                <a:spcPts val="0"/>
              </a:spcAft>
              <a:buFont typeface="Wingdings 2"/>
              <a:buAutoNum type="arabicPeriod"/>
            </a:pPr>
            <a:endParaRPr lang="en-US" sz="2000" dirty="0"/>
          </a:p>
          <a:p>
            <a:pPr marL="788670" lvl="1" indent="-514350" fontAlgn="auto">
              <a:spcBef>
                <a:spcPts val="0"/>
              </a:spcBef>
              <a:spcAft>
                <a:spcPts val="0"/>
              </a:spcAft>
              <a:buFont typeface="Wingdings 2"/>
              <a:buAutoNum type="arabicPeriod"/>
            </a:pPr>
            <a:r>
              <a:rPr lang="en-US" sz="2000" dirty="0" smtClean="0"/>
              <a:t>Notice that this is just the opposite hypotheses of the KPSS test!!!</a:t>
            </a:r>
          </a:p>
          <a:p>
            <a:pPr marL="0" indent="0" fontAlgn="auto">
              <a:spcBef>
                <a:spcPts val="0"/>
              </a:spcBef>
              <a:spcAft>
                <a:spcPts val="0"/>
              </a:spcAft>
              <a:buNone/>
            </a:pPr>
            <a:endParaRPr lang="en-US" sz="2800" dirty="0" smtClean="0"/>
          </a:p>
          <a:p>
            <a:pPr marL="514350" indent="-514350" fontAlgn="auto">
              <a:spcBef>
                <a:spcPts val="0"/>
              </a:spcBef>
              <a:spcAft>
                <a:spcPts val="0"/>
              </a:spcAft>
              <a:buFont typeface="Wingdings 2"/>
              <a:buAutoNum type="arabicPeriod"/>
            </a:pPr>
            <a:r>
              <a:rPr lang="en-US" sz="2200" dirty="0" smtClean="0"/>
              <a:t>Because p &gt; .05, we cannot reject h</a:t>
            </a:r>
            <a:r>
              <a:rPr lang="en-US" sz="2200" baseline="-25000" dirty="0" smtClean="0"/>
              <a:t>0</a:t>
            </a:r>
            <a:r>
              <a:rPr lang="en-US" sz="2200" dirty="0" smtClean="0"/>
              <a:t> and so there is no evidence of more than one mean (fits criteria for stationary time series)</a:t>
            </a:r>
          </a:p>
          <a:p>
            <a:pPr marL="514350" indent="-514350" fontAlgn="auto">
              <a:spcBef>
                <a:spcPts val="0"/>
              </a:spcBef>
              <a:spcAft>
                <a:spcPts val="0"/>
              </a:spcAft>
              <a:buFont typeface="Wingdings 2"/>
              <a:buAutoNum type="arabicPeriod"/>
            </a:pPr>
            <a:endParaRPr lang="en-US" sz="2400" dirty="0" smtClean="0"/>
          </a:p>
          <a:p>
            <a:pPr marL="514350" indent="-514350" fontAlgn="auto">
              <a:spcBef>
                <a:spcPts val="0"/>
              </a:spcBef>
              <a:spcAft>
                <a:spcPts val="0"/>
              </a:spcAft>
              <a:buFont typeface="Wingdings 2"/>
              <a:buAutoNum type="arabicPeriod"/>
            </a:pPr>
            <a:endParaRPr lang="en-US" sz="2800" dirty="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stretch>
            <a:fillRect/>
          </a:stretch>
        </p:blipFill>
        <p:spPr>
          <a:xfrm>
            <a:off x="2362200" y="4714875"/>
            <a:ext cx="4148767" cy="2143125"/>
          </a:xfrm>
          <a:prstGeom prst="rect">
            <a:avLst/>
          </a:prstGeom>
        </p:spPr>
      </p:pic>
    </p:spTree>
    <p:extLst>
      <p:ext uri="{BB962C8B-B14F-4D97-AF65-F5344CB8AC3E}">
        <p14:creationId xmlns:p14="http://schemas.microsoft.com/office/powerpoint/2010/main" val="927959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algn="ctr">
              <a:defRPr/>
            </a:pPr>
            <a:r>
              <a:rPr lang="en-US" sz="2800" dirty="0" smtClean="0">
                <a:solidFill>
                  <a:srgbClr val="464653"/>
                </a:solidFill>
                <a:latin typeface="Franklin Gothic Book"/>
              </a:rPr>
              <a:t>Did </a:t>
            </a:r>
            <a:r>
              <a:rPr lang="en-US" sz="2800" dirty="0">
                <a:solidFill>
                  <a:srgbClr val="464653"/>
                </a:solidFill>
                <a:latin typeface="Franklin Gothic Book"/>
              </a:rPr>
              <a:t>differencing give us a single mean</a:t>
            </a:r>
            <a:r>
              <a:rPr lang="en-US" sz="2800" dirty="0" smtClean="0">
                <a:solidFill>
                  <a:srgbClr val="464653"/>
                </a:solidFill>
                <a:latin typeface="Franklin Gothic Book"/>
              </a:rPr>
              <a:t>?</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800" dirty="0" smtClean="0"/>
              <a:t>Here </a:t>
            </a:r>
            <a:r>
              <a:rPr lang="en-US" sz="2800" dirty="0" smtClean="0"/>
              <a:t>one more test – available in SAS - the </a:t>
            </a:r>
            <a:r>
              <a:rPr lang="en-US" sz="2800" dirty="0" smtClean="0"/>
              <a:t>Phillips-</a:t>
            </a:r>
            <a:r>
              <a:rPr lang="en-US" sz="2800" dirty="0" err="1" smtClean="0"/>
              <a:t>Perron</a:t>
            </a:r>
            <a:r>
              <a:rPr lang="en-US" sz="2800" dirty="0" smtClean="0"/>
              <a:t> test for our differenced radio sales data</a:t>
            </a:r>
          </a:p>
          <a:p>
            <a:pPr marL="788670" lvl="1" indent="-514350" fontAlgn="auto">
              <a:spcBef>
                <a:spcPts val="0"/>
              </a:spcBef>
              <a:spcAft>
                <a:spcPts val="0"/>
              </a:spcAft>
              <a:buFont typeface="Wingdings 2"/>
              <a:buAutoNum type="arabicPeriod"/>
            </a:pPr>
            <a:r>
              <a:rPr lang="en-US" dirty="0" smtClean="0"/>
              <a:t>H</a:t>
            </a:r>
            <a:r>
              <a:rPr lang="en-US" baseline="-25000" dirty="0" smtClean="0"/>
              <a:t>0</a:t>
            </a:r>
            <a:r>
              <a:rPr lang="en-US" dirty="0" smtClean="0"/>
              <a:t>:  no evidence data has single mean</a:t>
            </a:r>
          </a:p>
          <a:p>
            <a:pPr marL="788670" lvl="1" indent="-514350" fontAlgn="auto">
              <a:spcBef>
                <a:spcPts val="0"/>
              </a:spcBef>
              <a:spcAft>
                <a:spcPts val="0"/>
              </a:spcAft>
              <a:buFont typeface="Wingdings 2"/>
              <a:buAutoNum type="arabicPeriod"/>
            </a:pPr>
            <a:r>
              <a:rPr lang="en-US" dirty="0" smtClean="0"/>
              <a:t>Halt:  data have single mean</a:t>
            </a:r>
          </a:p>
          <a:p>
            <a:pPr marL="514350" indent="-514350" fontAlgn="auto">
              <a:spcBef>
                <a:spcPts val="0"/>
              </a:spcBef>
              <a:spcAft>
                <a:spcPts val="0"/>
              </a:spcAft>
              <a:buFont typeface="Wingdings 2"/>
              <a:buAutoNum type="arabicPeriod"/>
            </a:pPr>
            <a:endParaRPr lang="en-US" sz="2800" dirty="0"/>
          </a:p>
          <a:p>
            <a:pPr marL="514350" indent="-514350" fontAlgn="auto">
              <a:spcBef>
                <a:spcPts val="0"/>
              </a:spcBef>
              <a:spcAft>
                <a:spcPts val="0"/>
              </a:spcAft>
              <a:buFont typeface="Wingdings 2"/>
              <a:buAutoNum type="arabicPeriod"/>
            </a:pPr>
            <a:r>
              <a:rPr lang="en-US" sz="2800" dirty="0" smtClean="0"/>
              <a:t>Because p &lt; .05 for single mean, we reject the null hypothesis and say there is evidence that there is only a single mean in the data (e.g. fits criteria for stationary time series)</a:t>
            </a:r>
          </a:p>
          <a:p>
            <a:pPr marL="514350" indent="-514350" fontAlgn="auto">
              <a:spcBef>
                <a:spcPts val="0"/>
              </a:spcBef>
              <a:spcAft>
                <a:spcPts val="0"/>
              </a:spcAft>
              <a:buFont typeface="Wingdings 2"/>
              <a:buAutoNum type="arabicPeriod"/>
            </a:pPr>
            <a:endParaRPr lang="en-US" sz="2800" dirty="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stretch>
            <a:fillRect/>
          </a:stretch>
        </p:blipFill>
        <p:spPr>
          <a:xfrm>
            <a:off x="457200" y="4953000"/>
            <a:ext cx="8118644" cy="1381180"/>
          </a:xfrm>
          <a:prstGeom prst="rect">
            <a:avLst/>
          </a:prstGeom>
        </p:spPr>
      </p:pic>
    </p:spTree>
    <p:extLst>
      <p:ext uri="{BB962C8B-B14F-4D97-AF65-F5344CB8AC3E}">
        <p14:creationId xmlns:p14="http://schemas.microsoft.com/office/powerpoint/2010/main" val="77933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To every </a:t>
            </a:r>
            <a:r>
              <a:rPr lang="en-US" sz="4800" dirty="0"/>
              <a:t>s</a:t>
            </a:r>
            <a:r>
              <a:rPr lang="en-US" sz="4800" dirty="0" smtClean="0"/>
              <a:t>eason, turn, turn, turn…</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183422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Remember we talked about seasonality?  So here are the daily temperatures (in centigrade) for Dallas from 1960 to 1964.  As you can clearly see, the seasons of the year play a big part in temperature.</a:t>
            </a:r>
          </a:p>
          <a:p>
            <a:pPr marL="514350" indent="-514350" fontAlgn="auto">
              <a:spcBef>
                <a:spcPts val="0"/>
              </a:spcBef>
              <a:spcAft>
                <a:spcPts val="0"/>
              </a:spcAft>
              <a:buFont typeface="Wingdings 2"/>
              <a:buAutoNum type="arabicPeriod"/>
            </a:pPr>
            <a:endParaRPr lang="en-US" sz="2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793329"/>
            <a:ext cx="6667500" cy="3922059"/>
          </a:xfrm>
          <a:prstGeom prst="rect">
            <a:avLst/>
          </a:prstGeom>
        </p:spPr>
      </p:pic>
    </p:spTree>
    <p:extLst>
      <p:ext uri="{BB962C8B-B14F-4D97-AF65-F5344CB8AC3E}">
        <p14:creationId xmlns:p14="http://schemas.microsoft.com/office/powerpoint/2010/main" val="4190635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Can we get rid of that seasonality?  Then we could see what is left and decide if we can use time series models to model some more of it.</a:t>
            </a:r>
          </a:p>
          <a:p>
            <a:pPr marL="514350" indent="-514350" fontAlgn="auto">
              <a:spcBef>
                <a:spcPts val="0"/>
              </a:spcBef>
              <a:spcAft>
                <a:spcPts val="0"/>
              </a:spcAft>
              <a:buFont typeface="Wingdings 2"/>
              <a:buAutoNum type="arabicPeriod"/>
            </a:pPr>
            <a:endParaRPr lang="en-US" sz="2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793329"/>
            <a:ext cx="6667500" cy="3922059"/>
          </a:xfrm>
          <a:prstGeom prst="rect">
            <a:avLst/>
          </a:prstGeom>
        </p:spPr>
      </p:pic>
    </p:spTree>
    <p:extLst>
      <p:ext uri="{BB962C8B-B14F-4D97-AF65-F5344CB8AC3E}">
        <p14:creationId xmlns:p14="http://schemas.microsoft.com/office/powerpoint/2010/main" val="4137748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763000" cy="28458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can use differencing to get rid of seasonality as well.</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We can do what’s called first differencing on our data.  Here is the formula where d is the length of the season or period</a:t>
            </a:r>
          </a:p>
          <a:p>
            <a:pPr marL="514350" indent="-514350" fontAlgn="auto">
              <a:spcBef>
                <a:spcPts val="0"/>
              </a:spcBef>
              <a:spcAft>
                <a:spcPts val="0"/>
              </a:spcAft>
              <a:buFont typeface="Wingdings 2"/>
              <a:buAutoNum type="arabicPeriod"/>
            </a:pPr>
            <a:endParaRPr lang="en-US" sz="2400" dirty="0"/>
          </a:p>
          <a:p>
            <a:pPr marL="0" indent="0" fontAlgn="auto">
              <a:spcBef>
                <a:spcPts val="0"/>
              </a:spcBef>
              <a:spcAft>
                <a:spcPts val="0"/>
              </a:spcAft>
              <a:buNone/>
            </a:pPr>
            <a:r>
              <a:rPr lang="en-US" sz="3200" dirty="0" smtClean="0"/>
              <a:t>                         </a:t>
            </a:r>
            <a:r>
              <a:rPr lang="en-US" sz="3200" dirty="0" smtClean="0">
                <a:latin typeface="Times New Roman" panose="02020603050405020304" pitchFamily="18" charset="0"/>
                <a:cs typeface="Times New Roman" panose="02020603050405020304" pitchFamily="18" charset="0"/>
              </a:rPr>
              <a:t>∆</a:t>
            </a:r>
            <a:r>
              <a:rPr lang="en-US" sz="3200" baseline="-25000" dirty="0" smtClean="0">
                <a:latin typeface="Times New Roman" panose="02020603050405020304" pitchFamily="18" charset="0"/>
                <a:cs typeface="Times New Roman" panose="02020603050405020304" pitchFamily="18" charset="0"/>
              </a:rPr>
              <a:t>d</a:t>
            </a:r>
            <a:r>
              <a:rPr lang="en-US" sz="3200" dirty="0" smtClean="0">
                <a:latin typeface="Times New Roman" panose="02020603050405020304" pitchFamily="18" charset="0"/>
                <a:cs typeface="Times New Roman" panose="02020603050405020304" pitchFamily="18" charset="0"/>
              </a:rPr>
              <a:t>y</a:t>
            </a:r>
            <a:r>
              <a:rPr lang="en-US" sz="3200" baseline="-25000" dirty="0" smtClean="0"/>
              <a:t>t</a:t>
            </a:r>
            <a:r>
              <a:rPr lang="en-US" sz="3200" dirty="0" smtClean="0"/>
              <a:t>   =   y</a:t>
            </a:r>
            <a:r>
              <a:rPr lang="en-US" sz="3200" baseline="-25000" dirty="0" smtClean="0"/>
              <a:t>t</a:t>
            </a:r>
            <a:r>
              <a:rPr lang="en-US" sz="3200" dirty="0" smtClean="0"/>
              <a:t>   -   y</a:t>
            </a:r>
            <a:r>
              <a:rPr lang="en-US" sz="3200" baseline="-25000" dirty="0" smtClean="0"/>
              <a:t>t-d</a:t>
            </a:r>
            <a:r>
              <a:rPr lang="en-US" sz="3200" dirty="0" smtClean="0"/>
              <a:t>   </a:t>
            </a:r>
          </a:p>
          <a:p>
            <a:pPr marL="0" indent="0" fontAlgn="auto">
              <a:spcBef>
                <a:spcPts val="0"/>
              </a:spcBef>
              <a:spcAft>
                <a:spcPts val="0"/>
              </a:spcAft>
              <a:buNone/>
            </a:pPr>
            <a:endParaRPr lang="en-US" sz="3200" dirty="0" smtClean="0"/>
          </a:p>
          <a:p>
            <a:pPr marL="0" indent="0" fontAlgn="auto">
              <a:spcBef>
                <a:spcPts val="0"/>
              </a:spcBef>
              <a:spcAft>
                <a:spcPts val="0"/>
              </a:spcAft>
              <a:buNone/>
            </a:pPr>
            <a:endParaRPr lang="en-US" sz="3200" baseline="-25000" dirty="0"/>
          </a:p>
          <a:p>
            <a:pPr marL="0" indent="0" fontAlgn="auto">
              <a:spcBef>
                <a:spcPts val="0"/>
              </a:spcBef>
              <a:spcAft>
                <a:spcPts val="0"/>
              </a:spcAft>
              <a:buNone/>
            </a:pPr>
            <a:endParaRPr lang="en-US" sz="3200" baseline="-250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3486884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So in this case since it’s daily temps, the period or seasonal d = 365 days</a:t>
            </a:r>
          </a:p>
          <a:p>
            <a:pPr marL="514350" indent="-514350" fontAlgn="auto">
              <a:spcBef>
                <a:spcPts val="0"/>
              </a:spcBef>
              <a:spcAft>
                <a:spcPts val="0"/>
              </a:spcAft>
              <a:buFont typeface="Wingdings 2"/>
              <a:buAutoNum type="arabicPeriod"/>
            </a:pPr>
            <a:endParaRPr lang="en-US" sz="2200" dirty="0"/>
          </a:p>
          <a:p>
            <a:pPr marL="0" indent="0" fontAlgn="auto">
              <a:spcBef>
                <a:spcPts val="0"/>
              </a:spcBef>
              <a:spcAft>
                <a:spcPts val="0"/>
              </a:spcAft>
              <a:buNone/>
            </a:pPr>
            <a:r>
              <a:rPr lang="en-US" sz="3200" dirty="0" smtClean="0">
                <a:latin typeface="Times New Roman" panose="02020603050405020304" pitchFamily="18" charset="0"/>
                <a:cs typeface="Times New Roman" panose="02020603050405020304" pitchFamily="18" charset="0"/>
              </a:rPr>
              <a:t>                      ∆</a:t>
            </a:r>
            <a:r>
              <a:rPr lang="en-US" sz="3200" baseline="-25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y</a:t>
            </a:r>
            <a:r>
              <a:rPr lang="en-US" sz="3200" baseline="-25000" dirty="0"/>
              <a:t>t</a:t>
            </a:r>
            <a:r>
              <a:rPr lang="en-US" sz="3200" dirty="0"/>
              <a:t>   =   y</a:t>
            </a:r>
            <a:r>
              <a:rPr lang="en-US" sz="3200" baseline="-25000" dirty="0"/>
              <a:t>t</a:t>
            </a:r>
            <a:r>
              <a:rPr lang="en-US" sz="3200" dirty="0"/>
              <a:t>   -   </a:t>
            </a:r>
            <a:r>
              <a:rPr lang="en-US" sz="3200" dirty="0" smtClean="0"/>
              <a:t>y</a:t>
            </a:r>
            <a:r>
              <a:rPr lang="en-US" sz="3200" baseline="-25000" dirty="0" smtClean="0"/>
              <a:t>t-365</a:t>
            </a:r>
            <a:r>
              <a:rPr lang="en-US" sz="3200" dirty="0" smtClean="0"/>
              <a:t>   </a:t>
            </a:r>
            <a:endParaRPr lang="en-US" sz="3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3352800"/>
            <a:ext cx="5753100" cy="3384177"/>
          </a:xfrm>
          <a:prstGeom prst="rect">
            <a:avLst/>
          </a:prstGeom>
        </p:spPr>
      </p:pic>
    </p:spTree>
    <p:extLst>
      <p:ext uri="{BB962C8B-B14F-4D97-AF65-F5344CB8AC3E}">
        <p14:creationId xmlns:p14="http://schemas.microsoft.com/office/powerpoint/2010/main" val="639870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And here is the result…</a:t>
            </a:r>
          </a:p>
          <a:p>
            <a:pPr marL="514350" indent="-514350" fontAlgn="auto">
              <a:spcBef>
                <a:spcPts val="0"/>
              </a:spcBef>
              <a:spcAft>
                <a:spcPts val="0"/>
              </a:spcAft>
              <a:buFont typeface="Wingdings 2"/>
              <a:buAutoNum type="arabicPeriod"/>
            </a:pPr>
            <a:endParaRPr lang="en-US" sz="2200" dirty="0"/>
          </a:p>
          <a:p>
            <a:pPr marL="0" indent="0" fontAlgn="auto">
              <a:spcBef>
                <a:spcPts val="0"/>
              </a:spcBef>
              <a:spcAft>
                <a:spcPts val="0"/>
              </a:spcAft>
              <a:buNone/>
            </a:pPr>
            <a:r>
              <a:rPr lang="en-US" sz="3200" dirty="0" smtClean="0">
                <a:latin typeface="Times New Roman" panose="02020603050405020304" pitchFamily="18" charset="0"/>
                <a:cs typeface="Times New Roman" panose="02020603050405020304" pitchFamily="18" charset="0"/>
              </a:rPr>
              <a:t>                      ∆</a:t>
            </a:r>
            <a:r>
              <a:rPr lang="en-US" sz="3200" baseline="-25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y</a:t>
            </a:r>
            <a:r>
              <a:rPr lang="en-US" sz="3200" baseline="-25000" dirty="0"/>
              <a:t>t</a:t>
            </a:r>
            <a:r>
              <a:rPr lang="en-US" sz="3200" dirty="0"/>
              <a:t>   =   y</a:t>
            </a:r>
            <a:r>
              <a:rPr lang="en-US" sz="3200" baseline="-25000" dirty="0"/>
              <a:t>t</a:t>
            </a:r>
            <a:r>
              <a:rPr lang="en-US" sz="3200" dirty="0"/>
              <a:t>   -   </a:t>
            </a:r>
            <a:r>
              <a:rPr lang="en-US" sz="3200" dirty="0" smtClean="0"/>
              <a:t>y</a:t>
            </a:r>
            <a:r>
              <a:rPr lang="en-US" sz="3200" baseline="-25000" dirty="0" smtClean="0"/>
              <a:t>t-365</a:t>
            </a:r>
            <a:r>
              <a:rPr lang="en-US" sz="3200" dirty="0" smtClean="0"/>
              <a:t>   </a:t>
            </a:r>
            <a:endParaRPr lang="en-US" sz="3200" dirty="0"/>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2901724"/>
            <a:ext cx="6477000" cy="3810000"/>
          </a:xfrm>
          <a:prstGeom prst="rect">
            <a:avLst/>
          </a:prstGeom>
        </p:spPr>
      </p:pic>
    </p:spTree>
    <p:extLst>
      <p:ext uri="{BB962C8B-B14F-4D97-AF65-F5344CB8AC3E}">
        <p14:creationId xmlns:p14="http://schemas.microsoft.com/office/powerpoint/2010/main" val="3602820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noProof="0" dirty="0" smtClean="0">
                <a:solidFill>
                  <a:srgbClr val="464653"/>
                </a:solidFill>
                <a:latin typeface="Franklin Gothic Book"/>
                <a:ea typeface="+mj-ea"/>
                <a:cs typeface="+mj-cs"/>
              </a:rPr>
              <a:t>Stationary Time Series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Here is a strictly stationary time series.  Note that the trend line through the points is flat or slope of zero, that is the mean does not change across time.</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52" y="2667000"/>
            <a:ext cx="8126748" cy="4063374"/>
          </a:xfrm>
          <a:prstGeom prst="rect">
            <a:avLst/>
          </a:prstGeom>
        </p:spPr>
      </p:pic>
    </p:spTree>
    <p:extLst>
      <p:ext uri="{BB962C8B-B14F-4D97-AF65-F5344CB8AC3E}">
        <p14:creationId xmlns:p14="http://schemas.microsoft.com/office/powerpoint/2010/main" val="1720972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smtClean="0">
                <a:solidFill>
                  <a:srgbClr val="464653"/>
                </a:solidFill>
                <a:latin typeface="Franklin Gothic Book"/>
              </a:rPr>
              <a:t>Seasonality</a:t>
            </a:r>
            <a:endParaRPr lang="en-US" sz="2800" dirty="0">
              <a:solidFill>
                <a:schemeClr val="tx2">
                  <a:lumMod val="75000"/>
                </a:schemeClr>
              </a:solidFill>
            </a:endParaRPr>
          </a:p>
        </p:txBody>
      </p:sp>
      <p:sp>
        <p:nvSpPr>
          <p:cNvPr id="8" name="Content Placeholder 8"/>
          <p:cNvSpPr txBox="1">
            <a:spLocks/>
          </p:cNvSpPr>
          <p:nvPr/>
        </p:nvSpPr>
        <p:spPr>
          <a:xfrm>
            <a:off x="228600" y="1573702"/>
            <a:ext cx="8458200" cy="1169498"/>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Note you can also remove seasonality using regression models, but the models can be very, very ugly, so differencing is our best friend here…</a:t>
            </a:r>
            <a:endParaRPr lang="en-US" sz="2400" dirty="0"/>
          </a:p>
          <a:p>
            <a:pPr marL="514350"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2901724"/>
            <a:ext cx="6477000" cy="3810000"/>
          </a:xfrm>
          <a:prstGeom prst="rect">
            <a:avLst/>
          </a:prstGeom>
        </p:spPr>
      </p:pic>
    </p:spTree>
    <p:extLst>
      <p:ext uri="{BB962C8B-B14F-4D97-AF65-F5344CB8AC3E}">
        <p14:creationId xmlns:p14="http://schemas.microsoft.com/office/powerpoint/2010/main" val="378534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smtClean="0"/>
              <a:t>So let’s see how this all fits together</a:t>
            </a: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2190798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So Let’s Restate the Time Series Process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sz="2200" dirty="0" smtClean="0"/>
              <a:t>Plot the time series and its basic features</a:t>
            </a:r>
          </a:p>
          <a:p>
            <a:pPr marL="514350" indent="-514350">
              <a:spcBef>
                <a:spcPts val="0"/>
              </a:spcBef>
              <a:buAutoNum type="arabicPeriod"/>
            </a:pPr>
            <a:endParaRPr lang="en-US" sz="2200" dirty="0"/>
          </a:p>
          <a:p>
            <a:pPr marL="514350" indent="-514350">
              <a:spcBef>
                <a:spcPts val="0"/>
              </a:spcBef>
              <a:buAutoNum type="arabicPeriod"/>
            </a:pPr>
            <a:r>
              <a:rPr lang="en-US" sz="2200" dirty="0" smtClean="0"/>
              <a:t>Eliminate any trend or seasonal components</a:t>
            </a:r>
          </a:p>
          <a:p>
            <a:pPr marL="514350" indent="-514350">
              <a:spcBef>
                <a:spcPts val="0"/>
              </a:spcBef>
              <a:buAutoNum type="arabicPeriod"/>
            </a:pPr>
            <a:endParaRPr lang="en-US" sz="2200" dirty="0"/>
          </a:p>
          <a:p>
            <a:pPr marL="514350" indent="-514350">
              <a:spcBef>
                <a:spcPts val="0"/>
              </a:spcBef>
              <a:buAutoNum type="arabicPeriod"/>
            </a:pPr>
            <a:r>
              <a:rPr lang="en-US" sz="2200" dirty="0" smtClean="0"/>
              <a:t>Develop a forecasting model for what’s left</a:t>
            </a:r>
          </a:p>
          <a:p>
            <a:pPr marL="514350" indent="-514350">
              <a:spcBef>
                <a:spcPts val="0"/>
              </a:spcBef>
              <a:buAutoNum type="arabicPeriod"/>
            </a:pPr>
            <a:endParaRPr lang="en-US" sz="2200" dirty="0"/>
          </a:p>
          <a:p>
            <a:pPr marL="514350" indent="-514350">
              <a:spcBef>
                <a:spcPts val="0"/>
              </a:spcBef>
              <a:buAutoNum type="arabicPeriod"/>
            </a:pPr>
            <a:r>
              <a:rPr lang="en-US" sz="2200" dirty="0" smtClean="0"/>
              <a:t>Validate the model using a split sample technique</a:t>
            </a:r>
          </a:p>
          <a:p>
            <a:pPr marL="514350" indent="-514350">
              <a:spcBef>
                <a:spcPts val="0"/>
              </a:spcBef>
              <a:buAutoNum type="arabicPeriod"/>
            </a:pPr>
            <a:endParaRPr lang="en-US" sz="2200" dirty="0"/>
          </a:p>
          <a:p>
            <a:pPr marL="514350" indent="-514350">
              <a:spcBef>
                <a:spcPts val="0"/>
              </a:spcBef>
              <a:buAutoNum type="arabicPeriod"/>
            </a:pPr>
            <a:r>
              <a:rPr lang="en-US" sz="2200" dirty="0" smtClean="0"/>
              <a:t>Examine the original data versus the fitted data</a:t>
            </a:r>
          </a:p>
          <a:p>
            <a:pPr marL="514350" indent="-514350">
              <a:spcBef>
                <a:spcPts val="0"/>
              </a:spcBef>
              <a:buAutoNum type="arabicPeriod"/>
            </a:pPr>
            <a:endParaRPr lang="en-US" sz="2200" dirty="0" smtClean="0"/>
          </a:p>
          <a:p>
            <a:pPr marL="514350" indent="-514350">
              <a:spcBef>
                <a:spcPts val="0"/>
              </a:spcBef>
              <a:buAutoNum type="arabicPeriod"/>
            </a:pPr>
            <a:r>
              <a:rPr lang="en-US" sz="2200" dirty="0" smtClean="0"/>
              <a:t>Examine the future arriving data versus the forecast data</a:t>
            </a:r>
          </a:p>
          <a:p>
            <a:pPr marL="514350" indent="-514350">
              <a:spcBef>
                <a:spcPts val="0"/>
              </a:spcBef>
              <a:buAutoNum type="arabicPeriod"/>
            </a:pPr>
            <a:endParaRPr lang="en-US" sz="2200" dirty="0"/>
          </a:p>
          <a:p>
            <a:pPr marL="514350" indent="-514350">
              <a:spcBef>
                <a:spcPts val="0"/>
              </a:spcBef>
              <a:buAutoNum type="arabicPeriod"/>
            </a:pPr>
            <a:r>
              <a:rPr lang="en-US" sz="2200" dirty="0" smtClean="0"/>
              <a:t>Produce confidence intervals around the predictions</a:t>
            </a:r>
          </a:p>
          <a:p>
            <a:pPr marL="514350" indent="-514350">
              <a:spcBef>
                <a:spcPts val="0"/>
              </a:spcBef>
              <a:buAutoNum type="arabicPeriod"/>
            </a:pPr>
            <a:endParaRPr lang="en-US" sz="2200" dirty="0"/>
          </a:p>
          <a:p>
            <a:pPr marL="514350" indent="-514350">
              <a:spcBef>
                <a:spcPts val="0"/>
              </a:spcBef>
              <a:buAutoNum type="arabicPeriod"/>
            </a:pPr>
            <a:r>
              <a:rPr lang="en-US" sz="2200" dirty="0" smtClean="0"/>
              <a:t>Monitor the forecasting model to ensure it doesn’t go in the ditch</a:t>
            </a:r>
          </a:p>
          <a:p>
            <a:pPr marL="514350" indent="-514350">
              <a:spcBef>
                <a:spcPts val="0"/>
              </a:spcBef>
              <a:buAutoNum type="arabicPeriod"/>
            </a:pPr>
            <a:endParaRPr lang="en-US" sz="2200"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3907021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noProof="0" dirty="0" smtClean="0">
                <a:solidFill>
                  <a:srgbClr val="464653"/>
                </a:solidFill>
                <a:latin typeface="Franklin Gothic Book"/>
                <a:ea typeface="+mj-ea"/>
                <a:cs typeface="+mj-cs"/>
              </a:rPr>
              <a:t>Stationary Time Series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Although a little harder to imagine, note that the variance across time appears to be pretty constant – there are no “squished” parts of the time series and no obvious sections of large outliers.</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52" y="2718426"/>
            <a:ext cx="8126748" cy="4063374"/>
          </a:xfrm>
          <a:prstGeom prst="rect">
            <a:avLst/>
          </a:prstGeom>
        </p:spPr>
      </p:pic>
    </p:spTree>
    <p:extLst>
      <p:ext uri="{BB962C8B-B14F-4D97-AF65-F5344CB8AC3E}">
        <p14:creationId xmlns:p14="http://schemas.microsoft.com/office/powerpoint/2010/main" val="2956357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noProof="0" dirty="0" smtClean="0">
                <a:solidFill>
                  <a:srgbClr val="464653"/>
                </a:solidFill>
                <a:latin typeface="Franklin Gothic Book"/>
                <a:ea typeface="+mj-ea"/>
                <a:cs typeface="+mj-cs"/>
              </a:rPr>
              <a:t>Stationary Time Series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000" dirty="0" smtClean="0"/>
              <a:t>Also note that across time, although hard to </a:t>
            </a:r>
            <a:r>
              <a:rPr lang="en-US" sz="2000" dirty="0" err="1" smtClean="0"/>
              <a:t>visualize,data</a:t>
            </a:r>
            <a:r>
              <a:rPr lang="en-US" sz="2000" dirty="0" smtClean="0"/>
              <a:t> points tend to seem to have very similar patterns of positive autocorrelation. If all three conditions are met, then the time series is </a:t>
            </a:r>
            <a:r>
              <a:rPr lang="en-US" sz="2000" b="1" dirty="0" smtClean="0"/>
              <a:t>strictly stationary.</a:t>
            </a:r>
            <a:r>
              <a:rPr lang="en-US" sz="2000" dirty="0" smtClean="0"/>
              <a:t>  If the autocorrelation changed across time but the mean and variance stayed the same, then the time series is called </a:t>
            </a:r>
            <a:r>
              <a:rPr lang="en-US" sz="2000" b="1" dirty="0" smtClean="0"/>
              <a:t>“weak stationary”.</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200400"/>
            <a:ext cx="6858000" cy="3429000"/>
          </a:xfrm>
          <a:prstGeom prst="rect">
            <a:avLst/>
          </a:prstGeom>
        </p:spPr>
      </p:pic>
    </p:spTree>
    <p:extLst>
      <p:ext uri="{BB962C8B-B14F-4D97-AF65-F5344CB8AC3E}">
        <p14:creationId xmlns:p14="http://schemas.microsoft.com/office/powerpoint/2010/main" val="2170610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3600" noProof="0" dirty="0" smtClean="0">
                <a:solidFill>
                  <a:srgbClr val="464653"/>
                </a:solidFill>
                <a:latin typeface="Franklin Gothic Book"/>
                <a:ea typeface="+mj-ea"/>
                <a:cs typeface="+mj-cs"/>
              </a:rPr>
              <a:t>Stationary Time Series</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should note that in the real world strictly stationary time series are pretty rare.  It’s really kind of an extreme scenario that turns out to be useful.</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Why is a time series being stationary helpful?  Because if you base your model off one part of the time series, then you know that the new time series points it forecasts will have to have the same mean, variance and autocorrelation.  That makes for happier modeling!</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44075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r>
              <a:rPr lang="en-US" sz="4000" dirty="0" smtClean="0"/>
              <a:t> </a:t>
            </a:r>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noProof="0" dirty="0" smtClean="0">
                <a:solidFill>
                  <a:srgbClr val="464653"/>
                </a:solidFill>
                <a:latin typeface="Franklin Gothic Book"/>
                <a:ea typeface="+mj-ea"/>
                <a:cs typeface="+mj-cs"/>
              </a:rPr>
              <a:t>Back to Autocorrelation</a:t>
            </a:r>
            <a:endParaRPr kumimoji="0" lang="en-US" sz="28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Let’s return to autocorrelation again for a moment.</a:t>
            </a:r>
          </a:p>
          <a:p>
            <a:pPr marL="514350" indent="-514350" fontAlgn="auto">
              <a:spcBef>
                <a:spcPts val="0"/>
              </a:spcBef>
              <a:spcAft>
                <a:spcPts val="0"/>
              </a:spcAft>
              <a:buFont typeface="Wingdings 2"/>
              <a:buAutoNum type="arabicPeriod"/>
            </a:pPr>
            <a:endParaRPr lang="en-US" sz="2400" dirty="0"/>
          </a:p>
          <a:p>
            <a:pPr marL="514350" indent="-514350" fontAlgn="auto">
              <a:spcBef>
                <a:spcPts val="0"/>
              </a:spcBef>
              <a:spcAft>
                <a:spcPts val="0"/>
              </a:spcAft>
              <a:buFont typeface="Wingdings 2"/>
              <a:buAutoNum type="arabicPeriod"/>
            </a:pPr>
            <a:r>
              <a:rPr lang="en-US" sz="2400" dirty="0" smtClean="0"/>
              <a:t>You can examine the autocorrelation for any number of </a:t>
            </a:r>
            <a:r>
              <a:rPr lang="en-US" sz="2400" b="1" dirty="0" smtClean="0"/>
              <a:t>time lags </a:t>
            </a:r>
            <a:r>
              <a:rPr lang="en-US" sz="2400" dirty="0" smtClean="0"/>
              <a:t>between data points.</a:t>
            </a:r>
          </a:p>
          <a:p>
            <a:pPr marL="514350" indent="-514350" fontAlgn="auto">
              <a:spcBef>
                <a:spcPts val="0"/>
              </a:spcBef>
              <a:spcAft>
                <a:spcPts val="0"/>
              </a:spcAft>
              <a:buFont typeface="Wingdings 2"/>
              <a:buAutoNum type="arabicPeriod"/>
            </a:pPr>
            <a:endParaRPr lang="en-US" sz="2400" b="1" dirty="0"/>
          </a:p>
          <a:p>
            <a:pPr marL="788670" lvl="1" indent="-514350" fontAlgn="auto">
              <a:spcBef>
                <a:spcPts val="0"/>
              </a:spcBef>
              <a:spcAft>
                <a:spcPts val="0"/>
              </a:spcAft>
              <a:buFont typeface="Wingdings 2"/>
              <a:buAutoNum type="arabicPeriod"/>
            </a:pPr>
            <a:r>
              <a:rPr lang="en-US" sz="2200" dirty="0" smtClean="0"/>
              <a:t>For example, you can look at the correlation between some data point </a:t>
            </a:r>
            <a:r>
              <a:rPr lang="en-US" sz="2000" dirty="0" smtClean="0"/>
              <a:t>y</a:t>
            </a:r>
            <a:r>
              <a:rPr lang="en-US" sz="2000" baseline="-25000" dirty="0" smtClean="0"/>
              <a:t>t</a:t>
            </a:r>
            <a:r>
              <a:rPr lang="en-US" sz="2000" dirty="0" smtClean="0"/>
              <a:t> and y</a:t>
            </a:r>
            <a:r>
              <a:rPr lang="en-US" sz="2000" baseline="-25000" dirty="0" smtClean="0"/>
              <a:t>t-1</a:t>
            </a:r>
            <a:r>
              <a:rPr lang="en-US" sz="2000" dirty="0" smtClean="0"/>
              <a:t>.  That would be the autocorrelation for a lag of 1.</a:t>
            </a:r>
          </a:p>
          <a:p>
            <a:pPr marL="788670" lvl="1" indent="-514350" fontAlgn="auto">
              <a:spcBef>
                <a:spcPts val="0"/>
              </a:spcBef>
              <a:spcAft>
                <a:spcPts val="0"/>
              </a:spcAft>
              <a:buFont typeface="Wingdings 2"/>
              <a:buAutoNum type="arabicPeriod"/>
            </a:pPr>
            <a:endParaRPr lang="en-US" sz="2000" dirty="0"/>
          </a:p>
          <a:p>
            <a:pPr marL="788670" lvl="1" indent="-514350" fontAlgn="auto">
              <a:spcBef>
                <a:spcPts val="0"/>
              </a:spcBef>
              <a:spcAft>
                <a:spcPts val="0"/>
              </a:spcAft>
              <a:buFont typeface="Wingdings 2"/>
              <a:buAutoNum type="arabicPeriod"/>
            </a:pPr>
            <a:r>
              <a:rPr lang="en-US" sz="2000" dirty="0" smtClean="0"/>
              <a:t>You can look at the correlation between some data point </a:t>
            </a:r>
            <a:r>
              <a:rPr lang="en-US" sz="2000" dirty="0"/>
              <a:t>y</a:t>
            </a:r>
            <a:r>
              <a:rPr lang="en-US" sz="2000" baseline="-25000" dirty="0"/>
              <a:t>t</a:t>
            </a:r>
            <a:r>
              <a:rPr lang="en-US" sz="2000" dirty="0"/>
              <a:t> and </a:t>
            </a:r>
            <a:r>
              <a:rPr lang="en-US" sz="2000" dirty="0" smtClean="0"/>
              <a:t>y</a:t>
            </a:r>
            <a:r>
              <a:rPr lang="en-US" sz="2000" baseline="-25000" dirty="0" smtClean="0"/>
              <a:t>t-2</a:t>
            </a:r>
            <a:r>
              <a:rPr lang="en-US" sz="2000" dirty="0" smtClean="0"/>
              <a:t> which would be the autocorrelation for a lag of 2.</a:t>
            </a:r>
          </a:p>
          <a:p>
            <a:pPr marL="788670" lvl="1" indent="-514350" fontAlgn="auto">
              <a:spcBef>
                <a:spcPts val="0"/>
              </a:spcBef>
              <a:spcAft>
                <a:spcPts val="0"/>
              </a:spcAft>
              <a:buFont typeface="Wingdings 2"/>
              <a:buAutoNum type="arabicPeriod"/>
            </a:pPr>
            <a:endParaRPr lang="en-US" sz="2000" dirty="0"/>
          </a:p>
          <a:p>
            <a:pPr marL="788670" lvl="1" indent="-514350" fontAlgn="auto">
              <a:spcBef>
                <a:spcPts val="0"/>
              </a:spcBef>
              <a:spcAft>
                <a:spcPts val="0"/>
              </a:spcAft>
              <a:buFont typeface="Wingdings 2"/>
              <a:buAutoNum type="arabicPeriod"/>
            </a:pPr>
            <a:r>
              <a:rPr lang="en-US" sz="2000" dirty="0"/>
              <a:t>You can look at the correlation between some data point y</a:t>
            </a:r>
            <a:r>
              <a:rPr lang="en-US" sz="2000" baseline="-25000" dirty="0"/>
              <a:t>t</a:t>
            </a:r>
            <a:r>
              <a:rPr lang="en-US" sz="2000" dirty="0"/>
              <a:t> and </a:t>
            </a:r>
            <a:r>
              <a:rPr lang="en-US" sz="2000" dirty="0" smtClean="0"/>
              <a:t>y</a:t>
            </a:r>
            <a:r>
              <a:rPr lang="en-US" sz="2000" baseline="-25000" dirty="0" smtClean="0"/>
              <a:t>t-3</a:t>
            </a:r>
            <a:r>
              <a:rPr lang="en-US" sz="2000" dirty="0" smtClean="0"/>
              <a:t> </a:t>
            </a:r>
            <a:r>
              <a:rPr lang="en-US" sz="2000" dirty="0"/>
              <a:t>which would be the autocorrelation for a lag of </a:t>
            </a:r>
            <a:r>
              <a:rPr lang="en-US" sz="2000" dirty="0" smtClean="0"/>
              <a:t>3.</a:t>
            </a:r>
            <a:endParaRPr lang="en-US" sz="2000" dirty="0"/>
          </a:p>
          <a:p>
            <a:pPr marL="788670" lvl="1" indent="-514350" fontAlgn="auto">
              <a:spcBef>
                <a:spcPts val="0"/>
              </a:spcBef>
              <a:spcAft>
                <a:spcPts val="0"/>
              </a:spcAft>
              <a:buFont typeface="Wingdings 2"/>
              <a:buAutoNum type="arabicPeriod"/>
            </a:pPr>
            <a:endParaRPr lang="en-US" sz="2200" dirty="0" smtClean="0"/>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970533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a:solidFill>
                  <a:srgbClr val="464653"/>
                </a:solidFill>
                <a:latin typeface="Franklin Gothic Book"/>
              </a:rPr>
              <a:t>Back to Autocorrelation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We can plot out the autocorrelation for each of the lags on a plot, like the one below.  This plot is a plot of the autocorrelation function or ACF.</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444837"/>
            <a:ext cx="6362301" cy="4241535"/>
          </a:xfrm>
          <a:prstGeom prst="rect">
            <a:avLst/>
          </a:prstGeom>
        </p:spPr>
      </p:pic>
    </p:spTree>
    <p:extLst>
      <p:ext uri="{BB962C8B-B14F-4D97-AF65-F5344CB8AC3E}">
        <p14:creationId xmlns:p14="http://schemas.microsoft.com/office/powerpoint/2010/main" val="1893849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normAutofit/>
          </a:bodyPr>
          <a:lstStyle/>
          <a:p>
            <a:pPr eaLnBrk="1" hangingPunct="1"/>
            <a:endParaRPr lang="en-US" sz="4000" dirty="0" smtClean="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a:bodyPr>
          <a:lstStyle/>
          <a:p>
            <a:pPr lvl="0" algn="ctr">
              <a:defRPr/>
            </a:pPr>
            <a:r>
              <a:rPr lang="en-US" sz="3600" dirty="0" smtClean="0">
                <a:solidFill>
                  <a:srgbClr val="464653"/>
                </a:solidFill>
                <a:latin typeface="Franklin Gothic Book"/>
                <a:ea typeface="+mj-ea"/>
                <a:cs typeface="+mj-cs"/>
              </a:rPr>
              <a:t>Step 3: Analysis Run</a:t>
            </a:r>
          </a:p>
          <a:p>
            <a:pPr lvl="0" algn="ctr">
              <a:defRPr/>
            </a:pPr>
            <a:r>
              <a:rPr lang="en-US" sz="2800" dirty="0">
                <a:solidFill>
                  <a:srgbClr val="464653"/>
                </a:solidFill>
                <a:latin typeface="Franklin Gothic Book"/>
              </a:rPr>
              <a:t>Back to Autocorrelation</a:t>
            </a:r>
            <a:endParaRPr lang="en-US" sz="2800" dirty="0">
              <a:solidFill>
                <a:schemeClr val="tx2">
                  <a:lumMod val="75000"/>
                </a:schemeClr>
              </a:solidFill>
            </a:endParaRPr>
          </a:p>
        </p:txBody>
      </p:sp>
      <p:sp>
        <p:nvSpPr>
          <p:cNvPr id="8" name="Content Placeholder 8"/>
          <p:cNvSpPr txBox="1">
            <a:spLocks/>
          </p:cNvSpPr>
          <p:nvPr/>
        </p:nvSpPr>
        <p:spPr>
          <a:xfrm>
            <a:off x="228600" y="1573702"/>
            <a:ext cx="8686800" cy="821433"/>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r>
              <a:rPr lang="en-US" sz="2400" dirty="0" smtClean="0"/>
              <a:t>Notice that the pattern of autocorrelations varies – sometimes positive, sometimes negative.  That is pretty typical of a stationary time series.  Also note that none of the autocorrelations exceed the </a:t>
            </a:r>
            <a:r>
              <a:rPr lang="en-US" sz="2400" dirty="0" err="1" smtClean="0"/>
              <a:t>pvalue</a:t>
            </a:r>
            <a:r>
              <a:rPr lang="en-US" sz="2400" dirty="0" smtClean="0"/>
              <a:t> = .05 signified by the red dashed line.  So the autocorrelations can assumed to be zero for all the lags and this confirms our hunch that the time series is stationary.</a:t>
            </a:r>
          </a:p>
          <a:p>
            <a:pPr marL="788670" lvl="1" indent="-514350" fontAlgn="auto">
              <a:spcBef>
                <a:spcPts val="0"/>
              </a:spcBef>
              <a:spcAft>
                <a:spcPts val="0"/>
              </a:spcAft>
              <a:buFont typeface="Wingdings 2"/>
              <a:buAutoNum type="arabicPeriod"/>
            </a:pPr>
            <a:endParaRPr lang="en-US" sz="1800" dirty="0" smtClean="0"/>
          </a:p>
          <a:p>
            <a:pPr marL="788670" lvl="1" indent="-514350" fontAlgn="auto">
              <a:spcBef>
                <a:spcPts val="0"/>
              </a:spcBef>
              <a:spcAft>
                <a:spcPts val="0"/>
              </a:spcAft>
              <a:buFont typeface="Wingdings 2"/>
              <a:buAutoNum type="arabicPeriod"/>
            </a:pPr>
            <a:endParaRPr lang="en-US" dirty="0" smtClean="0"/>
          </a:p>
          <a:p>
            <a:pPr marL="0" indent="0" fontAlgn="auto">
              <a:spcBef>
                <a:spcPts val="0"/>
              </a:spcBef>
              <a:spcAft>
                <a:spcPts val="0"/>
              </a:spcAft>
              <a:buFont typeface="Wingdings 2"/>
              <a:buNone/>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dirty="0" smtClean="0"/>
          </a:p>
          <a:p>
            <a:pPr marL="514350" indent="-514350" fontAlgn="auto">
              <a:spcBef>
                <a:spcPts val="0"/>
              </a:spcBef>
              <a:spcAft>
                <a:spcPts val="0"/>
              </a:spcAft>
              <a:buFont typeface="Wingdings 2"/>
              <a:buAutoNum type="arabicPeriod"/>
            </a:pPr>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530600"/>
            <a:ext cx="4762101" cy="3174735"/>
          </a:xfrm>
          <a:prstGeom prst="rect">
            <a:avLst/>
          </a:prstGeom>
        </p:spPr>
      </p:pic>
    </p:spTree>
    <p:extLst>
      <p:ext uri="{BB962C8B-B14F-4D97-AF65-F5344CB8AC3E}">
        <p14:creationId xmlns:p14="http://schemas.microsoft.com/office/powerpoint/2010/main" val="3608008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4" ma:contentTypeDescription="Create a new document." ma:contentTypeScope="" ma:versionID="c7c3d213cbb2d469674a6ed12af4d478">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a5f2cd12e341de827b888a8fb19bbec0"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6B63C7-A71C-4CFF-A2EB-C14FA48DC7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A43105-C010-47AA-8F48-03297BE29328}">
  <ds:schemaRefs>
    <ds:schemaRef ds:uri="http://schemas.microsoft.com/sharepoint/v3/contenttype/forms"/>
  </ds:schemaRefs>
</ds:datastoreItem>
</file>

<file path=customXml/itemProps3.xml><?xml version="1.0" encoding="utf-8"?>
<ds:datastoreItem xmlns:ds="http://schemas.openxmlformats.org/officeDocument/2006/customXml" ds:itemID="{A5806D33-7C1D-4743-B989-9ADDFDCF8BE9}">
  <ds:schemaRefs>
    <ds:schemaRef ds:uri="7c4dd8aa-edd7-4664-bc6c-feed373e4ae0"/>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50189497-729f-4dc5-9929-5ffc656f3910"/>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Equity</Template>
  <TotalTime>8811</TotalTime>
  <Words>2035</Words>
  <Application>Microsoft Office PowerPoint</Application>
  <PresentationFormat>On-screen Show (4:3)</PresentationFormat>
  <Paragraphs>377</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Franklin Gothic Book</vt:lpstr>
      <vt:lpstr>Perpetua</vt:lpstr>
      <vt:lpstr>Times New Roman</vt:lpstr>
      <vt:lpstr>Wingdings 2</vt:lpstr>
      <vt:lpstr>Equity</vt:lpstr>
      <vt:lpstr> “Hey Stand Still” – Being Stationary is Where Its At in Time Series…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every season, turn, turn, turn… </vt:lpstr>
      <vt:lpstr>PowerPoint Presentation</vt:lpstr>
      <vt:lpstr>PowerPoint Presentation</vt:lpstr>
      <vt:lpstr>PowerPoint Presentation</vt:lpstr>
      <vt:lpstr>PowerPoint Presentation</vt:lpstr>
      <vt:lpstr>PowerPoint Presentation</vt:lpstr>
      <vt:lpstr>PowerPoint Presentation</vt:lpstr>
      <vt:lpstr>So let’s see how this all fits together</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612</cp:revision>
  <cp:lastPrinted>2022-01-07T19:33:08Z</cp:lastPrinted>
  <dcterms:created xsi:type="dcterms:W3CDTF">2007-03-27T14:14:02Z</dcterms:created>
  <dcterms:modified xsi:type="dcterms:W3CDTF">2022-01-07T20:00:47Z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ies>
</file>