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3" r:id="rId11"/>
    <p:sldId id="262" r:id="rId12"/>
    <p:sldId id="264" r:id="rId13"/>
    <p:sldId id="266" r:id="rId14"/>
    <p:sldId id="268"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7" r:id="rId38"/>
    <p:sldId id="299" r:id="rId39"/>
    <p:sldId id="301" r:id="rId40"/>
    <p:sldId id="302" r:id="rId41"/>
    <p:sldId id="300" r:id="rId42"/>
    <p:sldId id="303" r:id="rId43"/>
    <p:sldId id="304"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reativecommons.org/licenses/by-sa/3.0/deed.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creativecommons.org/licenses/by-sa/3.0/deed.e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creativecommons.org/licenses/by-sa/3.0/deed.en"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Taste of </a:t>
            </a:r>
            <a:r>
              <a:rPr lang="en-US" dirty="0" err="1" smtClean="0"/>
              <a:t>bayes</a:t>
            </a:r>
            <a:r>
              <a:rPr lang="en-US" dirty="0" smtClean="0"/>
              <a:t/>
            </a:r>
            <a:br>
              <a:rPr lang="en-US" dirty="0" smtClean="0"/>
            </a:br>
            <a:r>
              <a:rPr lang="en-US" sz="3200" dirty="0" smtClean="0"/>
              <a:t>Part 1</a:t>
            </a:r>
            <a:endParaRPr lang="en-US" sz="3200" dirty="0"/>
          </a:p>
        </p:txBody>
      </p:sp>
      <p:sp>
        <p:nvSpPr>
          <p:cNvPr id="3" name="Subtitle 2"/>
          <p:cNvSpPr>
            <a:spLocks noGrp="1"/>
          </p:cNvSpPr>
          <p:nvPr>
            <p:ph type="subTitle" idx="1"/>
          </p:nvPr>
        </p:nvSpPr>
        <p:spPr/>
        <p:txBody>
          <a:bodyPr/>
          <a:lstStyle/>
          <a:p>
            <a:r>
              <a:rPr lang="en-US" dirty="0"/>
              <a:t>Brendon J. Brewer</a:t>
            </a:r>
            <a:endParaRPr lang="en-US" dirty="0" smtClean="0">
              <a:hlinkClick r:id="rId2"/>
            </a:endParaRPr>
          </a:p>
          <a:p>
            <a:r>
              <a:rPr lang="en-US" dirty="0" smtClean="0">
                <a:solidFill>
                  <a:schemeClr val="bg1"/>
                </a:solidFill>
                <a:hlinkClick r:id="rId2"/>
              </a:rPr>
              <a:t>http</a:t>
            </a:r>
            <a:r>
              <a:rPr lang="en-US" dirty="0">
                <a:solidFill>
                  <a:schemeClr val="bg1"/>
                </a:solidFill>
                <a:hlinkClick r:id="rId2"/>
              </a:rPr>
              <a:t>://creativecommons.org/licenses/by-sa/3.0/deed.en</a:t>
            </a:r>
            <a:r>
              <a:rPr lang="en-US" u="sng" dirty="0">
                <a:solidFill>
                  <a:schemeClr val="bg1"/>
                </a:solidFill>
              </a:rPr>
              <a:t> </a:t>
            </a:r>
            <a:r>
              <a:rPr lang="en-US" dirty="0">
                <a:solidFill>
                  <a:schemeClr val="bg1"/>
                </a:solidFill>
              </a:rPr>
              <a:t>GB</a:t>
            </a:r>
          </a:p>
        </p:txBody>
      </p:sp>
    </p:spTree>
    <p:extLst>
      <p:ext uri="{BB962C8B-B14F-4D97-AF65-F5344CB8AC3E}">
        <p14:creationId xmlns:p14="http://schemas.microsoft.com/office/powerpoint/2010/main" val="35761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32000" y="2495018"/>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344353" y="899860"/>
            <a:ext cx="9792393" cy="1546577"/>
          </a:xfrm>
          <a:prstGeom prst="rect">
            <a:avLst/>
          </a:prstGeom>
        </p:spPr>
        <p:txBody>
          <a:bodyPr wrap="square">
            <a:spAutoFit/>
          </a:bodyPr>
          <a:lstStyle/>
          <a:p>
            <a:pPr marL="69215" marR="86995" indent="37465" algn="just">
              <a:lnSpc>
                <a:spcPct val="105000"/>
              </a:lnSpc>
              <a:spcBef>
                <a:spcPts val="625"/>
              </a:spcBef>
              <a:spcAft>
                <a:spcPts val="0"/>
              </a:spcAft>
            </a:pPr>
            <a:r>
              <a:rPr lang="en-US" b="1" dirty="0">
                <a:latin typeface="Georgia" panose="02040502050405020303" pitchFamily="18" charset="0"/>
                <a:ea typeface="PMingLiU" panose="02020500000000000000" pitchFamily="18" charset="-120"/>
                <a:cs typeface="PMingLiU" panose="02020500000000000000" pitchFamily="18" charset="-120"/>
              </a:rPr>
              <a:t>The likelihood for a hypothesis is the probability that </a:t>
            </a:r>
            <a:r>
              <a:rPr lang="en-US" b="1" spc="-15" dirty="0">
                <a:latin typeface="Georgia" panose="02040502050405020303" pitchFamily="18" charset="0"/>
                <a:ea typeface="PMingLiU" panose="02020500000000000000" pitchFamily="18" charset="-120"/>
                <a:cs typeface="PMingLiU" panose="02020500000000000000" pitchFamily="18" charset="-120"/>
              </a:rPr>
              <a:t>you </a:t>
            </a:r>
            <a:r>
              <a:rPr lang="en-US" b="1" dirty="0">
                <a:latin typeface="Georgia" panose="02040502050405020303" pitchFamily="18" charset="0"/>
                <a:ea typeface="PMingLiU" panose="02020500000000000000" pitchFamily="18" charset="-120"/>
                <a:cs typeface="PMingLiU" panose="02020500000000000000" pitchFamily="18" charset="-120"/>
              </a:rPr>
              <a:t>would </a:t>
            </a:r>
            <a:r>
              <a:rPr lang="en-US" b="1" spc="-20" dirty="0">
                <a:latin typeface="Georgia" panose="02040502050405020303" pitchFamily="18" charset="0"/>
                <a:ea typeface="PMingLiU" panose="02020500000000000000" pitchFamily="18" charset="-120"/>
                <a:cs typeface="PMingLiU" panose="02020500000000000000" pitchFamily="18" charset="-120"/>
              </a:rPr>
              <a:t>have </a:t>
            </a:r>
            <a:r>
              <a:rPr lang="en-US" b="1" dirty="0">
                <a:latin typeface="Georgia" panose="02040502050405020303" pitchFamily="18" charset="0"/>
                <a:ea typeface="PMingLiU" panose="02020500000000000000" pitchFamily="18" charset="-120"/>
                <a:cs typeface="PMingLiU" panose="02020500000000000000" pitchFamily="18" charset="-120"/>
              </a:rPr>
              <a:t>observed the data, if that hypothesis were true. The </a:t>
            </a:r>
            <a:r>
              <a:rPr lang="en-US" b="1" spc="-15" dirty="0">
                <a:latin typeface="Georgia" panose="02040502050405020303" pitchFamily="18" charset="0"/>
                <a:ea typeface="PMingLiU" panose="02020500000000000000" pitchFamily="18" charset="-120"/>
                <a:cs typeface="PMingLiU" panose="02020500000000000000" pitchFamily="18" charset="-120"/>
              </a:rPr>
              <a:t>values </a:t>
            </a:r>
            <a:r>
              <a:rPr lang="en-US" b="1" dirty="0">
                <a:latin typeface="Georgia" panose="02040502050405020303" pitchFamily="18" charset="0"/>
                <a:ea typeface="PMingLiU" panose="02020500000000000000" pitchFamily="18" charset="-120"/>
                <a:cs typeface="PMingLiU" panose="02020500000000000000" pitchFamily="18" charset="-120"/>
              </a:rPr>
              <a:t>can </a:t>
            </a:r>
            <a:r>
              <a:rPr lang="en-US" b="1" spc="15" dirty="0">
                <a:latin typeface="Georgia" panose="02040502050405020303" pitchFamily="18" charset="0"/>
                <a:ea typeface="PMingLiU" panose="02020500000000000000" pitchFamily="18" charset="-120"/>
                <a:cs typeface="PMingLiU" panose="02020500000000000000" pitchFamily="18" charset="-120"/>
              </a:rPr>
              <a:t>be </a:t>
            </a:r>
            <a:r>
              <a:rPr lang="en-US" b="1" dirty="0">
                <a:latin typeface="Georgia" panose="02040502050405020303" pitchFamily="18" charset="0"/>
                <a:ea typeface="PMingLiU" panose="02020500000000000000" pitchFamily="18" charset="-120"/>
                <a:cs typeface="PMingLiU" panose="02020500000000000000" pitchFamily="18" charset="-120"/>
              </a:rPr>
              <a:t>found </a:t>
            </a:r>
            <a:r>
              <a:rPr lang="en-US" b="1" spc="-20" dirty="0">
                <a:latin typeface="Georgia" panose="02040502050405020303" pitchFamily="18" charset="0"/>
                <a:ea typeface="PMingLiU" panose="02020500000000000000" pitchFamily="18" charset="-120"/>
                <a:cs typeface="PMingLiU" panose="02020500000000000000" pitchFamily="18" charset="-120"/>
              </a:rPr>
              <a:t>by</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going</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through</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each</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hypothesis</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in</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turn,</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imagining</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it</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is</a:t>
            </a:r>
            <a:r>
              <a:rPr lang="en-US" b="1" spc="-12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true,</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and</a:t>
            </a:r>
            <a:r>
              <a:rPr lang="en-US" b="1" spc="-12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asking, “What</a:t>
            </a:r>
            <a:r>
              <a:rPr lang="en-US" b="1" spc="7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is</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the</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smtClean="0">
                <a:latin typeface="Georgia" panose="02040502050405020303" pitchFamily="18" charset="0"/>
                <a:ea typeface="PMingLiU" panose="02020500000000000000" pitchFamily="18" charset="-120"/>
                <a:cs typeface="PMingLiU" panose="02020500000000000000" pitchFamily="18" charset="-120"/>
              </a:rPr>
              <a:t>likelihood</a:t>
            </a:r>
            <a:r>
              <a:rPr lang="en-US" b="1" spc="70" dirty="0" smtClean="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of</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getting</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the</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data</a:t>
            </a:r>
            <a:r>
              <a:rPr lang="en-US" b="1" spc="70"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that</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I</a:t>
            </a:r>
            <a:r>
              <a:rPr lang="en-US" b="1" spc="75" dirty="0">
                <a:latin typeface="Georgia" panose="02040502050405020303" pitchFamily="18" charset="0"/>
                <a:ea typeface="PMingLiU" panose="02020500000000000000" pitchFamily="18" charset="-120"/>
                <a:cs typeface="PMingLiU" panose="02020500000000000000" pitchFamily="18" charset="-120"/>
              </a:rPr>
              <a:t> </a:t>
            </a:r>
            <a:r>
              <a:rPr lang="en-US" b="1" dirty="0">
                <a:latin typeface="Georgia" panose="02040502050405020303" pitchFamily="18" charset="0"/>
                <a:ea typeface="PMingLiU" panose="02020500000000000000" pitchFamily="18" charset="-120"/>
                <a:cs typeface="PMingLiU" panose="02020500000000000000" pitchFamily="18" charset="-120"/>
              </a:rPr>
              <a:t>observed</a:t>
            </a:r>
            <a:r>
              <a:rPr lang="en-US" b="1" dirty="0" smtClean="0">
                <a:latin typeface="Georgia" panose="02040502050405020303" pitchFamily="18" charset="0"/>
                <a:ea typeface="PMingLiU" panose="02020500000000000000" pitchFamily="18" charset="-120"/>
                <a:cs typeface="PMingLiU" panose="02020500000000000000" pitchFamily="18" charset="-120"/>
              </a:rPr>
              <a:t>?”.  That is, what is the likelihood of getting a black ball?</a:t>
            </a:r>
            <a:endParaRPr lang="en-US" sz="1600" dirty="0">
              <a:effectLst/>
              <a:latin typeface="PMingLiU" panose="02020500000000000000" pitchFamily="18" charset="-120"/>
              <a:ea typeface="PMingLiU" panose="02020500000000000000" pitchFamily="18" charset="-120"/>
              <a:cs typeface="PMingLiU" panose="02020500000000000000" pitchFamily="18" charset="-120"/>
            </a:endParaRPr>
          </a:p>
        </p:txBody>
      </p:sp>
      <p:graphicFrame>
        <p:nvGraphicFramePr>
          <p:cNvPr id="5" name="Table 4"/>
          <p:cNvGraphicFramePr>
            <a:graphicFrameLocks noGrp="1"/>
          </p:cNvGraphicFramePr>
          <p:nvPr>
            <p:extLst>
              <p:ext uri="{D42A27DB-BD31-4B8C-83A1-F6EECF244321}">
                <p14:modId xmlns:p14="http://schemas.microsoft.com/office/powerpoint/2010/main" val="2478092184"/>
              </p:ext>
            </p:extLst>
          </p:nvPr>
        </p:nvGraphicFramePr>
        <p:xfrm>
          <a:off x="2032000" y="286435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866457650"/>
                  </a:ext>
                </a:extLst>
              </a:tr>
            </a:tbl>
          </a:graphicData>
        </a:graphic>
      </p:graphicFrame>
    </p:spTree>
    <p:extLst>
      <p:ext uri="{BB962C8B-B14F-4D97-AF65-F5344CB8AC3E}">
        <p14:creationId xmlns:p14="http://schemas.microsoft.com/office/powerpoint/2010/main" val="369744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50720" y="3541498"/>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344353" y="359819"/>
            <a:ext cx="9943407" cy="2308324"/>
          </a:xfrm>
          <a:prstGeom prst="rect">
            <a:avLst/>
          </a:prstGeom>
        </p:spPr>
        <p:txBody>
          <a:bodyPr wrap="square">
            <a:spAutoFit/>
          </a:bodyPr>
          <a:lstStyle/>
          <a:p>
            <a:r>
              <a:rPr lang="en-US" sz="2400" dirty="0"/>
              <a:t>The third column of the Bayes’ Box is the product of the prior probabilities and the likelihoods, calculated by simple multiplication.  The result will be called “prior times likelihood”, but occasionally we will use the letter </a:t>
            </a:r>
            <a:r>
              <a:rPr lang="en-US" sz="2400" i="1" dirty="0"/>
              <a:t>h </a:t>
            </a:r>
            <a:r>
              <a:rPr lang="en-US" sz="2400" dirty="0"/>
              <a:t>for these quantities. This is the </a:t>
            </a:r>
            <a:r>
              <a:rPr lang="en-US" sz="2400" i="1" dirty="0" err="1"/>
              <a:t>unnormalised</a:t>
            </a:r>
            <a:r>
              <a:rPr lang="en-US" sz="2400" i="1" dirty="0"/>
              <a:t> </a:t>
            </a:r>
            <a:r>
              <a:rPr lang="en-US" sz="2400" dirty="0"/>
              <a:t>posterior.  It does not sum to 1 as the posterior probabilities should, but it  is at least proportional to the actual posterior probabilities.</a:t>
            </a:r>
          </a:p>
        </p:txBody>
      </p:sp>
      <p:graphicFrame>
        <p:nvGraphicFramePr>
          <p:cNvPr id="6" name="Table 5"/>
          <p:cNvGraphicFramePr>
            <a:graphicFrameLocks noGrp="1"/>
          </p:cNvGraphicFramePr>
          <p:nvPr>
            <p:extLst>
              <p:ext uri="{D42A27DB-BD31-4B8C-83A1-F6EECF244321}">
                <p14:modId xmlns:p14="http://schemas.microsoft.com/office/powerpoint/2010/main" val="2813620434"/>
              </p:ext>
            </p:extLst>
          </p:nvPr>
        </p:nvGraphicFramePr>
        <p:xfrm>
          <a:off x="2032000" y="391083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r>
                        <a:rPr lang="en-US" dirty="0" smtClean="0"/>
                        <a:t>0.5</a:t>
                      </a:r>
                      <a:endParaRPr lang="en-US" dirty="0"/>
                    </a:p>
                  </a:txBody>
                  <a:tcPr/>
                </a:tc>
                <a:tc>
                  <a:txBody>
                    <a:bodyPr/>
                    <a:lstStyle/>
                    <a:p>
                      <a:pPr algn="ctr"/>
                      <a:endParaRPr lang="en-US"/>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r>
                        <a:rPr lang="en-US" dirty="0" smtClean="0"/>
                        <a:t>0.75</a:t>
                      </a:r>
                      <a:endParaRPr lang="en-US" dirty="0"/>
                    </a:p>
                  </a:txBody>
                  <a:tcPr/>
                </a:tc>
                <a:tc>
                  <a:txBody>
                    <a:bodyPr/>
                    <a:lstStyle/>
                    <a:p>
                      <a:pPr algn="ctr"/>
                      <a:endParaRPr lang="en-US" dirty="0"/>
                    </a:p>
                  </a:txBody>
                  <a:tcPr/>
                </a:tc>
                <a:extLst>
                  <a:ext uri="{0D108BD9-81ED-4DB2-BD59-A6C34878D82A}">
                    <a16:rowId xmlns:a16="http://schemas.microsoft.com/office/drawing/2014/main" val="2866457650"/>
                  </a:ext>
                </a:extLst>
              </a:tr>
            </a:tbl>
          </a:graphicData>
        </a:graphic>
      </p:graphicFrame>
    </p:spTree>
    <p:extLst>
      <p:ext uri="{BB962C8B-B14F-4D97-AF65-F5344CB8AC3E}">
        <p14:creationId xmlns:p14="http://schemas.microsoft.com/office/powerpoint/2010/main" val="491864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50720" y="3541498"/>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344353" y="359819"/>
            <a:ext cx="9943407" cy="1938992"/>
          </a:xfrm>
          <a:prstGeom prst="rect">
            <a:avLst/>
          </a:prstGeom>
        </p:spPr>
        <p:txBody>
          <a:bodyPr wrap="square">
            <a:spAutoFit/>
          </a:bodyPr>
          <a:lstStyle/>
          <a:p>
            <a:r>
              <a:rPr lang="en-US" sz="2400" dirty="0" smtClean="0"/>
              <a:t>Now we need to normalize h so that it adds up to 1.0</a:t>
            </a:r>
          </a:p>
          <a:p>
            <a:endParaRPr lang="en-US" sz="2400" dirty="0"/>
          </a:p>
          <a:p>
            <a:r>
              <a:rPr lang="en-US" sz="2400" dirty="0" smtClean="0"/>
              <a:t>.5 / .75  =  .667</a:t>
            </a:r>
          </a:p>
          <a:p>
            <a:endParaRPr lang="en-US" sz="2400" dirty="0"/>
          </a:p>
          <a:p>
            <a:r>
              <a:rPr lang="en-US" sz="2400" dirty="0" smtClean="0"/>
              <a:t>.25 /  .75  = .333</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648053249"/>
              </p:ext>
            </p:extLst>
          </p:nvPr>
        </p:nvGraphicFramePr>
        <p:xfrm>
          <a:off x="2032000" y="391083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r>
                        <a:rPr lang="en-US" dirty="0" smtClean="0"/>
                        <a:t>0.5</a:t>
                      </a:r>
                      <a:endParaRPr lang="en-US" dirty="0"/>
                    </a:p>
                  </a:txBody>
                  <a:tcPr/>
                </a:tc>
                <a:tc>
                  <a:txBody>
                    <a:bodyPr/>
                    <a:lstStyle/>
                    <a:p>
                      <a:pPr algn="ctr"/>
                      <a:r>
                        <a:rPr lang="en-US" dirty="0" smtClean="0"/>
                        <a:t>.667</a:t>
                      </a:r>
                      <a:endParaRPr lang="en-US" dirty="0"/>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.333</a:t>
                      </a: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r>
                        <a:rPr lang="en-US" dirty="0" smtClean="0"/>
                        <a:t>0.75</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866457650"/>
                  </a:ext>
                </a:extLst>
              </a:tr>
            </a:tbl>
          </a:graphicData>
        </a:graphic>
      </p:graphicFrame>
    </p:spTree>
    <p:extLst>
      <p:ext uri="{BB962C8B-B14F-4D97-AF65-F5344CB8AC3E}">
        <p14:creationId xmlns:p14="http://schemas.microsoft.com/office/powerpoint/2010/main" val="3748379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59280" y="2471531"/>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547553" y="512219"/>
            <a:ext cx="9943407" cy="1569660"/>
          </a:xfrm>
          <a:prstGeom prst="rect">
            <a:avLst/>
          </a:prstGeom>
        </p:spPr>
        <p:txBody>
          <a:bodyPr wrap="square">
            <a:spAutoFit/>
          </a:bodyPr>
          <a:lstStyle/>
          <a:p>
            <a:r>
              <a:rPr lang="en-US" sz="2400" dirty="0"/>
              <a:t>We can see that the posterior probabilities are not the same as the prior probabilities, because we have more information now! The experimental result made BB a little bit more plausible than it was before. Its probability has increased from 1/2 to 2/3.</a:t>
            </a:r>
          </a:p>
        </p:txBody>
      </p:sp>
      <p:graphicFrame>
        <p:nvGraphicFramePr>
          <p:cNvPr id="6" name="Table 5"/>
          <p:cNvGraphicFramePr>
            <a:graphicFrameLocks noGrp="1"/>
          </p:cNvGraphicFramePr>
          <p:nvPr>
            <p:extLst>
              <p:ext uri="{D42A27DB-BD31-4B8C-83A1-F6EECF244321}">
                <p14:modId xmlns:p14="http://schemas.microsoft.com/office/powerpoint/2010/main" val="3191492335"/>
              </p:ext>
            </p:extLst>
          </p:nvPr>
        </p:nvGraphicFramePr>
        <p:xfrm>
          <a:off x="1940560" y="2840863"/>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r>
                        <a:rPr lang="en-US" dirty="0" smtClean="0"/>
                        <a:t>0.5</a:t>
                      </a:r>
                      <a:endParaRPr lang="en-US" dirty="0"/>
                    </a:p>
                  </a:txBody>
                  <a:tcPr/>
                </a:tc>
                <a:tc>
                  <a:txBody>
                    <a:bodyPr/>
                    <a:lstStyle/>
                    <a:p>
                      <a:pPr algn="ctr"/>
                      <a:r>
                        <a:rPr lang="en-US" dirty="0" smtClean="0"/>
                        <a:t>.667</a:t>
                      </a:r>
                      <a:endParaRPr lang="en-US" dirty="0"/>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.333</a:t>
                      </a: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r>
                        <a:rPr lang="en-US" dirty="0" smtClean="0"/>
                        <a:t>0.75</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866457650"/>
                  </a:ext>
                </a:extLst>
              </a:tr>
            </a:tbl>
          </a:graphicData>
        </a:graphic>
      </p:graphicFrame>
    </p:spTree>
    <p:extLst>
      <p:ext uri="{BB962C8B-B14F-4D97-AF65-F5344CB8AC3E}">
        <p14:creationId xmlns:p14="http://schemas.microsoft.com/office/powerpoint/2010/main" val="1692344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59280" y="2471531"/>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567873" y="766219"/>
            <a:ext cx="9943407" cy="1200329"/>
          </a:xfrm>
          <a:prstGeom prst="rect">
            <a:avLst/>
          </a:prstGeom>
        </p:spPr>
        <p:txBody>
          <a:bodyPr wrap="square">
            <a:spAutoFit/>
          </a:bodyPr>
          <a:lstStyle/>
          <a:p>
            <a:r>
              <a:rPr lang="en-US" sz="2400" dirty="0"/>
              <a:t>The posterior probabilities of the hypotheses are proportional to the prior probabilities and the likelihoods. A high prior probability will help a hypothesis have a high posterior probability. A high likelihood value also helps. </a:t>
            </a:r>
          </a:p>
        </p:txBody>
      </p:sp>
      <p:graphicFrame>
        <p:nvGraphicFramePr>
          <p:cNvPr id="6" name="Table 5"/>
          <p:cNvGraphicFramePr>
            <a:graphicFrameLocks noGrp="1"/>
          </p:cNvGraphicFramePr>
          <p:nvPr>
            <p:extLst>
              <p:ext uri="{D42A27DB-BD31-4B8C-83A1-F6EECF244321}">
                <p14:modId xmlns:p14="http://schemas.microsoft.com/office/powerpoint/2010/main" val="3191492335"/>
              </p:ext>
            </p:extLst>
          </p:nvPr>
        </p:nvGraphicFramePr>
        <p:xfrm>
          <a:off x="1940560" y="2840863"/>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r>
                        <a:rPr lang="en-US" dirty="0" smtClean="0"/>
                        <a:t>0.5</a:t>
                      </a:r>
                      <a:endParaRPr lang="en-US" dirty="0"/>
                    </a:p>
                  </a:txBody>
                  <a:tcPr/>
                </a:tc>
                <a:tc>
                  <a:txBody>
                    <a:bodyPr/>
                    <a:lstStyle/>
                    <a:p>
                      <a:pPr algn="ctr"/>
                      <a:r>
                        <a:rPr lang="en-US" dirty="0" smtClean="0"/>
                        <a:t>.667</a:t>
                      </a:r>
                      <a:endParaRPr lang="en-US" dirty="0"/>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.333</a:t>
                      </a: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r>
                        <a:rPr lang="en-US" dirty="0" smtClean="0"/>
                        <a:t>0.75</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866457650"/>
                  </a:ext>
                </a:extLst>
              </a:tr>
            </a:tbl>
          </a:graphicData>
        </a:graphic>
      </p:graphicFrame>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73403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032000" y="1056274"/>
            <a:ext cx="8737600" cy="830997"/>
          </a:xfrm>
          <a:prstGeom prst="rect">
            <a:avLst/>
          </a:prstGeom>
        </p:spPr>
        <p:txBody>
          <a:bodyPr wrap="square">
            <a:spAutoFit/>
          </a:bodyPr>
          <a:lstStyle/>
          <a:p>
            <a:r>
              <a:rPr lang="en-US" sz="2400" dirty="0" smtClean="0"/>
              <a:t>Let’s express the terms in Bayes formula with our more familiar H (hypothesis) and D (data) representations.</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928337" y="2789398"/>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81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60880" y="101234"/>
            <a:ext cx="8737600" cy="1200329"/>
          </a:xfrm>
          <a:prstGeom prst="rect">
            <a:avLst/>
          </a:prstGeom>
        </p:spPr>
        <p:txBody>
          <a:bodyPr wrap="square">
            <a:spAutoFit/>
          </a:bodyPr>
          <a:lstStyle/>
          <a:p>
            <a:r>
              <a:rPr lang="en-US" sz="2400" dirty="0" smtClean="0"/>
              <a:t>Let’s express the terms in Bayes formula with our more familiar H (hypothesis) and D (data) representations to make it easier to understand.</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06608" y="1933318"/>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1229360" y="3939560"/>
            <a:ext cx="9895840" cy="1200329"/>
          </a:xfrm>
          <a:prstGeom prst="rect">
            <a:avLst/>
          </a:prstGeom>
        </p:spPr>
        <p:txBody>
          <a:bodyPr wrap="square">
            <a:spAutoFit/>
          </a:bodyPr>
          <a:lstStyle/>
          <a:p>
            <a:r>
              <a:rPr lang="en-US" sz="2400" i="1" dirty="0">
                <a:latin typeface="Bookman Old Style" panose="02050604050505020204" pitchFamily="18" charset="0"/>
                <a:ea typeface="PMingLiU" panose="02020500000000000000" pitchFamily="18" charset="-120"/>
                <a:cs typeface="PMingLiU" panose="02020500000000000000" pitchFamily="18" charset="-120"/>
              </a:rPr>
              <a:t>P</a:t>
            </a:r>
            <a:r>
              <a:rPr lang="en-US" sz="2400" i="1" spc="-360" dirty="0">
                <a:latin typeface="Bookman Old Style" panose="02050604050505020204" pitchFamily="18" charset="0"/>
                <a:ea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t>
            </a:r>
            <a:r>
              <a:rPr lang="en-US" sz="2400" i="1" dirty="0" smtClean="0">
                <a:latin typeface="Bookman Old Style" panose="02050604050505020204" pitchFamily="18" charset="0"/>
                <a:ea typeface="PMingLiU" panose="02020500000000000000" pitchFamily="18" charset="-120"/>
                <a:cs typeface="PMingLiU" panose="02020500000000000000" pitchFamily="18" charset="-120"/>
              </a:rPr>
              <a:t>H |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D</a:t>
            </a:r>
            <a:r>
              <a:rPr lang="en-US" sz="2400" spc="1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is the </a:t>
            </a:r>
            <a:r>
              <a:rPr lang="en-US" sz="2400" b="1" dirty="0">
                <a:latin typeface="Georgia" panose="02040502050405020303" pitchFamily="18" charset="0"/>
                <a:ea typeface="PMingLiU" panose="02020500000000000000" pitchFamily="18" charset="-120"/>
                <a:cs typeface="PMingLiU" panose="02020500000000000000" pitchFamily="18" charset="-120"/>
              </a:rPr>
              <a:t>posterior probability</a:t>
            </a:r>
            <a:r>
              <a:rPr lang="en-US" sz="2400" dirty="0">
                <a:latin typeface="PMingLiU" panose="02020500000000000000" pitchFamily="18" charset="-120"/>
                <a:cs typeface="PMingLiU" panose="02020500000000000000" pitchFamily="18" charset="-120"/>
              </a:rPr>
              <a:t>. It describes </a:t>
            </a:r>
            <a:r>
              <a:rPr lang="en-US" sz="2400" spc="-15" dirty="0">
                <a:latin typeface="PMingLiU" panose="02020500000000000000" pitchFamily="18" charset="-120"/>
                <a:cs typeface="PMingLiU" panose="02020500000000000000" pitchFamily="18" charset="-120"/>
              </a:rPr>
              <a:t>how </a:t>
            </a:r>
            <a:r>
              <a:rPr lang="en-US" sz="2400" dirty="0">
                <a:latin typeface="PMingLiU" panose="02020500000000000000" pitchFamily="18" charset="-120"/>
                <a:cs typeface="PMingLiU" panose="02020500000000000000" pitchFamily="18" charset="-120"/>
              </a:rPr>
              <a:t>certain or confident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are that hypothesis </a:t>
            </a:r>
            <a:r>
              <a:rPr lang="en-US" sz="2400" i="1" dirty="0">
                <a:latin typeface="Bookman Old Style" panose="02050604050505020204" pitchFamily="18" charset="0"/>
                <a:ea typeface="PMingLiU" panose="02020500000000000000" pitchFamily="18" charset="-120"/>
                <a:cs typeface="PMingLiU" panose="02020500000000000000" pitchFamily="18" charset="-120"/>
              </a:rPr>
              <a:t>H </a:t>
            </a:r>
            <a:r>
              <a:rPr lang="en-US" sz="2400" dirty="0">
                <a:latin typeface="PMingLiU" panose="02020500000000000000" pitchFamily="18" charset="-120"/>
                <a:cs typeface="PMingLiU" panose="02020500000000000000" pitchFamily="18" charset="-120"/>
              </a:rPr>
              <a:t>is true, given that </a:t>
            </a:r>
            <a:r>
              <a:rPr lang="en-US" sz="2400" spc="-20" dirty="0">
                <a:latin typeface="PMingLiU" panose="02020500000000000000" pitchFamily="18" charset="-120"/>
                <a:cs typeface="PMingLiU" panose="02020500000000000000" pitchFamily="18" charset="-120"/>
              </a:rPr>
              <a:t>we have </a:t>
            </a:r>
            <a:r>
              <a:rPr lang="en-US" sz="2400" dirty="0">
                <a:latin typeface="PMingLiU" panose="02020500000000000000" pitchFamily="18" charset="-120"/>
                <a:cs typeface="PMingLiU" panose="02020500000000000000" pitchFamily="18" charset="-120"/>
              </a:rPr>
              <a:t>observed data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D</a:t>
            </a:r>
            <a:r>
              <a:rPr lang="en-US" sz="2400" spc="1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Calculating posterior probabilities is the main goal of Bayesian statistics!</a:t>
            </a:r>
            <a:endParaRPr lang="en-US" sz="2400" dirty="0"/>
          </a:p>
        </p:txBody>
      </p:sp>
    </p:spTree>
    <p:extLst>
      <p:ext uri="{BB962C8B-B14F-4D97-AF65-F5344CB8AC3E}">
        <p14:creationId xmlns:p14="http://schemas.microsoft.com/office/powerpoint/2010/main" val="1526162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60880" y="101234"/>
            <a:ext cx="8737600" cy="1200329"/>
          </a:xfrm>
          <a:prstGeom prst="rect">
            <a:avLst/>
          </a:prstGeom>
        </p:spPr>
        <p:txBody>
          <a:bodyPr wrap="square">
            <a:spAutoFit/>
          </a:bodyPr>
          <a:lstStyle/>
          <a:p>
            <a:r>
              <a:rPr lang="en-US" sz="2400" dirty="0" smtClean="0"/>
              <a:t>Let’s express the terms in Bayes formula with our more familiar H (hypothesis) and D (data) representations to make it easier to understand.</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06608" y="1933318"/>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1280160" y="3979478"/>
            <a:ext cx="9895840" cy="830997"/>
          </a:xfrm>
          <a:prstGeom prst="rect">
            <a:avLst/>
          </a:prstGeom>
        </p:spPr>
        <p:txBody>
          <a:bodyPr wrap="square">
            <a:spAutoFit/>
          </a:bodyPr>
          <a:lstStyle/>
          <a:p>
            <a:r>
              <a:rPr lang="en-US" sz="2400" i="1" dirty="0">
                <a:latin typeface="Bookman Old Style" panose="02050604050505020204" pitchFamily="18" charset="0"/>
                <a:ea typeface="PMingLiU" panose="02020500000000000000" pitchFamily="18" charset="-120"/>
                <a:cs typeface="PMingLiU" panose="02020500000000000000" pitchFamily="18" charset="-120"/>
              </a:rPr>
              <a:t>P (H) is the prior probability, which describes how sure we were that H was true, before we observed the data D.</a:t>
            </a:r>
            <a:endParaRPr lang="en-US" sz="2400" dirty="0"/>
          </a:p>
        </p:txBody>
      </p:sp>
    </p:spTree>
    <p:extLst>
      <p:ext uri="{BB962C8B-B14F-4D97-AF65-F5344CB8AC3E}">
        <p14:creationId xmlns:p14="http://schemas.microsoft.com/office/powerpoint/2010/main" val="3217686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60880" y="101234"/>
            <a:ext cx="8737600" cy="1200329"/>
          </a:xfrm>
          <a:prstGeom prst="rect">
            <a:avLst/>
          </a:prstGeom>
        </p:spPr>
        <p:txBody>
          <a:bodyPr wrap="square">
            <a:spAutoFit/>
          </a:bodyPr>
          <a:lstStyle/>
          <a:p>
            <a:r>
              <a:rPr lang="en-US" sz="2400" dirty="0" smtClean="0"/>
              <a:t>Let’s express the terms in Bayes formula with our more familiar H (hypothesis) and D (data) representations to make it easier to understand.</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06608" y="1933318"/>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1280160" y="3979478"/>
            <a:ext cx="9895840" cy="830997"/>
          </a:xfrm>
          <a:prstGeom prst="rect">
            <a:avLst/>
          </a:prstGeom>
        </p:spPr>
        <p:txBody>
          <a:bodyPr wrap="square">
            <a:spAutoFit/>
          </a:bodyPr>
          <a:lstStyle/>
          <a:p>
            <a:r>
              <a:rPr lang="en-US" sz="2400" i="1" dirty="0">
                <a:latin typeface="Bookman Old Style" panose="02050604050505020204" pitchFamily="18" charset="0"/>
                <a:ea typeface="PMingLiU" panose="02020500000000000000" pitchFamily="18" charset="-120"/>
                <a:cs typeface="PMingLiU" panose="02020500000000000000" pitchFamily="18" charset="-120"/>
              </a:rPr>
              <a:t>P (D </a:t>
            </a:r>
            <a:r>
              <a:rPr lang="en-US" sz="2400" i="1" dirty="0" smtClean="0">
                <a:latin typeface="Bookman Old Style" panose="02050604050505020204" pitchFamily="18" charset="0"/>
                <a:ea typeface="PMingLiU" panose="02020500000000000000" pitchFamily="18" charset="-120"/>
                <a:cs typeface="PMingLiU" panose="02020500000000000000" pitchFamily="18" charset="-120"/>
              </a:rPr>
              <a:t>| H</a:t>
            </a:r>
            <a:r>
              <a:rPr lang="en-US" sz="2400" i="1" dirty="0">
                <a:latin typeface="Bookman Old Style" panose="02050604050505020204" pitchFamily="18" charset="0"/>
                <a:ea typeface="PMingLiU" panose="02020500000000000000" pitchFamily="18" charset="-120"/>
                <a:cs typeface="PMingLiU" panose="02020500000000000000" pitchFamily="18" charset="-120"/>
              </a:rPr>
              <a:t>) is the likelihood. If you were to assume that H is true, this is the probability that you would have observed data D.</a:t>
            </a:r>
            <a:endParaRPr lang="en-US" sz="2400" dirty="0"/>
          </a:p>
        </p:txBody>
      </p:sp>
    </p:spTree>
    <p:extLst>
      <p:ext uri="{BB962C8B-B14F-4D97-AF65-F5344CB8AC3E}">
        <p14:creationId xmlns:p14="http://schemas.microsoft.com/office/powerpoint/2010/main" val="1566680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60880" y="101234"/>
            <a:ext cx="8737600" cy="1200329"/>
          </a:xfrm>
          <a:prstGeom prst="rect">
            <a:avLst/>
          </a:prstGeom>
        </p:spPr>
        <p:txBody>
          <a:bodyPr wrap="square">
            <a:spAutoFit/>
          </a:bodyPr>
          <a:lstStyle/>
          <a:p>
            <a:r>
              <a:rPr lang="en-US" sz="2400" dirty="0" smtClean="0"/>
              <a:t>Let’s express the terms in Bayes formula with our more familiar H (hypothesis) and D (data) representations to make it easier to understand.</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06608" y="1933318"/>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1280160" y="3979478"/>
            <a:ext cx="9895840" cy="830997"/>
          </a:xfrm>
          <a:prstGeom prst="rect">
            <a:avLst/>
          </a:prstGeom>
        </p:spPr>
        <p:txBody>
          <a:bodyPr wrap="square">
            <a:spAutoFit/>
          </a:bodyPr>
          <a:lstStyle/>
          <a:p>
            <a:r>
              <a:rPr lang="en-US" sz="2400" i="1" dirty="0">
                <a:latin typeface="Bookman Old Style" panose="02050604050505020204" pitchFamily="18" charset="0"/>
                <a:ea typeface="PMingLiU" panose="02020500000000000000" pitchFamily="18" charset="-120"/>
                <a:cs typeface="PMingLiU" panose="02020500000000000000" pitchFamily="18" charset="-120"/>
              </a:rPr>
              <a:t>P (D) is the marginal likelihood. This is the probability that you would have observed data D, whether H is true or not.</a:t>
            </a:r>
            <a:endParaRPr lang="en-US" sz="2400" dirty="0"/>
          </a:p>
        </p:txBody>
      </p:sp>
    </p:spTree>
    <p:extLst>
      <p:ext uri="{BB962C8B-B14F-4D97-AF65-F5344CB8AC3E}">
        <p14:creationId xmlns:p14="http://schemas.microsoft.com/office/powerpoint/2010/main" val="423428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1238597" y="2753633"/>
            <a:ext cx="10183090" cy="1938992"/>
          </a:xfrm>
          <a:prstGeom prst="rect">
            <a:avLst/>
          </a:prstGeom>
        </p:spPr>
        <p:txBody>
          <a:bodyPr wrap="square">
            <a:spAutoFit/>
          </a:bodyPr>
          <a:lstStyle/>
          <a:p>
            <a:pPr>
              <a:spcBef>
                <a:spcPts val="5"/>
              </a:spcBef>
            </a:pPr>
            <a:r>
              <a:rPr lang="en-US" sz="800" dirty="0">
                <a:latin typeface="PMingLiU" panose="02020500000000000000" pitchFamily="18" charset="-120"/>
                <a:ea typeface="PMingLiU" panose="02020500000000000000" pitchFamily="18" charset="-120"/>
                <a:cs typeface="PMingLiU" panose="02020500000000000000" pitchFamily="18" charset="-120"/>
              </a:rPr>
              <a:t> </a:t>
            </a:r>
            <a:r>
              <a:rPr lang="en-US" sz="2400" i="1" spc="-15" dirty="0" smtClean="0">
                <a:latin typeface="Bookman Old Style" panose="02050604050505020204" pitchFamily="18" charset="0"/>
                <a:ea typeface="PMingLiU" panose="02020500000000000000" pitchFamily="18" charset="-120"/>
                <a:cs typeface="PMingLiU" panose="02020500000000000000" pitchFamily="18" charset="-120"/>
              </a:rPr>
              <a:t>Probability</a:t>
            </a:r>
            <a:r>
              <a:rPr lang="en-US" sz="2400" i="1" spc="-160" dirty="0" smtClean="0">
                <a:latin typeface="Bookman Old Style" panose="02050604050505020204" pitchFamily="18" charset="0"/>
                <a:ea typeface="PMingLiU" panose="02020500000000000000" pitchFamily="18" charset="-120"/>
                <a:cs typeface="PMingLiU" panose="02020500000000000000" pitchFamily="18" charset="-120"/>
              </a:rPr>
              <a:t> </a:t>
            </a:r>
            <a:r>
              <a:rPr lang="en-US" sz="2400" i="1" spc="-25" dirty="0">
                <a:latin typeface="Bookman Old Style" panose="02050604050505020204" pitchFamily="18" charset="0"/>
                <a:ea typeface="PMingLiU" panose="02020500000000000000" pitchFamily="18" charset="-120"/>
                <a:cs typeface="PMingLiU" panose="02020500000000000000" pitchFamily="18" charset="-120"/>
              </a:rPr>
              <a:t>can</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be</a:t>
            </a:r>
            <a:r>
              <a:rPr lang="en-US" sz="2400" i="1" spc="-15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used</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to</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describe</a:t>
            </a:r>
            <a:r>
              <a:rPr lang="en-US" sz="2400" i="1" spc="-16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30" dirty="0">
                <a:latin typeface="Bookman Old Style" panose="02050604050505020204" pitchFamily="18" charset="0"/>
                <a:ea typeface="PMingLiU" panose="02020500000000000000" pitchFamily="18" charset="-120"/>
                <a:cs typeface="PMingLiU" panose="02020500000000000000" pitchFamily="18" charset="-120"/>
              </a:rPr>
              <a:t>degrees</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of</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certainty,</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or</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how</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plausible</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some statement</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is.</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0</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and</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1</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are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the</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two</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extremes</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of</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the</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scale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and</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correspond</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to</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complete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certainty. </a:t>
            </a:r>
            <a:r>
              <a:rPr lang="en-US" sz="2400" i="1" dirty="0">
                <a:latin typeface="Bookman Old Style" panose="02050604050505020204" pitchFamily="18" charset="0"/>
                <a:ea typeface="PMingLiU" panose="02020500000000000000" pitchFamily="18" charset="-120"/>
                <a:cs typeface="PMingLiU" panose="02020500000000000000" pitchFamily="18" charset="-120"/>
              </a:rPr>
              <a:t>However,</a:t>
            </a:r>
            <a:r>
              <a:rPr lang="en-US" sz="2400" i="1" spc="-7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probabilities</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are</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not</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static</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quantities.</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When</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you</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get</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more</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information,</a:t>
            </a:r>
            <a:r>
              <a:rPr lang="en-US" sz="2400" i="1" spc="-7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your probabilities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can</a:t>
            </a:r>
            <a:r>
              <a:rPr lang="en-US" sz="2400" i="1" spc="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change.</a:t>
            </a:r>
            <a:endParaRPr lang="en-US" sz="2400" dirty="0">
              <a:effectLst/>
              <a:latin typeface="PMingLiU" panose="02020500000000000000" pitchFamily="18" charset="-120"/>
              <a:ea typeface="PMingLiU" panose="02020500000000000000" pitchFamily="18" charset="-120"/>
              <a:cs typeface="PMingLiU" panose="02020500000000000000" pitchFamily="18" charset="-120"/>
            </a:endParaRPr>
          </a:p>
        </p:txBody>
      </p:sp>
    </p:spTree>
    <p:extLst>
      <p:ext uri="{BB962C8B-B14F-4D97-AF65-F5344CB8AC3E}">
        <p14:creationId xmlns:p14="http://schemas.microsoft.com/office/powerpoint/2010/main" val="860039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59280" y="2471531"/>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sp>
        <p:nvSpPr>
          <p:cNvPr id="3" name="Rectangle 2"/>
          <p:cNvSpPr/>
          <p:nvPr/>
        </p:nvSpPr>
        <p:spPr>
          <a:xfrm>
            <a:off x="1588193" y="209682"/>
            <a:ext cx="9943407" cy="1938992"/>
          </a:xfrm>
          <a:prstGeom prst="rect">
            <a:avLst/>
          </a:prstGeom>
        </p:spPr>
        <p:txBody>
          <a:bodyPr wrap="square">
            <a:spAutoFit/>
          </a:bodyPr>
          <a:lstStyle/>
          <a:p>
            <a:r>
              <a:rPr lang="en-US" sz="2400" dirty="0" smtClean="0"/>
              <a:t>Remember, we </a:t>
            </a:r>
            <a:r>
              <a:rPr lang="en-US" sz="2400" dirty="0"/>
              <a:t>did some calculations to work out the numbers in the Bayes’ Box, particularly the posterior probabilities,  which are the ultimate goal of the calculation.   What </a:t>
            </a:r>
            <a:r>
              <a:rPr lang="en-US" sz="2400" dirty="0" smtClean="0"/>
              <a:t>we </a:t>
            </a:r>
            <a:r>
              <a:rPr lang="en-US" sz="2400" dirty="0"/>
              <a:t>were actually doing in these calculations was applying Bayes’ rule. We actually applied Bayes’ rule twice, once to compute P (BB|D) and a second time to calculate P (BW|D).</a:t>
            </a:r>
          </a:p>
        </p:txBody>
      </p:sp>
      <p:graphicFrame>
        <p:nvGraphicFramePr>
          <p:cNvPr id="6" name="Table 5"/>
          <p:cNvGraphicFramePr>
            <a:graphicFrameLocks noGrp="1"/>
          </p:cNvGraphicFramePr>
          <p:nvPr/>
        </p:nvGraphicFramePr>
        <p:xfrm>
          <a:off x="1940560" y="2840863"/>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137920">
                  <a:extLst>
                    <a:ext uri="{9D8B030D-6E8A-4147-A177-3AD203B41FA5}">
                      <a16:colId xmlns:a16="http://schemas.microsoft.com/office/drawing/2014/main" val="539496799"/>
                    </a:ext>
                  </a:extLst>
                </a:gridCol>
                <a:gridCol w="1402080">
                  <a:extLst>
                    <a:ext uri="{9D8B030D-6E8A-4147-A177-3AD203B41FA5}">
                      <a16:colId xmlns:a16="http://schemas.microsoft.com/office/drawing/2014/main" val="2477806182"/>
                    </a:ext>
                  </a:extLst>
                </a:gridCol>
                <a:gridCol w="233680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r>
                        <a:rPr lang="en-US" dirty="0" smtClean="0"/>
                        <a:t>1.0</a:t>
                      </a:r>
                      <a:endParaRPr lang="en-US" dirty="0"/>
                    </a:p>
                  </a:txBody>
                  <a:tcPr/>
                </a:tc>
                <a:tc>
                  <a:txBody>
                    <a:bodyPr/>
                    <a:lstStyle/>
                    <a:p>
                      <a:pPr algn="ctr"/>
                      <a:r>
                        <a:rPr lang="en-US" dirty="0" smtClean="0"/>
                        <a:t>0.5</a:t>
                      </a:r>
                      <a:endParaRPr lang="en-US" dirty="0"/>
                    </a:p>
                  </a:txBody>
                  <a:tcPr/>
                </a:tc>
                <a:tc>
                  <a:txBody>
                    <a:bodyPr/>
                    <a:lstStyle/>
                    <a:p>
                      <a:pPr algn="ctr"/>
                      <a:r>
                        <a:rPr lang="en-US" dirty="0" smtClean="0"/>
                        <a:t>.667</a:t>
                      </a:r>
                      <a:endParaRPr lang="en-US" dirty="0"/>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.333</a:t>
                      </a: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r>
                        <a:rPr lang="en-US" dirty="0" smtClean="0"/>
                        <a:t>0.75</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866457650"/>
                  </a:ext>
                </a:extLst>
              </a:tr>
            </a:tbl>
          </a:graphicData>
        </a:graphic>
      </p:graphicFrame>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26490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8193" y="209682"/>
            <a:ext cx="9943407" cy="461665"/>
          </a:xfrm>
          <a:prstGeom prst="rect">
            <a:avLst/>
          </a:prstGeom>
        </p:spPr>
        <p:txBody>
          <a:bodyPr wrap="square">
            <a:spAutoFit/>
          </a:bodyPr>
          <a:lstStyle/>
          <a:p>
            <a:r>
              <a:rPr lang="en-US" sz="2400" dirty="0" smtClean="0"/>
              <a:t>Now let’s try another real world example…</a:t>
            </a:r>
            <a:endParaRPr lang="en-US" sz="2400" dirty="0"/>
          </a:p>
        </p:txBody>
      </p:sp>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03712" y="1103762"/>
            <a:ext cx="9943407" cy="1938992"/>
          </a:xfrm>
          <a:prstGeom prst="rect">
            <a:avLst/>
          </a:prstGeom>
        </p:spPr>
        <p:txBody>
          <a:bodyPr wrap="square">
            <a:spAutoFit/>
          </a:bodyPr>
          <a:lstStyle/>
          <a:p>
            <a:r>
              <a:rPr lang="en-US" sz="2400" dirty="0"/>
              <a:t>You move into a new house which has a phone installed. You can’t remember the phone number, but you suspect it might be 555-3226 (some of you may  </a:t>
            </a:r>
            <a:r>
              <a:rPr lang="en-US" sz="2400" dirty="0" smtClean="0"/>
              <a:t>recognize </a:t>
            </a:r>
            <a:r>
              <a:rPr lang="en-US" sz="2400" dirty="0"/>
              <a:t>this as being </a:t>
            </a:r>
            <a:r>
              <a:rPr lang="en-US" sz="2400" dirty="0" smtClean="0"/>
              <a:t>the </a:t>
            </a:r>
            <a:r>
              <a:rPr lang="en-US" sz="2400" dirty="0"/>
              <a:t>phone number for Homer Simpson’s “Mr Plow” business). To test this hypothesis, you carry out an experiment by picking up the phone and dialing 555-3226.</a:t>
            </a:r>
          </a:p>
        </p:txBody>
      </p:sp>
      <p:sp>
        <p:nvSpPr>
          <p:cNvPr id="10" name="Rectangle 9"/>
          <p:cNvSpPr/>
          <p:nvPr/>
        </p:nvSpPr>
        <p:spPr>
          <a:xfrm>
            <a:off x="1303712" y="3608796"/>
            <a:ext cx="9943407" cy="1938992"/>
          </a:xfrm>
          <a:prstGeom prst="rect">
            <a:avLst/>
          </a:prstGeom>
        </p:spPr>
        <p:txBody>
          <a:bodyPr wrap="square">
            <a:spAutoFit/>
          </a:bodyPr>
          <a:lstStyle/>
          <a:p>
            <a:r>
              <a:rPr lang="en-US" sz="2400" dirty="0"/>
              <a:t>If you are correct about the phone number, you will definitely hear a busy signal because you are calling yourself. If you are incorrect, the probability of hearing a busy signal is 1/100. However, all of that is only true if you assume the phone is working, and it might be broken! If the phone is broken, it will always give a busy signal.</a:t>
            </a:r>
          </a:p>
        </p:txBody>
      </p:sp>
    </p:spTree>
    <p:extLst>
      <p:ext uri="{BB962C8B-B14F-4D97-AF65-F5344CB8AC3E}">
        <p14:creationId xmlns:p14="http://schemas.microsoft.com/office/powerpoint/2010/main" val="2194646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03711" y="219842"/>
            <a:ext cx="9943407" cy="1569660"/>
          </a:xfrm>
          <a:prstGeom prst="rect">
            <a:avLst/>
          </a:prstGeom>
        </p:spPr>
        <p:txBody>
          <a:bodyPr wrap="square">
            <a:spAutoFit/>
          </a:bodyPr>
          <a:lstStyle/>
          <a:p>
            <a:r>
              <a:rPr lang="en-US" sz="2400" dirty="0"/>
              <a:t>When you do the experiment, the outcome (the data) is that </a:t>
            </a:r>
            <a:r>
              <a:rPr lang="en-US" sz="2400" b="1" dirty="0"/>
              <a:t>you do actually get the busy signal</a:t>
            </a:r>
            <a:r>
              <a:rPr lang="en-US" sz="2400" dirty="0"/>
              <a:t>. The question asked us to consider the following four hypotheses, and to calculate their posterior probabilities: Note that the four hypotheses are mutually exclusive </a:t>
            </a:r>
            <a:r>
              <a:rPr lang="en-US" sz="2400" dirty="0" smtClean="0"/>
              <a:t>and exhaustive.</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712648900"/>
              </p:ext>
            </p:extLst>
          </p:nvPr>
        </p:nvGraphicFramePr>
        <p:xfrm>
          <a:off x="2981351" y="3058159"/>
          <a:ext cx="6588125" cy="2017555"/>
        </p:xfrm>
        <a:graphic>
          <a:graphicData uri="http://schemas.openxmlformats.org/drawingml/2006/table">
            <a:tbl>
              <a:tblPr firstRow="1" firstCol="1" lastRow="1" lastCol="1" bandRow="1" bandCol="1"/>
              <a:tblGrid>
                <a:gridCol w="1114186">
                  <a:extLst>
                    <a:ext uri="{9D8B030D-6E8A-4147-A177-3AD203B41FA5}">
                      <a16:colId xmlns:a16="http://schemas.microsoft.com/office/drawing/2014/main" val="3050800426"/>
                    </a:ext>
                  </a:extLst>
                </a:gridCol>
                <a:gridCol w="3853601">
                  <a:extLst>
                    <a:ext uri="{9D8B030D-6E8A-4147-A177-3AD203B41FA5}">
                      <a16:colId xmlns:a16="http://schemas.microsoft.com/office/drawing/2014/main" val="1846631077"/>
                    </a:ext>
                  </a:extLst>
                </a:gridCol>
                <a:gridCol w="1620338">
                  <a:extLst>
                    <a:ext uri="{9D8B030D-6E8A-4147-A177-3AD203B41FA5}">
                      <a16:colId xmlns:a16="http://schemas.microsoft.com/office/drawing/2014/main" val="2306576746"/>
                    </a:ext>
                  </a:extLst>
                </a:gridCol>
              </a:tblGrid>
              <a:tr h="401825">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411660">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40463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40463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394800">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Tree>
    <p:extLst>
      <p:ext uri="{BB962C8B-B14F-4D97-AF65-F5344CB8AC3E}">
        <p14:creationId xmlns:p14="http://schemas.microsoft.com/office/powerpoint/2010/main" val="350018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03711" y="219842"/>
            <a:ext cx="9943407" cy="461665"/>
          </a:xfrm>
          <a:prstGeom prst="rect">
            <a:avLst/>
          </a:prstGeom>
        </p:spPr>
        <p:txBody>
          <a:bodyPr wrap="square">
            <a:spAutoFit/>
          </a:bodyPr>
          <a:lstStyle/>
          <a:p>
            <a:r>
              <a:rPr lang="en-US" sz="2400" dirty="0" smtClean="0"/>
              <a:t>Let’s set up our Bayes box and see how this works!</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595887766"/>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375114"/>
              </p:ext>
            </p:extLst>
          </p:nvPr>
        </p:nvGraphicFramePr>
        <p:xfrm>
          <a:off x="5577839" y="985133"/>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Tree>
    <p:extLst>
      <p:ext uri="{BB962C8B-B14F-4D97-AF65-F5344CB8AC3E}">
        <p14:creationId xmlns:p14="http://schemas.microsoft.com/office/powerpoint/2010/main" val="2702994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4682801"/>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If H1 is true, then the likelihood of getting a busy signal is 1.0</a:t>
            </a:r>
            <a:endParaRPr lang="en-US" sz="2400" dirty="0"/>
          </a:p>
        </p:txBody>
      </p:sp>
    </p:spTree>
    <p:extLst>
      <p:ext uri="{BB962C8B-B14F-4D97-AF65-F5344CB8AC3E}">
        <p14:creationId xmlns:p14="http://schemas.microsoft.com/office/powerpoint/2010/main" val="1123426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66862982"/>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If H2 is true, then the likelihood of getting a busy signal is 0.01</a:t>
            </a:r>
            <a:endParaRPr lang="en-US" sz="2400" dirty="0"/>
          </a:p>
        </p:txBody>
      </p:sp>
    </p:spTree>
    <p:extLst>
      <p:ext uri="{BB962C8B-B14F-4D97-AF65-F5344CB8AC3E}">
        <p14:creationId xmlns:p14="http://schemas.microsoft.com/office/powerpoint/2010/main" val="3641394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33688472"/>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If H3 is true, then the likelihood of getting a busy signal is 1.0</a:t>
            </a:r>
            <a:endParaRPr lang="en-US" sz="2400" dirty="0"/>
          </a:p>
        </p:txBody>
      </p:sp>
    </p:spTree>
    <p:extLst>
      <p:ext uri="{BB962C8B-B14F-4D97-AF65-F5344CB8AC3E}">
        <p14:creationId xmlns:p14="http://schemas.microsoft.com/office/powerpoint/2010/main" val="1416653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68373327"/>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If H4 is true, then the likelihood of getting a busy signal is 1.0</a:t>
            </a:r>
            <a:endParaRPr lang="en-US" sz="2400" dirty="0"/>
          </a:p>
        </p:txBody>
      </p:sp>
    </p:spTree>
    <p:extLst>
      <p:ext uri="{BB962C8B-B14F-4D97-AF65-F5344CB8AC3E}">
        <p14:creationId xmlns:p14="http://schemas.microsoft.com/office/powerpoint/2010/main" val="4079757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33169803"/>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r>
                        <a:rPr lang="en-US" dirty="0" smtClean="0"/>
                        <a:t>0.4</a:t>
                      </a:r>
                    </a:p>
                  </a:txBody>
                  <a:tcPr/>
                </a:tc>
                <a:tc>
                  <a:txBody>
                    <a:bodyPr/>
                    <a:lstStyle/>
                    <a:p>
                      <a:pPr algn="ctr"/>
                      <a:endParaRPr lang="en-US"/>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r>
                        <a:rPr lang="en-US" dirty="0" smtClean="0"/>
                        <a:t>.004</a:t>
                      </a:r>
                      <a:endParaRPr lang="en-US" dirty="0"/>
                    </a:p>
                  </a:txBody>
                  <a:tcPr/>
                </a:tc>
                <a:tc>
                  <a:txBody>
                    <a:bodyPr/>
                    <a:lstStyle/>
                    <a:p>
                      <a:pPr algn="ctr"/>
                      <a:endParaRPr lang="en-US"/>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endParaRPr lang="en-US"/>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Now calculate h our </a:t>
            </a:r>
            <a:r>
              <a:rPr lang="en-US" sz="2400" dirty="0" err="1" smtClean="0"/>
              <a:t>unnormalized</a:t>
            </a:r>
            <a:r>
              <a:rPr lang="en-US" sz="2400" dirty="0" smtClean="0"/>
              <a:t> posterior </a:t>
            </a:r>
            <a:endParaRPr lang="en-US" sz="2400" dirty="0"/>
          </a:p>
        </p:txBody>
      </p:sp>
    </p:spTree>
    <p:extLst>
      <p:ext uri="{BB962C8B-B14F-4D97-AF65-F5344CB8AC3E}">
        <p14:creationId xmlns:p14="http://schemas.microsoft.com/office/powerpoint/2010/main" val="3454340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25855" y="66367"/>
            <a:ext cx="3705169" cy="1569660"/>
          </a:xfrm>
          <a:prstGeom prst="rect">
            <a:avLst/>
          </a:prstGeom>
        </p:spPr>
        <p:txBody>
          <a:bodyPr wrap="square">
            <a:spAutoFit/>
          </a:bodyPr>
          <a:lstStyle/>
          <a:p>
            <a:r>
              <a:rPr lang="en-US" sz="2400" dirty="0" smtClean="0">
                <a:solidFill>
                  <a:schemeClr val="bg1"/>
                </a:solidFill>
              </a:rPr>
              <a:t>Remember – we know the following piece of data:  You call the number and get a busy signal</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2588163"/>
              </p:ext>
            </p:extLst>
          </p:nvPr>
        </p:nvGraphicFramePr>
        <p:xfrm>
          <a:off x="2082800" y="30666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r>
                        <a:rPr lang="en-US" dirty="0" smtClean="0"/>
                        <a:t>0.4</a:t>
                      </a:r>
                    </a:p>
                  </a:txBody>
                  <a:tcPr/>
                </a:tc>
                <a:tc>
                  <a:txBody>
                    <a:bodyPr/>
                    <a:lstStyle/>
                    <a:p>
                      <a:pPr algn="ctr"/>
                      <a:r>
                        <a:rPr lang="en-US" dirty="0" smtClean="0"/>
                        <a:t>0.662</a:t>
                      </a:r>
                      <a:endParaRPr lang="en-US" dirty="0"/>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r>
                        <a:rPr lang="en-US" dirty="0" smtClean="0"/>
                        <a:t>.004</a:t>
                      </a:r>
                      <a:endParaRPr lang="en-US" dirty="0"/>
                    </a:p>
                  </a:txBody>
                  <a:tcPr/>
                </a:tc>
                <a:tc>
                  <a:txBody>
                    <a:bodyPr/>
                    <a:lstStyle/>
                    <a:p>
                      <a:pPr algn="ctr"/>
                      <a:r>
                        <a:rPr lang="en-US" dirty="0" smtClean="0"/>
                        <a:t>0.00662</a:t>
                      </a:r>
                      <a:endParaRPr lang="en-US" dirty="0"/>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1950720" y="2697294"/>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45405"/>
              </p:ext>
            </p:extLst>
          </p:nvPr>
        </p:nvGraphicFramePr>
        <p:xfrm>
          <a:off x="5435599" y="931760"/>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1" name="Rectangle 10"/>
          <p:cNvSpPr/>
          <p:nvPr/>
        </p:nvSpPr>
        <p:spPr>
          <a:xfrm>
            <a:off x="2255520" y="5674206"/>
            <a:ext cx="8128000" cy="461665"/>
          </a:xfrm>
          <a:prstGeom prst="rect">
            <a:avLst/>
          </a:prstGeom>
        </p:spPr>
        <p:txBody>
          <a:bodyPr wrap="square">
            <a:spAutoFit/>
          </a:bodyPr>
          <a:lstStyle/>
          <a:p>
            <a:r>
              <a:rPr lang="en-US" sz="2400" dirty="0" smtClean="0"/>
              <a:t>Now normalize the h figures</a:t>
            </a:r>
            <a:endParaRPr lang="en-US" sz="2400" dirty="0"/>
          </a:p>
        </p:txBody>
      </p:sp>
    </p:spTree>
    <p:extLst>
      <p:ext uri="{BB962C8B-B14F-4D97-AF65-F5344CB8AC3E}">
        <p14:creationId xmlns:p14="http://schemas.microsoft.com/office/powerpoint/2010/main" val="1783597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897" y="1082775"/>
            <a:ext cx="10415847" cy="1938992"/>
          </a:xfrm>
          <a:prstGeom prst="rect">
            <a:avLst/>
          </a:prstGeom>
        </p:spPr>
        <p:txBody>
          <a:bodyPr wrap="square">
            <a:spAutoFit/>
          </a:bodyPr>
          <a:lstStyle/>
          <a:p>
            <a:pPr>
              <a:spcBef>
                <a:spcPts val="5"/>
              </a:spcBef>
            </a:pPr>
            <a:r>
              <a:rPr lang="en-US" sz="800" dirty="0">
                <a:latin typeface="PMingLiU" panose="02020500000000000000" pitchFamily="18" charset="-120"/>
                <a:ea typeface="PMingLiU" panose="02020500000000000000" pitchFamily="18" charset="-120"/>
                <a:cs typeface="PMingLiU" panose="02020500000000000000" pitchFamily="18" charset="-120"/>
              </a:rPr>
              <a:t> </a:t>
            </a:r>
            <a:r>
              <a:rPr lang="en-US" sz="2400" i="1" spc="-15" dirty="0" smtClean="0">
                <a:latin typeface="Bookman Old Style" panose="02050604050505020204" pitchFamily="18" charset="0"/>
                <a:ea typeface="PMingLiU" panose="02020500000000000000" pitchFamily="18" charset="-120"/>
                <a:cs typeface="PMingLiU" panose="02020500000000000000" pitchFamily="18" charset="-120"/>
              </a:rPr>
              <a:t>Probability</a:t>
            </a:r>
            <a:r>
              <a:rPr lang="en-US" sz="2400" i="1" spc="-160" dirty="0" smtClean="0">
                <a:latin typeface="Bookman Old Style" panose="02050604050505020204" pitchFamily="18" charset="0"/>
                <a:ea typeface="PMingLiU" panose="02020500000000000000" pitchFamily="18" charset="-120"/>
                <a:cs typeface="PMingLiU" panose="02020500000000000000" pitchFamily="18" charset="-120"/>
              </a:rPr>
              <a:t> </a:t>
            </a:r>
            <a:r>
              <a:rPr lang="en-US" sz="2400" i="1" spc="-25" dirty="0">
                <a:latin typeface="Bookman Old Style" panose="02050604050505020204" pitchFamily="18" charset="0"/>
                <a:ea typeface="PMingLiU" panose="02020500000000000000" pitchFamily="18" charset="-120"/>
                <a:cs typeface="PMingLiU" panose="02020500000000000000" pitchFamily="18" charset="-120"/>
              </a:rPr>
              <a:t>can</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be</a:t>
            </a:r>
            <a:r>
              <a:rPr lang="en-US" sz="2400" i="1" spc="-15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used</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to</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describe</a:t>
            </a:r>
            <a:r>
              <a:rPr lang="en-US" sz="2400" i="1" spc="-16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30" dirty="0">
                <a:latin typeface="Bookman Old Style" panose="02050604050505020204" pitchFamily="18" charset="0"/>
                <a:ea typeface="PMingLiU" panose="02020500000000000000" pitchFamily="18" charset="-120"/>
                <a:cs typeface="PMingLiU" panose="02020500000000000000" pitchFamily="18" charset="-120"/>
              </a:rPr>
              <a:t>degrees</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of</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certainty,</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or</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how</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plausible</a:t>
            </a:r>
            <a:r>
              <a:rPr lang="en-US" sz="2400" i="1" spc="-1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some statement</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is.</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0</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and</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1</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are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the</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two</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extremes</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of</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the</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scale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and</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correspond</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to</a:t>
            </a:r>
            <a:r>
              <a:rPr lang="en-US" sz="2400" i="1" spc="-1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complete</a:t>
            </a:r>
            <a:r>
              <a:rPr lang="en-US" sz="2400" i="1" spc="-13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certainty. </a:t>
            </a:r>
            <a:r>
              <a:rPr lang="en-US" sz="2400" i="1" dirty="0">
                <a:latin typeface="Bookman Old Style" panose="02050604050505020204" pitchFamily="18" charset="0"/>
                <a:ea typeface="PMingLiU" panose="02020500000000000000" pitchFamily="18" charset="-120"/>
                <a:cs typeface="PMingLiU" panose="02020500000000000000" pitchFamily="18" charset="-120"/>
              </a:rPr>
              <a:t>However,</a:t>
            </a:r>
            <a:r>
              <a:rPr lang="en-US" sz="2400" i="1" spc="-7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probabilities</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are</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not</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static</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quantities.</a:t>
            </a:r>
            <a:r>
              <a:rPr lang="en-US" sz="2400" i="1" spc="3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When</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you</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get</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spc="-15" dirty="0">
                <a:latin typeface="Bookman Old Style" panose="02050604050505020204" pitchFamily="18" charset="0"/>
                <a:ea typeface="PMingLiU" panose="02020500000000000000" pitchFamily="18" charset="-120"/>
                <a:cs typeface="PMingLiU" panose="02020500000000000000" pitchFamily="18" charset="-120"/>
              </a:rPr>
              <a:t>more</a:t>
            </a:r>
            <a:r>
              <a:rPr lang="en-US" sz="2400" i="1" spc="-8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information,</a:t>
            </a:r>
            <a:r>
              <a:rPr lang="en-US" sz="2400" i="1" spc="-7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your probabilities </a:t>
            </a:r>
            <a:r>
              <a:rPr lang="en-US" sz="2400" i="1" spc="-20" dirty="0">
                <a:latin typeface="Bookman Old Style" panose="02050604050505020204" pitchFamily="18" charset="0"/>
                <a:ea typeface="PMingLiU" panose="02020500000000000000" pitchFamily="18" charset="-120"/>
                <a:cs typeface="PMingLiU" panose="02020500000000000000" pitchFamily="18" charset="-120"/>
              </a:rPr>
              <a:t>can</a:t>
            </a:r>
            <a:r>
              <a:rPr lang="en-US" sz="2400" i="1" spc="6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change.</a:t>
            </a:r>
            <a:endParaRPr lang="en-US" sz="2400" dirty="0">
              <a:effectLst/>
              <a:latin typeface="PMingLiU" panose="02020500000000000000" pitchFamily="18" charset="-120"/>
              <a:ea typeface="PMingLiU" panose="02020500000000000000" pitchFamily="18" charset="-120"/>
              <a:cs typeface="PMingLiU" panose="02020500000000000000" pitchFamily="18" charset="-120"/>
            </a:endParaRPr>
          </a:p>
        </p:txBody>
      </p:sp>
      <p:sp>
        <p:nvSpPr>
          <p:cNvPr id="5" name="Rectangle 4"/>
          <p:cNvSpPr/>
          <p:nvPr/>
        </p:nvSpPr>
        <p:spPr>
          <a:xfrm>
            <a:off x="847896" y="4197674"/>
            <a:ext cx="10607041" cy="1255728"/>
          </a:xfrm>
          <a:prstGeom prst="rect">
            <a:avLst/>
          </a:prstGeom>
        </p:spPr>
        <p:txBody>
          <a:bodyPr wrap="square">
            <a:spAutoFit/>
          </a:bodyPr>
          <a:lstStyle/>
          <a:p>
            <a:pPr marL="113665" marR="106045" indent="-8890" algn="just">
              <a:lnSpc>
                <a:spcPct val="105000"/>
              </a:lnSpc>
              <a:spcBef>
                <a:spcPts val="595"/>
              </a:spcBef>
              <a:spcAft>
                <a:spcPts val="0"/>
              </a:spcAft>
            </a:pPr>
            <a:r>
              <a:rPr lang="en-US" sz="2400" dirty="0">
                <a:latin typeface="Georgia" panose="02040502050405020303" pitchFamily="18" charset="0"/>
                <a:ea typeface="PMingLiU" panose="02020500000000000000" pitchFamily="18" charset="-120"/>
                <a:cs typeface="PMingLiU" panose="02020500000000000000" pitchFamily="18" charset="-120"/>
              </a:rPr>
              <a:t>When</a:t>
            </a:r>
            <a:r>
              <a:rPr lang="en-US" sz="2400" spc="-130" dirty="0">
                <a:latin typeface="Georgia" panose="02040502050405020303" pitchFamily="18" charset="0"/>
                <a:ea typeface="PMingLiU" panose="02020500000000000000" pitchFamily="18" charset="-120"/>
                <a:cs typeface="PMingLiU" panose="02020500000000000000" pitchFamily="18" charset="-120"/>
              </a:rPr>
              <a:t> </a:t>
            </a:r>
            <a:r>
              <a:rPr lang="en-US" sz="2400" spc="-20" dirty="0">
                <a:latin typeface="Georgia" panose="02040502050405020303" pitchFamily="18" charset="0"/>
                <a:ea typeface="PMingLiU" panose="02020500000000000000" pitchFamily="18" charset="-120"/>
                <a:cs typeface="PMingLiU" panose="02020500000000000000" pitchFamily="18" charset="-120"/>
              </a:rPr>
              <a:t>we</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get</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new</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information,</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spc="-20" dirty="0">
                <a:latin typeface="Georgia" panose="02040502050405020303" pitchFamily="18" charset="0"/>
                <a:ea typeface="PMingLiU" panose="02020500000000000000" pitchFamily="18" charset="-120"/>
                <a:cs typeface="PMingLiU" panose="02020500000000000000" pitchFamily="18" charset="-120"/>
              </a:rPr>
              <a:t>we</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should</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update</a:t>
            </a:r>
            <a:r>
              <a:rPr lang="en-US" sz="2400" i="1" spc="-185" dirty="0">
                <a:latin typeface="Bookman Old Style" panose="02050604050505020204"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our</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probabilities</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to</a:t>
            </a:r>
            <a:r>
              <a:rPr lang="en-US" sz="2400" spc="-12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take the</a:t>
            </a:r>
            <a:r>
              <a:rPr lang="en-US" sz="2400" spc="-7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new</a:t>
            </a:r>
            <a:r>
              <a:rPr lang="en-US" sz="2400" spc="-7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information</a:t>
            </a:r>
            <a:r>
              <a:rPr lang="en-US" sz="2400" spc="-70"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into</a:t>
            </a:r>
            <a:r>
              <a:rPr lang="en-US" sz="2400" spc="-7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account.</a:t>
            </a:r>
            <a:r>
              <a:rPr lang="en-US" sz="2400" spc="60"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Bayesian</a:t>
            </a:r>
            <a:r>
              <a:rPr lang="en-US" sz="2400" spc="-70"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methods</a:t>
            </a:r>
            <a:r>
              <a:rPr lang="en-US" sz="2400" spc="-7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tell</a:t>
            </a:r>
            <a:r>
              <a:rPr lang="en-US" sz="2400" spc="-70"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us</a:t>
            </a:r>
            <a:r>
              <a:rPr lang="en-US" sz="2400" spc="-7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exactly</a:t>
            </a:r>
            <a:r>
              <a:rPr lang="en-US" sz="2400" spc="-70" dirty="0">
                <a:latin typeface="Georgia" panose="02040502050405020303" pitchFamily="18" charset="0"/>
                <a:ea typeface="PMingLiU" panose="02020500000000000000" pitchFamily="18" charset="-120"/>
                <a:cs typeface="PMingLiU" panose="02020500000000000000" pitchFamily="18" charset="-120"/>
              </a:rPr>
              <a:t> </a:t>
            </a:r>
            <a:r>
              <a:rPr lang="en-US" sz="2400" spc="-15" dirty="0">
                <a:latin typeface="Georgia" panose="02040502050405020303" pitchFamily="18" charset="0"/>
                <a:ea typeface="PMingLiU" panose="02020500000000000000" pitchFamily="18" charset="-120"/>
                <a:cs typeface="PMingLiU" panose="02020500000000000000" pitchFamily="18" charset="-120"/>
              </a:rPr>
              <a:t>how </a:t>
            </a:r>
            <a:r>
              <a:rPr lang="en-US" sz="2400" dirty="0">
                <a:latin typeface="Georgia" panose="02040502050405020303" pitchFamily="18" charset="0"/>
                <a:ea typeface="PMingLiU" panose="02020500000000000000" pitchFamily="18" charset="-120"/>
                <a:cs typeface="PMingLiU" panose="02020500000000000000" pitchFamily="18" charset="-120"/>
              </a:rPr>
              <a:t>to do</a:t>
            </a:r>
            <a:r>
              <a:rPr lang="en-US" sz="2400" spc="-35" dirty="0">
                <a:latin typeface="Georgia" panose="02040502050405020303" pitchFamily="18" charset="0"/>
                <a:ea typeface="PMingLiU" panose="02020500000000000000" pitchFamily="18" charset="-120"/>
                <a:cs typeface="PMingLiU" panose="02020500000000000000" pitchFamily="18" charset="-120"/>
              </a:rPr>
              <a:t> </a:t>
            </a:r>
            <a:r>
              <a:rPr lang="en-US" sz="2400" dirty="0">
                <a:latin typeface="Georgia" panose="02040502050405020303" pitchFamily="18" charset="0"/>
                <a:ea typeface="PMingLiU" panose="02020500000000000000" pitchFamily="18" charset="-120"/>
                <a:cs typeface="PMingLiU" panose="02020500000000000000" pitchFamily="18" charset="-120"/>
              </a:rPr>
              <a:t>this</a:t>
            </a:r>
            <a:r>
              <a:rPr lang="en-US" dirty="0">
                <a:latin typeface="Georgia" panose="02040502050405020303" pitchFamily="18" charset="0"/>
                <a:ea typeface="PMingLiU" panose="02020500000000000000" pitchFamily="18" charset="-120"/>
                <a:cs typeface="PMingLiU" panose="02020500000000000000" pitchFamily="18" charset="-120"/>
              </a:rPr>
              <a:t>.</a:t>
            </a:r>
            <a:endParaRPr lang="en-US" sz="1600" dirty="0">
              <a:effectLst/>
              <a:latin typeface="PMingLiU" panose="02020500000000000000" pitchFamily="18" charset="-120"/>
              <a:ea typeface="PMingLiU" panose="02020500000000000000" pitchFamily="18" charset="-120"/>
              <a:cs typeface="PMingLiU" panose="02020500000000000000" pitchFamily="18" charset="-120"/>
            </a:endParaRPr>
          </a:p>
        </p:txBody>
      </p:sp>
    </p:spTree>
    <p:extLst>
      <p:ext uri="{BB962C8B-B14F-4D97-AF65-F5344CB8AC3E}">
        <p14:creationId xmlns:p14="http://schemas.microsoft.com/office/powerpoint/2010/main" val="2169769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087755" y="158812"/>
            <a:ext cx="3781425" cy="1569660"/>
          </a:xfrm>
          <a:prstGeom prst="rect">
            <a:avLst/>
          </a:prstGeom>
        </p:spPr>
        <p:txBody>
          <a:bodyPr wrap="square">
            <a:spAutoFit/>
          </a:bodyPr>
          <a:lstStyle/>
          <a:p>
            <a:r>
              <a:rPr lang="en-US" sz="2400" dirty="0" smtClean="0">
                <a:solidFill>
                  <a:schemeClr val="bg1"/>
                </a:solidFill>
              </a:rPr>
              <a:t>The question of the hour is what is the probability that the phone is working, given what you know?</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7400688"/>
              </p:ext>
            </p:extLst>
          </p:nvPr>
        </p:nvGraphicFramePr>
        <p:xfrm>
          <a:off x="2113280" y="4435268"/>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r>
                        <a:rPr lang="en-US" dirty="0" smtClean="0"/>
                        <a:t>0.4</a:t>
                      </a:r>
                    </a:p>
                  </a:txBody>
                  <a:tcPr/>
                </a:tc>
                <a:tc>
                  <a:txBody>
                    <a:bodyPr/>
                    <a:lstStyle/>
                    <a:p>
                      <a:pPr algn="ctr"/>
                      <a:r>
                        <a:rPr lang="en-US" dirty="0" smtClean="0"/>
                        <a:t>0.662</a:t>
                      </a:r>
                      <a:endParaRPr lang="en-US" dirty="0"/>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r>
                        <a:rPr lang="en-US" dirty="0" smtClean="0"/>
                        <a:t>.004</a:t>
                      </a:r>
                      <a:endParaRPr lang="en-US" dirty="0"/>
                    </a:p>
                  </a:txBody>
                  <a:tcPr/>
                </a:tc>
                <a:tc>
                  <a:txBody>
                    <a:bodyPr/>
                    <a:lstStyle/>
                    <a:p>
                      <a:pPr algn="ctr"/>
                      <a:r>
                        <a:rPr lang="en-US" dirty="0" smtClean="0"/>
                        <a:t>0.00662</a:t>
                      </a:r>
                      <a:endParaRPr lang="en-US" dirty="0"/>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2032000" y="4188313"/>
            <a:ext cx="1128771" cy="9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087648507"/>
              </p:ext>
            </p:extLst>
          </p:nvPr>
        </p:nvGraphicFramePr>
        <p:xfrm>
          <a:off x="5445759" y="66367"/>
          <a:ext cx="5972838" cy="1408535"/>
        </p:xfrm>
        <a:graphic>
          <a:graphicData uri="http://schemas.openxmlformats.org/drawingml/2006/table">
            <a:tbl>
              <a:tblPr firstRow="1" firstCol="1" lastRow="1" lastCol="1" bandRow="1" bandCol="1"/>
              <a:tblGrid>
                <a:gridCol w="1010129">
                  <a:extLst>
                    <a:ext uri="{9D8B030D-6E8A-4147-A177-3AD203B41FA5}">
                      <a16:colId xmlns:a16="http://schemas.microsoft.com/office/drawing/2014/main" val="3050800426"/>
                    </a:ext>
                  </a:extLst>
                </a:gridCol>
                <a:gridCol w="3493699">
                  <a:extLst>
                    <a:ext uri="{9D8B030D-6E8A-4147-A177-3AD203B41FA5}">
                      <a16:colId xmlns:a16="http://schemas.microsoft.com/office/drawing/2014/main" val="1846631077"/>
                    </a:ext>
                  </a:extLst>
                </a:gridCol>
                <a:gridCol w="1469010">
                  <a:extLst>
                    <a:ext uri="{9D8B030D-6E8A-4147-A177-3AD203B41FA5}">
                      <a16:colId xmlns:a16="http://schemas.microsoft.com/office/drawing/2014/main" val="2306576746"/>
                    </a:ext>
                  </a:extLst>
                </a:gridCol>
              </a:tblGrid>
              <a:tr h="280530">
                <a:tc>
                  <a:txBody>
                    <a:bodyPr/>
                    <a:lstStyle/>
                    <a:p>
                      <a:pPr marL="66040" marR="6159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Hypothesis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545" marR="38100" algn="ctr">
                        <a:lnSpc>
                          <a:spcPts val="1335"/>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60325" algn="ctr">
                        <a:lnSpc>
                          <a:spcPts val="133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Prior Probability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411468"/>
                  </a:ext>
                </a:extLst>
              </a:tr>
              <a:tr h="287396">
                <a:tc>
                  <a:txBody>
                    <a:bodyPr/>
                    <a:lstStyle/>
                    <a:p>
                      <a:pPr marL="61595" marR="61595" algn="ctr">
                        <a:lnSpc>
                          <a:spcPts val="1285"/>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41910" marR="38100"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59055" algn="ctr">
                        <a:lnSpc>
                          <a:spcPts val="1370"/>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228974"/>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318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working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6863013"/>
                  </a:ext>
                </a:extLst>
              </a:tr>
              <a:tr h="282492">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3</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41910" marR="38100"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a:effectLst/>
                          <a:latin typeface="Arial" panose="020B0604020202020204" pitchFamily="34" charset="0"/>
                          <a:ea typeface="PMingLiU" panose="02020500000000000000" pitchFamily="18" charset="-120"/>
                          <a:cs typeface="PMingLiU" panose="02020500000000000000" pitchFamily="18" charset="-120"/>
                        </a:rPr>
                        <a:t>555-3226 </a:t>
                      </a:r>
                      <a:r>
                        <a:rPr lang="en-US" sz="1400" b="1">
                          <a:effectLst/>
                          <a:latin typeface="PMingLiU" panose="02020500000000000000" pitchFamily="18" charset="-120"/>
                          <a:ea typeface="PMingLiU" panose="02020500000000000000" pitchFamily="18" charset="-120"/>
                          <a:cs typeface="PMingLiU" panose="02020500000000000000" pitchFamily="18" charset="-120"/>
                        </a:rPr>
                        <a:t>is 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marR="59055" algn="ctr">
                        <a:lnSpc>
                          <a:spcPts val="1345"/>
                        </a:lnSpc>
                        <a:spcBef>
                          <a:spcPts val="0"/>
                        </a:spcBef>
                        <a:spcAft>
                          <a:spcPts val="0"/>
                        </a:spcAft>
                      </a:pPr>
                      <a:r>
                        <a:rPr lang="en-US" sz="1400" b="1">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6143581"/>
                  </a:ext>
                </a:extLst>
              </a:tr>
              <a:tr h="275625">
                <a:tc>
                  <a:txBody>
                    <a:bodyPr/>
                    <a:lstStyle/>
                    <a:p>
                      <a:pPr marL="61595" marR="61595" algn="ctr">
                        <a:lnSpc>
                          <a:spcPts val="1260"/>
                        </a:lnSpc>
                        <a:spcBef>
                          <a:spcPts val="0"/>
                        </a:spcBef>
                        <a:spcAft>
                          <a:spcPts val="0"/>
                        </a:spcAft>
                      </a:pPr>
                      <a:r>
                        <a:rPr lang="en-US" sz="1400" b="1"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1" baseline="-25000">
                          <a:effectLst/>
                          <a:latin typeface="Tahoma" panose="020B0604030504040204" pitchFamily="34" charset="0"/>
                          <a:ea typeface="PMingLiU" panose="02020500000000000000" pitchFamily="18" charset="-120"/>
                          <a:cs typeface="PMingLiU" panose="02020500000000000000" pitchFamily="18" charset="-120"/>
                        </a:rPr>
                        <a:t>4</a:t>
                      </a:r>
                      <a:endParaRPr lang="en-US" sz="1400" b="1">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43180" marR="38100"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Phone is broken and </a:t>
                      </a:r>
                      <a:r>
                        <a:rPr lang="en-US" sz="1400" b="1" dirty="0">
                          <a:effectLst/>
                          <a:latin typeface="Arial" panose="020B0604020202020204" pitchFamily="34" charset="0"/>
                          <a:ea typeface="PMingLiU" panose="02020500000000000000" pitchFamily="18" charset="-120"/>
                          <a:cs typeface="PMingLiU" panose="02020500000000000000" pitchFamily="18" charset="-120"/>
                        </a:rPr>
                        <a:t>555-3226 </a:t>
                      </a:r>
                      <a:r>
                        <a:rPr lang="en-US" sz="1400" b="1" dirty="0">
                          <a:effectLst/>
                          <a:latin typeface="PMingLiU" panose="02020500000000000000" pitchFamily="18" charset="-120"/>
                          <a:ea typeface="PMingLiU" panose="02020500000000000000" pitchFamily="18" charset="-120"/>
                          <a:cs typeface="PMingLiU" panose="02020500000000000000" pitchFamily="18" charset="-120"/>
                        </a:rPr>
                        <a:t>is incorrect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marR="59055" algn="ctr">
                        <a:lnSpc>
                          <a:spcPts val="1310"/>
                        </a:lnSpc>
                        <a:spcBef>
                          <a:spcPts val="0"/>
                        </a:spcBef>
                        <a:spcAft>
                          <a:spcPts val="0"/>
                        </a:spcAft>
                      </a:pPr>
                      <a:r>
                        <a:rPr lang="en-US" sz="1400" b="1" dirty="0">
                          <a:effectLst/>
                          <a:latin typeface="PMingLiU" panose="02020500000000000000" pitchFamily="18" charset="-120"/>
                          <a:ea typeface="PMingLiU" panose="02020500000000000000" pitchFamily="18" charset="-120"/>
                          <a:cs typeface="PMingLiU" panose="02020500000000000000" pitchFamily="18" charset="-120"/>
                        </a:rPr>
                        <a:t>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018565"/>
                  </a:ext>
                </a:extLst>
              </a:tr>
            </a:tbl>
          </a:graphicData>
        </a:graphic>
      </p:graphicFrame>
      <p:sp>
        <p:nvSpPr>
          <p:cNvPr id="12" name="Rectangle 11"/>
          <p:cNvSpPr/>
          <p:nvPr/>
        </p:nvSpPr>
        <p:spPr>
          <a:xfrm>
            <a:off x="935355" y="1813443"/>
            <a:ext cx="11094085" cy="461665"/>
          </a:xfrm>
          <a:prstGeom prst="rect">
            <a:avLst/>
          </a:prstGeom>
        </p:spPr>
        <p:txBody>
          <a:bodyPr wrap="square">
            <a:spAutoFit/>
          </a:bodyPr>
          <a:lstStyle/>
          <a:p>
            <a:r>
              <a:rPr lang="en-US" sz="2400" dirty="0" smtClean="0">
                <a:solidFill>
                  <a:schemeClr val="bg1"/>
                </a:solidFill>
              </a:rPr>
              <a:t>Before the experiment, the probability was 0.4 + 0.4 = 0.8  </a:t>
            </a:r>
            <a:endParaRPr lang="en-US" sz="2400" dirty="0">
              <a:solidFill>
                <a:schemeClr val="bg1"/>
              </a:solidFill>
            </a:endParaRPr>
          </a:p>
        </p:txBody>
      </p:sp>
      <p:sp>
        <p:nvSpPr>
          <p:cNvPr id="13" name="Rectangle 12"/>
          <p:cNvSpPr/>
          <p:nvPr/>
        </p:nvSpPr>
        <p:spPr>
          <a:xfrm>
            <a:off x="935354" y="2971265"/>
            <a:ext cx="11094085" cy="830997"/>
          </a:xfrm>
          <a:prstGeom prst="rect">
            <a:avLst/>
          </a:prstGeom>
        </p:spPr>
        <p:txBody>
          <a:bodyPr wrap="square">
            <a:spAutoFit/>
          </a:bodyPr>
          <a:lstStyle/>
          <a:p>
            <a:r>
              <a:rPr lang="en-US" sz="2400" dirty="0" smtClean="0">
                <a:solidFill>
                  <a:schemeClr val="bg1"/>
                </a:solidFill>
              </a:rPr>
              <a:t>But now you performed the experiment of calling the number, so we can update that probability to 0.662 + 0.00662 = .66862</a:t>
            </a:r>
            <a:endParaRPr lang="en-US" sz="2400" dirty="0">
              <a:solidFill>
                <a:schemeClr val="bg1"/>
              </a:solidFill>
            </a:endParaRPr>
          </a:p>
        </p:txBody>
      </p:sp>
    </p:spTree>
    <p:extLst>
      <p:ext uri="{BB962C8B-B14F-4D97-AF65-F5344CB8AC3E}">
        <p14:creationId xmlns:p14="http://schemas.microsoft.com/office/powerpoint/2010/main" val="2756943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196975" y="388804"/>
            <a:ext cx="4065905" cy="1569660"/>
          </a:xfrm>
          <a:prstGeom prst="rect">
            <a:avLst/>
          </a:prstGeom>
        </p:spPr>
        <p:txBody>
          <a:bodyPr wrap="square">
            <a:spAutoFit/>
          </a:bodyPr>
          <a:lstStyle/>
          <a:p>
            <a:r>
              <a:rPr lang="en-US" sz="2400" dirty="0">
                <a:solidFill>
                  <a:schemeClr val="bg1"/>
                </a:solidFill>
              </a:rPr>
              <a:t>Using Bayes’ rule or making a Bayes’ Box are actually the same thing, and this table can be used to identify the </a:t>
            </a:r>
            <a:r>
              <a:rPr lang="en-US" sz="2400" dirty="0" smtClean="0">
                <a:solidFill>
                  <a:schemeClr val="bg1"/>
                </a:solidFill>
              </a:rPr>
              <a:t>terms!</a:t>
            </a:r>
            <a:endParaRPr lang="en-US" sz="2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7400688"/>
              </p:ext>
            </p:extLst>
          </p:nvPr>
        </p:nvGraphicFramePr>
        <p:xfrm>
          <a:off x="2113280" y="4435268"/>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21120593"/>
                    </a:ext>
                  </a:extLst>
                </a:gridCol>
                <a:gridCol w="1005840">
                  <a:extLst>
                    <a:ext uri="{9D8B030D-6E8A-4147-A177-3AD203B41FA5}">
                      <a16:colId xmlns:a16="http://schemas.microsoft.com/office/drawing/2014/main" val="4081441811"/>
                    </a:ext>
                  </a:extLst>
                </a:gridCol>
                <a:gridCol w="1432560">
                  <a:extLst>
                    <a:ext uri="{9D8B030D-6E8A-4147-A177-3AD203B41FA5}">
                      <a16:colId xmlns:a16="http://schemas.microsoft.com/office/drawing/2014/main" val="341487304"/>
                    </a:ext>
                  </a:extLst>
                </a:gridCol>
                <a:gridCol w="2438400">
                  <a:extLst>
                    <a:ext uri="{9D8B030D-6E8A-4147-A177-3AD203B41FA5}">
                      <a16:colId xmlns:a16="http://schemas.microsoft.com/office/drawing/2014/main" val="1563004478"/>
                    </a:ext>
                  </a:extLst>
                </a:gridCol>
                <a:gridCol w="1625600">
                  <a:extLst>
                    <a:ext uri="{9D8B030D-6E8A-4147-A177-3AD203B41FA5}">
                      <a16:colId xmlns:a16="http://schemas.microsoft.com/office/drawing/2014/main" val="425086590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baseline="0" dirty="0" smtClean="0"/>
                        <a:t>h = </a:t>
                      </a:r>
                      <a:r>
                        <a:rPr lang="en-US" dirty="0" smtClean="0"/>
                        <a:t>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801654153"/>
                  </a:ext>
                </a:extLst>
              </a:tr>
              <a:tr h="370840">
                <a:tc>
                  <a:txBody>
                    <a:bodyPr/>
                    <a:lstStyle/>
                    <a:p>
                      <a:pPr algn="ctr"/>
                      <a:r>
                        <a:rPr lang="en-US" dirty="0" smtClean="0"/>
                        <a:t>H1</a:t>
                      </a:r>
                    </a:p>
                  </a:txBody>
                  <a:tcPr/>
                </a:tc>
                <a:tc>
                  <a:txBody>
                    <a:bodyPr/>
                    <a:lstStyle/>
                    <a:p>
                      <a:pPr algn="ctr"/>
                      <a:r>
                        <a:rPr lang="en-US" dirty="0" smtClean="0"/>
                        <a:t>0.4</a:t>
                      </a:r>
                      <a:endParaRPr lang="en-US" dirty="0"/>
                    </a:p>
                  </a:txBody>
                  <a:tcPr/>
                </a:tc>
                <a:tc>
                  <a:txBody>
                    <a:bodyPr/>
                    <a:lstStyle/>
                    <a:p>
                      <a:pPr algn="ctr"/>
                      <a:r>
                        <a:rPr lang="en-US" dirty="0" smtClean="0"/>
                        <a:t>1.0</a:t>
                      </a:r>
                      <a:endParaRPr lang="en-US" dirty="0"/>
                    </a:p>
                  </a:txBody>
                  <a:tcPr/>
                </a:tc>
                <a:tc>
                  <a:txBody>
                    <a:bodyPr/>
                    <a:lstStyle/>
                    <a:p>
                      <a:pPr algn="ctr"/>
                      <a:r>
                        <a:rPr lang="en-US" dirty="0" smtClean="0"/>
                        <a:t>0.4</a:t>
                      </a:r>
                    </a:p>
                  </a:txBody>
                  <a:tcPr/>
                </a:tc>
                <a:tc>
                  <a:txBody>
                    <a:bodyPr/>
                    <a:lstStyle/>
                    <a:p>
                      <a:pPr algn="ctr"/>
                      <a:r>
                        <a:rPr lang="en-US" dirty="0" smtClean="0"/>
                        <a:t>0.662</a:t>
                      </a:r>
                      <a:endParaRPr lang="en-US" dirty="0"/>
                    </a:p>
                  </a:txBody>
                  <a:tcPr/>
                </a:tc>
                <a:extLst>
                  <a:ext uri="{0D108BD9-81ED-4DB2-BD59-A6C34878D82A}">
                    <a16:rowId xmlns:a16="http://schemas.microsoft.com/office/drawing/2014/main" val="562951139"/>
                  </a:ext>
                </a:extLst>
              </a:tr>
              <a:tr h="370840">
                <a:tc>
                  <a:txBody>
                    <a:bodyPr/>
                    <a:lstStyle/>
                    <a:p>
                      <a:pPr algn="ctr"/>
                      <a:r>
                        <a:rPr lang="en-US" dirty="0" smtClean="0"/>
                        <a:t>H2</a:t>
                      </a:r>
                      <a:endParaRPr lang="en-US" dirty="0"/>
                    </a:p>
                  </a:txBody>
                  <a:tcPr/>
                </a:tc>
                <a:tc>
                  <a:txBody>
                    <a:bodyPr/>
                    <a:lstStyle/>
                    <a:p>
                      <a:pPr algn="ctr"/>
                      <a:r>
                        <a:rPr lang="en-US" dirty="0" smtClean="0"/>
                        <a:t>0.4</a:t>
                      </a:r>
                      <a:endParaRPr lang="en-US" dirty="0"/>
                    </a:p>
                  </a:txBody>
                  <a:tcPr/>
                </a:tc>
                <a:tc>
                  <a:txBody>
                    <a:bodyPr/>
                    <a:lstStyle/>
                    <a:p>
                      <a:pPr algn="ctr"/>
                      <a:r>
                        <a:rPr lang="en-US" dirty="0" smtClean="0"/>
                        <a:t>0.01</a:t>
                      </a:r>
                      <a:endParaRPr lang="en-US" dirty="0"/>
                    </a:p>
                  </a:txBody>
                  <a:tcPr/>
                </a:tc>
                <a:tc>
                  <a:txBody>
                    <a:bodyPr/>
                    <a:lstStyle/>
                    <a:p>
                      <a:pPr algn="ctr"/>
                      <a:r>
                        <a:rPr lang="en-US" dirty="0" smtClean="0"/>
                        <a:t>.004</a:t>
                      </a:r>
                      <a:endParaRPr lang="en-US" dirty="0"/>
                    </a:p>
                  </a:txBody>
                  <a:tcPr/>
                </a:tc>
                <a:tc>
                  <a:txBody>
                    <a:bodyPr/>
                    <a:lstStyle/>
                    <a:p>
                      <a:pPr algn="ctr"/>
                      <a:r>
                        <a:rPr lang="en-US" dirty="0" smtClean="0"/>
                        <a:t>0.00662</a:t>
                      </a:r>
                      <a:endParaRPr lang="en-US" dirty="0"/>
                    </a:p>
                  </a:txBody>
                  <a:tcPr/>
                </a:tc>
                <a:extLst>
                  <a:ext uri="{0D108BD9-81ED-4DB2-BD59-A6C34878D82A}">
                    <a16:rowId xmlns:a16="http://schemas.microsoft.com/office/drawing/2014/main" val="1107564805"/>
                  </a:ext>
                </a:extLst>
              </a:tr>
              <a:tr h="370840">
                <a:tc>
                  <a:txBody>
                    <a:bodyPr/>
                    <a:lstStyle/>
                    <a:p>
                      <a:pPr algn="ctr"/>
                      <a:r>
                        <a:rPr lang="en-US" dirty="0" smtClean="0"/>
                        <a:t>H3</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37440689"/>
                  </a:ext>
                </a:extLst>
              </a:tr>
              <a:tr h="370840">
                <a:tc>
                  <a:txBody>
                    <a:bodyPr/>
                    <a:lstStyle/>
                    <a:p>
                      <a:pPr algn="ctr"/>
                      <a:r>
                        <a:rPr lang="en-US" dirty="0" smtClean="0"/>
                        <a:t>H4</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0.1</a:t>
                      </a:r>
                      <a:endParaRPr lang="en-US" dirty="0"/>
                    </a:p>
                  </a:txBody>
                  <a:tcPr/>
                </a:tc>
                <a:tc>
                  <a:txBody>
                    <a:bodyPr/>
                    <a:lstStyle/>
                    <a:p>
                      <a:pPr algn="ctr"/>
                      <a:r>
                        <a:rPr lang="en-US" dirty="0" smtClean="0"/>
                        <a:t>0.166</a:t>
                      </a:r>
                      <a:endParaRPr lang="en-US" dirty="0"/>
                    </a:p>
                  </a:txBody>
                  <a:tcPr/>
                </a:tc>
                <a:extLst>
                  <a:ext uri="{0D108BD9-81ED-4DB2-BD59-A6C34878D82A}">
                    <a16:rowId xmlns:a16="http://schemas.microsoft.com/office/drawing/2014/main" val="2709065392"/>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3943335256"/>
                  </a:ext>
                </a:extLst>
              </a:tr>
            </a:tbl>
          </a:graphicData>
        </a:graphic>
      </p:graphicFrame>
      <p:sp>
        <p:nvSpPr>
          <p:cNvPr id="9" name="Rectangle 2"/>
          <p:cNvSpPr>
            <a:spLocks noChangeArrowheads="1"/>
          </p:cNvSpPr>
          <p:nvPr/>
        </p:nvSpPr>
        <p:spPr bwMode="auto">
          <a:xfrm>
            <a:off x="984509" y="4556719"/>
            <a:ext cx="1128771" cy="9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3548825"/>
              </p:ext>
            </p:extLst>
          </p:nvPr>
        </p:nvGraphicFramePr>
        <p:xfrm>
          <a:off x="2113280" y="2406804"/>
          <a:ext cx="8128000" cy="1761129"/>
        </p:xfrm>
        <a:graphic>
          <a:graphicData uri="http://schemas.openxmlformats.org/drawingml/2006/table">
            <a:tbl>
              <a:tblPr firstRow="1" firstCol="1" lastRow="1" lastCol="1" bandRow="1" bandCol="1"/>
              <a:tblGrid>
                <a:gridCol w="1657185">
                  <a:extLst>
                    <a:ext uri="{9D8B030D-6E8A-4147-A177-3AD203B41FA5}">
                      <a16:colId xmlns:a16="http://schemas.microsoft.com/office/drawing/2014/main" val="980105585"/>
                    </a:ext>
                  </a:extLst>
                </a:gridCol>
                <a:gridCol w="928856">
                  <a:extLst>
                    <a:ext uri="{9D8B030D-6E8A-4147-A177-3AD203B41FA5}">
                      <a16:colId xmlns:a16="http://schemas.microsoft.com/office/drawing/2014/main" val="346989643"/>
                    </a:ext>
                  </a:extLst>
                </a:gridCol>
                <a:gridCol w="1527311">
                  <a:extLst>
                    <a:ext uri="{9D8B030D-6E8A-4147-A177-3AD203B41FA5}">
                      <a16:colId xmlns:a16="http://schemas.microsoft.com/office/drawing/2014/main" val="3849291069"/>
                    </a:ext>
                  </a:extLst>
                </a:gridCol>
                <a:gridCol w="2615132">
                  <a:extLst>
                    <a:ext uri="{9D8B030D-6E8A-4147-A177-3AD203B41FA5}">
                      <a16:colId xmlns:a16="http://schemas.microsoft.com/office/drawing/2014/main" val="1525281757"/>
                    </a:ext>
                  </a:extLst>
                </a:gridCol>
                <a:gridCol w="1399516">
                  <a:extLst>
                    <a:ext uri="{9D8B030D-6E8A-4147-A177-3AD203B41FA5}">
                      <a16:colId xmlns:a16="http://schemas.microsoft.com/office/drawing/2014/main" val="1463046631"/>
                    </a:ext>
                  </a:extLst>
                </a:gridCol>
              </a:tblGrid>
              <a:tr h="326365">
                <a:tc>
                  <a:txBody>
                    <a:bodyPr/>
                    <a:lstStyle/>
                    <a:p>
                      <a:pPr marL="57150" marR="52705" algn="ctr">
                        <a:lnSpc>
                          <a:spcPts val="1270"/>
                        </a:lnSpc>
                        <a:spcBef>
                          <a:spcPts val="0"/>
                        </a:spcBef>
                        <a:spcAft>
                          <a:spcPts val="0"/>
                        </a:spcAft>
                      </a:pPr>
                      <a:r>
                        <a:rPr lang="en-US" sz="1400" b="1">
                          <a:effectLst/>
                          <a:latin typeface="Georgia" panose="02040502050405020303" pitchFamily="18" charset="0"/>
                          <a:ea typeface="PMingLiU" panose="02020500000000000000" pitchFamily="18" charset="-120"/>
                          <a:cs typeface="PMingLiU" panose="02020500000000000000" pitchFamily="18" charset="-120"/>
                        </a:rPr>
                        <a:t>Hypotheses</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59690" algn="ctr">
                        <a:lnSpc>
                          <a:spcPts val="1260"/>
                        </a:lnSpc>
                        <a:spcBef>
                          <a:spcPts val="0"/>
                        </a:spcBef>
                        <a:spcAft>
                          <a:spcPts val="0"/>
                        </a:spcAft>
                      </a:pPr>
                      <a:r>
                        <a:rPr lang="en-US" sz="1400">
                          <a:effectLst/>
                          <a:latin typeface="Arial" panose="020B0604020202020204" pitchFamily="34" charset="0"/>
                          <a:ea typeface="PMingLiU" panose="02020500000000000000" pitchFamily="18" charset="-120"/>
                          <a:cs typeface="PMingLiU" panose="02020500000000000000" pitchFamily="18" charset="-120"/>
                        </a:rPr>
                        <a:t>prior</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95" marR="0" algn="l">
                        <a:lnSpc>
                          <a:spcPts val="1260"/>
                        </a:lnSpc>
                        <a:spcBef>
                          <a:spcPts val="0"/>
                        </a:spcBef>
                        <a:spcAft>
                          <a:spcPts val="0"/>
                        </a:spcAft>
                      </a:pPr>
                      <a:r>
                        <a:rPr lang="en-US" sz="1400">
                          <a:effectLst/>
                          <a:latin typeface="Arial" panose="020B0604020202020204" pitchFamily="34" charset="0"/>
                          <a:ea typeface="PMingLiU" panose="02020500000000000000" pitchFamily="18" charset="-120"/>
                          <a:cs typeface="PMingLiU" panose="02020500000000000000" pitchFamily="18" charset="-120"/>
                        </a:rPr>
                        <a:t>likelihood</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2710" marR="90170" algn="ctr">
                        <a:lnSpc>
                          <a:spcPts val="1335"/>
                        </a:lnSpc>
                        <a:spcBef>
                          <a:spcPts val="0"/>
                        </a:spcBef>
                        <a:spcAft>
                          <a:spcPts val="0"/>
                        </a:spcAft>
                      </a:pPr>
                      <a:r>
                        <a:rPr lang="en-US" sz="1400">
                          <a:effectLst/>
                          <a:latin typeface="Arial" panose="020B0604020202020204" pitchFamily="34" charset="0"/>
                          <a:ea typeface="PMingLiU" panose="02020500000000000000" pitchFamily="18" charset="-120"/>
                          <a:cs typeface="PMingLiU" panose="02020500000000000000" pitchFamily="18" charset="-120"/>
                        </a:rPr>
                        <a:t>prior </a:t>
                      </a:r>
                      <a:r>
                        <a:rPr lang="en-US" sz="1400">
                          <a:effectLst/>
                          <a:latin typeface="Lucida Sans Unicode" panose="020B0602030504020204" pitchFamily="34" charset="0"/>
                          <a:ea typeface="PMingLiU" panose="02020500000000000000" pitchFamily="18" charset="-120"/>
                          <a:cs typeface="PMingLiU" panose="02020500000000000000" pitchFamily="18" charset="-120"/>
                        </a:rPr>
                        <a:t>× </a:t>
                      </a:r>
                      <a:r>
                        <a:rPr lang="en-US" sz="1400">
                          <a:effectLst/>
                          <a:latin typeface="Arial" panose="020B0604020202020204" pitchFamily="34" charset="0"/>
                          <a:ea typeface="PMingLiU" panose="02020500000000000000" pitchFamily="18" charset="-120"/>
                          <a:cs typeface="PMingLiU" panose="02020500000000000000" pitchFamily="18" charset="-120"/>
                        </a:rPr>
                        <a:t>likelihood</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 marR="54610" algn="ctr">
                        <a:lnSpc>
                          <a:spcPts val="1260"/>
                        </a:lnSpc>
                        <a:spcBef>
                          <a:spcPts val="0"/>
                        </a:spcBef>
                        <a:spcAft>
                          <a:spcPts val="0"/>
                        </a:spcAft>
                      </a:pPr>
                      <a:r>
                        <a:rPr lang="en-US" sz="1400">
                          <a:effectLst/>
                          <a:latin typeface="Arial" panose="020B0604020202020204" pitchFamily="34" charset="0"/>
                          <a:ea typeface="PMingLiU" panose="02020500000000000000" pitchFamily="18" charset="-120"/>
                          <a:cs typeface="PMingLiU" panose="02020500000000000000" pitchFamily="18" charset="-120"/>
                        </a:rPr>
                        <a:t>posterior</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156417"/>
                  </a:ext>
                </a:extLst>
              </a:tr>
              <a:tr h="980445">
                <a:tc>
                  <a:txBody>
                    <a:bodyPr/>
                    <a:lstStyle/>
                    <a:p>
                      <a:pPr marL="52705" marR="52705" algn="ctr">
                        <a:lnSpc>
                          <a:spcPts val="126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aseline="-25000">
                          <a:effectLst/>
                          <a:latin typeface="Tahoma" panose="020B0604030504040204" pitchFamily="34" charset="0"/>
                          <a:ea typeface="PMingLiU" panose="02020500000000000000" pitchFamily="18" charset="-120"/>
                          <a:cs typeface="PMingLiU" panose="02020500000000000000" pitchFamily="18" charset="-120"/>
                        </a:rPr>
                        <a:t>1</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52705" marR="52705" algn="ctr">
                        <a:lnSpc>
                          <a:spcPts val="144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H</a:t>
                      </a:r>
                      <a:r>
                        <a:rPr lang="en-US" sz="1400" baseline="-25000">
                          <a:effectLst/>
                          <a:latin typeface="Tahoma" panose="020B0604030504040204" pitchFamily="34" charset="0"/>
                          <a:ea typeface="PMingLiU" panose="02020500000000000000" pitchFamily="18" charset="-120"/>
                          <a:cs typeface="PMingLiU" panose="02020500000000000000" pitchFamily="18" charset="-120"/>
                        </a:rPr>
                        <a:t>2</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34290" marR="52705" algn="ctr">
                        <a:lnSpc>
                          <a:spcPts val="1510"/>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a:t>
                      </a:r>
                      <a:r>
                        <a:rPr lang="en-US" sz="1400" spc="-170">
                          <a:effectLst/>
                          <a:latin typeface="PMingLiU" panose="02020500000000000000" pitchFamily="18" charset="-120"/>
                          <a:ea typeface="PMingLiU" panose="02020500000000000000" pitchFamily="18" charset="-120"/>
                          <a:cs typeface="PMingLiU" panose="02020500000000000000" pitchFamily="18" charset="-120"/>
                        </a:rPr>
                        <a:t> </a:t>
                      </a:r>
                      <a:r>
                        <a:rPr lang="en-US" sz="1400">
                          <a:effectLst/>
                          <a:latin typeface="PMingLiU" panose="02020500000000000000" pitchFamily="18" charset="-120"/>
                          <a:ea typeface="PMingLiU" panose="02020500000000000000" pitchFamily="18" charset="-120"/>
                          <a:cs typeface="PMingLiU" panose="02020500000000000000" pitchFamily="18" charset="-120"/>
                        </a:rPr>
                        <a:t>.</a:t>
                      </a:r>
                      <a:r>
                        <a:rPr lang="en-US" sz="1400" spc="-170">
                          <a:effectLst/>
                          <a:latin typeface="PMingLiU" panose="02020500000000000000" pitchFamily="18" charset="-120"/>
                          <a:ea typeface="PMingLiU" panose="02020500000000000000" pitchFamily="18" charset="-120"/>
                          <a:cs typeface="PMingLiU" panose="02020500000000000000" pitchFamily="18" charset="-120"/>
                        </a:rPr>
                        <a:t> </a:t>
                      </a:r>
                      <a:r>
                        <a:rPr lang="en-US" sz="1400">
                          <a:effectLst/>
                          <a:latin typeface="PMingLiU" panose="02020500000000000000" pitchFamily="18" charset="-120"/>
                          <a:ea typeface="PMingLiU" panose="02020500000000000000" pitchFamily="18" charset="-120"/>
                          <a:cs typeface="PMingLiU" panose="02020500000000000000" pitchFamily="18" charset="-120"/>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59690" algn="ctr">
                        <a:lnSpc>
                          <a:spcPts val="136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17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1</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63500" marR="59690" algn="ctr">
                        <a:lnSpc>
                          <a:spcPts val="144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17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2</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40005" marR="59690" algn="ctr">
                        <a:lnSpc>
                          <a:spcPts val="1410"/>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 .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marR="51435" algn="ctr">
                        <a:lnSpc>
                          <a:spcPts val="133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6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1</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53975" marR="51435" algn="ctr">
                        <a:lnSpc>
                          <a:spcPts val="150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6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2</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31115" marR="51435" algn="ctr">
                        <a:lnSpc>
                          <a:spcPts val="1385"/>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 .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2075" marR="90170" algn="ctr">
                        <a:lnSpc>
                          <a:spcPts val="133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3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1</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spc="-85">
                          <a:effectLst/>
                          <a:latin typeface="PMingLiU" panose="02020500000000000000" pitchFamily="18" charset="-120"/>
                          <a:ea typeface="PMingLiU" panose="02020500000000000000" pitchFamily="18" charset="-120"/>
                          <a:cs typeface="PMingLiU" panose="02020500000000000000" pitchFamily="18" charset="-120"/>
                        </a:rPr>
                        <a:t> </a:t>
                      </a:r>
                      <a:r>
                        <a:rPr lang="en-US" sz="140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spc="-160">
                          <a:effectLst/>
                          <a:latin typeface="Lucida Sans Unicode" panose="020B0602030504020204" pitchFamily="34" charset="0"/>
                          <a:ea typeface="PMingLiU" panose="02020500000000000000" pitchFamily="18" charset="-120"/>
                          <a:cs typeface="PMingLiU" panose="02020500000000000000" pitchFamily="18" charset="-120"/>
                        </a:rPr>
                        <a:t> </a:t>
                      </a: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30">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1</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92075" marR="90170" algn="ctr">
                        <a:lnSpc>
                          <a:spcPts val="150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3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2</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spc="-85">
                          <a:effectLst/>
                          <a:latin typeface="PMingLiU" panose="02020500000000000000" pitchFamily="18" charset="-120"/>
                          <a:ea typeface="PMingLiU" panose="02020500000000000000" pitchFamily="18" charset="-120"/>
                          <a:cs typeface="PMingLiU" panose="02020500000000000000" pitchFamily="18" charset="-120"/>
                        </a:rPr>
                        <a:t> </a:t>
                      </a:r>
                      <a:r>
                        <a:rPr lang="en-US" sz="140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spc="-160">
                          <a:effectLst/>
                          <a:latin typeface="Lucida Sans Unicode" panose="020B0602030504020204" pitchFamily="34" charset="0"/>
                          <a:ea typeface="PMingLiU" panose="02020500000000000000" pitchFamily="18" charset="-120"/>
                          <a:cs typeface="PMingLiU" panose="02020500000000000000" pitchFamily="18" charset="-120"/>
                        </a:rPr>
                        <a:t> </a:t>
                      </a: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30">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2</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69215" marR="90170" algn="ctr">
                        <a:lnSpc>
                          <a:spcPts val="1385"/>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 .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 marR="54610" algn="ctr">
                        <a:lnSpc>
                          <a:spcPts val="133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6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1</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56515" marR="54610" algn="ctr">
                        <a:lnSpc>
                          <a:spcPts val="150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65">
                          <a:effectLst/>
                          <a:latin typeface="Bookman Old Style" panose="02050604050505020204" pitchFamily="18" charset="0"/>
                          <a:ea typeface="PMingLiU" panose="02020500000000000000" pitchFamily="18" charset="-120"/>
                          <a:cs typeface="PMingLiU" panose="02020500000000000000" pitchFamily="18" charset="-120"/>
                        </a:rPr>
                        <a:t> </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H</a:t>
                      </a:r>
                      <a:r>
                        <a:rPr lang="en-US" sz="1400" spc="10" baseline="-25000">
                          <a:effectLst/>
                          <a:latin typeface="Tahoma" panose="020B0604030504040204" pitchFamily="34" charset="0"/>
                          <a:ea typeface="PMingLiU" panose="02020500000000000000" pitchFamily="18" charset="-120"/>
                          <a:cs typeface="PMingLiU" panose="02020500000000000000" pitchFamily="18" charset="-120"/>
                        </a:rPr>
                        <a:t>2</a:t>
                      </a:r>
                      <a:r>
                        <a:rPr lang="en-US" sz="1400" spc="10">
                          <a:effectLst/>
                          <a:latin typeface="Lucida Sans Unicode" panose="020B0602030504020204" pitchFamily="34" charset="0"/>
                          <a:ea typeface="PMingLiU" panose="02020500000000000000" pitchFamily="18" charset="-120"/>
                          <a:cs typeface="PMingLiU" panose="02020500000000000000" pitchFamily="18" charset="-120"/>
                        </a:rPr>
                        <a:t>|</a:t>
                      </a:r>
                      <a:r>
                        <a:rPr lang="en-US" sz="1400" i="1" spc="10">
                          <a:effectLst/>
                          <a:latin typeface="Bookman Old Style" panose="02050604050505020204" pitchFamily="18" charset="0"/>
                          <a:ea typeface="PMingLiU" panose="02020500000000000000" pitchFamily="18" charset="-120"/>
                          <a:cs typeface="PMingLiU" panose="02020500000000000000" pitchFamily="18" charset="-120"/>
                        </a:rPr>
                        <a:t>D</a:t>
                      </a:r>
                      <a:r>
                        <a:rPr lang="en-US" sz="1400" spc="10">
                          <a:effectLst/>
                          <a:latin typeface="PMingLiU" panose="02020500000000000000" pitchFamily="18" charset="-120"/>
                          <a:ea typeface="PMingLiU" panose="02020500000000000000" pitchFamily="18" charset="-120"/>
                          <a:cs typeface="PMingLiU" panose="02020500000000000000" pitchFamily="18" charset="-120"/>
                        </a:rPr>
                        <a:t>)</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p>
                      <a:pPr marL="33655" marR="54610" algn="ctr">
                        <a:lnSpc>
                          <a:spcPts val="1385"/>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 .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1782038"/>
                  </a:ext>
                </a:extLst>
              </a:tr>
              <a:tr h="454319">
                <a:tc>
                  <a:txBody>
                    <a:bodyPr/>
                    <a:lstStyle/>
                    <a:p>
                      <a:pPr marL="57150" marR="52705" algn="ctr">
                        <a:lnSpc>
                          <a:spcPts val="1335"/>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Totals: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marR="0" algn="ctr">
                        <a:lnSpc>
                          <a:spcPts val="1335"/>
                        </a:lnSpc>
                        <a:spcBef>
                          <a:spcPts val="0"/>
                        </a:spcBef>
                        <a:spcAft>
                          <a:spcPts val="0"/>
                        </a:spcAft>
                      </a:pPr>
                      <a:r>
                        <a:rPr lang="en-US" sz="1400">
                          <a:effectLst/>
                          <a:latin typeface="PMingLiU" panose="02020500000000000000" pitchFamily="18" charset="-120"/>
                          <a:ea typeface="PMingLiU" panose="02020500000000000000" pitchFamily="18" charset="-120"/>
                          <a:cs typeface="PMingLiU" panose="02020500000000000000" pitchFamily="18" charset="-12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ts val="1345"/>
                        </a:lnSpc>
                        <a:spcBef>
                          <a:spcPts val="0"/>
                        </a:spcBef>
                        <a:spcAft>
                          <a:spcPts val="0"/>
                        </a:spcAft>
                      </a:pPr>
                      <a:r>
                        <a:rPr lang="en-US" sz="1400">
                          <a:effectLst/>
                          <a:latin typeface="Times New Roman" panose="02020603050405020304" pitchFamily="18" charset="0"/>
                          <a:ea typeface="PMingLiU" panose="02020500000000000000" pitchFamily="18" charset="-120"/>
                          <a:cs typeface="PMingLiU" panose="02020500000000000000" pitchFamily="18" charset="-120"/>
                        </a:rPr>
                        <a:t> </a:t>
                      </a:r>
                      <a:endParaRPr lang="en-US" sz="14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2710" marR="90170" algn="ctr">
                        <a:lnSpc>
                          <a:spcPts val="1335"/>
                        </a:lnSpc>
                        <a:spcBef>
                          <a:spcPts val="0"/>
                        </a:spcBef>
                        <a:spcAft>
                          <a:spcPts val="0"/>
                        </a:spcAft>
                      </a:pPr>
                      <a:r>
                        <a:rPr lang="en-US" sz="1400" i="1">
                          <a:effectLst/>
                          <a:latin typeface="Bookman Old Style" panose="02050604050505020204" pitchFamily="18" charset="0"/>
                          <a:ea typeface="PMingLiU" panose="02020500000000000000" pitchFamily="18" charset="-120"/>
                          <a:cs typeface="PMingLiU" panose="02020500000000000000" pitchFamily="18" charset="-120"/>
                        </a:rPr>
                        <a:t>P</a:t>
                      </a:r>
                      <a:r>
                        <a:rPr lang="en-US" sz="1400" i="1" spc="-260">
                          <a:effectLst/>
                          <a:latin typeface="Bookman Old Style" panose="02050604050505020204" pitchFamily="18" charset="0"/>
                          <a:ea typeface="PMingLiU" panose="02020500000000000000" pitchFamily="18" charset="-120"/>
                          <a:cs typeface="PMingLiU" panose="02020500000000000000" pitchFamily="18" charset="-120"/>
                        </a:rPr>
                        <a:t> </a:t>
                      </a:r>
                      <a:r>
                        <a:rPr lang="en-US" sz="1400">
                          <a:effectLst/>
                          <a:latin typeface="PMingLiU" panose="02020500000000000000" pitchFamily="18" charset="-120"/>
                          <a:ea typeface="PMingLiU" panose="02020500000000000000" pitchFamily="18" charset="-120"/>
                          <a:cs typeface="PMingLiU" panose="02020500000000000000" pitchFamily="18" charset="-120"/>
                        </a:rPr>
                        <a:t>(</a:t>
                      </a:r>
                      <a:r>
                        <a:rPr lang="en-US" sz="1400" i="1">
                          <a:effectLst/>
                          <a:latin typeface="Bookman Old Style" panose="02050604050505020204" pitchFamily="18" charset="0"/>
                          <a:ea typeface="PMingLiU" panose="02020500000000000000" pitchFamily="18" charset="-120"/>
                          <a:cs typeface="PMingLiU" panose="02020500000000000000" pitchFamily="18" charset="-120"/>
                        </a:rPr>
                        <a:t>D</a:t>
                      </a:r>
                      <a:r>
                        <a:rPr lang="en-US" sz="1400">
                          <a:effectLst/>
                          <a:latin typeface="PMingLiU" panose="02020500000000000000" pitchFamily="18" charset="-120"/>
                          <a:ea typeface="PMingLiU" panose="02020500000000000000" pitchFamily="18" charset="-120"/>
                          <a:cs typeface="PMingLiU" panose="02020500000000000000" pitchFamily="18" charset="-120"/>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 marR="0" algn="ctr">
                        <a:lnSpc>
                          <a:spcPts val="1335"/>
                        </a:lnSpc>
                        <a:spcBef>
                          <a:spcPts val="0"/>
                        </a:spcBef>
                        <a:spcAft>
                          <a:spcPts val="0"/>
                        </a:spcAft>
                      </a:pPr>
                      <a:r>
                        <a:rPr lang="en-US" sz="1400" dirty="0">
                          <a:effectLst/>
                          <a:latin typeface="PMingLiU" panose="02020500000000000000" pitchFamily="18" charset="-120"/>
                          <a:ea typeface="PMingLiU" panose="02020500000000000000" pitchFamily="18" charset="-120"/>
                          <a:cs typeface="PMingLiU" panose="02020500000000000000" pitchFamily="18" charset="-12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042167"/>
                  </a:ext>
                </a:extLst>
              </a:tr>
            </a:tbl>
          </a:graphicData>
        </a:graphic>
      </p:graphicFrame>
      <p:sp>
        <p:nvSpPr>
          <p:cNvPr id="14" name="Rectangle 3"/>
          <p:cNvSpPr>
            <a:spLocks noChangeArrowheads="1"/>
          </p:cNvSpPr>
          <p:nvPr/>
        </p:nvSpPr>
        <p:spPr bwMode="auto">
          <a:xfrm>
            <a:off x="5407977" y="195644"/>
            <a:ext cx="5636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1" u="none" strike="noStrike" cap="none" normalizeH="0" baseline="0" dirty="0" smtClean="0">
              <a:ln>
                <a:noFill/>
              </a:ln>
              <a:solidFill>
                <a:schemeClr val="tx1"/>
              </a:solidFill>
              <a:effectLst/>
              <a:latin typeface="Bookman Old Style" panose="02050604050505020204" pitchFamily="18" charset="0"/>
            </a:endParaRPr>
          </a:p>
          <a:p>
            <a:pPr lvl="0" algn="r" defTabSz="914400" eaLnBrk="0" fontAlgn="base" hangingPunct="0">
              <a:spcBef>
                <a:spcPct val="0"/>
              </a:spcBef>
              <a:spcAft>
                <a:spcPct val="0"/>
              </a:spcAft>
            </a:pPr>
            <a:r>
              <a:rPr kumimoji="0" lang="en-US" altLang="en-US" sz="3600" b="0" i="1" u="none"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none" strike="noStrike" cap="none" normalizeH="0" baseline="0" dirty="0" smtClean="0">
                <a:ln>
                  <a:noFill/>
                </a:ln>
                <a:solidFill>
                  <a:schemeClr val="tx1"/>
                </a:solidFill>
                <a:effectLst/>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H </a:t>
            </a:r>
            <a:r>
              <a:rPr lang="en-US" altLang="en-US" sz="3600" u="sng" dirty="0">
                <a:latin typeface="Lucida Sans Unicode" panose="020B0602030504020204" pitchFamily="34" charset="0"/>
                <a:cs typeface="Lucida Sans Unicode" panose="020B0602030504020204" pitchFamily="34" charset="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rPr>
              <a:t>D</a:t>
            </a:r>
            <a:r>
              <a:rPr kumimoji="0" lang="en-US" altLang="en-US" sz="36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a:t>
            </a:r>
            <a:r>
              <a:rPr kumimoji="0" lang="en-US" altLang="en-US" sz="3600" b="0" i="0" u="sng" strike="noStrike" cap="none" normalizeH="0" baseline="0" dirty="0" smtClean="0">
                <a:ln>
                  <a:noFill/>
                </a:ln>
                <a:solidFill>
                  <a:schemeClr val="tx1"/>
                </a:solidFill>
                <a:effectLst/>
              </a:rPr>
              <a:t>) </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P </a:t>
            </a:r>
            <a:r>
              <a:rPr kumimoji="0" lang="en-US" altLang="en-US" sz="3600" b="0" i="0" u="sng" strike="noStrike" cap="none" normalizeH="0" baseline="0" dirty="0" smtClean="0">
                <a:ln>
                  <a:noFill/>
                </a:ln>
                <a:solidFill>
                  <a:schemeClr val="tx1"/>
                </a:solidFill>
                <a:effectLst/>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D </a:t>
            </a:r>
            <a:r>
              <a:rPr kumimoji="0" lang="en-US" altLang="en-US" sz="3600" b="0" i="0" u="sng" strike="noStrike" cap="none" normalizeH="0" baseline="0" dirty="0" smtClean="0">
                <a:ln>
                  <a:noFill/>
                </a:ln>
                <a:solidFill>
                  <a:schemeClr val="tx1"/>
                </a:solidFill>
                <a:effectLst/>
                <a:latin typeface="Lucida Sans Unicode" panose="020B0602030504020204" pitchFamily="34" charset="0"/>
                <a:cs typeface="Lucida Sans Unicode" panose="020B0602030504020204" pitchFamily="34" charset="0"/>
              </a:rPr>
              <a:t>|</a:t>
            </a:r>
            <a:r>
              <a:rPr kumimoji="0" lang="en-US" altLang="en-US" sz="3600" b="0" i="1" u="sng" strike="noStrike" cap="none" normalizeH="0" baseline="0" dirty="0" smtClean="0">
                <a:ln>
                  <a:noFill/>
                </a:ln>
                <a:solidFill>
                  <a:schemeClr val="tx1"/>
                </a:solidFill>
                <a:effectLst/>
                <a:latin typeface="Bookman Old Style" panose="02050604050505020204" pitchFamily="18" charset="0"/>
              </a:rPr>
              <a:t>H </a:t>
            </a:r>
            <a:r>
              <a:rPr kumimoji="0" lang="en-US" altLang="en-US" sz="3600" b="0" i="0" u="sng"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P </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r>
              <a:rPr kumimoji="0" lang="en-US" altLang="en-US" sz="3600" b="0" i="1" u="none" strike="noStrike" cap="none" normalizeH="0" baseline="0" dirty="0" smtClean="0">
                <a:ln>
                  <a:noFill/>
                </a:ln>
                <a:solidFill>
                  <a:schemeClr val="tx1"/>
                </a:solidFill>
                <a:effectLst/>
                <a:latin typeface="Bookman Old Style" panose="02050604050505020204" pitchFamily="18" charset="0"/>
                <a:cs typeface="PMingLiU" panose="02020500000000000000" pitchFamily="18" charset="-120"/>
              </a:rPr>
              <a:t>D</a:t>
            </a:r>
            <a:r>
              <a:rPr kumimoji="0" lang="en-US" altLang="en-US" sz="3600" b="0" i="0" u="none" strike="noStrike" cap="none" normalizeH="0" baseline="0" dirty="0" smtClean="0">
                <a:ln>
                  <a:noFill/>
                </a:ln>
                <a:solidFill>
                  <a:schemeClr val="tx1"/>
                </a:solidFill>
                <a:effectLst/>
                <a:cs typeface="PMingLiU" panose="02020500000000000000" pitchFamily="18" charset="-12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087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Taste of </a:t>
            </a:r>
            <a:r>
              <a:rPr lang="en-US" dirty="0" err="1" smtClean="0"/>
              <a:t>bayes</a:t>
            </a:r>
            <a:r>
              <a:rPr lang="en-US" dirty="0" smtClean="0"/>
              <a:t/>
            </a:r>
            <a:br>
              <a:rPr lang="en-US" dirty="0" smtClean="0"/>
            </a:br>
            <a:r>
              <a:rPr lang="en-US" sz="3200" dirty="0" smtClean="0"/>
              <a:t>Part 2:  Parameter estimation</a:t>
            </a:r>
            <a:endParaRPr lang="en-US" sz="3200" dirty="0"/>
          </a:p>
        </p:txBody>
      </p:sp>
      <p:sp>
        <p:nvSpPr>
          <p:cNvPr id="3" name="Subtitle 2"/>
          <p:cNvSpPr>
            <a:spLocks noGrp="1"/>
          </p:cNvSpPr>
          <p:nvPr>
            <p:ph type="subTitle" idx="1"/>
          </p:nvPr>
        </p:nvSpPr>
        <p:spPr/>
        <p:txBody>
          <a:bodyPr/>
          <a:lstStyle/>
          <a:p>
            <a:r>
              <a:rPr lang="en-US" dirty="0"/>
              <a:t>Brendon J. Brewer</a:t>
            </a:r>
            <a:endParaRPr lang="en-US" dirty="0" smtClean="0">
              <a:hlinkClick r:id="rId2"/>
            </a:endParaRPr>
          </a:p>
          <a:p>
            <a:r>
              <a:rPr lang="en-US" dirty="0" smtClean="0">
                <a:solidFill>
                  <a:schemeClr val="bg1"/>
                </a:solidFill>
                <a:hlinkClick r:id="rId2"/>
              </a:rPr>
              <a:t>http</a:t>
            </a:r>
            <a:r>
              <a:rPr lang="en-US" dirty="0">
                <a:solidFill>
                  <a:schemeClr val="bg1"/>
                </a:solidFill>
                <a:hlinkClick r:id="rId2"/>
              </a:rPr>
              <a:t>://creativecommons.org/licenses/by-sa/3.0/deed.en</a:t>
            </a:r>
            <a:r>
              <a:rPr lang="en-US" u="sng" dirty="0">
                <a:solidFill>
                  <a:schemeClr val="bg1"/>
                </a:solidFill>
              </a:rPr>
              <a:t> </a:t>
            </a:r>
            <a:r>
              <a:rPr lang="en-US" dirty="0">
                <a:solidFill>
                  <a:schemeClr val="bg1"/>
                </a:solidFill>
              </a:rPr>
              <a:t>GB</a:t>
            </a:r>
          </a:p>
        </p:txBody>
      </p:sp>
    </p:spTree>
    <p:extLst>
      <p:ext uri="{BB962C8B-B14F-4D97-AF65-F5344CB8AC3E}">
        <p14:creationId xmlns:p14="http://schemas.microsoft.com/office/powerpoint/2010/main" val="2212714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751666" y="65696"/>
            <a:ext cx="8737600" cy="2677656"/>
          </a:xfrm>
          <a:prstGeom prst="rect">
            <a:avLst/>
          </a:prstGeom>
        </p:spPr>
        <p:txBody>
          <a:bodyPr wrap="square">
            <a:spAutoFit/>
          </a:bodyPr>
          <a:lstStyle/>
          <a:p>
            <a:r>
              <a:rPr lang="en-US" sz="2400" dirty="0" smtClean="0"/>
              <a:t>Imagine that our hypothesis is about how many people there are in New Zealand.  We know that it’s somewhere around 4,405,000.</a:t>
            </a:r>
          </a:p>
          <a:p>
            <a:r>
              <a:rPr lang="en-US" sz="2400" dirty="0" smtClean="0"/>
              <a:t>Instead of one or two hypotheses – image that we have thousands of them as we try to guess the exact number of people in New Zealand.</a:t>
            </a:r>
          </a:p>
          <a:p>
            <a:endParaRPr lang="en-US" sz="2400" dirty="0"/>
          </a:p>
          <a:p>
            <a:r>
              <a:rPr lang="en-US" sz="2400" dirty="0" smtClean="0"/>
              <a:t>We can use our old friend the Bayes Box and lay out the initial problem like this…</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657319"/>
              </p:ext>
            </p:extLst>
          </p:nvPr>
        </p:nvGraphicFramePr>
        <p:xfrm>
          <a:off x="3539489" y="3481896"/>
          <a:ext cx="6950711" cy="2796915"/>
        </p:xfrm>
        <a:graphic>
          <a:graphicData uri="http://schemas.openxmlformats.org/drawingml/2006/table">
            <a:tbl>
              <a:tblPr firstRow="1" firstCol="1" lastRow="1" lastCol="1" bandRow="1" bandCol="1">
                <a:tableStyleId>{5C22544A-7EE6-4342-B048-85BDC9FD1C3A}</a:tableStyleId>
              </a:tblPr>
              <a:tblGrid>
                <a:gridCol w="2010941">
                  <a:extLst>
                    <a:ext uri="{9D8B030D-6E8A-4147-A177-3AD203B41FA5}">
                      <a16:colId xmlns:a16="http://schemas.microsoft.com/office/drawing/2014/main" val="3471383141"/>
                    </a:ext>
                  </a:extLst>
                </a:gridCol>
                <a:gridCol w="1058376">
                  <a:extLst>
                    <a:ext uri="{9D8B030D-6E8A-4147-A177-3AD203B41FA5}">
                      <a16:colId xmlns:a16="http://schemas.microsoft.com/office/drawing/2014/main" val="4221384067"/>
                    </a:ext>
                  </a:extLst>
                </a:gridCol>
                <a:gridCol w="925793">
                  <a:extLst>
                    <a:ext uri="{9D8B030D-6E8A-4147-A177-3AD203B41FA5}">
                      <a16:colId xmlns:a16="http://schemas.microsoft.com/office/drawing/2014/main" val="336465237"/>
                    </a:ext>
                  </a:extLst>
                </a:gridCol>
                <a:gridCol w="1925271">
                  <a:extLst>
                    <a:ext uri="{9D8B030D-6E8A-4147-A177-3AD203B41FA5}">
                      <a16:colId xmlns:a16="http://schemas.microsoft.com/office/drawing/2014/main" val="4110267642"/>
                    </a:ext>
                  </a:extLst>
                </a:gridCol>
                <a:gridCol w="1030330">
                  <a:extLst>
                    <a:ext uri="{9D8B030D-6E8A-4147-A177-3AD203B41FA5}">
                      <a16:colId xmlns:a16="http://schemas.microsoft.com/office/drawing/2014/main" val="2383061704"/>
                    </a:ext>
                  </a:extLst>
                </a:gridCol>
              </a:tblGrid>
              <a:tr h="231793">
                <a:tc>
                  <a:txBody>
                    <a:bodyPr/>
                    <a:lstStyle/>
                    <a:p>
                      <a:pPr marL="57150" marR="52705" algn="ctr">
                        <a:lnSpc>
                          <a:spcPts val="1270"/>
                        </a:lnSpc>
                        <a:spcBef>
                          <a:spcPts val="0"/>
                        </a:spcBef>
                        <a:spcAft>
                          <a:spcPts val="0"/>
                        </a:spcAft>
                      </a:pPr>
                      <a:r>
                        <a:rPr lang="en-US" sz="1200">
                          <a:effectLst/>
                        </a:rPr>
                        <a:t>Possible Hypotheses</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260"/>
                        </a:lnSpc>
                        <a:spcBef>
                          <a:spcPts val="0"/>
                        </a:spcBef>
                        <a:spcAft>
                          <a:spcPts val="0"/>
                        </a:spcAft>
                      </a:pPr>
                      <a:r>
                        <a:rPr lang="en-US" sz="1200">
                          <a:effectLst/>
                        </a:rPr>
                        <a:t>prior</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55245" marR="51435" algn="ctr">
                        <a:lnSpc>
                          <a:spcPts val="1260"/>
                        </a:lnSpc>
                        <a:spcBef>
                          <a:spcPts val="0"/>
                        </a:spcBef>
                        <a:spcAft>
                          <a:spcPts val="0"/>
                        </a:spcAft>
                      </a:pPr>
                      <a:r>
                        <a:rPr lang="en-US" sz="1200">
                          <a:effectLst/>
                        </a:rPr>
                        <a:t>likelihood</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93345" marR="90170" algn="ctr">
                        <a:lnSpc>
                          <a:spcPts val="1335"/>
                        </a:lnSpc>
                        <a:spcBef>
                          <a:spcPts val="0"/>
                        </a:spcBef>
                        <a:spcAft>
                          <a:spcPts val="0"/>
                        </a:spcAft>
                      </a:pPr>
                      <a:r>
                        <a:rPr lang="en-US" sz="1200">
                          <a:effectLst/>
                        </a:rPr>
                        <a:t>prior × likelihood</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56515" marR="53975" algn="ctr">
                        <a:lnSpc>
                          <a:spcPts val="1260"/>
                        </a:lnSpc>
                        <a:spcBef>
                          <a:spcPts val="0"/>
                        </a:spcBef>
                        <a:spcAft>
                          <a:spcPts val="0"/>
                        </a:spcAft>
                      </a:pPr>
                      <a:r>
                        <a:rPr lang="en-US" sz="1200">
                          <a:effectLst/>
                        </a:rPr>
                        <a:t>posterior</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503756697"/>
                  </a:ext>
                </a:extLst>
              </a:tr>
              <a:tr h="231793">
                <a:tc>
                  <a:txBody>
                    <a:bodyPr/>
                    <a:lstStyle/>
                    <a:p>
                      <a:pPr marL="34290" marR="5270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7465" marR="5651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144769645"/>
                  </a:ext>
                </a:extLst>
              </a:tr>
              <a:tr h="233414">
                <a:tc>
                  <a:txBody>
                    <a:bodyPr/>
                    <a:lstStyle/>
                    <a:p>
                      <a:pPr marL="57150" marR="52705" algn="ctr">
                        <a:lnSpc>
                          <a:spcPts val="1345"/>
                        </a:lnSpc>
                        <a:spcBef>
                          <a:spcPts val="0"/>
                        </a:spcBef>
                        <a:spcAft>
                          <a:spcPts val="0"/>
                        </a:spcAft>
                      </a:pPr>
                      <a:r>
                        <a:rPr lang="en-US" sz="1200">
                          <a:effectLst/>
                        </a:rPr>
                        <a:t>θ = 4404999</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4065664124"/>
                  </a:ext>
                </a:extLst>
              </a:tr>
              <a:tr h="233414">
                <a:tc>
                  <a:txBody>
                    <a:bodyPr/>
                    <a:lstStyle/>
                    <a:p>
                      <a:pPr marL="57150" marR="52705" algn="ctr">
                        <a:lnSpc>
                          <a:spcPts val="1345"/>
                        </a:lnSpc>
                        <a:spcBef>
                          <a:spcPts val="0"/>
                        </a:spcBef>
                        <a:spcAft>
                          <a:spcPts val="0"/>
                        </a:spcAft>
                      </a:pPr>
                      <a:r>
                        <a:rPr lang="en-US" sz="1200">
                          <a:effectLst/>
                        </a:rPr>
                        <a:t>θ = 4405000</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523047549"/>
                  </a:ext>
                </a:extLst>
              </a:tr>
              <a:tr h="233414">
                <a:tc>
                  <a:txBody>
                    <a:bodyPr/>
                    <a:lstStyle/>
                    <a:p>
                      <a:pPr marL="57150" marR="52705" algn="ctr">
                        <a:lnSpc>
                          <a:spcPts val="1345"/>
                        </a:lnSpc>
                        <a:spcBef>
                          <a:spcPts val="0"/>
                        </a:spcBef>
                        <a:spcAft>
                          <a:spcPts val="0"/>
                        </a:spcAft>
                      </a:pPr>
                      <a:r>
                        <a:rPr lang="en-US" sz="1200">
                          <a:effectLst/>
                        </a:rPr>
                        <a:t>θ = 4405001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272499130"/>
                  </a:ext>
                </a:extLst>
              </a:tr>
              <a:tr h="233414">
                <a:tc>
                  <a:txBody>
                    <a:bodyPr/>
                    <a:lstStyle/>
                    <a:p>
                      <a:pPr marL="57150" marR="52705" algn="ctr">
                        <a:lnSpc>
                          <a:spcPts val="1345"/>
                        </a:lnSpc>
                        <a:spcBef>
                          <a:spcPts val="0"/>
                        </a:spcBef>
                        <a:spcAft>
                          <a:spcPts val="0"/>
                        </a:spcAft>
                      </a:pPr>
                      <a:r>
                        <a:rPr lang="en-US" sz="1200">
                          <a:effectLst/>
                        </a:rPr>
                        <a:t>θ = 4405002</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25115139"/>
                  </a:ext>
                </a:extLst>
              </a:tr>
              <a:tr h="233414">
                <a:tc>
                  <a:txBody>
                    <a:bodyPr/>
                    <a:lstStyle/>
                    <a:p>
                      <a:pPr marL="57150" marR="52705" algn="ctr">
                        <a:lnSpc>
                          <a:spcPts val="1345"/>
                        </a:lnSpc>
                        <a:spcBef>
                          <a:spcPts val="0"/>
                        </a:spcBef>
                        <a:spcAft>
                          <a:spcPts val="0"/>
                        </a:spcAft>
                      </a:pPr>
                      <a:r>
                        <a:rPr lang="en-US" sz="1200">
                          <a:effectLst/>
                        </a:rPr>
                        <a:t>θ = 4405003</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163613191"/>
                  </a:ext>
                </a:extLst>
              </a:tr>
              <a:tr h="233414">
                <a:tc>
                  <a:txBody>
                    <a:bodyPr/>
                    <a:lstStyle/>
                    <a:p>
                      <a:pPr marL="57150" marR="52705" algn="ctr">
                        <a:lnSpc>
                          <a:spcPts val="1345"/>
                        </a:lnSpc>
                        <a:spcBef>
                          <a:spcPts val="0"/>
                        </a:spcBef>
                        <a:spcAft>
                          <a:spcPts val="0"/>
                        </a:spcAft>
                      </a:pPr>
                      <a:r>
                        <a:rPr lang="en-US" sz="1200">
                          <a:effectLst/>
                        </a:rPr>
                        <a:t>θ = 4405004</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3315226"/>
                  </a:ext>
                </a:extLst>
              </a:tr>
              <a:tr h="233414">
                <a:tc>
                  <a:txBody>
                    <a:bodyPr/>
                    <a:lstStyle/>
                    <a:p>
                      <a:pPr marL="57150" marR="52705" algn="ctr">
                        <a:lnSpc>
                          <a:spcPts val="1345"/>
                        </a:lnSpc>
                        <a:spcBef>
                          <a:spcPts val="0"/>
                        </a:spcBef>
                        <a:spcAft>
                          <a:spcPts val="0"/>
                        </a:spcAft>
                      </a:pPr>
                      <a:r>
                        <a:rPr lang="en-US" sz="1200">
                          <a:effectLst/>
                        </a:rPr>
                        <a:t>θ = 4405005</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70125650"/>
                  </a:ext>
                </a:extLst>
              </a:tr>
              <a:tr h="233414">
                <a:tc>
                  <a:txBody>
                    <a:bodyPr/>
                    <a:lstStyle/>
                    <a:p>
                      <a:pPr marL="57150" marR="52705" algn="ctr">
                        <a:lnSpc>
                          <a:spcPts val="1345"/>
                        </a:lnSpc>
                        <a:spcBef>
                          <a:spcPts val="0"/>
                        </a:spcBef>
                        <a:spcAft>
                          <a:spcPts val="0"/>
                        </a:spcAft>
                      </a:pPr>
                      <a:r>
                        <a:rPr lang="en-US" sz="1200">
                          <a:effectLst/>
                        </a:rPr>
                        <a:t>θ = 4405006</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40491170"/>
                  </a:ext>
                </a:extLst>
              </a:tr>
              <a:tr h="234224">
                <a:tc>
                  <a:txBody>
                    <a:bodyPr/>
                    <a:lstStyle/>
                    <a:p>
                      <a:pPr marL="34290" marR="5270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7465" marR="5651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16773899"/>
                  </a:ext>
                </a:extLst>
              </a:tr>
              <a:tr h="231793">
                <a:tc>
                  <a:txBody>
                    <a:bodyPr/>
                    <a:lstStyle/>
                    <a:p>
                      <a:pPr marL="57150" marR="52705" algn="ctr">
                        <a:lnSpc>
                          <a:spcPts val="1335"/>
                        </a:lnSpc>
                        <a:spcBef>
                          <a:spcPts val="0"/>
                        </a:spcBef>
                        <a:spcAft>
                          <a:spcPts val="0"/>
                        </a:spcAft>
                      </a:pPr>
                      <a:r>
                        <a:rPr lang="en-US" sz="1200">
                          <a:effectLst/>
                        </a:rPr>
                        <a:t>Totals:</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810" marR="0" algn="ctr">
                        <a:lnSpc>
                          <a:spcPts val="1335"/>
                        </a:lnSpc>
                        <a:spcBef>
                          <a:spcPts val="0"/>
                        </a:spcBef>
                        <a:spcAft>
                          <a:spcPts val="0"/>
                        </a:spcAft>
                      </a:pPr>
                      <a:r>
                        <a:rPr lang="en-US" sz="1200">
                          <a:effectLst/>
                        </a:rPr>
                        <a:t>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0" marR="0" algn="l">
                        <a:lnSpc>
                          <a:spcPts val="1345"/>
                        </a:lnSpc>
                        <a:spcBef>
                          <a:spcPts val="0"/>
                        </a:spcBef>
                        <a:spcAft>
                          <a:spcPts val="0"/>
                        </a:spcAft>
                      </a:pPr>
                      <a:r>
                        <a:rPr lang="en-US" sz="1000">
                          <a:effectLst/>
                        </a:rPr>
                        <a:t>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3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2540" marR="0" algn="ctr">
                        <a:lnSpc>
                          <a:spcPts val="1335"/>
                        </a:lnSpc>
                        <a:spcBef>
                          <a:spcPts val="0"/>
                        </a:spcBef>
                        <a:spcAft>
                          <a:spcPts val="0"/>
                        </a:spcAft>
                      </a:pPr>
                      <a:r>
                        <a:rPr lang="en-US" sz="1200" dirty="0">
                          <a:effectLst/>
                        </a:rPr>
                        <a:t>1</a:t>
                      </a:r>
                      <a:endParaRPr lang="en-US" sz="1100" dirty="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881349065"/>
                  </a:ext>
                </a:extLst>
              </a:tr>
            </a:tbl>
          </a:graphicData>
        </a:graphic>
      </p:graphicFrame>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74646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751666" y="65696"/>
            <a:ext cx="8737600" cy="1938992"/>
          </a:xfrm>
          <a:prstGeom prst="rect">
            <a:avLst/>
          </a:prstGeom>
        </p:spPr>
        <p:txBody>
          <a:bodyPr wrap="square">
            <a:spAutoFit/>
          </a:bodyPr>
          <a:lstStyle/>
          <a:p>
            <a:r>
              <a:rPr lang="en-US" sz="2400" dirty="0" smtClean="0"/>
              <a:t>When we have a set of values (like the number of people in New Zealand) and a probability associated with each value (we will assume each value has the same small probability of .000001)…</a:t>
            </a:r>
          </a:p>
          <a:p>
            <a:endParaRPr lang="en-US" sz="2400" dirty="0"/>
          </a:p>
          <a:p>
            <a:r>
              <a:rPr lang="en-US" sz="2400" dirty="0" smtClean="0"/>
              <a:t>This then meets the definition of a </a:t>
            </a:r>
            <a:r>
              <a:rPr lang="en-US" sz="2400" dirty="0" smtClean="0">
                <a:solidFill>
                  <a:srgbClr val="FF0000"/>
                </a:solidFill>
              </a:rPr>
              <a:t>probability distribution</a:t>
            </a:r>
            <a:r>
              <a:rPr lang="en-US" sz="2400" dirty="0"/>
              <a:t>.</a:t>
            </a:r>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657319"/>
              </p:ext>
            </p:extLst>
          </p:nvPr>
        </p:nvGraphicFramePr>
        <p:xfrm>
          <a:off x="3539489" y="3481896"/>
          <a:ext cx="6950711" cy="2796915"/>
        </p:xfrm>
        <a:graphic>
          <a:graphicData uri="http://schemas.openxmlformats.org/drawingml/2006/table">
            <a:tbl>
              <a:tblPr firstRow="1" firstCol="1" lastRow="1" lastCol="1" bandRow="1" bandCol="1">
                <a:tableStyleId>{5C22544A-7EE6-4342-B048-85BDC9FD1C3A}</a:tableStyleId>
              </a:tblPr>
              <a:tblGrid>
                <a:gridCol w="2010941">
                  <a:extLst>
                    <a:ext uri="{9D8B030D-6E8A-4147-A177-3AD203B41FA5}">
                      <a16:colId xmlns:a16="http://schemas.microsoft.com/office/drawing/2014/main" val="3471383141"/>
                    </a:ext>
                  </a:extLst>
                </a:gridCol>
                <a:gridCol w="1058376">
                  <a:extLst>
                    <a:ext uri="{9D8B030D-6E8A-4147-A177-3AD203B41FA5}">
                      <a16:colId xmlns:a16="http://schemas.microsoft.com/office/drawing/2014/main" val="4221384067"/>
                    </a:ext>
                  </a:extLst>
                </a:gridCol>
                <a:gridCol w="925793">
                  <a:extLst>
                    <a:ext uri="{9D8B030D-6E8A-4147-A177-3AD203B41FA5}">
                      <a16:colId xmlns:a16="http://schemas.microsoft.com/office/drawing/2014/main" val="336465237"/>
                    </a:ext>
                  </a:extLst>
                </a:gridCol>
                <a:gridCol w="1925271">
                  <a:extLst>
                    <a:ext uri="{9D8B030D-6E8A-4147-A177-3AD203B41FA5}">
                      <a16:colId xmlns:a16="http://schemas.microsoft.com/office/drawing/2014/main" val="4110267642"/>
                    </a:ext>
                  </a:extLst>
                </a:gridCol>
                <a:gridCol w="1030330">
                  <a:extLst>
                    <a:ext uri="{9D8B030D-6E8A-4147-A177-3AD203B41FA5}">
                      <a16:colId xmlns:a16="http://schemas.microsoft.com/office/drawing/2014/main" val="2383061704"/>
                    </a:ext>
                  </a:extLst>
                </a:gridCol>
              </a:tblGrid>
              <a:tr h="231793">
                <a:tc>
                  <a:txBody>
                    <a:bodyPr/>
                    <a:lstStyle/>
                    <a:p>
                      <a:pPr marL="57150" marR="52705" algn="ctr">
                        <a:lnSpc>
                          <a:spcPts val="1270"/>
                        </a:lnSpc>
                        <a:spcBef>
                          <a:spcPts val="0"/>
                        </a:spcBef>
                        <a:spcAft>
                          <a:spcPts val="0"/>
                        </a:spcAft>
                      </a:pPr>
                      <a:r>
                        <a:rPr lang="en-US" sz="1200">
                          <a:effectLst/>
                        </a:rPr>
                        <a:t>Possible Hypotheses</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260"/>
                        </a:lnSpc>
                        <a:spcBef>
                          <a:spcPts val="0"/>
                        </a:spcBef>
                        <a:spcAft>
                          <a:spcPts val="0"/>
                        </a:spcAft>
                      </a:pPr>
                      <a:r>
                        <a:rPr lang="en-US" sz="1200">
                          <a:effectLst/>
                        </a:rPr>
                        <a:t>prior</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55245" marR="51435" algn="ctr">
                        <a:lnSpc>
                          <a:spcPts val="1260"/>
                        </a:lnSpc>
                        <a:spcBef>
                          <a:spcPts val="0"/>
                        </a:spcBef>
                        <a:spcAft>
                          <a:spcPts val="0"/>
                        </a:spcAft>
                      </a:pPr>
                      <a:r>
                        <a:rPr lang="en-US" sz="1200">
                          <a:effectLst/>
                        </a:rPr>
                        <a:t>likelihood</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93345" marR="90170" algn="ctr">
                        <a:lnSpc>
                          <a:spcPts val="1335"/>
                        </a:lnSpc>
                        <a:spcBef>
                          <a:spcPts val="0"/>
                        </a:spcBef>
                        <a:spcAft>
                          <a:spcPts val="0"/>
                        </a:spcAft>
                      </a:pPr>
                      <a:r>
                        <a:rPr lang="en-US" sz="1200">
                          <a:effectLst/>
                        </a:rPr>
                        <a:t>prior × likelihood</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56515" marR="53975" algn="ctr">
                        <a:lnSpc>
                          <a:spcPts val="1260"/>
                        </a:lnSpc>
                        <a:spcBef>
                          <a:spcPts val="0"/>
                        </a:spcBef>
                        <a:spcAft>
                          <a:spcPts val="0"/>
                        </a:spcAft>
                      </a:pPr>
                      <a:r>
                        <a:rPr lang="en-US" sz="1200">
                          <a:effectLst/>
                        </a:rPr>
                        <a:t>posterior</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503756697"/>
                  </a:ext>
                </a:extLst>
              </a:tr>
              <a:tr h="231793">
                <a:tc>
                  <a:txBody>
                    <a:bodyPr/>
                    <a:lstStyle/>
                    <a:p>
                      <a:pPr marL="34290" marR="5270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7465" marR="5651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3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144769645"/>
                  </a:ext>
                </a:extLst>
              </a:tr>
              <a:tr h="233414">
                <a:tc>
                  <a:txBody>
                    <a:bodyPr/>
                    <a:lstStyle/>
                    <a:p>
                      <a:pPr marL="57150" marR="52705" algn="ctr">
                        <a:lnSpc>
                          <a:spcPts val="1345"/>
                        </a:lnSpc>
                        <a:spcBef>
                          <a:spcPts val="0"/>
                        </a:spcBef>
                        <a:spcAft>
                          <a:spcPts val="0"/>
                        </a:spcAft>
                      </a:pPr>
                      <a:r>
                        <a:rPr lang="en-US" sz="1200">
                          <a:effectLst/>
                        </a:rPr>
                        <a:t>θ = 4404999</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4065664124"/>
                  </a:ext>
                </a:extLst>
              </a:tr>
              <a:tr h="233414">
                <a:tc>
                  <a:txBody>
                    <a:bodyPr/>
                    <a:lstStyle/>
                    <a:p>
                      <a:pPr marL="57150" marR="52705" algn="ctr">
                        <a:lnSpc>
                          <a:spcPts val="1345"/>
                        </a:lnSpc>
                        <a:spcBef>
                          <a:spcPts val="0"/>
                        </a:spcBef>
                        <a:spcAft>
                          <a:spcPts val="0"/>
                        </a:spcAft>
                      </a:pPr>
                      <a:r>
                        <a:rPr lang="en-US" sz="1200">
                          <a:effectLst/>
                        </a:rPr>
                        <a:t>θ = 4405000</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523047549"/>
                  </a:ext>
                </a:extLst>
              </a:tr>
              <a:tr h="233414">
                <a:tc>
                  <a:txBody>
                    <a:bodyPr/>
                    <a:lstStyle/>
                    <a:p>
                      <a:pPr marL="57150" marR="52705" algn="ctr">
                        <a:lnSpc>
                          <a:spcPts val="1345"/>
                        </a:lnSpc>
                        <a:spcBef>
                          <a:spcPts val="0"/>
                        </a:spcBef>
                        <a:spcAft>
                          <a:spcPts val="0"/>
                        </a:spcAft>
                      </a:pPr>
                      <a:r>
                        <a:rPr lang="en-US" sz="1200">
                          <a:effectLst/>
                        </a:rPr>
                        <a:t>θ = 4405001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272499130"/>
                  </a:ext>
                </a:extLst>
              </a:tr>
              <a:tr h="233414">
                <a:tc>
                  <a:txBody>
                    <a:bodyPr/>
                    <a:lstStyle/>
                    <a:p>
                      <a:pPr marL="57150" marR="52705" algn="ctr">
                        <a:lnSpc>
                          <a:spcPts val="1345"/>
                        </a:lnSpc>
                        <a:spcBef>
                          <a:spcPts val="0"/>
                        </a:spcBef>
                        <a:spcAft>
                          <a:spcPts val="0"/>
                        </a:spcAft>
                      </a:pPr>
                      <a:r>
                        <a:rPr lang="en-US" sz="1200">
                          <a:effectLst/>
                        </a:rPr>
                        <a:t>θ = 4405002</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25115139"/>
                  </a:ext>
                </a:extLst>
              </a:tr>
              <a:tr h="233414">
                <a:tc>
                  <a:txBody>
                    <a:bodyPr/>
                    <a:lstStyle/>
                    <a:p>
                      <a:pPr marL="57150" marR="52705" algn="ctr">
                        <a:lnSpc>
                          <a:spcPts val="1345"/>
                        </a:lnSpc>
                        <a:spcBef>
                          <a:spcPts val="0"/>
                        </a:spcBef>
                        <a:spcAft>
                          <a:spcPts val="0"/>
                        </a:spcAft>
                      </a:pPr>
                      <a:r>
                        <a:rPr lang="en-US" sz="1200">
                          <a:effectLst/>
                        </a:rPr>
                        <a:t>θ = 4405003</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163613191"/>
                  </a:ext>
                </a:extLst>
              </a:tr>
              <a:tr h="233414">
                <a:tc>
                  <a:txBody>
                    <a:bodyPr/>
                    <a:lstStyle/>
                    <a:p>
                      <a:pPr marL="57150" marR="52705" algn="ctr">
                        <a:lnSpc>
                          <a:spcPts val="1345"/>
                        </a:lnSpc>
                        <a:spcBef>
                          <a:spcPts val="0"/>
                        </a:spcBef>
                        <a:spcAft>
                          <a:spcPts val="0"/>
                        </a:spcAft>
                      </a:pPr>
                      <a:r>
                        <a:rPr lang="en-US" sz="1200">
                          <a:effectLst/>
                        </a:rPr>
                        <a:t>θ = 4405004</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3315226"/>
                  </a:ext>
                </a:extLst>
              </a:tr>
              <a:tr h="233414">
                <a:tc>
                  <a:txBody>
                    <a:bodyPr/>
                    <a:lstStyle/>
                    <a:p>
                      <a:pPr marL="57150" marR="52705" algn="ctr">
                        <a:lnSpc>
                          <a:spcPts val="1345"/>
                        </a:lnSpc>
                        <a:spcBef>
                          <a:spcPts val="0"/>
                        </a:spcBef>
                        <a:spcAft>
                          <a:spcPts val="0"/>
                        </a:spcAft>
                      </a:pPr>
                      <a:r>
                        <a:rPr lang="en-US" sz="1200">
                          <a:effectLst/>
                        </a:rPr>
                        <a:t>θ = 4405005</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170125650"/>
                  </a:ext>
                </a:extLst>
              </a:tr>
              <a:tr h="233414">
                <a:tc>
                  <a:txBody>
                    <a:bodyPr/>
                    <a:lstStyle/>
                    <a:p>
                      <a:pPr marL="57150" marR="52705" algn="ctr">
                        <a:lnSpc>
                          <a:spcPts val="1345"/>
                        </a:lnSpc>
                        <a:spcBef>
                          <a:spcPts val="0"/>
                        </a:spcBef>
                        <a:spcAft>
                          <a:spcPts val="0"/>
                        </a:spcAft>
                      </a:pPr>
                      <a:r>
                        <a:rPr lang="en-US" sz="1200">
                          <a:effectLst/>
                        </a:rPr>
                        <a:t>θ = 4405006</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60960" marR="56515" algn="ctr">
                        <a:lnSpc>
                          <a:spcPts val="1345"/>
                        </a:lnSpc>
                        <a:spcBef>
                          <a:spcPts val="0"/>
                        </a:spcBef>
                        <a:spcAft>
                          <a:spcPts val="0"/>
                        </a:spcAft>
                      </a:pPr>
                      <a:r>
                        <a:rPr lang="en-US" sz="1200">
                          <a:effectLst/>
                        </a:rPr>
                        <a:t>0.000001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4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40491170"/>
                  </a:ext>
                </a:extLst>
              </a:tr>
              <a:tr h="234224">
                <a:tc>
                  <a:txBody>
                    <a:bodyPr/>
                    <a:lstStyle/>
                    <a:p>
                      <a:pPr marL="34290" marR="5270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7465" marR="5651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1750" marR="51435"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4290" marR="54610" algn="ctr">
                        <a:lnSpc>
                          <a:spcPts val="1350"/>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016773899"/>
                  </a:ext>
                </a:extLst>
              </a:tr>
              <a:tr h="231793">
                <a:tc>
                  <a:txBody>
                    <a:bodyPr/>
                    <a:lstStyle/>
                    <a:p>
                      <a:pPr marL="57150" marR="52705" algn="ctr">
                        <a:lnSpc>
                          <a:spcPts val="1335"/>
                        </a:lnSpc>
                        <a:spcBef>
                          <a:spcPts val="0"/>
                        </a:spcBef>
                        <a:spcAft>
                          <a:spcPts val="0"/>
                        </a:spcAft>
                      </a:pPr>
                      <a:r>
                        <a:rPr lang="en-US" sz="1200">
                          <a:effectLst/>
                        </a:rPr>
                        <a:t>Totals:</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3810" marR="0" algn="ctr">
                        <a:lnSpc>
                          <a:spcPts val="1335"/>
                        </a:lnSpc>
                        <a:spcBef>
                          <a:spcPts val="0"/>
                        </a:spcBef>
                        <a:spcAft>
                          <a:spcPts val="0"/>
                        </a:spcAft>
                      </a:pPr>
                      <a:r>
                        <a:rPr lang="en-US" sz="1200">
                          <a:effectLst/>
                        </a:rPr>
                        <a:t>1</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0" marR="0" algn="l">
                        <a:lnSpc>
                          <a:spcPts val="1345"/>
                        </a:lnSpc>
                        <a:spcBef>
                          <a:spcPts val="0"/>
                        </a:spcBef>
                        <a:spcAft>
                          <a:spcPts val="0"/>
                        </a:spcAft>
                      </a:pPr>
                      <a:r>
                        <a:rPr lang="en-US" sz="1000">
                          <a:effectLst/>
                        </a:rPr>
                        <a:t>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70485" marR="90170" algn="ctr">
                        <a:lnSpc>
                          <a:spcPts val="1335"/>
                        </a:lnSpc>
                        <a:spcBef>
                          <a:spcPts val="0"/>
                        </a:spcBef>
                        <a:spcAft>
                          <a:spcPts val="0"/>
                        </a:spcAft>
                      </a:pPr>
                      <a:r>
                        <a:rPr lang="en-US" sz="1200">
                          <a:effectLst/>
                        </a:rPr>
                        <a:t>. . .</a:t>
                      </a:r>
                      <a:endParaRPr lang="en-US" sz="110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tc>
                  <a:txBody>
                    <a:bodyPr/>
                    <a:lstStyle/>
                    <a:p>
                      <a:pPr marL="2540" marR="0" algn="ctr">
                        <a:lnSpc>
                          <a:spcPts val="1335"/>
                        </a:lnSpc>
                        <a:spcBef>
                          <a:spcPts val="0"/>
                        </a:spcBef>
                        <a:spcAft>
                          <a:spcPts val="0"/>
                        </a:spcAft>
                      </a:pPr>
                      <a:r>
                        <a:rPr lang="en-US" sz="1200" dirty="0">
                          <a:effectLst/>
                        </a:rPr>
                        <a:t>1</a:t>
                      </a:r>
                      <a:endParaRPr lang="en-US" sz="1100" dirty="0">
                        <a:effectLst/>
                        <a:latin typeface="PMingLiU" panose="02020500000000000000" pitchFamily="18" charset="-120"/>
                        <a:ea typeface="PMingLiU" panose="02020500000000000000" pitchFamily="18" charset="-120"/>
                        <a:cs typeface="PMingLiU" panose="02020500000000000000" pitchFamily="18" charset="-120"/>
                      </a:endParaRPr>
                    </a:p>
                  </a:txBody>
                  <a:tcPr marL="0" marR="0" marT="0" marB="0"/>
                </a:tc>
                <a:extLst>
                  <a:ext uri="{0D108BD9-81ED-4DB2-BD59-A6C34878D82A}">
                    <a16:rowId xmlns:a16="http://schemas.microsoft.com/office/drawing/2014/main" val="3881349065"/>
                  </a:ext>
                </a:extLst>
              </a:tr>
            </a:tbl>
          </a:graphicData>
        </a:graphic>
      </p:graphicFrame>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59849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243666" y="458600"/>
            <a:ext cx="8737600" cy="6555641"/>
          </a:xfrm>
          <a:prstGeom prst="rect">
            <a:avLst/>
          </a:prstGeom>
        </p:spPr>
        <p:txBody>
          <a:bodyPr wrap="square">
            <a:spAutoFit/>
          </a:bodyPr>
          <a:lstStyle/>
          <a:p>
            <a:r>
              <a:rPr lang="en-US" sz="2400" dirty="0" smtClean="0"/>
              <a:t>Let’s now imagine a simple problem.  You’ve just moved to New Zealand.  You want to take the bus to your new job.  Being adventurous, for five days you take a different bus to work.  Two of the buses took you very close to your work while three of them took you too far from work.</a:t>
            </a:r>
            <a:r>
              <a:rPr lang="en-US" dirty="0"/>
              <a:t> </a:t>
            </a:r>
            <a:endParaRPr lang="en-US" dirty="0" smtClean="0"/>
          </a:p>
          <a:p>
            <a:endParaRPr lang="en-US" dirty="0"/>
          </a:p>
          <a:p>
            <a:r>
              <a:rPr lang="en-US" sz="2400" dirty="0"/>
              <a:t>Imagine that the probability that you catch a bus that takes you close to work is theta – that is the symbol Ɵ</a:t>
            </a:r>
          </a:p>
          <a:p>
            <a:endParaRPr lang="en-US" sz="2400" dirty="0"/>
          </a:p>
          <a:p>
            <a:endParaRPr lang="en-US" dirty="0"/>
          </a:p>
          <a:p>
            <a:r>
              <a:rPr lang="en-US" sz="2400" dirty="0"/>
              <a:t>Theta (Ɵ) might be any probability – we don’t know.  So for simplicity let’s say that Ɵ could be </a:t>
            </a:r>
          </a:p>
          <a:p>
            <a:endParaRPr lang="en-US" sz="2400" dirty="0"/>
          </a:p>
          <a:p>
            <a:r>
              <a:rPr lang="en-US" sz="2400" dirty="0"/>
              <a:t>0, 0.1, 0.2, 0.3, 0.4, 0.5, 0.6, 0.7, 0.8, 0.9 or 1.0.</a:t>
            </a:r>
          </a:p>
          <a:p>
            <a:endParaRPr lang="en-US" sz="2400" dirty="0"/>
          </a:p>
          <a:p>
            <a:r>
              <a:rPr lang="en-US" sz="2400" dirty="0"/>
              <a:t>So there are 11 possible probabilities.</a:t>
            </a:r>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29619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125855" y="-87547"/>
            <a:ext cx="10879667" cy="2308324"/>
          </a:xfrm>
          <a:prstGeom prst="rect">
            <a:avLst/>
          </a:prstGeom>
        </p:spPr>
        <p:txBody>
          <a:bodyPr wrap="square">
            <a:spAutoFit/>
          </a:bodyPr>
          <a:lstStyle/>
          <a:p>
            <a:r>
              <a:rPr lang="en-US" sz="2400" dirty="0" smtClean="0"/>
              <a:t>Once again our simplified probabilities are 0</a:t>
            </a:r>
            <a:r>
              <a:rPr lang="en-US" sz="2400" dirty="0"/>
              <a:t>, 0.1, 0.2, 0.3, 0.4, 0.5, 0.6, 0.7, 0.8, 0.9 or </a:t>
            </a:r>
            <a:r>
              <a:rPr lang="en-US" sz="2400" dirty="0" smtClean="0"/>
              <a:t>1.0.   If there are 11 possibilities then if we assume each possibility is equally probable, then each possibility of Ɵ is 1/11 or .0909, so let’s fill that in…</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871080660"/>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872067">
                  <a:extLst>
                    <a:ext uri="{9D8B030D-6E8A-4147-A177-3AD203B41FA5}">
                      <a16:colId xmlns:a16="http://schemas.microsoft.com/office/drawing/2014/main" val="1996817649"/>
                    </a:ext>
                  </a:extLst>
                </a:gridCol>
                <a:gridCol w="2192867">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3088412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125855" y="711984"/>
            <a:ext cx="10879667" cy="1938992"/>
          </a:xfrm>
          <a:prstGeom prst="rect">
            <a:avLst/>
          </a:prstGeom>
        </p:spPr>
        <p:txBody>
          <a:bodyPr wrap="square">
            <a:spAutoFit/>
          </a:bodyPr>
          <a:lstStyle/>
          <a:p>
            <a:r>
              <a:rPr lang="en-US" sz="2400" dirty="0" smtClean="0"/>
              <a:t>Ok, so that was pretty easy.  Now we have to figure out the likelihood for each of the 11 events.</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14961276"/>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371445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243666" y="458600"/>
            <a:ext cx="8737600" cy="2308324"/>
          </a:xfrm>
          <a:prstGeom prst="rect">
            <a:avLst/>
          </a:prstGeom>
        </p:spPr>
        <p:txBody>
          <a:bodyPr wrap="square">
            <a:spAutoFit/>
          </a:bodyPr>
          <a:lstStyle/>
          <a:p>
            <a:r>
              <a:rPr lang="en-US" sz="2400" dirty="0" smtClean="0"/>
              <a:t>If we look closely at our situation, we see that we have a scenario where there are N trials (buses) and k successes (let off close to work).</a:t>
            </a:r>
          </a:p>
          <a:p>
            <a:endParaRPr lang="en-US" sz="2400" dirty="0"/>
          </a:p>
          <a:p>
            <a:r>
              <a:rPr lang="en-US" sz="2400" dirty="0" smtClean="0"/>
              <a:t>That sounds familiar!  Yes we know that this resembles N repetitions of a random experiment with x successes has a binomial distribution that can be represented as below:</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3462655" y="3191849"/>
            <a:ext cx="5124450" cy="1238250"/>
          </a:xfrm>
          <a:prstGeom prst="rect">
            <a:avLst/>
          </a:prstGeom>
        </p:spPr>
      </p:pic>
      <p:pic>
        <p:nvPicPr>
          <p:cNvPr id="8" name="Picture 7"/>
          <p:cNvPicPr>
            <a:picLocks noChangeAspect="1"/>
          </p:cNvPicPr>
          <p:nvPr/>
        </p:nvPicPr>
        <p:blipFill>
          <a:blip r:embed="rId3"/>
          <a:stretch>
            <a:fillRect/>
          </a:stretch>
        </p:blipFill>
        <p:spPr>
          <a:xfrm>
            <a:off x="4157980" y="5225018"/>
            <a:ext cx="3733800" cy="1019175"/>
          </a:xfrm>
          <a:prstGeom prst="rect">
            <a:avLst/>
          </a:prstGeom>
        </p:spPr>
      </p:pic>
    </p:spTree>
    <p:extLst>
      <p:ext uri="{BB962C8B-B14F-4D97-AF65-F5344CB8AC3E}">
        <p14:creationId xmlns:p14="http://schemas.microsoft.com/office/powerpoint/2010/main" val="2048453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269066" y="160156"/>
            <a:ext cx="8737600" cy="1200329"/>
          </a:xfrm>
          <a:prstGeom prst="rect">
            <a:avLst/>
          </a:prstGeom>
        </p:spPr>
        <p:txBody>
          <a:bodyPr wrap="square">
            <a:spAutoFit/>
          </a:bodyPr>
          <a:lstStyle/>
          <a:p>
            <a:r>
              <a:rPr lang="en-US" sz="2400" dirty="0" smtClean="0"/>
              <a:t>If we substitute the information that we gained from our experiment – that is, in five (N=5) trips we had two (x=2) successes then the combinatorial </a:t>
            </a:r>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4980305" y="1284238"/>
            <a:ext cx="1215390" cy="1121093"/>
          </a:xfrm>
          <a:prstGeom prst="rect">
            <a:avLst/>
          </a:prstGeom>
        </p:spPr>
      </p:pic>
      <p:sp>
        <p:nvSpPr>
          <p:cNvPr id="13" name="Rectangle 12"/>
          <p:cNvSpPr/>
          <p:nvPr/>
        </p:nvSpPr>
        <p:spPr>
          <a:xfrm>
            <a:off x="6140450" y="1601432"/>
            <a:ext cx="5422053" cy="507832"/>
          </a:xfrm>
          <a:prstGeom prst="rect">
            <a:avLst/>
          </a:prstGeom>
        </p:spPr>
        <p:txBody>
          <a:bodyPr wrap="square">
            <a:spAutoFit/>
          </a:bodyPr>
          <a:lstStyle/>
          <a:p>
            <a:r>
              <a:rPr lang="en-US" sz="2400" dirty="0" smtClean="0"/>
              <a:t> = 5! / (2! * (5-2)!) = 10</a:t>
            </a:r>
          </a:p>
        </p:txBody>
      </p:sp>
      <p:sp>
        <p:nvSpPr>
          <p:cNvPr id="14" name="Rectangle 13"/>
          <p:cNvSpPr/>
          <p:nvPr/>
        </p:nvSpPr>
        <p:spPr>
          <a:xfrm>
            <a:off x="2167466" y="3577184"/>
            <a:ext cx="8737600" cy="461665"/>
          </a:xfrm>
          <a:prstGeom prst="rect">
            <a:avLst/>
          </a:prstGeom>
        </p:spPr>
        <p:txBody>
          <a:bodyPr wrap="square">
            <a:spAutoFit/>
          </a:bodyPr>
          <a:lstStyle/>
          <a:p>
            <a:r>
              <a:rPr lang="en-US" sz="2400" dirty="0" smtClean="0"/>
              <a:t>Then if we substitute one of </a:t>
            </a:r>
            <a:r>
              <a:rPr lang="en-US" sz="2400" dirty="0"/>
              <a:t>the eleven </a:t>
            </a:r>
            <a:r>
              <a:rPr lang="en-US" sz="2400" dirty="0" err="1" smtClean="0"/>
              <a:t>Ɵs</a:t>
            </a:r>
            <a:r>
              <a:rPr lang="en-US" sz="2400" dirty="0" smtClean="0"/>
              <a:t> into the formula, say 0.1 </a:t>
            </a:r>
          </a:p>
        </p:txBody>
      </p:sp>
      <p:pic>
        <p:nvPicPr>
          <p:cNvPr id="15" name="Picture 14"/>
          <p:cNvPicPr>
            <a:picLocks noChangeAspect="1"/>
          </p:cNvPicPr>
          <p:nvPr/>
        </p:nvPicPr>
        <p:blipFill>
          <a:blip r:embed="rId3"/>
          <a:stretch>
            <a:fillRect/>
          </a:stretch>
        </p:blipFill>
        <p:spPr>
          <a:xfrm>
            <a:off x="3926839" y="4146140"/>
            <a:ext cx="2965238" cy="716507"/>
          </a:xfrm>
          <a:prstGeom prst="rect">
            <a:avLst/>
          </a:prstGeom>
        </p:spPr>
      </p:pic>
      <p:sp>
        <p:nvSpPr>
          <p:cNvPr id="16" name="Rectangle 15"/>
          <p:cNvSpPr/>
          <p:nvPr/>
        </p:nvSpPr>
        <p:spPr>
          <a:xfrm>
            <a:off x="3926839" y="4223783"/>
            <a:ext cx="5422053" cy="2308324"/>
          </a:xfrm>
          <a:prstGeom prst="rect">
            <a:avLst/>
          </a:prstGeom>
        </p:spPr>
        <p:txBody>
          <a:bodyPr wrap="square">
            <a:spAutoFit/>
          </a:bodyPr>
          <a:lstStyle/>
          <a:p>
            <a:r>
              <a:rPr lang="en-US" sz="2400" dirty="0" smtClean="0"/>
              <a:t> </a:t>
            </a:r>
          </a:p>
          <a:p>
            <a:endParaRPr lang="en-US" sz="2400" dirty="0"/>
          </a:p>
          <a:p>
            <a:endParaRPr lang="en-US" sz="2400" dirty="0" smtClean="0"/>
          </a:p>
          <a:p>
            <a:r>
              <a:rPr lang="en-US" sz="2400" dirty="0" smtClean="0"/>
              <a:t>= 10  *  (.1)</a:t>
            </a:r>
            <a:r>
              <a:rPr lang="en-US" sz="2400" baseline="30000" dirty="0" smtClean="0"/>
              <a:t>2</a:t>
            </a:r>
            <a:r>
              <a:rPr lang="en-US" sz="2400" dirty="0" smtClean="0"/>
              <a:t>  *  (1  -  0.1)</a:t>
            </a:r>
            <a:r>
              <a:rPr lang="en-US" sz="2400" baseline="30000" dirty="0" smtClean="0"/>
              <a:t>3</a:t>
            </a:r>
            <a:endParaRPr lang="en-US" sz="2400" dirty="0"/>
          </a:p>
          <a:p>
            <a:endParaRPr lang="en-US" sz="2400" dirty="0" smtClean="0"/>
          </a:p>
          <a:p>
            <a:r>
              <a:rPr lang="en-US" sz="2400" dirty="0" smtClean="0"/>
              <a:t>=  .0729</a:t>
            </a:r>
          </a:p>
        </p:txBody>
      </p:sp>
    </p:spTree>
    <p:extLst>
      <p:ext uri="{BB962C8B-B14F-4D97-AF65-F5344CB8AC3E}">
        <p14:creationId xmlns:p14="http://schemas.microsoft.com/office/powerpoint/2010/main" val="3117208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03" y="2488015"/>
            <a:ext cx="11213868" cy="1200329"/>
          </a:xfrm>
          <a:prstGeom prst="rect">
            <a:avLst/>
          </a:prstGeom>
        </p:spPr>
        <p:txBody>
          <a:bodyPr wrap="square">
            <a:spAutoFit/>
          </a:bodyPr>
          <a:lstStyle/>
          <a:p>
            <a:r>
              <a:rPr lang="en-US" sz="2400" spc="-5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start with some probabilities at the beginning of the problem (these are  called </a:t>
            </a:r>
            <a:r>
              <a:rPr lang="en-US" sz="2400" i="1" dirty="0">
                <a:latin typeface="Bookman Old Style" panose="02050604050505020204" pitchFamily="18" charset="0"/>
                <a:ea typeface="PMingLiU" panose="02020500000000000000" pitchFamily="18" charset="-120"/>
                <a:cs typeface="PMingLiU" panose="02020500000000000000" pitchFamily="18" charset="-120"/>
              </a:rPr>
              <a:t>prior probabilities</a:t>
            </a:r>
            <a:r>
              <a:rPr lang="en-US" sz="2400" dirty="0">
                <a:latin typeface="PMingLiU" panose="02020500000000000000" pitchFamily="18" charset="-120"/>
                <a:cs typeface="PMingLiU" panose="02020500000000000000" pitchFamily="18" charset="-120"/>
              </a:rPr>
              <a:t>), and </a:t>
            </a:r>
            <a:r>
              <a:rPr lang="en-US" sz="2400" spc="-15" dirty="0">
                <a:latin typeface="PMingLiU" panose="02020500000000000000" pitchFamily="18" charset="-120"/>
                <a:cs typeface="PMingLiU" panose="02020500000000000000" pitchFamily="18" charset="-120"/>
              </a:rPr>
              <a:t>how </a:t>
            </a:r>
            <a:r>
              <a:rPr lang="en-US" sz="2400" dirty="0">
                <a:latin typeface="PMingLiU" panose="02020500000000000000" pitchFamily="18" charset="-120"/>
                <a:cs typeface="PMingLiU" panose="02020500000000000000" pitchFamily="18" charset="-120"/>
              </a:rPr>
              <a:t>exactly these get updated when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get more information (these updated probabilities are called </a:t>
            </a:r>
            <a:r>
              <a:rPr lang="en-US" sz="2400" i="1" dirty="0">
                <a:latin typeface="Bookman Old Style" panose="02050604050505020204" pitchFamily="18" charset="0"/>
                <a:ea typeface="PMingLiU" panose="02020500000000000000" pitchFamily="18" charset="-120"/>
                <a:cs typeface="PMingLiU" panose="02020500000000000000" pitchFamily="18" charset="-120"/>
              </a:rPr>
              <a:t>posterior probabilities</a:t>
            </a:r>
            <a:r>
              <a:rPr lang="en-US" sz="2400" dirty="0">
                <a:latin typeface="PMingLiU" panose="02020500000000000000" pitchFamily="18" charset="-120"/>
                <a:cs typeface="PMingLiU" panose="02020500000000000000" pitchFamily="18" charset="-120"/>
              </a:rPr>
              <a:t>). </a:t>
            </a:r>
            <a:endParaRPr lang="en-US" sz="2400" dirty="0"/>
          </a:p>
        </p:txBody>
      </p:sp>
    </p:spTree>
    <p:extLst>
      <p:ext uri="{BB962C8B-B14F-4D97-AF65-F5344CB8AC3E}">
        <p14:creationId xmlns:p14="http://schemas.microsoft.com/office/powerpoint/2010/main" val="14588236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3047788" y="780537"/>
            <a:ext cx="10879667" cy="1569660"/>
          </a:xfrm>
          <a:prstGeom prst="rect">
            <a:avLst/>
          </a:prstGeom>
        </p:spPr>
        <p:txBody>
          <a:bodyPr wrap="square">
            <a:spAutoFit/>
          </a:bodyPr>
          <a:lstStyle/>
          <a:p>
            <a:r>
              <a:rPr lang="en-US" sz="2400" dirty="0" smtClean="0"/>
              <a:t>We can do that for each of the eleven </a:t>
            </a:r>
            <a:r>
              <a:rPr lang="en-US" sz="2400" dirty="0" err="1" smtClean="0"/>
              <a:t>Ɵs</a:t>
            </a:r>
            <a:r>
              <a:rPr lang="en-US" sz="2400" dirty="0" smtClean="0"/>
              <a:t> in the table </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811094104"/>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0.0729</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0.2048</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0.3087</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0.3456</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0.3125</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0.2304</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0.1323</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0.0512</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0.0081</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3744749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3047788" y="780537"/>
            <a:ext cx="10879667" cy="1569660"/>
          </a:xfrm>
          <a:prstGeom prst="rect">
            <a:avLst/>
          </a:prstGeom>
        </p:spPr>
        <p:txBody>
          <a:bodyPr wrap="square">
            <a:spAutoFit/>
          </a:bodyPr>
          <a:lstStyle/>
          <a:p>
            <a:r>
              <a:rPr lang="en-US" sz="2400" dirty="0" smtClean="0"/>
              <a:t>Now some simple multiplication to get the </a:t>
            </a:r>
            <a:r>
              <a:rPr lang="en-US" sz="2400" dirty="0" err="1" smtClean="0"/>
              <a:t>unnormalized</a:t>
            </a:r>
            <a:r>
              <a:rPr lang="en-US" sz="2400" dirty="0" smtClean="0"/>
              <a:t> </a:t>
            </a:r>
            <a:r>
              <a:rPr lang="en-US" sz="2400" dirty="0" err="1" smtClean="0"/>
              <a:t>postererior</a:t>
            </a:r>
            <a:endParaRPr lang="en-US" sz="2400" dirty="0" smtClean="0"/>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028974249"/>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lang="en-US" dirty="0" smtClean="0"/>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69217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3047788" y="780537"/>
            <a:ext cx="10879667" cy="1569660"/>
          </a:xfrm>
          <a:prstGeom prst="rect">
            <a:avLst/>
          </a:prstGeom>
        </p:spPr>
        <p:txBody>
          <a:bodyPr wrap="square">
            <a:spAutoFit/>
          </a:bodyPr>
          <a:lstStyle/>
          <a:p>
            <a:r>
              <a:rPr lang="en-US" sz="2400" dirty="0" smtClean="0"/>
              <a:t>Now just normalize to get the posterior probability</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192747756"/>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r>
                        <a:rPr lang="en-US" dirty="0" smtClean="0"/>
                        <a:t>0.0437</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r>
                        <a:rPr lang="en-US" dirty="0" smtClean="0"/>
                        <a:t>0.1229</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r>
                        <a:rPr lang="en-US" dirty="0" smtClean="0"/>
                        <a:t>0.1852</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r>
                        <a:rPr lang="en-US" dirty="0" smtClean="0"/>
                        <a:t>0.2074</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r>
                        <a:rPr lang="en-US" dirty="0" smtClean="0"/>
                        <a:t>0.1875</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r>
                        <a:rPr lang="en-US" dirty="0" smtClean="0"/>
                        <a:t>0.1383</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lang="en-US" dirty="0" smtClean="0"/>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r>
                        <a:rPr lang="en-US" dirty="0" smtClean="0"/>
                        <a:t>0.0794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r>
                        <a:rPr lang="en-US" dirty="0" smtClean="0"/>
                        <a:t>0.0307</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r>
                        <a:rPr lang="en-US" dirty="0" smtClean="0"/>
                        <a:t>0.0049</a:t>
                      </a: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827351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040256" y="0"/>
            <a:ext cx="9982412" cy="2308324"/>
          </a:xfrm>
          <a:prstGeom prst="rect">
            <a:avLst/>
          </a:prstGeom>
        </p:spPr>
        <p:txBody>
          <a:bodyPr wrap="square">
            <a:spAutoFit/>
          </a:bodyPr>
          <a:lstStyle/>
          <a:p>
            <a:r>
              <a:rPr lang="en-US" dirty="0" smtClean="0"/>
              <a:t>Let’s interpret the posterior probabilities so we get a better idea of what we have in our hands:</a:t>
            </a:r>
          </a:p>
          <a:p>
            <a:endParaRPr lang="en-US" dirty="0"/>
          </a:p>
          <a:p>
            <a:r>
              <a:rPr lang="en-US" dirty="0" smtClean="0"/>
              <a:t>If the probability of a bus dropping you off close to work – that is </a:t>
            </a:r>
            <a:r>
              <a:rPr lang="en-US" dirty="0"/>
              <a:t>theta </a:t>
            </a:r>
            <a:r>
              <a:rPr lang="en-US" dirty="0" smtClean="0"/>
              <a:t>Ɵ = 0, then the probability of two buses dropping you off close to work is also zero.</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192747756"/>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r>
                        <a:rPr lang="en-US" dirty="0" smtClean="0"/>
                        <a:t>0.0437</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r>
                        <a:rPr lang="en-US" dirty="0" smtClean="0"/>
                        <a:t>0.1229</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r>
                        <a:rPr lang="en-US" dirty="0" smtClean="0"/>
                        <a:t>0.1852</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r>
                        <a:rPr lang="en-US" dirty="0" smtClean="0"/>
                        <a:t>0.2074</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r>
                        <a:rPr lang="en-US" dirty="0" smtClean="0"/>
                        <a:t>0.1875</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r>
                        <a:rPr lang="en-US" dirty="0" smtClean="0"/>
                        <a:t>0.1383</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lang="en-US" dirty="0" smtClean="0"/>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r>
                        <a:rPr lang="en-US" dirty="0" smtClean="0"/>
                        <a:t>0.0794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r>
                        <a:rPr lang="en-US" dirty="0" smtClean="0"/>
                        <a:t>0.0307</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r>
                        <a:rPr lang="en-US" dirty="0" smtClean="0"/>
                        <a:t>0.0049</a:t>
                      </a: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783240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040256" y="0"/>
            <a:ext cx="9982412" cy="2308324"/>
          </a:xfrm>
          <a:prstGeom prst="rect">
            <a:avLst/>
          </a:prstGeom>
        </p:spPr>
        <p:txBody>
          <a:bodyPr wrap="square">
            <a:spAutoFit/>
          </a:bodyPr>
          <a:lstStyle/>
          <a:p>
            <a:r>
              <a:rPr lang="en-US" dirty="0" smtClean="0"/>
              <a:t>Let’s interpret the posterior probabilities so we get a better idea of what we have in our hands:</a:t>
            </a:r>
          </a:p>
          <a:p>
            <a:endParaRPr lang="en-US" dirty="0"/>
          </a:p>
          <a:p>
            <a:r>
              <a:rPr lang="en-US" dirty="0" smtClean="0"/>
              <a:t>If the probability of a bus dropping you off close to work – that is </a:t>
            </a:r>
            <a:r>
              <a:rPr lang="en-US" dirty="0"/>
              <a:t>theta </a:t>
            </a:r>
            <a:r>
              <a:rPr lang="en-US" dirty="0" smtClean="0"/>
              <a:t>Ɵ = 0.1, then the probability of two buses dropping you off close to work is 0.0437.</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192747756"/>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r>
                        <a:rPr lang="en-US" dirty="0" smtClean="0"/>
                        <a:t>0.0437</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r>
                        <a:rPr lang="en-US" dirty="0" smtClean="0"/>
                        <a:t>0.1229</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r>
                        <a:rPr lang="en-US" dirty="0" smtClean="0"/>
                        <a:t>0.1852</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r>
                        <a:rPr lang="en-US" dirty="0" smtClean="0"/>
                        <a:t>0.2074</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r>
                        <a:rPr lang="en-US" dirty="0" smtClean="0"/>
                        <a:t>0.1875</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r>
                        <a:rPr lang="en-US" dirty="0" smtClean="0"/>
                        <a:t>0.1383</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lang="en-US" dirty="0" smtClean="0"/>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r>
                        <a:rPr lang="en-US" dirty="0" smtClean="0"/>
                        <a:t>0.0794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r>
                        <a:rPr lang="en-US" dirty="0" smtClean="0"/>
                        <a:t>0.0307</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r>
                        <a:rPr lang="en-US" dirty="0" smtClean="0"/>
                        <a:t>0.0049</a:t>
                      </a: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907539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040256" y="0"/>
            <a:ext cx="9982412" cy="2308324"/>
          </a:xfrm>
          <a:prstGeom prst="rect">
            <a:avLst/>
          </a:prstGeom>
        </p:spPr>
        <p:txBody>
          <a:bodyPr wrap="square">
            <a:spAutoFit/>
          </a:bodyPr>
          <a:lstStyle/>
          <a:p>
            <a:r>
              <a:rPr lang="en-US" dirty="0" smtClean="0"/>
              <a:t>Let’s interpret the posterior probabilities so we get a better idea of what we have in our hands:</a:t>
            </a:r>
          </a:p>
          <a:p>
            <a:endParaRPr lang="en-US" dirty="0"/>
          </a:p>
          <a:p>
            <a:r>
              <a:rPr lang="en-US" dirty="0" smtClean="0"/>
              <a:t>If the probability of a bus dropping you off close to work – that is </a:t>
            </a:r>
            <a:r>
              <a:rPr lang="en-US" dirty="0"/>
              <a:t>theta </a:t>
            </a:r>
            <a:r>
              <a:rPr lang="en-US" dirty="0" smtClean="0"/>
              <a:t>Ɵ = 0.8, then the probability of two buses dropping you off close to work is 0.0307.  Why is that?</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192747756"/>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r>
                        <a:rPr lang="en-US" dirty="0" smtClean="0"/>
                        <a:t>0.0437</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r>
                        <a:rPr lang="en-US" dirty="0" smtClean="0"/>
                        <a:t>0.1229</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r>
                        <a:rPr lang="en-US" dirty="0" smtClean="0"/>
                        <a:t>0.1852</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r>
                        <a:rPr lang="en-US" dirty="0" smtClean="0"/>
                        <a:t>0.2074</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lang="en-US" dirty="0" smtClean="0"/>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r>
                        <a:rPr lang="en-US" dirty="0" smtClean="0"/>
                        <a:t>0.1875</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lang="en-US" dirty="0" smtClean="0"/>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r>
                        <a:rPr lang="en-US" dirty="0" smtClean="0"/>
                        <a:t>0.1383</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lang="en-US" dirty="0" smtClean="0"/>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r>
                        <a:rPr lang="en-US" dirty="0" smtClean="0"/>
                        <a:t>0.0794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r>
                        <a:rPr lang="en-US" dirty="0" smtClean="0"/>
                        <a:t>0.0307</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lang="en-US" dirty="0" smtClean="0"/>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r>
                        <a:rPr lang="en-US" dirty="0" smtClean="0"/>
                        <a:t>0.0049</a:t>
                      </a: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lang="en-US" dirty="0" smtClean="0"/>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0559255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2040256" y="0"/>
            <a:ext cx="9982412" cy="2308324"/>
          </a:xfrm>
          <a:prstGeom prst="rect">
            <a:avLst/>
          </a:prstGeom>
        </p:spPr>
        <p:txBody>
          <a:bodyPr wrap="square">
            <a:spAutoFit/>
          </a:bodyPr>
          <a:lstStyle/>
          <a:p>
            <a:r>
              <a:rPr lang="en-US" dirty="0" smtClean="0"/>
              <a:t>Let’s interpret the posterior probabilities so we get a better idea of what we have in our hands:</a:t>
            </a:r>
          </a:p>
          <a:p>
            <a:endParaRPr lang="en-US" dirty="0"/>
          </a:p>
          <a:p>
            <a:r>
              <a:rPr lang="en-US" dirty="0" smtClean="0"/>
              <a:t>If the probability of a bus dropping you off close to work – that is </a:t>
            </a:r>
            <a:r>
              <a:rPr lang="en-US" dirty="0"/>
              <a:t>theta </a:t>
            </a:r>
            <a:r>
              <a:rPr lang="en-US" dirty="0" smtClean="0"/>
              <a:t>Ɵ = 0.8, then the probability of two buses dropping you off close to work is 0.0307.  Why is that?</a:t>
            </a:r>
          </a:p>
          <a:p>
            <a:endParaRPr lang="en-US" sz="2400" dirty="0"/>
          </a:p>
          <a:p>
            <a:endParaRPr lang="en-US" sz="2400" dirty="0"/>
          </a:p>
          <a:p>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31266949"/>
              </p:ext>
            </p:extLst>
          </p:nvPr>
        </p:nvGraphicFramePr>
        <p:xfrm>
          <a:off x="2794000" y="168148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a:t>
                      </a:r>
                      <a:r>
                        <a:rPr lang="en-US" sz="1800" dirty="0" smtClean="0"/>
                        <a:t>Ɵ</a:t>
                      </a:r>
                      <a:r>
                        <a:rPr lang="en-US" dirty="0" smtClean="0"/>
                        <a:t>)</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0</a:t>
                      </a:r>
                    </a:p>
                  </a:txBody>
                  <a:tcPr/>
                </a:tc>
                <a:tc>
                  <a:txBody>
                    <a:bodyPr/>
                    <a:lstStyle/>
                    <a:p>
                      <a:pPr algn="ctr"/>
                      <a:r>
                        <a:rPr lang="en-US" dirty="0" smtClean="0"/>
                        <a:t>.0909</a:t>
                      </a: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p>
                  </a:txBody>
                  <a:tcPr/>
                </a:tc>
                <a:extLst>
                  <a:ext uri="{0D108BD9-81ED-4DB2-BD59-A6C34878D82A}">
                    <a16:rowId xmlns:a16="http://schemas.microsoft.com/office/drawing/2014/main" val="2812277683"/>
                  </a:ext>
                </a:extLst>
              </a:tr>
              <a:tr h="370840">
                <a:tc>
                  <a:txBody>
                    <a:bodyPr/>
                    <a:lstStyle/>
                    <a:p>
                      <a:pPr algn="ctr"/>
                      <a:r>
                        <a:rPr lang="en-US" dirty="0" smtClean="0"/>
                        <a:t>0.1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0.0729</a:t>
                      </a:r>
                      <a:endParaRPr lang="en-US" dirty="0"/>
                    </a:p>
                  </a:txBody>
                  <a:tcPr/>
                </a:tc>
                <a:tc>
                  <a:txBody>
                    <a:bodyPr/>
                    <a:lstStyle/>
                    <a:p>
                      <a:pPr algn="ctr"/>
                      <a:r>
                        <a:rPr lang="en-US" dirty="0" smtClean="0"/>
                        <a:t>0.0066</a:t>
                      </a:r>
                      <a:endParaRPr lang="en-US" dirty="0"/>
                    </a:p>
                  </a:txBody>
                  <a:tcPr/>
                </a:tc>
                <a:tc>
                  <a:txBody>
                    <a:bodyPr/>
                    <a:lstStyle/>
                    <a:p>
                      <a:pPr algn="ctr"/>
                      <a:r>
                        <a:rPr lang="en-US" dirty="0" smtClean="0"/>
                        <a:t>0.0437</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0.2</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0.2048</a:t>
                      </a:r>
                      <a:endParaRPr lang="en-US" dirty="0"/>
                    </a:p>
                  </a:txBody>
                  <a:tcPr/>
                </a:tc>
                <a:tc>
                  <a:txBody>
                    <a:bodyPr/>
                    <a:lstStyle/>
                    <a:p>
                      <a:pPr algn="ctr"/>
                      <a:r>
                        <a:rPr lang="en-US" dirty="0" smtClean="0"/>
                        <a:t>0.0186</a:t>
                      </a:r>
                      <a:endParaRPr lang="en-US" dirty="0"/>
                    </a:p>
                  </a:txBody>
                  <a:tcPr/>
                </a:tc>
                <a:tc>
                  <a:txBody>
                    <a:bodyPr/>
                    <a:lstStyle/>
                    <a:p>
                      <a:pPr algn="ctr"/>
                      <a:r>
                        <a:rPr lang="en-US" dirty="0" smtClean="0"/>
                        <a:t>0.1229</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0.3</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0.3087</a:t>
                      </a:r>
                      <a:endParaRPr lang="en-US" dirty="0"/>
                    </a:p>
                  </a:txBody>
                  <a:tcPr/>
                </a:tc>
                <a:tc>
                  <a:txBody>
                    <a:bodyPr/>
                    <a:lstStyle/>
                    <a:p>
                      <a:pPr algn="ctr"/>
                      <a:r>
                        <a:rPr lang="en-US" dirty="0" smtClean="0"/>
                        <a:t>0.0281</a:t>
                      </a:r>
                      <a:endParaRPr lang="en-US" dirty="0"/>
                    </a:p>
                  </a:txBody>
                  <a:tcPr/>
                </a:tc>
                <a:tc>
                  <a:txBody>
                    <a:bodyPr/>
                    <a:lstStyle/>
                    <a:p>
                      <a:pPr algn="ctr"/>
                      <a:r>
                        <a:rPr lang="en-US" dirty="0" smtClean="0"/>
                        <a:t>0.1852</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0.4</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0.3456</a:t>
                      </a:r>
                      <a:endParaRPr lang="en-US" dirty="0"/>
                    </a:p>
                  </a:txBody>
                  <a:tcPr/>
                </a:tc>
                <a:tc>
                  <a:txBody>
                    <a:bodyPr/>
                    <a:lstStyle/>
                    <a:p>
                      <a:pPr algn="ctr"/>
                      <a:r>
                        <a:rPr lang="en-US" dirty="0" smtClean="0"/>
                        <a:t>0.0314</a:t>
                      </a:r>
                      <a:endParaRPr lang="en-US" dirty="0"/>
                    </a:p>
                  </a:txBody>
                  <a:tcPr/>
                </a:tc>
                <a:tc>
                  <a:txBody>
                    <a:bodyPr/>
                    <a:lstStyle/>
                    <a:p>
                      <a:pPr algn="ctr"/>
                      <a:r>
                        <a:rPr lang="en-US" dirty="0" smtClean="0"/>
                        <a:t>0.2074</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0.5</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0.3125</a:t>
                      </a:r>
                      <a:endParaRPr lang="en-US" dirty="0"/>
                    </a:p>
                  </a:txBody>
                  <a:tcPr/>
                </a:tc>
                <a:tc>
                  <a:txBody>
                    <a:bodyPr/>
                    <a:lstStyle/>
                    <a:p>
                      <a:pPr algn="ctr"/>
                      <a:r>
                        <a:rPr lang="en-US" dirty="0" smtClean="0"/>
                        <a:t>0.0284</a:t>
                      </a:r>
                      <a:endParaRPr lang="en-US" dirty="0"/>
                    </a:p>
                  </a:txBody>
                  <a:tcPr/>
                </a:tc>
                <a:tc>
                  <a:txBody>
                    <a:bodyPr/>
                    <a:lstStyle/>
                    <a:p>
                      <a:pPr algn="ctr"/>
                      <a:r>
                        <a:rPr lang="en-US" dirty="0" smtClean="0"/>
                        <a:t>0.1875</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0.6</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0.2304</a:t>
                      </a:r>
                      <a:endParaRPr lang="en-US" dirty="0"/>
                    </a:p>
                  </a:txBody>
                  <a:tcPr/>
                </a:tc>
                <a:tc>
                  <a:txBody>
                    <a:bodyPr/>
                    <a:lstStyle/>
                    <a:p>
                      <a:pPr algn="ctr"/>
                      <a:r>
                        <a:rPr lang="en-US" dirty="0" smtClean="0"/>
                        <a:t>0.0209</a:t>
                      </a:r>
                      <a:endParaRPr lang="en-US" dirty="0"/>
                    </a:p>
                  </a:txBody>
                  <a:tcPr/>
                </a:tc>
                <a:tc>
                  <a:txBody>
                    <a:bodyPr/>
                    <a:lstStyle/>
                    <a:p>
                      <a:pPr algn="ctr"/>
                      <a:r>
                        <a:rPr lang="en-US" dirty="0" smtClean="0"/>
                        <a:t>0.1383</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0.7</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0.1323</a:t>
                      </a:r>
                      <a:endParaRPr lang="en-US" dirty="0"/>
                    </a:p>
                  </a:txBody>
                  <a:tcPr/>
                </a:tc>
                <a:tc>
                  <a:txBody>
                    <a:bodyPr/>
                    <a:lstStyle/>
                    <a:p>
                      <a:pPr algn="ctr"/>
                      <a:r>
                        <a:rPr lang="en-US" dirty="0" smtClean="0"/>
                        <a:t>0.0120</a:t>
                      </a:r>
                      <a:endParaRPr lang="en-US" dirty="0"/>
                    </a:p>
                  </a:txBody>
                  <a:tcPr/>
                </a:tc>
                <a:tc>
                  <a:txBody>
                    <a:bodyPr/>
                    <a:lstStyle/>
                    <a:p>
                      <a:pPr algn="ctr"/>
                      <a:r>
                        <a:rPr lang="en-US" dirty="0" smtClean="0"/>
                        <a:t>0.0794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0.8</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0.0512</a:t>
                      </a:r>
                      <a:endParaRPr lang="en-US" dirty="0"/>
                    </a:p>
                  </a:txBody>
                  <a:tcPr/>
                </a:tc>
                <a:tc>
                  <a:txBody>
                    <a:bodyPr/>
                    <a:lstStyle/>
                    <a:p>
                      <a:pPr algn="ctr"/>
                      <a:r>
                        <a:rPr lang="en-US" dirty="0" smtClean="0"/>
                        <a:t>0.0047</a:t>
                      </a:r>
                      <a:endParaRPr lang="en-US" dirty="0"/>
                    </a:p>
                  </a:txBody>
                  <a:tcPr/>
                </a:tc>
                <a:tc>
                  <a:txBody>
                    <a:bodyPr/>
                    <a:lstStyle/>
                    <a:p>
                      <a:pPr algn="ctr"/>
                      <a:r>
                        <a:rPr lang="en-US" dirty="0" smtClean="0"/>
                        <a:t>0.0307</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0.9</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0.0081</a:t>
                      </a:r>
                      <a:endParaRPr lang="en-US" dirty="0"/>
                    </a:p>
                  </a:txBody>
                  <a:tcPr/>
                </a:tc>
                <a:tc>
                  <a:txBody>
                    <a:bodyPr/>
                    <a:lstStyle/>
                    <a:p>
                      <a:pPr algn="ctr"/>
                      <a:r>
                        <a:rPr lang="en-US" dirty="0" smtClean="0"/>
                        <a:t>0.0007</a:t>
                      </a:r>
                      <a:endParaRPr lang="en-US" dirty="0"/>
                    </a:p>
                  </a:txBody>
                  <a:tcPr/>
                </a:tc>
                <a:tc>
                  <a:txBody>
                    <a:bodyPr/>
                    <a:lstStyle/>
                    <a:p>
                      <a:pPr algn="ctr"/>
                      <a:r>
                        <a:rPr lang="en-US" dirty="0" smtClean="0"/>
                        <a:t>0.0049</a:t>
                      </a:r>
                      <a:endParaRPr lang="en-US" dirty="0"/>
                    </a:p>
                  </a:txBody>
                  <a:tcPr/>
                </a:tc>
                <a:extLst>
                  <a:ext uri="{0D108BD9-81ED-4DB2-BD59-A6C34878D82A}">
                    <a16:rowId xmlns:a16="http://schemas.microsoft.com/office/drawing/2014/main" val="422076563"/>
                  </a:ext>
                </a:extLst>
              </a:tr>
              <a:tr h="370840">
                <a:tc>
                  <a:txBody>
                    <a:bodyPr/>
                    <a:lstStyle/>
                    <a:p>
                      <a:pPr algn="ctr"/>
                      <a:r>
                        <a:rPr lang="en-US" dirty="0" smtClean="0"/>
                        <a:t>1</a:t>
                      </a:r>
                      <a:endParaRPr lang="en-US" dirty="0"/>
                    </a:p>
                  </a:txBody>
                  <a:tcPr/>
                </a:tc>
                <a:tc>
                  <a:txBody>
                    <a:bodyPr/>
                    <a:lstStyle/>
                    <a:p>
                      <a:pPr algn="ct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.0909</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0.1515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0982895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Taste of </a:t>
            </a:r>
            <a:r>
              <a:rPr lang="en-US" dirty="0" err="1" smtClean="0"/>
              <a:t>bayes</a:t>
            </a:r>
            <a:r>
              <a:rPr lang="en-US" dirty="0" smtClean="0"/>
              <a:t/>
            </a:r>
            <a:br>
              <a:rPr lang="en-US" dirty="0" smtClean="0"/>
            </a:br>
            <a:r>
              <a:rPr lang="en-US" sz="3200" dirty="0" smtClean="0"/>
              <a:t>Part 3:  hypothesis testing</a:t>
            </a:r>
            <a:endParaRPr lang="en-US" sz="3200" dirty="0"/>
          </a:p>
        </p:txBody>
      </p:sp>
      <p:sp>
        <p:nvSpPr>
          <p:cNvPr id="3" name="Subtitle 2"/>
          <p:cNvSpPr>
            <a:spLocks noGrp="1"/>
          </p:cNvSpPr>
          <p:nvPr>
            <p:ph type="subTitle" idx="1"/>
          </p:nvPr>
        </p:nvSpPr>
        <p:spPr/>
        <p:txBody>
          <a:bodyPr/>
          <a:lstStyle/>
          <a:p>
            <a:r>
              <a:rPr lang="en-US" dirty="0"/>
              <a:t>Brendon J. Brewer</a:t>
            </a:r>
            <a:endParaRPr lang="en-US" dirty="0" smtClean="0">
              <a:hlinkClick r:id="rId2"/>
            </a:endParaRPr>
          </a:p>
          <a:p>
            <a:r>
              <a:rPr lang="en-US" dirty="0" smtClean="0">
                <a:solidFill>
                  <a:schemeClr val="bg1"/>
                </a:solidFill>
                <a:hlinkClick r:id="rId2"/>
              </a:rPr>
              <a:t>http</a:t>
            </a:r>
            <a:r>
              <a:rPr lang="en-US" dirty="0">
                <a:solidFill>
                  <a:schemeClr val="bg1"/>
                </a:solidFill>
                <a:hlinkClick r:id="rId2"/>
              </a:rPr>
              <a:t>://creativecommons.org/licenses/by-sa/3.0/deed.en</a:t>
            </a:r>
            <a:r>
              <a:rPr lang="en-US" u="sng" dirty="0">
                <a:solidFill>
                  <a:schemeClr val="bg1"/>
                </a:solidFill>
              </a:rPr>
              <a:t> </a:t>
            </a:r>
            <a:r>
              <a:rPr lang="en-US" dirty="0">
                <a:solidFill>
                  <a:schemeClr val="bg1"/>
                </a:solidFill>
              </a:rPr>
              <a:t>GB</a:t>
            </a:r>
          </a:p>
        </p:txBody>
      </p:sp>
    </p:spTree>
    <p:extLst>
      <p:ext uri="{BB962C8B-B14F-4D97-AF65-F5344CB8AC3E}">
        <p14:creationId xmlns:p14="http://schemas.microsoft.com/office/powerpoint/2010/main" val="27191746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03712" y="1103762"/>
            <a:ext cx="9943407" cy="830997"/>
          </a:xfrm>
          <a:prstGeom prst="rect">
            <a:avLst/>
          </a:prstGeom>
        </p:spPr>
        <p:txBody>
          <a:bodyPr wrap="square">
            <a:spAutoFit/>
          </a:bodyPr>
          <a:lstStyle/>
          <a:p>
            <a:r>
              <a:rPr lang="en-US" sz="2400" dirty="0" smtClean="0"/>
              <a:t>In the necessity of saving time, I am skipping a whole bunch of theoretical stuff about distributions in order to get the most salient point across… </a:t>
            </a:r>
            <a:endParaRPr lang="en-US" sz="2400" dirty="0"/>
          </a:p>
        </p:txBody>
      </p:sp>
      <p:sp>
        <p:nvSpPr>
          <p:cNvPr id="10" name="Rectangle 9"/>
          <p:cNvSpPr/>
          <p:nvPr/>
        </p:nvSpPr>
        <p:spPr>
          <a:xfrm>
            <a:off x="1303712" y="3608796"/>
            <a:ext cx="9943407" cy="1569660"/>
          </a:xfrm>
          <a:prstGeom prst="rect">
            <a:avLst/>
          </a:prstGeom>
        </p:spPr>
        <p:txBody>
          <a:bodyPr wrap="square">
            <a:spAutoFit/>
          </a:bodyPr>
          <a:lstStyle/>
          <a:p>
            <a:r>
              <a:rPr lang="en-US" sz="2400" dirty="0" smtClean="0"/>
              <a:t>One of the arguments that people using Bayesian statistics like to make is that traditional statistics – sometimes called “frequentist statistics” by the Bayesian folks, utilizes only one point in hypothesis testing while Bayesians utilize multiple points as illustrated in the next example.</a:t>
            </a:r>
            <a:endParaRPr lang="en-US" sz="2400" dirty="0"/>
          </a:p>
        </p:txBody>
      </p:sp>
    </p:spTree>
    <p:extLst>
      <p:ext uri="{BB962C8B-B14F-4D97-AF65-F5344CB8AC3E}">
        <p14:creationId xmlns:p14="http://schemas.microsoft.com/office/powerpoint/2010/main" val="474991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03712" y="1103762"/>
            <a:ext cx="9943407" cy="830997"/>
          </a:xfrm>
          <a:prstGeom prst="rect">
            <a:avLst/>
          </a:prstGeom>
        </p:spPr>
        <p:txBody>
          <a:bodyPr wrap="square">
            <a:spAutoFit/>
          </a:bodyPr>
          <a:lstStyle/>
          <a:p>
            <a:r>
              <a:rPr lang="en-US" sz="2400" dirty="0" smtClean="0"/>
              <a:t>Imagine you are testing a new blood pressure medicine.  As a traditional frequentist statistician you propose the following hypotheses:</a:t>
            </a:r>
          </a:p>
        </p:txBody>
      </p:sp>
      <p:sp>
        <p:nvSpPr>
          <p:cNvPr id="10" name="Rectangle 9"/>
          <p:cNvSpPr/>
          <p:nvPr/>
        </p:nvSpPr>
        <p:spPr>
          <a:xfrm>
            <a:off x="4213167" y="2544767"/>
            <a:ext cx="2445328" cy="1569660"/>
          </a:xfrm>
          <a:prstGeom prst="rect">
            <a:avLst/>
          </a:prstGeom>
        </p:spPr>
        <p:txBody>
          <a:bodyPr wrap="square">
            <a:spAutoFit/>
          </a:bodyPr>
          <a:lstStyle/>
          <a:p>
            <a:r>
              <a:rPr lang="en-US" sz="2400" dirty="0" smtClean="0"/>
              <a:t>H</a:t>
            </a:r>
            <a:r>
              <a:rPr lang="en-US" sz="2400" baseline="-25000" dirty="0" smtClean="0"/>
              <a:t>0</a:t>
            </a:r>
            <a:r>
              <a:rPr lang="en-US" sz="2400" dirty="0" smtClean="0"/>
              <a:t>:  µ = 120</a:t>
            </a:r>
          </a:p>
          <a:p>
            <a:endParaRPr lang="en-US" sz="2400" dirty="0"/>
          </a:p>
          <a:p>
            <a:r>
              <a:rPr lang="en-US" sz="2400" dirty="0"/>
              <a:t>H</a:t>
            </a:r>
            <a:r>
              <a:rPr lang="en-US" sz="2400" baseline="-25000" dirty="0" smtClean="0"/>
              <a:t>1</a:t>
            </a:r>
            <a:r>
              <a:rPr lang="en-US" sz="2400" dirty="0"/>
              <a:t>:  µ </a:t>
            </a:r>
            <a:r>
              <a:rPr lang="en-US" sz="2400" dirty="0" smtClean="0"/>
              <a:t>&lt; </a:t>
            </a:r>
            <a:r>
              <a:rPr lang="en-US" sz="2400" dirty="0"/>
              <a:t>120</a:t>
            </a:r>
          </a:p>
          <a:p>
            <a:endParaRPr lang="en-US" sz="2400" dirty="0"/>
          </a:p>
        </p:txBody>
      </p:sp>
      <p:sp>
        <p:nvSpPr>
          <p:cNvPr id="9" name="Rectangle 8"/>
          <p:cNvSpPr/>
          <p:nvPr/>
        </p:nvSpPr>
        <p:spPr>
          <a:xfrm>
            <a:off x="1303711" y="4124270"/>
            <a:ext cx="9943407" cy="2308324"/>
          </a:xfrm>
          <a:prstGeom prst="rect">
            <a:avLst/>
          </a:prstGeom>
        </p:spPr>
        <p:txBody>
          <a:bodyPr wrap="square">
            <a:spAutoFit/>
          </a:bodyPr>
          <a:lstStyle/>
          <a:p>
            <a:r>
              <a:rPr lang="en-US" sz="2400" dirty="0" smtClean="0"/>
              <a:t>If the medication has no effect then the mean blood pressure will be 120mmHg.  If the medication has an effect then the mean blood pressure will be less than 120 mmHg. </a:t>
            </a:r>
            <a:endParaRPr lang="en-US" sz="2400" dirty="0"/>
          </a:p>
          <a:p>
            <a:endParaRPr lang="en-US" sz="2400" dirty="0" smtClean="0"/>
          </a:p>
          <a:p>
            <a:r>
              <a:rPr lang="en-US" sz="2400" dirty="0" smtClean="0"/>
              <a:t>Note that this traditional approach relies upon a single number – 120mmHg – in testing the hypothesis.</a:t>
            </a:r>
          </a:p>
        </p:txBody>
      </p:sp>
    </p:spTree>
    <p:extLst>
      <p:ext uri="{BB962C8B-B14F-4D97-AF65-F5344CB8AC3E}">
        <p14:creationId xmlns:p14="http://schemas.microsoft.com/office/powerpoint/2010/main" val="1573797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8968" y="1474068"/>
            <a:ext cx="10548850" cy="2289858"/>
          </a:xfrm>
          <a:prstGeom prst="rect">
            <a:avLst/>
          </a:prstGeom>
        </p:spPr>
        <p:txBody>
          <a:bodyPr wrap="square">
            <a:spAutoFit/>
          </a:bodyPr>
          <a:lstStyle/>
          <a:p>
            <a:pPr marL="106680" marR="897255" indent="5080" algn="just">
              <a:lnSpc>
                <a:spcPct val="85000"/>
              </a:lnSpc>
              <a:spcBef>
                <a:spcPts val="855"/>
              </a:spcBef>
              <a:spcAft>
                <a:spcPts val="0"/>
              </a:spcAft>
            </a:pPr>
            <a:r>
              <a:rPr lang="en-US" sz="2400" dirty="0">
                <a:latin typeface="PMingLiU" panose="02020500000000000000" pitchFamily="18" charset="-120"/>
                <a:ea typeface="PMingLiU" panose="02020500000000000000" pitchFamily="18" charset="-120"/>
                <a:cs typeface="PMingLiU" panose="02020500000000000000" pitchFamily="18" charset="-120"/>
              </a:rPr>
              <a:t>Suppose there are </a:t>
            </a:r>
            <a:r>
              <a:rPr lang="en-US" sz="2400" spc="-25" dirty="0">
                <a:latin typeface="PMingLiU" panose="02020500000000000000" pitchFamily="18" charset="-120"/>
                <a:ea typeface="PMingLiU" panose="02020500000000000000" pitchFamily="18" charset="-120"/>
                <a:cs typeface="PMingLiU" panose="02020500000000000000" pitchFamily="18" charset="-120"/>
              </a:rPr>
              <a:t>two  </a:t>
            </a:r>
            <a:r>
              <a:rPr lang="en-US" sz="2400" dirty="0">
                <a:latin typeface="PMingLiU" panose="02020500000000000000" pitchFamily="18" charset="-120"/>
                <a:ea typeface="PMingLiU" panose="02020500000000000000" pitchFamily="18" charset="-120"/>
                <a:cs typeface="PMingLiU" panose="02020500000000000000" pitchFamily="18" charset="-120"/>
              </a:rPr>
              <a:t>balls in a bag.  </a:t>
            </a:r>
            <a:r>
              <a:rPr lang="en-US" sz="2400" spc="-5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We  </a:t>
            </a:r>
            <a:r>
              <a:rPr lang="en-US" sz="240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know in advance that at least one of them is </a:t>
            </a:r>
            <a:r>
              <a:rPr lang="en-US" sz="2400" dirty="0" smtClean="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black</a:t>
            </a:r>
            <a:r>
              <a:rPr lang="en-US" sz="240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 but </a:t>
            </a:r>
            <a:r>
              <a:rPr lang="en-US" sz="2400" dirty="0" smtClean="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we are </a:t>
            </a:r>
            <a:r>
              <a:rPr lang="en-US" sz="240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not sure whether </a:t>
            </a:r>
            <a:r>
              <a:rPr lang="en-US" sz="2400" dirty="0" smtClean="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they are </a:t>
            </a:r>
            <a:r>
              <a:rPr lang="en-US" sz="240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both black, or whether one is black and one is</a:t>
            </a:r>
            <a:r>
              <a:rPr lang="en-US" sz="2400" spc="325"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 </a:t>
            </a:r>
            <a:r>
              <a:rPr lang="en-US" sz="2400" dirty="0">
                <a:solidFill>
                  <a:schemeClr val="accent2">
                    <a:lumMod val="50000"/>
                  </a:schemeClr>
                </a:solidFill>
                <a:latin typeface="PMingLiU" panose="02020500000000000000" pitchFamily="18" charset="-120"/>
                <a:ea typeface="PMingLiU" panose="02020500000000000000" pitchFamily="18" charset="-120"/>
                <a:cs typeface="PMingLiU" panose="02020500000000000000" pitchFamily="18" charset="-120"/>
              </a:rPr>
              <a:t>white</a:t>
            </a:r>
            <a:r>
              <a:rPr lang="en-US" sz="2400" dirty="0">
                <a:latin typeface="PMingLiU" panose="02020500000000000000" pitchFamily="18" charset="-120"/>
                <a:ea typeface="PMingLiU" panose="02020500000000000000" pitchFamily="18" charset="-120"/>
                <a:cs typeface="PMingLiU" panose="02020500000000000000" pitchFamily="18" charset="-120"/>
              </a:rPr>
              <a:t>.  These are the only </a:t>
            </a:r>
            <a:r>
              <a:rPr lang="en-US" sz="2400" spc="-25" dirty="0">
                <a:latin typeface="PMingLiU" panose="02020500000000000000" pitchFamily="18" charset="-120"/>
                <a:ea typeface="PMingLiU" panose="02020500000000000000" pitchFamily="18" charset="-120"/>
                <a:cs typeface="PMingLiU" panose="02020500000000000000" pitchFamily="18" charset="-120"/>
              </a:rPr>
              <a:t>two  </a:t>
            </a:r>
            <a:r>
              <a:rPr lang="en-US" sz="2400" dirty="0">
                <a:latin typeface="PMingLiU" panose="02020500000000000000" pitchFamily="18" charset="-120"/>
                <a:ea typeface="PMingLiU" panose="02020500000000000000" pitchFamily="18" charset="-120"/>
                <a:cs typeface="PMingLiU" panose="02020500000000000000" pitchFamily="18" charset="-120"/>
              </a:rPr>
              <a:t>possibilities </a:t>
            </a:r>
            <a:r>
              <a:rPr lang="en-US" sz="2400" spc="-20" dirty="0">
                <a:latin typeface="PMingLiU" panose="02020500000000000000" pitchFamily="18" charset="-120"/>
                <a:ea typeface="PMingLiU" panose="02020500000000000000" pitchFamily="18" charset="-120"/>
                <a:cs typeface="PMingLiU" panose="02020500000000000000" pitchFamily="18" charset="-120"/>
              </a:rPr>
              <a:t>we  </a:t>
            </a:r>
            <a:r>
              <a:rPr lang="en-US" sz="2400" dirty="0">
                <a:latin typeface="PMingLiU" panose="02020500000000000000" pitchFamily="18" charset="-120"/>
                <a:ea typeface="PMingLiU" panose="02020500000000000000" pitchFamily="18" charset="-120"/>
                <a:cs typeface="PMingLiU" panose="02020500000000000000" pitchFamily="18" charset="-120"/>
              </a:rPr>
              <a:t>will consider.  </a:t>
            </a:r>
            <a:r>
              <a:rPr lang="en-US" sz="2400" spc="-50" dirty="0">
                <a:latin typeface="PMingLiU" panose="02020500000000000000" pitchFamily="18" charset="-120"/>
                <a:ea typeface="PMingLiU" panose="02020500000000000000" pitchFamily="18" charset="-120"/>
                <a:cs typeface="PMingLiU" panose="02020500000000000000" pitchFamily="18" charset="-120"/>
              </a:rPr>
              <a:t>To  </a:t>
            </a:r>
            <a:r>
              <a:rPr lang="en-US" sz="2400" dirty="0">
                <a:latin typeface="PMingLiU" panose="02020500000000000000" pitchFamily="18" charset="-120"/>
                <a:ea typeface="PMingLiU" panose="02020500000000000000" pitchFamily="18" charset="-120"/>
                <a:cs typeface="PMingLiU" panose="02020500000000000000" pitchFamily="18" charset="-120"/>
              </a:rPr>
              <a:t>keep things concise, </a:t>
            </a:r>
            <a:r>
              <a:rPr lang="en-US" sz="2400" spc="-20" dirty="0">
                <a:latin typeface="PMingLiU" panose="02020500000000000000" pitchFamily="18" charset="-120"/>
                <a:ea typeface="PMingLiU" panose="02020500000000000000" pitchFamily="18" charset="-120"/>
                <a:cs typeface="PMingLiU" panose="02020500000000000000" pitchFamily="18" charset="-120"/>
              </a:rPr>
              <a:t>we   </a:t>
            </a:r>
            <a:r>
              <a:rPr lang="en-US" sz="2400" dirty="0">
                <a:latin typeface="PMingLiU" panose="02020500000000000000" pitchFamily="18" charset="-120"/>
                <a:ea typeface="PMingLiU" panose="02020500000000000000" pitchFamily="18" charset="-120"/>
                <a:cs typeface="PMingLiU" panose="02020500000000000000" pitchFamily="18" charset="-120"/>
              </a:rPr>
              <a:t>can label our </a:t>
            </a:r>
            <a:r>
              <a:rPr lang="en-US" sz="2400" spc="-25" dirty="0">
                <a:latin typeface="PMingLiU" panose="02020500000000000000" pitchFamily="18" charset="-120"/>
                <a:ea typeface="PMingLiU" panose="02020500000000000000" pitchFamily="18" charset="-120"/>
                <a:cs typeface="PMingLiU" panose="02020500000000000000" pitchFamily="18" charset="-120"/>
              </a:rPr>
              <a:t>two </a:t>
            </a:r>
            <a:r>
              <a:rPr lang="en-US" sz="2400" dirty="0">
                <a:latin typeface="PMingLiU" panose="02020500000000000000" pitchFamily="18" charset="-120"/>
                <a:ea typeface="PMingLiU" panose="02020500000000000000" pitchFamily="18" charset="-120"/>
                <a:cs typeface="PMingLiU" panose="02020500000000000000" pitchFamily="18" charset="-120"/>
              </a:rPr>
              <a:t>competing hypotheses. </a:t>
            </a:r>
            <a:r>
              <a:rPr lang="en-US" sz="2400" spc="-50" dirty="0">
                <a:latin typeface="PMingLiU" panose="02020500000000000000" pitchFamily="18" charset="-120"/>
                <a:ea typeface="PMingLiU" panose="02020500000000000000" pitchFamily="18" charset="-120"/>
                <a:cs typeface="PMingLiU" panose="02020500000000000000" pitchFamily="18" charset="-120"/>
              </a:rPr>
              <a:t>We </a:t>
            </a:r>
            <a:r>
              <a:rPr lang="en-US" sz="2400" dirty="0">
                <a:latin typeface="PMingLiU" panose="02020500000000000000" pitchFamily="18" charset="-120"/>
                <a:ea typeface="PMingLiU" panose="02020500000000000000" pitchFamily="18" charset="-120"/>
                <a:cs typeface="PMingLiU" panose="02020500000000000000" pitchFamily="18" charset="-120"/>
              </a:rPr>
              <a:t>could call them whatever </a:t>
            </a:r>
            <a:r>
              <a:rPr lang="en-US" sz="2400" spc="-20" dirty="0">
                <a:latin typeface="PMingLiU" panose="02020500000000000000" pitchFamily="18" charset="-120"/>
                <a:ea typeface="PMingLiU" panose="02020500000000000000" pitchFamily="18" charset="-120"/>
                <a:cs typeface="PMingLiU" panose="02020500000000000000" pitchFamily="18" charset="-120"/>
              </a:rPr>
              <a:t>we  </a:t>
            </a:r>
            <a:r>
              <a:rPr lang="en-US" sz="2400" spc="-15" dirty="0">
                <a:latin typeface="PMingLiU" panose="02020500000000000000" pitchFamily="18" charset="-120"/>
                <a:ea typeface="PMingLiU" panose="02020500000000000000" pitchFamily="18" charset="-120"/>
                <a:cs typeface="PMingLiU" panose="02020500000000000000" pitchFamily="18" charset="-120"/>
              </a:rPr>
              <a:t>want,  </a:t>
            </a:r>
            <a:r>
              <a:rPr lang="en-US" sz="2400" dirty="0">
                <a:latin typeface="PMingLiU" panose="02020500000000000000" pitchFamily="18" charset="-120"/>
                <a:ea typeface="PMingLiU" panose="02020500000000000000" pitchFamily="18" charset="-120"/>
                <a:cs typeface="PMingLiU" panose="02020500000000000000" pitchFamily="18" charset="-120"/>
              </a:rPr>
              <a:t>but I will  call</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them</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BB</a:t>
            </a:r>
            <a:r>
              <a:rPr lang="en-US" sz="2400" spc="-55" dirty="0">
                <a:latin typeface="Arial" panose="020B0604020202020204" pitchFamily="34" charset="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and</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BW</a:t>
            </a:r>
            <a:r>
              <a:rPr lang="en-US" sz="2400" dirty="0">
                <a:latin typeface="PMingLiU" panose="02020500000000000000" pitchFamily="18" charset="-120"/>
                <a:ea typeface="PMingLiU" panose="02020500000000000000" pitchFamily="18" charset="-120"/>
                <a:cs typeface="PMingLiU" panose="02020500000000000000" pitchFamily="18" charset="-120"/>
              </a:rPr>
              <a:t>.</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So,</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at</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the</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beginning</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of</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the</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problem,</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spc="-20" dirty="0">
                <a:latin typeface="PMingLiU" panose="02020500000000000000" pitchFamily="18" charset="-120"/>
                <a:ea typeface="PMingLiU" panose="02020500000000000000" pitchFamily="18" charset="-120"/>
                <a:cs typeface="PMingLiU" panose="02020500000000000000" pitchFamily="18" charset="-120"/>
              </a:rPr>
              <a:t>we</a:t>
            </a:r>
            <a:r>
              <a:rPr lang="en-US" sz="2400" spc="-3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know</a:t>
            </a:r>
            <a:r>
              <a:rPr lang="en-US" sz="2400" spc="-40"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that</a:t>
            </a:r>
            <a:r>
              <a:rPr lang="en-US" sz="2400" spc="-30" dirty="0">
                <a:latin typeface="PMingLiU" panose="02020500000000000000" pitchFamily="18" charset="-12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one</a:t>
            </a:r>
            <a:r>
              <a:rPr lang="en-US" sz="2400" i="1" spc="-70"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and</a:t>
            </a:r>
            <a:r>
              <a:rPr lang="en-US" sz="2400" i="1" spc="-6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only</a:t>
            </a:r>
            <a:r>
              <a:rPr lang="en-US" sz="2400" i="1" spc="-65" dirty="0">
                <a:latin typeface="Bookman Old Style" panose="02050604050505020204" pitchFamily="18" charset="0"/>
                <a:ea typeface="PMingLiU" panose="02020500000000000000" pitchFamily="18" charset="-120"/>
                <a:cs typeface="PMingLiU" panose="02020500000000000000" pitchFamily="18" charset="-120"/>
              </a:rPr>
              <a:t> </a:t>
            </a:r>
            <a:r>
              <a:rPr lang="en-US" sz="2400" i="1" dirty="0">
                <a:latin typeface="Bookman Old Style" panose="02050604050505020204" pitchFamily="18" charset="0"/>
                <a:ea typeface="PMingLiU" panose="02020500000000000000" pitchFamily="18" charset="-120"/>
                <a:cs typeface="PMingLiU" panose="02020500000000000000" pitchFamily="18" charset="-120"/>
              </a:rPr>
              <a:t>one </a:t>
            </a:r>
            <a:r>
              <a:rPr lang="en-US" sz="2400" dirty="0">
                <a:latin typeface="PMingLiU" panose="02020500000000000000" pitchFamily="18" charset="-120"/>
                <a:ea typeface="PMingLiU" panose="02020500000000000000" pitchFamily="18" charset="-120"/>
                <a:cs typeface="PMingLiU" panose="02020500000000000000" pitchFamily="18" charset="-120"/>
              </a:rPr>
              <a:t>of the following statements/hypotheses is</a:t>
            </a:r>
            <a:r>
              <a:rPr lang="en-US" sz="2400" spc="85" dirty="0">
                <a:latin typeface="PMingLiU" panose="02020500000000000000" pitchFamily="18" charset="-120"/>
                <a:ea typeface="PMingLiU" panose="02020500000000000000" pitchFamily="18" charset="-120"/>
                <a:cs typeface="PMingLiU" panose="02020500000000000000" pitchFamily="18" charset="-120"/>
              </a:rPr>
              <a:t> </a:t>
            </a:r>
            <a:r>
              <a:rPr lang="en-US" sz="2400" dirty="0">
                <a:latin typeface="PMingLiU" panose="02020500000000000000" pitchFamily="18" charset="-120"/>
                <a:ea typeface="PMingLiU" panose="02020500000000000000" pitchFamily="18" charset="-120"/>
                <a:cs typeface="PMingLiU" panose="02020500000000000000" pitchFamily="18" charset="-120"/>
              </a:rPr>
              <a:t>true:</a:t>
            </a:r>
          </a:p>
        </p:txBody>
      </p:sp>
      <p:sp>
        <p:nvSpPr>
          <p:cNvPr id="4" name="Text Box 2"/>
          <p:cNvSpPr txBox="1">
            <a:spLocks noChangeArrowheads="1"/>
          </p:cNvSpPr>
          <p:nvPr/>
        </p:nvSpPr>
        <p:spPr bwMode="auto">
          <a:xfrm>
            <a:off x="2065944" y="4203902"/>
            <a:ext cx="8125460" cy="1556817"/>
          </a:xfrm>
          <a:prstGeom prst="rect">
            <a:avLst/>
          </a:prstGeom>
          <a:noFill/>
          <a:ln w="50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24000"/>
              </a:lnSpc>
              <a:spcBef>
                <a:spcPts val="525"/>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rial" panose="020B0604020202020204" pitchFamily="34" charset="0"/>
              </a:rPr>
              <a:t>Hypotheses:</a:t>
            </a:r>
          </a:p>
          <a:p>
            <a:pPr marL="0" marR="0" lvl="0" indent="0" algn="l" defTabSz="914400" rtl="0" eaLnBrk="0" fontAlgn="base" latinLnBrk="0" hangingPunct="0">
              <a:lnSpc>
                <a:spcPct val="124000"/>
              </a:lnSpc>
              <a:spcBef>
                <a:spcPts val="525"/>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rial" panose="020B0604020202020204" pitchFamily="34" charset="0"/>
              </a:rPr>
              <a:t>BB</a:t>
            </a:r>
            <a:r>
              <a:rPr kumimoji="0" lang="en-US" altLang="en-US" sz="2400" b="0" i="0" u="none" strike="noStrike" cap="none" normalizeH="0" baseline="0" dirty="0" smtClean="0">
                <a:ln>
                  <a:noFill/>
                </a:ln>
                <a:solidFill>
                  <a:schemeClr val="bg1"/>
                </a:solidFill>
                <a:effectLst/>
                <a:latin typeface="PMingLiU" panose="02020500000000000000" pitchFamily="18" charset="-120"/>
              </a:rPr>
              <a:t>: Both balls are black</a:t>
            </a:r>
          </a:p>
          <a:p>
            <a:pPr marL="0" marR="0" lvl="0" indent="0" algn="l" defTabSz="914400" rtl="0" eaLnBrk="0" fontAlgn="base" latinLnBrk="0" hangingPunct="0">
              <a:lnSpc>
                <a:spcPct val="124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rial" panose="020B0604020202020204" pitchFamily="34" charset="0"/>
              </a:rPr>
              <a:t>BW</a:t>
            </a:r>
            <a:r>
              <a:rPr kumimoji="0" lang="en-US" altLang="en-US" sz="2400" b="0" i="0" u="none" strike="noStrike" cap="none" normalizeH="0" baseline="0" dirty="0" smtClean="0">
                <a:ln>
                  <a:noFill/>
                </a:ln>
                <a:solidFill>
                  <a:schemeClr val="bg1"/>
                </a:solidFill>
                <a:effectLst/>
                <a:latin typeface="PMingLiU" panose="02020500000000000000" pitchFamily="18" charset="-120"/>
              </a:rPr>
              <a:t>: One ball is black and the other is white</a:t>
            </a:r>
            <a:r>
              <a:rPr kumimoji="0" lang="en-US" altLang="en-US" sz="1200" b="0" i="0" u="none" strike="noStrike" cap="none" normalizeH="0" baseline="0" dirty="0" smtClean="0">
                <a:ln>
                  <a:noFill/>
                </a:ln>
                <a:solidFill>
                  <a:schemeClr val="tx1"/>
                </a:solidFill>
                <a:effectLst/>
                <a:latin typeface="PMingLiU" panose="02020500000000000000" pitchFamily="18" charset="-12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553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336963" y="1412886"/>
            <a:ext cx="9943407" cy="3785652"/>
          </a:xfrm>
          <a:prstGeom prst="rect">
            <a:avLst/>
          </a:prstGeom>
        </p:spPr>
        <p:txBody>
          <a:bodyPr wrap="square">
            <a:spAutoFit/>
          </a:bodyPr>
          <a:lstStyle/>
          <a:p>
            <a:r>
              <a:rPr lang="en-US" sz="2400" dirty="0" smtClean="0"/>
              <a:t>Now let’s approach this from a Bayesian perspective.  So there is one hypothesis that is of particular interest - µ = 120.  So let’s give this hypothesis extra weight – say 0.50.  </a:t>
            </a:r>
          </a:p>
          <a:p>
            <a:endParaRPr lang="en-US" sz="2400" dirty="0"/>
          </a:p>
          <a:p>
            <a:endParaRPr lang="en-US" sz="2400" dirty="0" smtClean="0"/>
          </a:p>
          <a:p>
            <a:endParaRPr lang="en-US" sz="2400" dirty="0"/>
          </a:p>
          <a:p>
            <a:endParaRPr lang="en-US" sz="2400" dirty="0" smtClean="0"/>
          </a:p>
          <a:p>
            <a:r>
              <a:rPr lang="en-US" sz="2400" dirty="0" smtClean="0"/>
              <a:t>Then let’s assume that we are interested in other hypotheses or likely outcomes – say mean = 119, 118, 117, 116, 115, 114, 113, 112, 111, 110.  Let’s assume that each of these other alternative hypotheses or outcomes is equally likely.  </a:t>
            </a:r>
          </a:p>
        </p:txBody>
      </p:sp>
    </p:spTree>
    <p:extLst>
      <p:ext uri="{BB962C8B-B14F-4D97-AF65-F5344CB8AC3E}">
        <p14:creationId xmlns:p14="http://schemas.microsoft.com/office/powerpoint/2010/main" val="141018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3383280" y="469643"/>
            <a:ext cx="8737600" cy="461665"/>
          </a:xfrm>
          <a:prstGeom prst="rect">
            <a:avLst/>
          </a:prstGeom>
        </p:spPr>
        <p:txBody>
          <a:bodyPr wrap="square">
            <a:spAutoFit/>
          </a:bodyPr>
          <a:lstStyle/>
          <a:p>
            <a:r>
              <a:rPr lang="en-US" sz="2400" dirty="0" smtClean="0"/>
              <a:t>So our Bayes box might look like this:</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21709164"/>
              </p:ext>
            </p:extLst>
          </p:nvPr>
        </p:nvGraphicFramePr>
        <p:xfrm>
          <a:off x="2226733" y="1105747"/>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7197573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202055" y="299380"/>
            <a:ext cx="10808547" cy="1200329"/>
          </a:xfrm>
          <a:prstGeom prst="rect">
            <a:avLst/>
          </a:prstGeom>
        </p:spPr>
        <p:txBody>
          <a:bodyPr wrap="square">
            <a:spAutoFit/>
          </a:bodyPr>
          <a:lstStyle/>
          <a:p>
            <a:r>
              <a:rPr lang="en-US" sz="2400" dirty="0" smtClean="0"/>
              <a:t>Note the difference between the frequentist and Bayesian approaches.  The frequentist strategy is testing all blood pressure levels below 120mmHg while the Bayesian approach only looks at blood pressures between 110mmHg </a:t>
            </a:r>
            <a:r>
              <a:rPr lang="en-US" sz="2400" smtClean="0"/>
              <a:t>and 119 </a:t>
            </a:r>
            <a:r>
              <a:rPr lang="en-US" sz="2400" dirty="0" smtClean="0"/>
              <a:t>mmHg inclusive.</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63287020"/>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811051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202055" y="299380"/>
            <a:ext cx="10808547" cy="1200329"/>
          </a:xfrm>
          <a:prstGeom prst="rect">
            <a:avLst/>
          </a:prstGeom>
        </p:spPr>
        <p:txBody>
          <a:bodyPr wrap="square">
            <a:spAutoFit/>
          </a:bodyPr>
          <a:lstStyle/>
          <a:p>
            <a:r>
              <a:rPr lang="en-US" sz="2400" dirty="0" smtClean="0"/>
              <a:t>The low value of 110 for the Bayesian approach assumes that they medication is likely only to lower blood pressure at most 10 points.  This number could be adjusted if it was felt that the medication could lower blood pressure somewhat lower than that.</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63287020"/>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4619464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880533" y="-119250"/>
            <a:ext cx="11240347" cy="1938992"/>
          </a:xfrm>
          <a:prstGeom prst="rect">
            <a:avLst/>
          </a:prstGeom>
        </p:spPr>
        <p:txBody>
          <a:bodyPr wrap="square">
            <a:spAutoFit/>
          </a:bodyPr>
          <a:lstStyle/>
          <a:p>
            <a:r>
              <a:rPr lang="en-US" sz="2400" dirty="0" smtClean="0"/>
              <a:t>Now note that the frequentist approach assumes that blood pressure could lowered to a very low point such as 20mmHg.  That’s pretty silly – if it’s that low you’re practically dead or will be very soon.  On the other hand the Bayesian approach only considers practical levels of blood pressure that can be reached with the medication and also keep the patient alive.</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63287020"/>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19298645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278468" y="305049"/>
            <a:ext cx="9948334" cy="1200329"/>
          </a:xfrm>
          <a:prstGeom prst="rect">
            <a:avLst/>
          </a:prstGeom>
        </p:spPr>
        <p:txBody>
          <a:bodyPr wrap="square">
            <a:spAutoFit/>
          </a:bodyPr>
          <a:lstStyle/>
          <a:p>
            <a:r>
              <a:rPr lang="en-US" sz="2400" dirty="0" smtClean="0"/>
              <a:t>This next part is tricky.  The calculation of the likelihood involves probability density functions and some tricky footwork.  For the sake of time and sanity, let’s pretend that the statistical fairy has calculated them for us.</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5408274"/>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r>
                        <a:rPr lang="en-US" dirty="0" smtClean="0"/>
                        <a:t>0.44</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4.83</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34.12</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154.64</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449.33</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837.13</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1000.00</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756.93</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376.15</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118.44</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r>
                        <a:rPr lang="en-US" b="1" dirty="0" smtClean="0"/>
                        <a:t>23.91</a:t>
                      </a: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2567073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278468" y="305049"/>
            <a:ext cx="9948334" cy="830997"/>
          </a:xfrm>
          <a:prstGeom prst="rect">
            <a:avLst/>
          </a:prstGeom>
        </p:spPr>
        <p:txBody>
          <a:bodyPr wrap="square">
            <a:spAutoFit/>
          </a:bodyPr>
          <a:lstStyle/>
          <a:p>
            <a:r>
              <a:rPr lang="en-US" sz="2400" dirty="0" smtClean="0"/>
              <a:t>Next some simple multiplication of likelihood by prior probability gets us the </a:t>
            </a:r>
            <a:r>
              <a:rPr lang="en-US" sz="2400" dirty="0" err="1" smtClean="0"/>
              <a:t>unnormalized</a:t>
            </a:r>
            <a:r>
              <a:rPr lang="en-US" sz="2400" dirty="0" smtClean="0"/>
              <a:t> posterior.</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5090182"/>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r>
                        <a:rPr lang="en-US" dirty="0" smtClean="0"/>
                        <a:t>0.44</a:t>
                      </a:r>
                      <a:endParaRPr lang="en-US" dirty="0"/>
                    </a:p>
                  </a:txBody>
                  <a:tcPr/>
                </a:tc>
                <a:tc>
                  <a:txBody>
                    <a:bodyPr/>
                    <a:lstStyle/>
                    <a:p>
                      <a:pPr algn="ctr"/>
                      <a:r>
                        <a:rPr lang="en-US" dirty="0" smtClean="0"/>
                        <a:t>0.02</a:t>
                      </a:r>
                      <a:endParaRPr lang="en-US" dirty="0"/>
                    </a:p>
                  </a:txBody>
                  <a:tcPr/>
                </a:tc>
                <a:tc>
                  <a:txBody>
                    <a:bodyPr/>
                    <a:lstStyle/>
                    <a:p>
                      <a:pPr algn="ctr"/>
                      <a:endParaRPr lang="en-US"/>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4.83</a:t>
                      </a:r>
                      <a:endParaRPr lang="en-US" dirty="0"/>
                    </a:p>
                  </a:txBody>
                  <a:tcPr/>
                </a:tc>
                <a:tc>
                  <a:txBody>
                    <a:bodyPr/>
                    <a:lstStyle/>
                    <a:p>
                      <a:pPr algn="ctr"/>
                      <a:r>
                        <a:rPr lang="en-US" dirty="0" smtClean="0"/>
                        <a:t>0.24</a:t>
                      </a:r>
                      <a:endParaRPr lang="en-US" dirty="0"/>
                    </a:p>
                  </a:txBody>
                  <a:tcPr/>
                </a:tc>
                <a:tc>
                  <a:txBody>
                    <a:bodyPr/>
                    <a:lstStyle/>
                    <a:p>
                      <a:pPr algn="ct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34.12</a:t>
                      </a:r>
                      <a:endParaRPr lang="en-US" dirty="0"/>
                    </a:p>
                  </a:txBody>
                  <a:tcPr/>
                </a:tc>
                <a:tc>
                  <a:txBody>
                    <a:bodyPr/>
                    <a:lstStyle/>
                    <a:p>
                      <a:pPr algn="ctr"/>
                      <a:r>
                        <a:rPr lang="en-US" dirty="0" smtClean="0"/>
                        <a:t>1.71</a:t>
                      </a:r>
                      <a:endParaRPr lang="en-US" dirty="0"/>
                    </a:p>
                  </a:txBody>
                  <a:tcPr/>
                </a:tc>
                <a:tc>
                  <a:txBody>
                    <a:bodyPr/>
                    <a:lstStyle/>
                    <a:p>
                      <a:pPr algn="ct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154.64</a:t>
                      </a:r>
                      <a:endParaRPr lang="en-US" dirty="0"/>
                    </a:p>
                  </a:txBody>
                  <a:tcPr/>
                </a:tc>
                <a:tc>
                  <a:txBody>
                    <a:bodyPr/>
                    <a:lstStyle/>
                    <a:p>
                      <a:pPr algn="ctr"/>
                      <a:r>
                        <a:rPr lang="en-US" dirty="0" smtClean="0"/>
                        <a:t>7.73</a:t>
                      </a:r>
                      <a:endParaRPr lang="en-US" dirty="0"/>
                    </a:p>
                  </a:txBody>
                  <a:tcPr/>
                </a:tc>
                <a:tc>
                  <a:txBody>
                    <a:bodyPr/>
                    <a:lstStyle/>
                    <a:p>
                      <a:pPr algn="ct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449.33</a:t>
                      </a:r>
                      <a:endParaRPr lang="en-US" dirty="0"/>
                    </a:p>
                  </a:txBody>
                  <a:tcPr/>
                </a:tc>
                <a:tc>
                  <a:txBody>
                    <a:bodyPr/>
                    <a:lstStyle/>
                    <a:p>
                      <a:pPr algn="ctr"/>
                      <a:r>
                        <a:rPr lang="en-US" dirty="0" smtClean="0"/>
                        <a:t>22.47</a:t>
                      </a:r>
                      <a:endParaRPr lang="en-US" dirty="0"/>
                    </a:p>
                  </a:txBody>
                  <a:tcPr/>
                </a:tc>
                <a:tc>
                  <a:txBody>
                    <a:bodyPr/>
                    <a:lstStyle/>
                    <a:p>
                      <a:pPr algn="ct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837.13</a:t>
                      </a:r>
                      <a:endParaRPr lang="en-US" dirty="0"/>
                    </a:p>
                  </a:txBody>
                  <a:tcPr/>
                </a:tc>
                <a:tc>
                  <a:txBody>
                    <a:bodyPr/>
                    <a:lstStyle/>
                    <a:p>
                      <a:pPr algn="ctr"/>
                      <a:r>
                        <a:rPr lang="en-US" dirty="0" smtClean="0"/>
                        <a:t>41.86</a:t>
                      </a:r>
                      <a:endParaRPr lang="en-US" dirty="0"/>
                    </a:p>
                  </a:txBody>
                  <a:tcPr/>
                </a:tc>
                <a:tc>
                  <a:txBody>
                    <a:bodyPr/>
                    <a:lstStyle/>
                    <a:p>
                      <a:pPr algn="ct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1000.00</a:t>
                      </a:r>
                      <a:endParaRPr lang="en-US" dirty="0"/>
                    </a:p>
                  </a:txBody>
                  <a:tcPr/>
                </a:tc>
                <a:tc>
                  <a:txBody>
                    <a:bodyPr/>
                    <a:lstStyle/>
                    <a:p>
                      <a:pPr algn="ctr"/>
                      <a:r>
                        <a:rPr lang="en-US" dirty="0" smtClean="0"/>
                        <a:t>50.00</a:t>
                      </a:r>
                      <a:endParaRPr lang="en-US" dirty="0"/>
                    </a:p>
                  </a:txBody>
                  <a:tcPr/>
                </a:tc>
                <a:tc>
                  <a:txBody>
                    <a:bodyPr/>
                    <a:lstStyle/>
                    <a:p>
                      <a:pPr algn="ct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756.93</a:t>
                      </a:r>
                      <a:endParaRPr lang="en-US" dirty="0"/>
                    </a:p>
                  </a:txBody>
                  <a:tcPr/>
                </a:tc>
                <a:tc>
                  <a:txBody>
                    <a:bodyPr/>
                    <a:lstStyle/>
                    <a:p>
                      <a:pPr algn="ctr"/>
                      <a:r>
                        <a:rPr lang="en-US" dirty="0" smtClean="0"/>
                        <a:t>38.30</a:t>
                      </a:r>
                      <a:endParaRPr lang="en-US" dirty="0"/>
                    </a:p>
                  </a:txBody>
                  <a:tcPr/>
                </a:tc>
                <a:tc>
                  <a:txBody>
                    <a:bodyPr/>
                    <a:lstStyle/>
                    <a:p>
                      <a:pPr algn="ct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376.15</a:t>
                      </a:r>
                      <a:endParaRPr lang="en-US" dirty="0"/>
                    </a:p>
                  </a:txBody>
                  <a:tcPr/>
                </a:tc>
                <a:tc>
                  <a:txBody>
                    <a:bodyPr/>
                    <a:lstStyle/>
                    <a:p>
                      <a:pPr algn="ctr"/>
                      <a:r>
                        <a:rPr lang="en-US" dirty="0" smtClean="0"/>
                        <a:t>18.81</a:t>
                      </a:r>
                      <a:endParaRPr lang="en-US" dirty="0"/>
                    </a:p>
                  </a:txBody>
                  <a:tcPr/>
                </a:tc>
                <a:tc>
                  <a:txBody>
                    <a:bodyPr/>
                    <a:lstStyle/>
                    <a:p>
                      <a:pPr algn="ct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118.44</a:t>
                      </a:r>
                      <a:endParaRPr lang="en-US" dirty="0"/>
                    </a:p>
                  </a:txBody>
                  <a:tcPr/>
                </a:tc>
                <a:tc>
                  <a:txBody>
                    <a:bodyPr/>
                    <a:lstStyle/>
                    <a:p>
                      <a:pPr algn="ctr"/>
                      <a:r>
                        <a:rPr lang="en-US" dirty="0" smtClean="0"/>
                        <a:t>5.92</a:t>
                      </a:r>
                      <a:endParaRPr lang="en-US" dirty="0"/>
                    </a:p>
                  </a:txBody>
                  <a:tcPr/>
                </a:tc>
                <a:tc>
                  <a:txBody>
                    <a:bodyPr/>
                    <a:lstStyle/>
                    <a:p>
                      <a:pPr algn="ct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r>
                        <a:rPr lang="en-US" b="1" dirty="0" smtClean="0"/>
                        <a:t>23.91</a:t>
                      </a:r>
                      <a:endParaRPr lang="en-US" b="1" dirty="0"/>
                    </a:p>
                  </a:txBody>
                  <a:tcPr/>
                </a:tc>
                <a:tc>
                  <a:txBody>
                    <a:bodyPr/>
                    <a:lstStyle/>
                    <a:p>
                      <a:pPr algn="ctr"/>
                      <a:r>
                        <a:rPr lang="en-US" b="1" dirty="0" smtClean="0"/>
                        <a:t>11.96</a:t>
                      </a:r>
                      <a:endParaRPr lang="en-US" b="1" dirty="0"/>
                    </a:p>
                  </a:txBody>
                  <a:tcPr/>
                </a:tc>
                <a:tc>
                  <a:txBody>
                    <a:bodyPr/>
                    <a:lstStyle/>
                    <a:p>
                      <a:pPr algn="ct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199.01</a:t>
                      </a:r>
                      <a:endParaRPr lang="en-US" dirty="0"/>
                    </a:p>
                  </a:txBody>
                  <a:tcPr/>
                </a:tc>
                <a:tc>
                  <a:txBody>
                    <a:bodyPr/>
                    <a:lstStyle/>
                    <a:p>
                      <a:pPr algn="ct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3898649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278468" y="305049"/>
            <a:ext cx="9948334" cy="461665"/>
          </a:xfrm>
          <a:prstGeom prst="rect">
            <a:avLst/>
          </a:prstGeom>
        </p:spPr>
        <p:txBody>
          <a:bodyPr wrap="square">
            <a:spAutoFit/>
          </a:bodyPr>
          <a:lstStyle/>
          <a:p>
            <a:r>
              <a:rPr lang="en-US" sz="2400" dirty="0" smtClean="0"/>
              <a:t>Now normalize the prior*likelihood and we get the posterior probabilities.</a:t>
            </a:r>
            <a:endParaRPr lang="en-US" sz="2400"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93991762"/>
              </p:ext>
            </p:extLst>
          </p:nvPr>
        </p:nvGraphicFramePr>
        <p:xfrm>
          <a:off x="2302933" y="1767840"/>
          <a:ext cx="7720330" cy="509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0844611"/>
                    </a:ext>
                  </a:extLst>
                </a:gridCol>
                <a:gridCol w="1625600">
                  <a:extLst>
                    <a:ext uri="{9D8B030D-6E8A-4147-A177-3AD203B41FA5}">
                      <a16:colId xmlns:a16="http://schemas.microsoft.com/office/drawing/2014/main" val="1722483635"/>
                    </a:ext>
                  </a:extLst>
                </a:gridCol>
                <a:gridCol w="1217930">
                  <a:extLst>
                    <a:ext uri="{9D8B030D-6E8A-4147-A177-3AD203B41FA5}">
                      <a16:colId xmlns:a16="http://schemas.microsoft.com/office/drawing/2014/main" val="1996817649"/>
                    </a:ext>
                  </a:extLst>
                </a:gridCol>
                <a:gridCol w="1847004">
                  <a:extLst>
                    <a:ext uri="{9D8B030D-6E8A-4147-A177-3AD203B41FA5}">
                      <a16:colId xmlns:a16="http://schemas.microsoft.com/office/drawing/2014/main" val="212322551"/>
                    </a:ext>
                  </a:extLst>
                </a:gridCol>
                <a:gridCol w="1404196">
                  <a:extLst>
                    <a:ext uri="{9D8B030D-6E8A-4147-A177-3AD203B41FA5}">
                      <a16:colId xmlns:a16="http://schemas.microsoft.com/office/drawing/2014/main" val="3497528908"/>
                    </a:ext>
                  </a:extLst>
                </a:gridCol>
              </a:tblGrid>
              <a:tr h="370840">
                <a:tc>
                  <a:txBody>
                    <a:bodyPr/>
                    <a:lstStyle/>
                    <a:p>
                      <a:r>
                        <a:rPr lang="en-US" dirty="0" smtClean="0"/>
                        <a:t>Possible Values (theta)</a:t>
                      </a:r>
                      <a:endParaRPr lang="en-US" dirty="0"/>
                    </a:p>
                  </a:txBody>
                  <a:tcPr/>
                </a:tc>
                <a:tc>
                  <a:txBody>
                    <a:bodyPr/>
                    <a:lstStyle/>
                    <a:p>
                      <a:r>
                        <a:rPr lang="en-US" dirty="0" smtClean="0"/>
                        <a:t>Prior </a:t>
                      </a:r>
                      <a:r>
                        <a:rPr lang="en-US" dirty="0" err="1" smtClean="0"/>
                        <a:t>prob</a:t>
                      </a:r>
                      <a:endParaRPr lang="en-US" dirty="0"/>
                    </a:p>
                  </a:txBody>
                  <a:tcPr/>
                </a:tc>
                <a:tc>
                  <a:txBody>
                    <a:bodyPr/>
                    <a:lstStyle/>
                    <a:p>
                      <a:r>
                        <a:rPr lang="en-US" dirty="0" smtClean="0"/>
                        <a:t>Likelihood</a:t>
                      </a:r>
                      <a:endParaRPr lang="en-US" dirty="0"/>
                    </a:p>
                  </a:txBody>
                  <a:tcPr/>
                </a:tc>
                <a:tc>
                  <a:txBody>
                    <a:bodyPr/>
                    <a:lstStyle/>
                    <a:p>
                      <a:r>
                        <a:rPr lang="en-US" dirty="0" smtClean="0"/>
                        <a:t>Prior*likelihood</a:t>
                      </a:r>
                      <a:endParaRPr lang="en-US" dirty="0"/>
                    </a:p>
                  </a:txBody>
                  <a:tcPr/>
                </a:tc>
                <a:tc>
                  <a:txBody>
                    <a:bodyPr/>
                    <a:lstStyle/>
                    <a:p>
                      <a:r>
                        <a:rPr lang="en-US" dirty="0" smtClean="0"/>
                        <a:t>Posterior </a:t>
                      </a:r>
                      <a:r>
                        <a:rPr lang="en-US" dirty="0" err="1" smtClean="0"/>
                        <a:t>prob</a:t>
                      </a:r>
                      <a:endParaRPr lang="en-US" dirty="0"/>
                    </a:p>
                  </a:txBody>
                  <a:tcPr/>
                </a:tc>
                <a:extLst>
                  <a:ext uri="{0D108BD9-81ED-4DB2-BD59-A6C34878D82A}">
                    <a16:rowId xmlns:a16="http://schemas.microsoft.com/office/drawing/2014/main" val="2167668594"/>
                  </a:ext>
                </a:extLst>
              </a:tr>
              <a:tr h="370840">
                <a:tc>
                  <a:txBody>
                    <a:bodyPr/>
                    <a:lstStyle/>
                    <a:p>
                      <a:pPr algn="ctr"/>
                      <a:r>
                        <a:rPr lang="en-US" dirty="0" smtClean="0"/>
                        <a:t>110</a:t>
                      </a:r>
                    </a:p>
                  </a:txBody>
                  <a:tcPr/>
                </a:tc>
                <a:tc>
                  <a:txBody>
                    <a:bodyPr/>
                    <a:lstStyle/>
                    <a:p>
                      <a:pPr algn="ctr"/>
                      <a:r>
                        <a:rPr lang="en-US" dirty="0" smtClean="0"/>
                        <a:t>0.05</a:t>
                      </a:r>
                      <a:endParaRPr lang="en-US" dirty="0"/>
                    </a:p>
                  </a:txBody>
                  <a:tcPr/>
                </a:tc>
                <a:tc>
                  <a:txBody>
                    <a:bodyPr/>
                    <a:lstStyle/>
                    <a:p>
                      <a:pPr algn="ctr"/>
                      <a:r>
                        <a:rPr lang="en-US" dirty="0" smtClean="0"/>
                        <a:t>0.44</a:t>
                      </a:r>
                      <a:endParaRPr lang="en-US" dirty="0"/>
                    </a:p>
                  </a:txBody>
                  <a:tcPr/>
                </a:tc>
                <a:tc>
                  <a:txBody>
                    <a:bodyPr/>
                    <a:lstStyle/>
                    <a:p>
                      <a:pPr algn="ctr"/>
                      <a:r>
                        <a:rPr lang="en-US" dirty="0" smtClean="0"/>
                        <a:t>0.02</a:t>
                      </a:r>
                      <a:endParaRPr lang="en-US" dirty="0"/>
                    </a:p>
                  </a:txBody>
                  <a:tcPr/>
                </a:tc>
                <a:tc>
                  <a:txBody>
                    <a:bodyPr/>
                    <a:lstStyle/>
                    <a:p>
                      <a:pPr algn="ctr"/>
                      <a:r>
                        <a:rPr lang="en-US" dirty="0" smtClean="0"/>
                        <a:t>0.0001</a:t>
                      </a:r>
                      <a:endParaRPr lang="en-US" dirty="0"/>
                    </a:p>
                  </a:txBody>
                  <a:tcPr/>
                </a:tc>
                <a:extLst>
                  <a:ext uri="{0D108BD9-81ED-4DB2-BD59-A6C34878D82A}">
                    <a16:rowId xmlns:a16="http://schemas.microsoft.com/office/drawing/2014/main" val="2812277683"/>
                  </a:ext>
                </a:extLst>
              </a:tr>
              <a:tr h="370840">
                <a:tc>
                  <a:txBody>
                    <a:bodyPr/>
                    <a:lstStyle/>
                    <a:p>
                      <a:pPr algn="ctr"/>
                      <a:r>
                        <a:rPr lang="en-US" dirty="0" smtClean="0"/>
                        <a:t>111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4.83</a:t>
                      </a:r>
                      <a:endParaRPr lang="en-US" dirty="0"/>
                    </a:p>
                  </a:txBody>
                  <a:tcPr/>
                </a:tc>
                <a:tc>
                  <a:txBody>
                    <a:bodyPr/>
                    <a:lstStyle/>
                    <a:p>
                      <a:pPr algn="ctr"/>
                      <a:r>
                        <a:rPr lang="en-US" dirty="0" smtClean="0"/>
                        <a:t>0.24</a:t>
                      </a:r>
                      <a:endParaRPr lang="en-US" dirty="0"/>
                    </a:p>
                  </a:txBody>
                  <a:tcPr/>
                </a:tc>
                <a:tc>
                  <a:txBody>
                    <a:bodyPr/>
                    <a:lstStyle/>
                    <a:p>
                      <a:pPr algn="ctr"/>
                      <a:r>
                        <a:rPr lang="en-US" dirty="0" smtClean="0"/>
                        <a:t>0.0012</a:t>
                      </a:r>
                      <a:endParaRPr lang="en-US" dirty="0"/>
                    </a:p>
                  </a:txBody>
                  <a:tcPr/>
                </a:tc>
                <a:extLst>
                  <a:ext uri="{0D108BD9-81ED-4DB2-BD59-A6C34878D82A}">
                    <a16:rowId xmlns:a16="http://schemas.microsoft.com/office/drawing/2014/main" val="4086195888"/>
                  </a:ext>
                </a:extLst>
              </a:tr>
              <a:tr h="370840">
                <a:tc>
                  <a:txBody>
                    <a:bodyPr/>
                    <a:lstStyle/>
                    <a:p>
                      <a:pPr algn="ctr"/>
                      <a:r>
                        <a:rPr lang="en-US" dirty="0" smtClean="0"/>
                        <a:t>112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34.12</a:t>
                      </a:r>
                      <a:endParaRPr lang="en-US" dirty="0"/>
                    </a:p>
                  </a:txBody>
                  <a:tcPr/>
                </a:tc>
                <a:tc>
                  <a:txBody>
                    <a:bodyPr/>
                    <a:lstStyle/>
                    <a:p>
                      <a:pPr algn="ctr"/>
                      <a:r>
                        <a:rPr lang="en-US" dirty="0" smtClean="0"/>
                        <a:t>1.71</a:t>
                      </a:r>
                      <a:endParaRPr lang="en-US" dirty="0"/>
                    </a:p>
                  </a:txBody>
                  <a:tcPr/>
                </a:tc>
                <a:tc>
                  <a:txBody>
                    <a:bodyPr/>
                    <a:lstStyle/>
                    <a:p>
                      <a:pPr algn="ctr"/>
                      <a:r>
                        <a:rPr lang="en-US" dirty="0" smtClean="0"/>
                        <a:t>0.0086</a:t>
                      </a:r>
                      <a:endParaRPr lang="en-US" dirty="0"/>
                    </a:p>
                  </a:txBody>
                  <a:tcPr/>
                </a:tc>
                <a:extLst>
                  <a:ext uri="{0D108BD9-81ED-4DB2-BD59-A6C34878D82A}">
                    <a16:rowId xmlns:a16="http://schemas.microsoft.com/office/drawing/2014/main" val="2402126735"/>
                  </a:ext>
                </a:extLst>
              </a:tr>
              <a:tr h="370840">
                <a:tc>
                  <a:txBody>
                    <a:bodyPr/>
                    <a:lstStyle/>
                    <a:p>
                      <a:pPr algn="ctr"/>
                      <a:r>
                        <a:rPr lang="en-US" dirty="0" smtClean="0"/>
                        <a:t>113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154.64</a:t>
                      </a:r>
                      <a:endParaRPr lang="en-US" dirty="0"/>
                    </a:p>
                  </a:txBody>
                  <a:tcPr/>
                </a:tc>
                <a:tc>
                  <a:txBody>
                    <a:bodyPr/>
                    <a:lstStyle/>
                    <a:p>
                      <a:pPr algn="ctr"/>
                      <a:r>
                        <a:rPr lang="en-US" dirty="0" smtClean="0"/>
                        <a:t>7.73</a:t>
                      </a:r>
                      <a:endParaRPr lang="en-US" dirty="0"/>
                    </a:p>
                  </a:txBody>
                  <a:tcPr/>
                </a:tc>
                <a:tc>
                  <a:txBody>
                    <a:bodyPr/>
                    <a:lstStyle/>
                    <a:p>
                      <a:pPr algn="ctr"/>
                      <a:r>
                        <a:rPr lang="en-US" dirty="0" smtClean="0"/>
                        <a:t>0.0389</a:t>
                      </a:r>
                      <a:endParaRPr lang="en-US" dirty="0"/>
                    </a:p>
                  </a:txBody>
                  <a:tcPr/>
                </a:tc>
                <a:extLst>
                  <a:ext uri="{0D108BD9-81ED-4DB2-BD59-A6C34878D82A}">
                    <a16:rowId xmlns:a16="http://schemas.microsoft.com/office/drawing/2014/main" val="2318589028"/>
                  </a:ext>
                </a:extLst>
              </a:tr>
              <a:tr h="370840">
                <a:tc>
                  <a:txBody>
                    <a:bodyPr/>
                    <a:lstStyle/>
                    <a:p>
                      <a:pPr algn="ctr"/>
                      <a:r>
                        <a:rPr lang="en-US" dirty="0" smtClean="0"/>
                        <a:t>114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449.33</a:t>
                      </a:r>
                      <a:endParaRPr lang="en-US" dirty="0"/>
                    </a:p>
                  </a:txBody>
                  <a:tcPr/>
                </a:tc>
                <a:tc>
                  <a:txBody>
                    <a:bodyPr/>
                    <a:lstStyle/>
                    <a:p>
                      <a:pPr algn="ctr"/>
                      <a:r>
                        <a:rPr lang="en-US" dirty="0" smtClean="0"/>
                        <a:t>22.47</a:t>
                      </a:r>
                      <a:endParaRPr lang="en-US" dirty="0"/>
                    </a:p>
                  </a:txBody>
                  <a:tcPr/>
                </a:tc>
                <a:tc>
                  <a:txBody>
                    <a:bodyPr/>
                    <a:lstStyle/>
                    <a:p>
                      <a:pPr algn="ctr"/>
                      <a:r>
                        <a:rPr lang="en-US" dirty="0" smtClean="0"/>
                        <a:t>0.1129</a:t>
                      </a:r>
                      <a:endParaRPr lang="en-US" dirty="0"/>
                    </a:p>
                  </a:txBody>
                  <a:tcPr/>
                </a:tc>
                <a:extLst>
                  <a:ext uri="{0D108BD9-81ED-4DB2-BD59-A6C34878D82A}">
                    <a16:rowId xmlns:a16="http://schemas.microsoft.com/office/drawing/2014/main" val="622514741"/>
                  </a:ext>
                </a:extLst>
              </a:tr>
              <a:tr h="370840">
                <a:tc>
                  <a:txBody>
                    <a:bodyPr/>
                    <a:lstStyle/>
                    <a:p>
                      <a:pPr algn="ctr"/>
                      <a:r>
                        <a:rPr lang="en-US" dirty="0" smtClean="0"/>
                        <a:t>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837.13</a:t>
                      </a:r>
                      <a:endParaRPr lang="en-US" dirty="0"/>
                    </a:p>
                  </a:txBody>
                  <a:tcPr/>
                </a:tc>
                <a:tc>
                  <a:txBody>
                    <a:bodyPr/>
                    <a:lstStyle/>
                    <a:p>
                      <a:pPr algn="ctr"/>
                      <a:r>
                        <a:rPr lang="en-US" dirty="0" smtClean="0"/>
                        <a:t>41.86</a:t>
                      </a:r>
                      <a:endParaRPr lang="en-US" dirty="0"/>
                    </a:p>
                  </a:txBody>
                  <a:tcPr/>
                </a:tc>
                <a:tc>
                  <a:txBody>
                    <a:bodyPr/>
                    <a:lstStyle/>
                    <a:p>
                      <a:pPr algn="ctr"/>
                      <a:r>
                        <a:rPr lang="en-US" dirty="0" smtClean="0"/>
                        <a:t>0.2103</a:t>
                      </a:r>
                      <a:endParaRPr lang="en-US" dirty="0"/>
                    </a:p>
                  </a:txBody>
                  <a:tcPr/>
                </a:tc>
                <a:extLst>
                  <a:ext uri="{0D108BD9-81ED-4DB2-BD59-A6C34878D82A}">
                    <a16:rowId xmlns:a16="http://schemas.microsoft.com/office/drawing/2014/main" val="3779900727"/>
                  </a:ext>
                </a:extLst>
              </a:tr>
              <a:tr h="370840">
                <a:tc>
                  <a:txBody>
                    <a:bodyPr/>
                    <a:lstStyle/>
                    <a:p>
                      <a:pPr algn="ctr"/>
                      <a:r>
                        <a:rPr lang="en-US" dirty="0" smtClean="0"/>
                        <a:t>116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1000.00</a:t>
                      </a:r>
                      <a:endParaRPr lang="en-US" dirty="0"/>
                    </a:p>
                  </a:txBody>
                  <a:tcPr/>
                </a:tc>
                <a:tc>
                  <a:txBody>
                    <a:bodyPr/>
                    <a:lstStyle/>
                    <a:p>
                      <a:pPr algn="ctr"/>
                      <a:r>
                        <a:rPr lang="en-US" dirty="0" smtClean="0"/>
                        <a:t>50.00</a:t>
                      </a:r>
                      <a:endParaRPr lang="en-US" dirty="0"/>
                    </a:p>
                  </a:txBody>
                  <a:tcPr/>
                </a:tc>
                <a:tc>
                  <a:txBody>
                    <a:bodyPr/>
                    <a:lstStyle/>
                    <a:p>
                      <a:pPr algn="ctr"/>
                      <a:r>
                        <a:rPr lang="en-US" dirty="0" smtClean="0"/>
                        <a:t>0.2512</a:t>
                      </a:r>
                      <a:endParaRPr lang="en-US" dirty="0"/>
                    </a:p>
                  </a:txBody>
                  <a:tcPr/>
                </a:tc>
                <a:extLst>
                  <a:ext uri="{0D108BD9-81ED-4DB2-BD59-A6C34878D82A}">
                    <a16:rowId xmlns:a16="http://schemas.microsoft.com/office/drawing/2014/main" val="3572333858"/>
                  </a:ext>
                </a:extLst>
              </a:tr>
              <a:tr h="370840">
                <a:tc>
                  <a:txBody>
                    <a:bodyPr/>
                    <a:lstStyle/>
                    <a:p>
                      <a:pPr algn="ctr"/>
                      <a:r>
                        <a:rPr lang="en-US" dirty="0" smtClean="0"/>
                        <a:t>117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756.93</a:t>
                      </a:r>
                      <a:endParaRPr lang="en-US" dirty="0"/>
                    </a:p>
                  </a:txBody>
                  <a:tcPr/>
                </a:tc>
                <a:tc>
                  <a:txBody>
                    <a:bodyPr/>
                    <a:lstStyle/>
                    <a:p>
                      <a:pPr algn="ctr"/>
                      <a:r>
                        <a:rPr lang="en-US" dirty="0" smtClean="0"/>
                        <a:t>38.30</a:t>
                      </a:r>
                      <a:endParaRPr lang="en-US" dirty="0"/>
                    </a:p>
                  </a:txBody>
                  <a:tcPr/>
                </a:tc>
                <a:tc>
                  <a:txBody>
                    <a:bodyPr/>
                    <a:lstStyle/>
                    <a:p>
                      <a:pPr algn="ctr"/>
                      <a:r>
                        <a:rPr lang="en-US" dirty="0" smtClean="0"/>
                        <a:t>0.1924</a:t>
                      </a:r>
                      <a:endParaRPr lang="en-US" dirty="0"/>
                    </a:p>
                  </a:txBody>
                  <a:tcPr/>
                </a:tc>
                <a:extLst>
                  <a:ext uri="{0D108BD9-81ED-4DB2-BD59-A6C34878D82A}">
                    <a16:rowId xmlns:a16="http://schemas.microsoft.com/office/drawing/2014/main" val="4253863481"/>
                  </a:ext>
                </a:extLst>
              </a:tr>
              <a:tr h="370840">
                <a:tc>
                  <a:txBody>
                    <a:bodyPr/>
                    <a:lstStyle/>
                    <a:p>
                      <a:pPr algn="ctr"/>
                      <a:r>
                        <a:rPr lang="en-US" dirty="0" smtClean="0"/>
                        <a:t>118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376.15</a:t>
                      </a:r>
                      <a:endParaRPr lang="en-US" dirty="0"/>
                    </a:p>
                  </a:txBody>
                  <a:tcPr/>
                </a:tc>
                <a:tc>
                  <a:txBody>
                    <a:bodyPr/>
                    <a:lstStyle/>
                    <a:p>
                      <a:pPr algn="ctr"/>
                      <a:r>
                        <a:rPr lang="en-US" dirty="0" smtClean="0"/>
                        <a:t>18.81</a:t>
                      </a:r>
                      <a:endParaRPr lang="en-US" dirty="0"/>
                    </a:p>
                  </a:txBody>
                  <a:tcPr/>
                </a:tc>
                <a:tc>
                  <a:txBody>
                    <a:bodyPr/>
                    <a:lstStyle/>
                    <a:p>
                      <a:pPr algn="ctr"/>
                      <a:r>
                        <a:rPr lang="en-US" dirty="0" smtClean="0"/>
                        <a:t>0.0945</a:t>
                      </a:r>
                      <a:endParaRPr lang="en-US" dirty="0"/>
                    </a:p>
                  </a:txBody>
                  <a:tcPr/>
                </a:tc>
                <a:extLst>
                  <a:ext uri="{0D108BD9-81ED-4DB2-BD59-A6C34878D82A}">
                    <a16:rowId xmlns:a16="http://schemas.microsoft.com/office/drawing/2014/main" val="2731681856"/>
                  </a:ext>
                </a:extLst>
              </a:tr>
              <a:tr h="370840">
                <a:tc>
                  <a:txBody>
                    <a:bodyPr/>
                    <a:lstStyle/>
                    <a:p>
                      <a:pPr algn="ctr"/>
                      <a:r>
                        <a:rPr lang="en-US" dirty="0" smtClean="0"/>
                        <a:t>119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0.05</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tc>
                <a:tc>
                  <a:txBody>
                    <a:bodyPr/>
                    <a:lstStyle/>
                    <a:p>
                      <a:pPr algn="ctr"/>
                      <a:r>
                        <a:rPr lang="en-US" dirty="0" smtClean="0"/>
                        <a:t>118.44</a:t>
                      </a:r>
                      <a:endParaRPr lang="en-US" dirty="0"/>
                    </a:p>
                  </a:txBody>
                  <a:tcPr/>
                </a:tc>
                <a:tc>
                  <a:txBody>
                    <a:bodyPr/>
                    <a:lstStyle/>
                    <a:p>
                      <a:pPr algn="ctr"/>
                      <a:r>
                        <a:rPr lang="en-US" dirty="0" smtClean="0"/>
                        <a:t>5.92</a:t>
                      </a:r>
                      <a:endParaRPr lang="en-US" dirty="0"/>
                    </a:p>
                  </a:txBody>
                  <a:tcPr/>
                </a:tc>
                <a:tc>
                  <a:txBody>
                    <a:bodyPr/>
                    <a:lstStyle/>
                    <a:p>
                      <a:pPr algn="ctr"/>
                      <a:r>
                        <a:rPr lang="en-US" dirty="0" smtClean="0"/>
                        <a:t>0.0298</a:t>
                      </a:r>
                      <a:endParaRPr lang="en-US" dirty="0"/>
                    </a:p>
                  </a:txBody>
                  <a:tcPr/>
                </a:tc>
                <a:extLst>
                  <a:ext uri="{0D108BD9-81ED-4DB2-BD59-A6C34878D82A}">
                    <a16:rowId xmlns:a16="http://schemas.microsoft.com/office/drawing/2014/main" val="422076563"/>
                  </a:ext>
                </a:extLst>
              </a:tr>
              <a:tr h="370840">
                <a:tc>
                  <a:txBody>
                    <a:bodyPr/>
                    <a:lstStyle/>
                    <a:p>
                      <a:pPr algn="ctr"/>
                      <a:r>
                        <a:rPr lang="en-US" b="1" dirty="0" smtClean="0"/>
                        <a:t>120</a:t>
                      </a:r>
                      <a:endParaRPr lang="en-US" b="1" dirty="0"/>
                    </a:p>
                  </a:txBody>
                  <a:tcPr/>
                </a:tc>
                <a:tc>
                  <a:txBody>
                    <a:bodyPr/>
                    <a:lstStyle/>
                    <a:p>
                      <a:pPr algn="ctr"/>
                      <a:r>
                        <a:rPr lang="en-US" b="1" dirty="0" smtClean="0"/>
                        <a:t>0.5</a:t>
                      </a:r>
                    </a:p>
                  </a:txBody>
                  <a:tcPr/>
                </a:tc>
                <a:tc>
                  <a:txBody>
                    <a:bodyPr/>
                    <a:lstStyle/>
                    <a:p>
                      <a:pPr algn="ctr"/>
                      <a:r>
                        <a:rPr lang="en-US" b="1" dirty="0" smtClean="0"/>
                        <a:t>23.91</a:t>
                      </a:r>
                      <a:endParaRPr lang="en-US" b="1" dirty="0"/>
                    </a:p>
                  </a:txBody>
                  <a:tcPr/>
                </a:tc>
                <a:tc>
                  <a:txBody>
                    <a:bodyPr/>
                    <a:lstStyle/>
                    <a:p>
                      <a:pPr algn="ctr"/>
                      <a:r>
                        <a:rPr lang="en-US" b="1" dirty="0" smtClean="0"/>
                        <a:t>11.96</a:t>
                      </a:r>
                      <a:endParaRPr lang="en-US" b="1" dirty="0"/>
                    </a:p>
                  </a:txBody>
                  <a:tcPr/>
                </a:tc>
                <a:tc>
                  <a:txBody>
                    <a:bodyPr/>
                    <a:lstStyle/>
                    <a:p>
                      <a:pPr algn="ctr"/>
                      <a:r>
                        <a:rPr lang="en-US" b="1" dirty="0" smtClean="0"/>
                        <a:t>0.0601</a:t>
                      </a:r>
                      <a:endParaRPr lang="en-US" b="1" dirty="0"/>
                    </a:p>
                  </a:txBody>
                  <a:tcPr/>
                </a:tc>
                <a:extLst>
                  <a:ext uri="{0D108BD9-81ED-4DB2-BD59-A6C34878D82A}">
                    <a16:rowId xmlns:a16="http://schemas.microsoft.com/office/drawing/2014/main" val="2309041001"/>
                  </a:ext>
                </a:extLst>
              </a:tr>
              <a:tr h="370840">
                <a:tc>
                  <a:txBody>
                    <a:bodyPr/>
                    <a:lstStyle/>
                    <a:p>
                      <a:pPr algn="ctr"/>
                      <a:r>
                        <a:rPr lang="en-US" dirty="0" smtClean="0"/>
                        <a:t>Totals</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199.01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919730042"/>
                  </a:ext>
                </a:extLst>
              </a:tr>
            </a:tbl>
          </a:graphicData>
        </a:graphic>
      </p:graphicFrame>
    </p:spTree>
    <p:extLst>
      <p:ext uri="{BB962C8B-B14F-4D97-AF65-F5344CB8AC3E}">
        <p14:creationId xmlns:p14="http://schemas.microsoft.com/office/powerpoint/2010/main" val="4188283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7538720" y="1369907"/>
            <a:ext cx="3779520" cy="1569660"/>
          </a:xfrm>
          <a:prstGeom prst="rect">
            <a:avLst/>
          </a:prstGeom>
        </p:spPr>
        <p:txBody>
          <a:bodyPr wrap="square">
            <a:spAutoFit/>
          </a:bodyPr>
          <a:lstStyle/>
          <a:p>
            <a:r>
              <a:rPr lang="en-US" sz="2400" dirty="0" smtClean="0"/>
              <a:t>The result of the frequentist hypothesis test is that the null hypothesis is rejected with </a:t>
            </a:r>
          </a:p>
          <a:p>
            <a:r>
              <a:rPr lang="en-US" sz="2400" b="1" dirty="0" smtClean="0"/>
              <a:t>p = 0.0031</a:t>
            </a:r>
            <a:endParaRPr lang="en-US" sz="2400" b="1"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2"/>
          <a:stretch>
            <a:fillRect/>
          </a:stretch>
        </p:blipFill>
        <p:spPr>
          <a:xfrm>
            <a:off x="1525587" y="3132973"/>
            <a:ext cx="4930776" cy="3265700"/>
          </a:xfrm>
          <a:prstGeom prst="rect">
            <a:avLst/>
          </a:prstGeom>
        </p:spPr>
      </p:pic>
      <p:sp>
        <p:nvSpPr>
          <p:cNvPr id="11" name="Rectangle 10"/>
          <p:cNvSpPr/>
          <p:nvPr/>
        </p:nvSpPr>
        <p:spPr>
          <a:xfrm>
            <a:off x="8483816" y="3817912"/>
            <a:ext cx="2445328" cy="1569660"/>
          </a:xfrm>
          <a:prstGeom prst="rect">
            <a:avLst/>
          </a:prstGeom>
        </p:spPr>
        <p:txBody>
          <a:bodyPr wrap="square">
            <a:spAutoFit/>
          </a:bodyPr>
          <a:lstStyle/>
          <a:p>
            <a:r>
              <a:rPr lang="en-US" sz="2400" dirty="0" smtClean="0"/>
              <a:t>H</a:t>
            </a:r>
            <a:r>
              <a:rPr lang="en-US" sz="2400" baseline="-25000" dirty="0" smtClean="0"/>
              <a:t>0</a:t>
            </a:r>
            <a:r>
              <a:rPr lang="en-US" sz="2400" dirty="0" smtClean="0"/>
              <a:t>:  µ = 120</a:t>
            </a:r>
          </a:p>
          <a:p>
            <a:endParaRPr lang="en-US" sz="2400" dirty="0"/>
          </a:p>
          <a:p>
            <a:r>
              <a:rPr lang="en-US" sz="2400" dirty="0"/>
              <a:t>H</a:t>
            </a:r>
            <a:r>
              <a:rPr lang="en-US" sz="2400" baseline="-25000" dirty="0" smtClean="0"/>
              <a:t>1</a:t>
            </a:r>
            <a:r>
              <a:rPr lang="en-US" sz="2400" dirty="0"/>
              <a:t>:  µ </a:t>
            </a:r>
            <a:r>
              <a:rPr lang="en-US" sz="2400" dirty="0" smtClean="0"/>
              <a:t>&lt; </a:t>
            </a:r>
            <a:r>
              <a:rPr lang="en-US" sz="2400" dirty="0"/>
              <a:t>120</a:t>
            </a:r>
          </a:p>
          <a:p>
            <a:endParaRPr lang="en-US" sz="2400" dirty="0"/>
          </a:p>
        </p:txBody>
      </p:sp>
      <p:sp>
        <p:nvSpPr>
          <p:cNvPr id="12" name="Rectangle 11"/>
          <p:cNvSpPr/>
          <p:nvPr/>
        </p:nvSpPr>
        <p:spPr>
          <a:xfrm>
            <a:off x="1525587" y="1369907"/>
            <a:ext cx="4930776" cy="1569660"/>
          </a:xfrm>
          <a:prstGeom prst="rect">
            <a:avLst/>
          </a:prstGeom>
        </p:spPr>
        <p:txBody>
          <a:bodyPr wrap="square">
            <a:spAutoFit/>
          </a:bodyPr>
          <a:lstStyle/>
          <a:p>
            <a:r>
              <a:rPr lang="en-US" sz="2400" dirty="0" smtClean="0"/>
              <a:t>The result of the Bayesian approach is that the probability of the mean blood pressure level equal to 120mmHg is .0601</a:t>
            </a:r>
            <a:endParaRPr lang="en-US" sz="2400" b="1" dirty="0"/>
          </a:p>
        </p:txBody>
      </p:sp>
    </p:spTree>
    <p:extLst>
      <p:ext uri="{BB962C8B-B14F-4D97-AF65-F5344CB8AC3E}">
        <p14:creationId xmlns:p14="http://schemas.microsoft.com/office/powerpoint/2010/main" val="1462406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7538720" y="1369907"/>
            <a:ext cx="3779520" cy="1569660"/>
          </a:xfrm>
          <a:prstGeom prst="rect">
            <a:avLst/>
          </a:prstGeom>
        </p:spPr>
        <p:txBody>
          <a:bodyPr wrap="square">
            <a:spAutoFit/>
          </a:bodyPr>
          <a:lstStyle/>
          <a:p>
            <a:r>
              <a:rPr lang="en-US" sz="2400" dirty="0" smtClean="0"/>
              <a:t>The result of the frequentist hypothesis test is that the null hypothesis is rejected with </a:t>
            </a:r>
          </a:p>
          <a:p>
            <a:r>
              <a:rPr lang="en-US" sz="2400" b="1" dirty="0" smtClean="0"/>
              <a:t>p = 0.0031</a:t>
            </a:r>
            <a:endParaRPr lang="en-US" sz="2400" b="1"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2"/>
          <a:stretch>
            <a:fillRect/>
          </a:stretch>
        </p:blipFill>
        <p:spPr>
          <a:xfrm>
            <a:off x="1525587" y="3132973"/>
            <a:ext cx="4930776" cy="3265700"/>
          </a:xfrm>
          <a:prstGeom prst="rect">
            <a:avLst/>
          </a:prstGeom>
        </p:spPr>
      </p:pic>
      <p:sp>
        <p:nvSpPr>
          <p:cNvPr id="11" name="Rectangle 10"/>
          <p:cNvSpPr/>
          <p:nvPr/>
        </p:nvSpPr>
        <p:spPr>
          <a:xfrm>
            <a:off x="8483816" y="3817912"/>
            <a:ext cx="2445328" cy="1569660"/>
          </a:xfrm>
          <a:prstGeom prst="rect">
            <a:avLst/>
          </a:prstGeom>
        </p:spPr>
        <p:txBody>
          <a:bodyPr wrap="square">
            <a:spAutoFit/>
          </a:bodyPr>
          <a:lstStyle/>
          <a:p>
            <a:r>
              <a:rPr lang="en-US" sz="2400" dirty="0" smtClean="0"/>
              <a:t>H</a:t>
            </a:r>
            <a:r>
              <a:rPr lang="en-US" sz="2400" baseline="-25000" dirty="0" smtClean="0"/>
              <a:t>0</a:t>
            </a:r>
            <a:r>
              <a:rPr lang="en-US" sz="2400" dirty="0" smtClean="0"/>
              <a:t>:  µ = 120</a:t>
            </a:r>
          </a:p>
          <a:p>
            <a:endParaRPr lang="en-US" sz="2400" dirty="0"/>
          </a:p>
          <a:p>
            <a:r>
              <a:rPr lang="en-US" sz="2400" dirty="0"/>
              <a:t>H</a:t>
            </a:r>
            <a:r>
              <a:rPr lang="en-US" sz="2400" baseline="-25000" dirty="0" smtClean="0"/>
              <a:t>1</a:t>
            </a:r>
            <a:r>
              <a:rPr lang="en-US" sz="2400" dirty="0"/>
              <a:t>:  µ </a:t>
            </a:r>
            <a:r>
              <a:rPr lang="en-US" sz="2400" dirty="0" smtClean="0"/>
              <a:t>&lt; </a:t>
            </a:r>
            <a:r>
              <a:rPr lang="en-US" sz="2400" dirty="0"/>
              <a:t>120</a:t>
            </a:r>
          </a:p>
          <a:p>
            <a:endParaRPr lang="en-US" sz="2400" dirty="0"/>
          </a:p>
        </p:txBody>
      </p:sp>
      <p:sp>
        <p:nvSpPr>
          <p:cNvPr id="12" name="Rectangle 11"/>
          <p:cNvSpPr/>
          <p:nvPr/>
        </p:nvSpPr>
        <p:spPr>
          <a:xfrm>
            <a:off x="1525587" y="1369907"/>
            <a:ext cx="4930776" cy="1569660"/>
          </a:xfrm>
          <a:prstGeom prst="rect">
            <a:avLst/>
          </a:prstGeom>
        </p:spPr>
        <p:txBody>
          <a:bodyPr wrap="square">
            <a:spAutoFit/>
          </a:bodyPr>
          <a:lstStyle/>
          <a:p>
            <a:r>
              <a:rPr lang="en-US" sz="2400" dirty="0" smtClean="0"/>
              <a:t>The result of the Bayesian approach is that the probability of the mean blood pressure level equal to 120mmHg is .0601</a:t>
            </a:r>
            <a:endParaRPr lang="en-US" sz="2400" b="1" dirty="0"/>
          </a:p>
        </p:txBody>
      </p:sp>
      <p:sp>
        <p:nvSpPr>
          <p:cNvPr id="13" name="Rectangle 12"/>
          <p:cNvSpPr/>
          <p:nvPr/>
        </p:nvSpPr>
        <p:spPr>
          <a:xfrm>
            <a:off x="3633786" y="82767"/>
            <a:ext cx="5417081" cy="830997"/>
          </a:xfrm>
          <a:prstGeom prst="rect">
            <a:avLst/>
          </a:prstGeom>
        </p:spPr>
        <p:txBody>
          <a:bodyPr wrap="square">
            <a:spAutoFit/>
          </a:bodyPr>
          <a:lstStyle/>
          <a:p>
            <a:r>
              <a:rPr lang="en-US" sz="4800" dirty="0" smtClean="0">
                <a:solidFill>
                  <a:srgbClr val="FF0000"/>
                </a:solidFill>
              </a:rPr>
              <a:t>So who is lying here?</a:t>
            </a:r>
            <a:endParaRPr lang="en-US" sz="4800" b="1" dirty="0">
              <a:solidFill>
                <a:srgbClr val="FF0000"/>
              </a:solidFill>
            </a:endParaRPr>
          </a:p>
        </p:txBody>
      </p:sp>
    </p:spTree>
    <p:extLst>
      <p:ext uri="{BB962C8B-B14F-4D97-AF65-F5344CB8AC3E}">
        <p14:creationId xmlns:p14="http://schemas.microsoft.com/office/powerpoint/2010/main" val="2870453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235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 Box 1"/>
          <p:cNvSpPr txBox="1">
            <a:spLocks noChangeArrowheads="1"/>
          </p:cNvSpPr>
          <p:nvPr/>
        </p:nvSpPr>
        <p:spPr bwMode="auto">
          <a:xfrm>
            <a:off x="1370062" y="3576528"/>
            <a:ext cx="7751849" cy="1318683"/>
          </a:xfrm>
          <a:prstGeom prst="rect">
            <a:avLst/>
          </a:prstGeom>
          <a:noFill/>
          <a:ln w="50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chemeClr val="bg1"/>
                </a:solidFill>
                <a:effectLst/>
                <a:latin typeface="Bookman Old Style" panose="02050604050505020204" pitchFamily="18" charset="0"/>
                <a:cs typeface="PMingLiU" panose="02020500000000000000" pitchFamily="18" charset="-120"/>
              </a:rPr>
              <a:t>D</a:t>
            </a:r>
            <a:r>
              <a:rPr kumimoji="0" lang="en-US" altLang="en-US" sz="2400" b="0" i="0" u="none" strike="noStrike" cap="none" normalizeH="0" baseline="0" dirty="0" smtClean="0">
                <a:ln>
                  <a:noFill/>
                </a:ln>
                <a:solidFill>
                  <a:schemeClr val="bg1"/>
                </a:solidFill>
                <a:effectLst/>
                <a:cs typeface="PMingLiU" panose="02020500000000000000" pitchFamily="18" charset="-120"/>
              </a:rPr>
              <a:t>: </a:t>
            </a:r>
            <a:r>
              <a:rPr kumimoji="0" lang="en-US" altLang="en-US" sz="2400" b="0" i="0" u="none" strike="noStrike" cap="none" normalizeH="0" baseline="0" dirty="0" smtClean="0">
                <a:ln>
                  <a:noFill/>
                </a:ln>
                <a:solidFill>
                  <a:schemeClr val="bg1"/>
                </a:solidFill>
                <a:effectLst/>
                <a:latin typeface="Arial" panose="020B0604020202020204" pitchFamily="34" charset="0"/>
                <a:cs typeface="PMingLiU" panose="02020500000000000000" pitchFamily="18" charset="-120"/>
              </a:rPr>
              <a:t>The ball that was removed from the bag was black</a:t>
            </a:r>
            <a:r>
              <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151804" y="1355804"/>
            <a:ext cx="1024992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
            </a:r>
            <a:br>
              <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br>
            <a:r>
              <a:rPr kumimoji="0" lang="en-US" altLang="en-US" sz="24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Suppose an experiment is performed to help us determine which of these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two hypotheses is true. The experimenter reaches into the bag,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pulls out one of the balls, and observes its </a:t>
            </a:r>
            <a:r>
              <a:rPr kumimoji="0" lang="en-US" altLang="en-US" sz="2400" b="0" i="0" u="none" strike="noStrike" cap="none" normalizeH="0" baseline="0" dirty="0" err="1" smtClean="0">
                <a:ln>
                  <a:noFill/>
                </a:ln>
                <a:solidFill>
                  <a:schemeClr val="tx1"/>
                </a:solidFill>
                <a:effectLst/>
                <a:latin typeface="Arial" panose="020B0604020202020204" pitchFamily="34" charset="0"/>
                <a:cs typeface="PMingLiU" panose="02020500000000000000" pitchFamily="18" charset="-120"/>
              </a:rPr>
              <a:t>colour</a:t>
            </a:r>
            <a:r>
              <a:rPr kumimoji="0" lang="en-US" altLang="en-US" sz="24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The result of this experiment is (drumroll please!):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44677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9655" y="5549376"/>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1049655" y="5547788"/>
            <a:ext cx="76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1120" y="4969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7538720" y="4531339"/>
            <a:ext cx="3779520" cy="1569660"/>
          </a:xfrm>
          <a:prstGeom prst="rect">
            <a:avLst/>
          </a:prstGeom>
        </p:spPr>
        <p:txBody>
          <a:bodyPr wrap="square">
            <a:spAutoFit/>
          </a:bodyPr>
          <a:lstStyle/>
          <a:p>
            <a:r>
              <a:rPr lang="en-US" sz="2400" dirty="0" smtClean="0"/>
              <a:t>The result of the frequentist hypothesis test is that the null hypothesis is rejected with </a:t>
            </a:r>
          </a:p>
          <a:p>
            <a:r>
              <a:rPr lang="en-US" sz="2400" b="1" dirty="0" smtClean="0"/>
              <a:t>p = 0.0031</a:t>
            </a:r>
            <a:endParaRPr lang="en-US" sz="2400" b="1" dirty="0"/>
          </a:p>
        </p:txBody>
      </p:sp>
      <p:sp>
        <p:nvSpPr>
          <p:cNvPr id="2" name="Rectangle 2"/>
          <p:cNvSpPr>
            <a:spLocks noChangeArrowheads="1"/>
          </p:cNvSpPr>
          <p:nvPr/>
        </p:nvSpPr>
        <p:spPr bwMode="auto">
          <a:xfrm>
            <a:off x="-2763520" y="2594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 Box 1"/>
          <p:cNvSpPr txBox="1">
            <a:spLocks noChangeArrowheads="1"/>
          </p:cNvSpPr>
          <p:nvPr/>
        </p:nvSpPr>
        <p:spPr bwMode="auto">
          <a:xfrm>
            <a:off x="363855" y="3218371"/>
            <a:ext cx="428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Lucida Sans Unicode" panose="020B0602030504020204" pitchFamily="34" charset="0"/>
                <a:cs typeface="Lucida Sans Unicode" panose="020B0602030504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09925"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1339320" y="4531339"/>
            <a:ext cx="4930776" cy="1569660"/>
          </a:xfrm>
          <a:prstGeom prst="rect">
            <a:avLst/>
          </a:prstGeom>
        </p:spPr>
        <p:txBody>
          <a:bodyPr wrap="square">
            <a:spAutoFit/>
          </a:bodyPr>
          <a:lstStyle/>
          <a:p>
            <a:r>
              <a:rPr lang="en-US" sz="2400" dirty="0" smtClean="0"/>
              <a:t>The result of the Bayesian approach is that the probability of the mean blood pressure level equal to 120mmHg is .0601</a:t>
            </a:r>
            <a:endParaRPr lang="en-US" sz="2400" b="1" dirty="0"/>
          </a:p>
        </p:txBody>
      </p:sp>
      <p:sp>
        <p:nvSpPr>
          <p:cNvPr id="13" name="Rectangle 12"/>
          <p:cNvSpPr/>
          <p:nvPr/>
        </p:nvSpPr>
        <p:spPr>
          <a:xfrm>
            <a:off x="3633786" y="82767"/>
            <a:ext cx="5417081" cy="830997"/>
          </a:xfrm>
          <a:prstGeom prst="rect">
            <a:avLst/>
          </a:prstGeom>
        </p:spPr>
        <p:txBody>
          <a:bodyPr wrap="square">
            <a:spAutoFit/>
          </a:bodyPr>
          <a:lstStyle/>
          <a:p>
            <a:r>
              <a:rPr lang="en-US" sz="4800" dirty="0" smtClean="0">
                <a:solidFill>
                  <a:srgbClr val="FF0000"/>
                </a:solidFill>
              </a:rPr>
              <a:t>So who is lying here?</a:t>
            </a:r>
            <a:endParaRPr lang="en-US" sz="4800" b="1" dirty="0">
              <a:solidFill>
                <a:srgbClr val="FF0000"/>
              </a:solidFill>
            </a:endParaRPr>
          </a:p>
        </p:txBody>
      </p:sp>
      <p:sp>
        <p:nvSpPr>
          <p:cNvPr id="14" name="Rectangle 13"/>
          <p:cNvSpPr/>
          <p:nvPr/>
        </p:nvSpPr>
        <p:spPr>
          <a:xfrm>
            <a:off x="1534053" y="1809653"/>
            <a:ext cx="10395480" cy="1938992"/>
          </a:xfrm>
          <a:prstGeom prst="rect">
            <a:avLst/>
          </a:prstGeom>
        </p:spPr>
        <p:txBody>
          <a:bodyPr wrap="square">
            <a:spAutoFit/>
          </a:bodyPr>
          <a:lstStyle/>
          <a:p>
            <a:r>
              <a:rPr lang="en-US" sz="2400" dirty="0" smtClean="0"/>
              <a:t>It turns out that no one is lying here.  But here is a good example of two different statistical approaches to the same problem and how these different approaches produce two different conclusions.  Just when you thought the world was stable and happy, someone comes along to tip over the apple cart.  This is why you are in this program – to make the tough decisions about how to approach analytical </a:t>
            </a:r>
            <a:r>
              <a:rPr lang="en-US" sz="2400" dirty="0" err="1" smtClean="0"/>
              <a:t>probems</a:t>
            </a:r>
            <a:r>
              <a:rPr lang="en-US" sz="2400" dirty="0"/>
              <a:t>!</a:t>
            </a:r>
            <a:endParaRPr lang="en-US" sz="2400" b="1" dirty="0"/>
          </a:p>
        </p:txBody>
      </p:sp>
    </p:spTree>
    <p:extLst>
      <p:ext uri="{BB962C8B-B14F-4D97-AF65-F5344CB8AC3E}">
        <p14:creationId xmlns:p14="http://schemas.microsoft.com/office/powerpoint/2010/main" val="1138358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235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 Box 1"/>
          <p:cNvSpPr txBox="1">
            <a:spLocks noChangeArrowheads="1"/>
          </p:cNvSpPr>
          <p:nvPr/>
        </p:nvSpPr>
        <p:spPr bwMode="auto">
          <a:xfrm>
            <a:off x="4304455" y="4174192"/>
            <a:ext cx="2794615" cy="1318683"/>
          </a:xfrm>
          <a:prstGeom prst="rect">
            <a:avLst/>
          </a:prstGeom>
          <a:noFill/>
          <a:ln w="50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defTabSz="914400" eaLnBrk="0" fontAlgn="base" hangingPunct="0">
              <a:spcBef>
                <a:spcPct val="0"/>
              </a:spcBef>
              <a:spcAft>
                <a:spcPct val="0"/>
              </a:spcAft>
            </a:pPr>
            <a:r>
              <a:rPr lang="en-US" altLang="en-US" sz="2400" i="1" dirty="0">
                <a:solidFill>
                  <a:schemeClr val="bg1"/>
                </a:solidFill>
                <a:latin typeface="Bookman Old Style" panose="02050604050505020204" pitchFamily="18" charset="0"/>
                <a:cs typeface="PMingLiU" panose="02020500000000000000" pitchFamily="18" charset="-120"/>
              </a:rPr>
              <a:t>P (BB) =  0.5	</a:t>
            </a:r>
          </a:p>
          <a:p>
            <a:pPr lvl="0" defTabSz="914400" eaLnBrk="0" fontAlgn="base" hangingPunct="0">
              <a:spcBef>
                <a:spcPct val="0"/>
              </a:spcBef>
              <a:spcAft>
                <a:spcPct val="0"/>
              </a:spcAft>
            </a:pPr>
            <a:r>
              <a:rPr lang="en-US" altLang="en-US" sz="2400" i="1" dirty="0">
                <a:solidFill>
                  <a:schemeClr val="bg1"/>
                </a:solidFill>
                <a:latin typeface="Bookman Old Style" panose="02050604050505020204" pitchFamily="18" charset="0"/>
                <a:cs typeface="PMingLiU" panose="02020500000000000000" pitchFamily="18" charset="-120"/>
              </a:rPr>
              <a:t>P (BW)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72836" y="1828630"/>
            <a:ext cx="10856421" cy="1938992"/>
          </a:xfrm>
          <a:prstGeom prst="rect">
            <a:avLst/>
          </a:prstGeom>
        </p:spPr>
        <p:txBody>
          <a:bodyPr wrap="square">
            <a:spAutoFit/>
          </a:bodyPr>
          <a:lstStyle/>
          <a:p>
            <a:r>
              <a:rPr lang="en-US" sz="2400" dirty="0">
                <a:latin typeface="PMingLiU" panose="02020500000000000000" pitchFamily="18" charset="-120"/>
                <a:cs typeface="PMingLiU" panose="02020500000000000000" pitchFamily="18" charset="-120"/>
              </a:rPr>
              <a:t>A Bayesian analysis starts </a:t>
            </a:r>
            <a:r>
              <a:rPr lang="en-US" sz="2400" spc="-20" dirty="0">
                <a:latin typeface="PMingLiU" panose="02020500000000000000" pitchFamily="18" charset="-120"/>
                <a:cs typeface="PMingLiU" panose="02020500000000000000" pitchFamily="18" charset="-120"/>
              </a:rPr>
              <a:t>by </a:t>
            </a:r>
            <a:r>
              <a:rPr lang="en-US" sz="2400" dirty="0">
                <a:latin typeface="PMingLiU" panose="02020500000000000000" pitchFamily="18" charset="-120"/>
                <a:cs typeface="PMingLiU" panose="02020500000000000000" pitchFamily="18" charset="-120"/>
              </a:rPr>
              <a:t>choosing some </a:t>
            </a:r>
            <a:r>
              <a:rPr lang="en-US" sz="2400" spc="-15" dirty="0">
                <a:latin typeface="PMingLiU" panose="02020500000000000000" pitchFamily="18" charset="-120"/>
                <a:cs typeface="PMingLiU" panose="02020500000000000000" pitchFamily="18" charset="-120"/>
              </a:rPr>
              <a:t>values </a:t>
            </a:r>
            <a:r>
              <a:rPr lang="en-US" sz="2400" dirty="0">
                <a:latin typeface="PMingLiU" panose="02020500000000000000" pitchFamily="18" charset="-120"/>
                <a:cs typeface="PMingLiU" panose="02020500000000000000" pitchFamily="18" charset="-120"/>
              </a:rPr>
              <a:t>for the prior probabilities. </a:t>
            </a:r>
            <a:r>
              <a:rPr lang="en-US" sz="2400" spc="-50" dirty="0">
                <a:latin typeface="PMingLiU" panose="02020500000000000000" pitchFamily="18" charset="-120"/>
                <a:cs typeface="PMingLiU" panose="02020500000000000000" pitchFamily="18" charset="-120"/>
              </a:rPr>
              <a:t>We </a:t>
            </a:r>
            <a:r>
              <a:rPr lang="en-US" sz="2400" spc="-20" dirty="0">
                <a:latin typeface="PMingLiU" panose="02020500000000000000" pitchFamily="18" charset="-120"/>
                <a:cs typeface="PMingLiU" panose="02020500000000000000" pitchFamily="18" charset="-120"/>
              </a:rPr>
              <a:t>have  </a:t>
            </a:r>
            <a:r>
              <a:rPr lang="en-US" sz="2400" dirty="0">
                <a:latin typeface="PMingLiU" panose="02020500000000000000" pitchFamily="18" charset="-120"/>
                <a:cs typeface="PMingLiU" panose="02020500000000000000" pitchFamily="18" charset="-120"/>
              </a:rPr>
              <a:t>our</a:t>
            </a:r>
            <a:r>
              <a:rPr lang="en-US" sz="2400" spc="-40" dirty="0">
                <a:latin typeface="PMingLiU" panose="02020500000000000000" pitchFamily="18" charset="-120"/>
                <a:cs typeface="PMingLiU" panose="02020500000000000000" pitchFamily="18" charset="-120"/>
              </a:rPr>
              <a:t> </a:t>
            </a:r>
            <a:r>
              <a:rPr lang="en-US" sz="2400" spc="-25" dirty="0">
                <a:latin typeface="PMingLiU" panose="02020500000000000000" pitchFamily="18" charset="-120"/>
                <a:cs typeface="PMingLiU" panose="02020500000000000000" pitchFamily="18" charset="-120"/>
              </a:rPr>
              <a:t>two</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competing</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hypotheses</a:t>
            </a:r>
            <a:r>
              <a:rPr lang="en-US" sz="2400" spc="-35"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BB</a:t>
            </a:r>
            <a:r>
              <a:rPr lang="en-US" sz="2400" spc="-45" dirty="0">
                <a:latin typeface="Arial" panose="020B0604020202020204" pitchFamily="34" charset="0"/>
                <a:ea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40"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BW</a:t>
            </a:r>
            <a:r>
              <a:rPr lang="en-US" sz="2400" dirty="0">
                <a:latin typeface="PMingLiU" panose="02020500000000000000" pitchFamily="18" charset="-120"/>
                <a:cs typeface="PMingLiU" panose="02020500000000000000" pitchFamily="18" charset="-120"/>
              </a:rPr>
              <a:t>,</a:t>
            </a:r>
            <a:r>
              <a:rPr lang="en-US" sz="2400" spc="-2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35" dirty="0">
                <a:latin typeface="PMingLiU" panose="02020500000000000000" pitchFamily="18" charset="-120"/>
                <a:cs typeface="PMingLiU" panose="02020500000000000000" pitchFamily="18" charset="-120"/>
              </a:rPr>
              <a:t> </a:t>
            </a:r>
            <a:r>
              <a:rPr lang="en-US" sz="2400" spc="-20" dirty="0">
                <a:latin typeface="PMingLiU" panose="02020500000000000000" pitchFamily="18" charset="-120"/>
                <a:cs typeface="PMingLiU" panose="02020500000000000000" pitchFamily="18" charset="-120"/>
              </a:rPr>
              <a:t>we</a:t>
            </a:r>
            <a:r>
              <a:rPr lang="en-US" sz="2400" spc="-4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need</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to</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choose</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some</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probability</a:t>
            </a:r>
            <a:r>
              <a:rPr lang="en-US" sz="2400" spc="-40" dirty="0">
                <a:latin typeface="PMingLiU" panose="02020500000000000000" pitchFamily="18" charset="-120"/>
                <a:cs typeface="PMingLiU" panose="02020500000000000000" pitchFamily="18" charset="-120"/>
              </a:rPr>
              <a:t> </a:t>
            </a:r>
            <a:r>
              <a:rPr lang="en-US" sz="2400" spc="-15" dirty="0">
                <a:latin typeface="PMingLiU" panose="02020500000000000000" pitchFamily="18" charset="-120"/>
                <a:cs typeface="PMingLiU" panose="02020500000000000000" pitchFamily="18" charset="-120"/>
              </a:rPr>
              <a:t>values </a:t>
            </a:r>
            <a:r>
              <a:rPr lang="en-US" sz="2400" dirty="0">
                <a:latin typeface="PMingLiU" panose="02020500000000000000" pitchFamily="18" charset="-120"/>
                <a:cs typeface="PMingLiU" panose="02020500000000000000" pitchFamily="18" charset="-120"/>
              </a:rPr>
              <a:t>to describe </a:t>
            </a:r>
            <a:r>
              <a:rPr lang="en-US" sz="2400" spc="-15" dirty="0">
                <a:latin typeface="PMingLiU" panose="02020500000000000000" pitchFamily="18" charset="-120"/>
                <a:cs typeface="PMingLiU" panose="02020500000000000000" pitchFamily="18" charset="-120"/>
              </a:rPr>
              <a:t>how </a:t>
            </a:r>
            <a:r>
              <a:rPr lang="en-US" sz="2400" dirty="0">
                <a:latin typeface="PMingLiU" panose="02020500000000000000" pitchFamily="18" charset="-120"/>
                <a:cs typeface="PMingLiU" panose="02020500000000000000" pitchFamily="18" charset="-120"/>
              </a:rPr>
              <a:t>sure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are that each of these is true. Since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are talking about </a:t>
            </a:r>
            <a:r>
              <a:rPr lang="en-US" sz="2400" spc="-25" dirty="0">
                <a:latin typeface="PMingLiU" panose="02020500000000000000" pitchFamily="18" charset="-120"/>
                <a:cs typeface="PMingLiU" panose="02020500000000000000" pitchFamily="18" charset="-120"/>
              </a:rPr>
              <a:t>two </a:t>
            </a:r>
            <a:r>
              <a:rPr lang="en-US" sz="2400" dirty="0">
                <a:latin typeface="PMingLiU" panose="02020500000000000000" pitchFamily="18" charset="-120"/>
                <a:cs typeface="PMingLiU" panose="02020500000000000000" pitchFamily="18" charset="-120"/>
              </a:rPr>
              <a:t>hypotheses,</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there</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will</a:t>
            </a:r>
            <a:r>
              <a:rPr lang="en-US" sz="2400" spc="-55" dirty="0">
                <a:latin typeface="PMingLiU" panose="02020500000000000000" pitchFamily="18" charset="-120"/>
                <a:cs typeface="PMingLiU" panose="02020500000000000000" pitchFamily="18" charset="-120"/>
              </a:rPr>
              <a:t> </a:t>
            </a:r>
            <a:r>
              <a:rPr lang="en-US" sz="2400" spc="15" dirty="0">
                <a:latin typeface="PMingLiU" panose="02020500000000000000" pitchFamily="18" charset="-120"/>
                <a:cs typeface="PMingLiU" panose="02020500000000000000" pitchFamily="18" charset="-120"/>
              </a:rPr>
              <a:t>be</a:t>
            </a:r>
            <a:r>
              <a:rPr lang="en-US" sz="2400" spc="-60" dirty="0">
                <a:latin typeface="PMingLiU" panose="02020500000000000000" pitchFamily="18" charset="-120"/>
                <a:cs typeface="PMingLiU" panose="02020500000000000000" pitchFamily="18" charset="-120"/>
              </a:rPr>
              <a:t> </a:t>
            </a:r>
            <a:r>
              <a:rPr lang="en-US" sz="2400" spc="-25" dirty="0">
                <a:latin typeface="PMingLiU" panose="02020500000000000000" pitchFamily="18" charset="-120"/>
                <a:cs typeface="PMingLiU" panose="02020500000000000000" pitchFamily="18" charset="-120"/>
              </a:rPr>
              <a:t>two</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prior</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probabilities,</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one</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for</a:t>
            </a:r>
            <a:r>
              <a:rPr lang="en-US" sz="2400" spc="-55"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BB</a:t>
            </a:r>
            <a:r>
              <a:rPr lang="en-US" sz="2400" spc="-60" dirty="0">
                <a:latin typeface="Arial" panose="020B0604020202020204" pitchFamily="34" charset="0"/>
                <a:ea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one</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for</a:t>
            </a:r>
            <a:r>
              <a:rPr lang="en-US" sz="2400" spc="-50" dirty="0">
                <a:latin typeface="PMingLiU" panose="02020500000000000000" pitchFamily="18" charset="-120"/>
                <a:cs typeface="PMingLiU" panose="02020500000000000000" pitchFamily="18" charset="-120"/>
              </a:rPr>
              <a:t> </a:t>
            </a:r>
            <a:r>
              <a:rPr lang="en-US" sz="2400" dirty="0" smtClean="0">
                <a:latin typeface="Arial" panose="020B0604020202020204" pitchFamily="34" charset="0"/>
                <a:ea typeface="PMingLiU" panose="02020500000000000000" pitchFamily="18" charset="-120"/>
                <a:cs typeface="PMingLiU" panose="02020500000000000000" pitchFamily="18" charset="-120"/>
              </a:rPr>
              <a:t>BW.  Since we don’t know anything about the priors, let’s assume </a:t>
            </a:r>
            <a:endParaRPr lang="en-US" sz="2400" dirty="0"/>
          </a:p>
        </p:txBody>
      </p:sp>
      <p:sp>
        <p:nvSpPr>
          <p:cNvPr id="4" name="Rectangle 3"/>
          <p:cNvSpPr/>
          <p:nvPr/>
        </p:nvSpPr>
        <p:spPr>
          <a:xfrm>
            <a:off x="1704109" y="5826914"/>
            <a:ext cx="9667701" cy="646331"/>
          </a:xfrm>
          <a:prstGeom prst="rect">
            <a:avLst/>
          </a:prstGeom>
        </p:spPr>
        <p:txBody>
          <a:bodyPr wrap="square">
            <a:spAutoFit/>
          </a:bodyPr>
          <a:lstStyle/>
          <a:p>
            <a:r>
              <a:rPr lang="en-US">
                <a:latin typeface="PMingLiU" panose="02020500000000000000" pitchFamily="18" charset="-120"/>
                <a:cs typeface="PMingLiU" panose="02020500000000000000" pitchFamily="18" charset="-120"/>
              </a:rPr>
              <a:t>The choice of 0.5 for the </a:t>
            </a:r>
            <a:r>
              <a:rPr lang="en-US" spc="-25">
                <a:latin typeface="PMingLiU" panose="02020500000000000000" pitchFamily="18" charset="-120"/>
                <a:cs typeface="PMingLiU" panose="02020500000000000000" pitchFamily="18" charset="-120"/>
              </a:rPr>
              <a:t>two </a:t>
            </a:r>
            <a:r>
              <a:rPr lang="en-US">
                <a:latin typeface="PMingLiU" panose="02020500000000000000" pitchFamily="18" charset="-120"/>
                <a:cs typeface="PMingLiU" panose="02020500000000000000" pitchFamily="18" charset="-120"/>
              </a:rPr>
              <a:t>prior probabilities describes the fact that, before </a:t>
            </a:r>
            <a:r>
              <a:rPr lang="en-US" spc="-20">
                <a:latin typeface="PMingLiU" panose="02020500000000000000" pitchFamily="18" charset="-120"/>
                <a:cs typeface="PMingLiU" panose="02020500000000000000" pitchFamily="18" charset="-120"/>
              </a:rPr>
              <a:t>we </a:t>
            </a:r>
            <a:r>
              <a:rPr lang="en-US">
                <a:latin typeface="PMingLiU" panose="02020500000000000000" pitchFamily="18" charset="-120"/>
                <a:cs typeface="PMingLiU" panose="02020500000000000000" pitchFamily="18" charset="-120"/>
              </a:rPr>
              <a:t>did the experiment, </a:t>
            </a:r>
            <a:r>
              <a:rPr lang="en-US" spc="-20">
                <a:latin typeface="PMingLiU" panose="02020500000000000000" pitchFamily="18" charset="-120"/>
                <a:cs typeface="PMingLiU" panose="02020500000000000000" pitchFamily="18" charset="-120"/>
              </a:rPr>
              <a:t>we  </a:t>
            </a:r>
            <a:r>
              <a:rPr lang="en-US">
                <a:latin typeface="PMingLiU" panose="02020500000000000000" pitchFamily="18" charset="-120"/>
                <a:cs typeface="PMingLiU" panose="02020500000000000000" pitchFamily="18" charset="-120"/>
              </a:rPr>
              <a:t>were very uncertain about which of the </a:t>
            </a:r>
            <a:r>
              <a:rPr lang="en-US" spc="-25">
                <a:latin typeface="PMingLiU" panose="02020500000000000000" pitchFamily="18" charset="-120"/>
                <a:cs typeface="PMingLiU" panose="02020500000000000000" pitchFamily="18" charset="-120"/>
              </a:rPr>
              <a:t>two  </a:t>
            </a:r>
            <a:r>
              <a:rPr lang="en-US">
                <a:latin typeface="PMingLiU" panose="02020500000000000000" pitchFamily="18" charset="-120"/>
                <a:cs typeface="PMingLiU" panose="02020500000000000000" pitchFamily="18" charset="-120"/>
              </a:rPr>
              <a:t>hypotheses </a:t>
            </a:r>
            <a:r>
              <a:rPr lang="en-US" spc="-15">
                <a:latin typeface="PMingLiU" panose="02020500000000000000" pitchFamily="18" charset="-120"/>
                <a:cs typeface="PMingLiU" panose="02020500000000000000" pitchFamily="18" charset="-120"/>
              </a:rPr>
              <a:t>was  </a:t>
            </a:r>
            <a:r>
              <a:rPr lang="en-US">
                <a:latin typeface="PMingLiU" panose="02020500000000000000" pitchFamily="18" charset="-120"/>
                <a:cs typeface="PMingLiU" panose="02020500000000000000" pitchFamily="18" charset="-120"/>
              </a:rPr>
              <a:t>true. </a:t>
            </a:r>
            <a:endParaRPr lang="en-US"/>
          </a:p>
        </p:txBody>
      </p:sp>
    </p:spTree>
    <p:extLst>
      <p:ext uri="{BB962C8B-B14F-4D97-AF65-F5344CB8AC3E}">
        <p14:creationId xmlns:p14="http://schemas.microsoft.com/office/powerpoint/2010/main" val="1858273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235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 Box 1"/>
          <p:cNvSpPr txBox="1">
            <a:spLocks noChangeArrowheads="1"/>
          </p:cNvSpPr>
          <p:nvPr/>
        </p:nvSpPr>
        <p:spPr bwMode="auto">
          <a:xfrm>
            <a:off x="4304455" y="4174192"/>
            <a:ext cx="2794615" cy="1318683"/>
          </a:xfrm>
          <a:prstGeom prst="rect">
            <a:avLst/>
          </a:prstGeom>
          <a:noFill/>
          <a:ln w="50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defTabSz="914400" eaLnBrk="0" fontAlgn="base" hangingPunct="0">
              <a:spcBef>
                <a:spcPct val="0"/>
              </a:spcBef>
              <a:spcAft>
                <a:spcPct val="0"/>
              </a:spcAft>
            </a:pPr>
            <a:r>
              <a:rPr lang="en-US" altLang="en-US" sz="2400" i="1" dirty="0">
                <a:solidFill>
                  <a:schemeClr val="bg1"/>
                </a:solidFill>
                <a:latin typeface="Bookman Old Style" panose="02050604050505020204" pitchFamily="18" charset="0"/>
                <a:cs typeface="PMingLiU" panose="02020500000000000000" pitchFamily="18" charset="-120"/>
              </a:rPr>
              <a:t>P (BB) =  0.5	</a:t>
            </a:r>
          </a:p>
          <a:p>
            <a:pPr lvl="0" defTabSz="914400" eaLnBrk="0" fontAlgn="base" hangingPunct="0">
              <a:spcBef>
                <a:spcPct val="0"/>
              </a:spcBef>
              <a:spcAft>
                <a:spcPct val="0"/>
              </a:spcAft>
            </a:pPr>
            <a:r>
              <a:rPr lang="en-US" altLang="en-US" sz="2400" i="1" dirty="0">
                <a:solidFill>
                  <a:schemeClr val="bg1"/>
                </a:solidFill>
                <a:latin typeface="Bookman Old Style" panose="02050604050505020204" pitchFamily="18" charset="0"/>
                <a:cs typeface="PMingLiU" panose="02020500000000000000" pitchFamily="18" charset="-120"/>
              </a:rPr>
              <a:t>P (BW)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cs typeface="PMingLiU" panose="02020500000000000000" pitchFamily="18" charset="-12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72836" y="1828630"/>
            <a:ext cx="10856421" cy="1938992"/>
          </a:xfrm>
          <a:prstGeom prst="rect">
            <a:avLst/>
          </a:prstGeom>
        </p:spPr>
        <p:txBody>
          <a:bodyPr wrap="square">
            <a:spAutoFit/>
          </a:bodyPr>
          <a:lstStyle/>
          <a:p>
            <a:r>
              <a:rPr lang="en-US" sz="2400" dirty="0">
                <a:latin typeface="PMingLiU" panose="02020500000000000000" pitchFamily="18" charset="-120"/>
                <a:cs typeface="PMingLiU" panose="02020500000000000000" pitchFamily="18" charset="-120"/>
              </a:rPr>
              <a:t>A Bayesian analysis starts </a:t>
            </a:r>
            <a:r>
              <a:rPr lang="en-US" sz="2400" spc="-20" dirty="0">
                <a:latin typeface="PMingLiU" panose="02020500000000000000" pitchFamily="18" charset="-120"/>
                <a:cs typeface="PMingLiU" panose="02020500000000000000" pitchFamily="18" charset="-120"/>
              </a:rPr>
              <a:t>by </a:t>
            </a:r>
            <a:r>
              <a:rPr lang="en-US" sz="2400" dirty="0">
                <a:latin typeface="PMingLiU" panose="02020500000000000000" pitchFamily="18" charset="-120"/>
                <a:cs typeface="PMingLiU" panose="02020500000000000000" pitchFamily="18" charset="-120"/>
              </a:rPr>
              <a:t>choosing some </a:t>
            </a:r>
            <a:r>
              <a:rPr lang="en-US" sz="2400" spc="-15" dirty="0">
                <a:latin typeface="PMingLiU" panose="02020500000000000000" pitchFamily="18" charset="-120"/>
                <a:cs typeface="PMingLiU" panose="02020500000000000000" pitchFamily="18" charset="-120"/>
              </a:rPr>
              <a:t>values </a:t>
            </a:r>
            <a:r>
              <a:rPr lang="en-US" sz="2400" dirty="0">
                <a:latin typeface="PMingLiU" panose="02020500000000000000" pitchFamily="18" charset="-120"/>
                <a:cs typeface="PMingLiU" panose="02020500000000000000" pitchFamily="18" charset="-120"/>
              </a:rPr>
              <a:t>for the prior probabilities. </a:t>
            </a:r>
            <a:r>
              <a:rPr lang="en-US" sz="2400" spc="-50" dirty="0">
                <a:latin typeface="PMingLiU" panose="02020500000000000000" pitchFamily="18" charset="-120"/>
                <a:cs typeface="PMingLiU" panose="02020500000000000000" pitchFamily="18" charset="-120"/>
              </a:rPr>
              <a:t>We </a:t>
            </a:r>
            <a:r>
              <a:rPr lang="en-US" sz="2400" spc="-20" dirty="0">
                <a:latin typeface="PMingLiU" panose="02020500000000000000" pitchFamily="18" charset="-120"/>
                <a:cs typeface="PMingLiU" panose="02020500000000000000" pitchFamily="18" charset="-120"/>
              </a:rPr>
              <a:t>have  </a:t>
            </a:r>
            <a:r>
              <a:rPr lang="en-US" sz="2400" dirty="0">
                <a:latin typeface="PMingLiU" panose="02020500000000000000" pitchFamily="18" charset="-120"/>
                <a:cs typeface="PMingLiU" panose="02020500000000000000" pitchFamily="18" charset="-120"/>
              </a:rPr>
              <a:t>our</a:t>
            </a:r>
            <a:r>
              <a:rPr lang="en-US" sz="2400" spc="-40" dirty="0">
                <a:latin typeface="PMingLiU" panose="02020500000000000000" pitchFamily="18" charset="-120"/>
                <a:cs typeface="PMingLiU" panose="02020500000000000000" pitchFamily="18" charset="-120"/>
              </a:rPr>
              <a:t> </a:t>
            </a:r>
            <a:r>
              <a:rPr lang="en-US" sz="2400" spc="-25" dirty="0">
                <a:latin typeface="PMingLiU" panose="02020500000000000000" pitchFamily="18" charset="-120"/>
                <a:cs typeface="PMingLiU" panose="02020500000000000000" pitchFamily="18" charset="-120"/>
              </a:rPr>
              <a:t>two</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competing</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hypotheses</a:t>
            </a:r>
            <a:r>
              <a:rPr lang="en-US" sz="2400" spc="-35"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BB</a:t>
            </a:r>
            <a:r>
              <a:rPr lang="en-US" sz="2400" spc="-45" dirty="0">
                <a:latin typeface="Arial" panose="020B0604020202020204" pitchFamily="34" charset="0"/>
                <a:ea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40"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BW</a:t>
            </a:r>
            <a:r>
              <a:rPr lang="en-US" sz="2400" dirty="0">
                <a:latin typeface="PMingLiU" panose="02020500000000000000" pitchFamily="18" charset="-120"/>
                <a:cs typeface="PMingLiU" panose="02020500000000000000" pitchFamily="18" charset="-120"/>
              </a:rPr>
              <a:t>,</a:t>
            </a:r>
            <a:r>
              <a:rPr lang="en-US" sz="2400" spc="-2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35" dirty="0">
                <a:latin typeface="PMingLiU" panose="02020500000000000000" pitchFamily="18" charset="-120"/>
                <a:cs typeface="PMingLiU" panose="02020500000000000000" pitchFamily="18" charset="-120"/>
              </a:rPr>
              <a:t> </a:t>
            </a:r>
            <a:r>
              <a:rPr lang="en-US" sz="2400" spc="-20" dirty="0">
                <a:latin typeface="PMingLiU" panose="02020500000000000000" pitchFamily="18" charset="-120"/>
                <a:cs typeface="PMingLiU" panose="02020500000000000000" pitchFamily="18" charset="-120"/>
              </a:rPr>
              <a:t>we</a:t>
            </a:r>
            <a:r>
              <a:rPr lang="en-US" sz="2400" spc="-4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need</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to</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choose</a:t>
            </a:r>
            <a:r>
              <a:rPr lang="en-US" sz="2400" spc="-3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some</a:t>
            </a:r>
            <a:r>
              <a:rPr lang="en-US" sz="2400" spc="-4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probability</a:t>
            </a:r>
            <a:r>
              <a:rPr lang="en-US" sz="2400" spc="-40" dirty="0">
                <a:latin typeface="PMingLiU" panose="02020500000000000000" pitchFamily="18" charset="-120"/>
                <a:cs typeface="PMingLiU" panose="02020500000000000000" pitchFamily="18" charset="-120"/>
              </a:rPr>
              <a:t> </a:t>
            </a:r>
            <a:r>
              <a:rPr lang="en-US" sz="2400" spc="-15" dirty="0">
                <a:latin typeface="PMingLiU" panose="02020500000000000000" pitchFamily="18" charset="-120"/>
                <a:cs typeface="PMingLiU" panose="02020500000000000000" pitchFamily="18" charset="-120"/>
              </a:rPr>
              <a:t>values </a:t>
            </a:r>
            <a:r>
              <a:rPr lang="en-US" sz="2400" dirty="0">
                <a:latin typeface="PMingLiU" panose="02020500000000000000" pitchFamily="18" charset="-120"/>
                <a:cs typeface="PMingLiU" panose="02020500000000000000" pitchFamily="18" charset="-120"/>
              </a:rPr>
              <a:t>to describe </a:t>
            </a:r>
            <a:r>
              <a:rPr lang="en-US" sz="2400" spc="-15" dirty="0">
                <a:latin typeface="PMingLiU" panose="02020500000000000000" pitchFamily="18" charset="-120"/>
                <a:cs typeface="PMingLiU" panose="02020500000000000000" pitchFamily="18" charset="-120"/>
              </a:rPr>
              <a:t>how </a:t>
            </a:r>
            <a:r>
              <a:rPr lang="en-US" sz="2400" dirty="0">
                <a:latin typeface="PMingLiU" panose="02020500000000000000" pitchFamily="18" charset="-120"/>
                <a:cs typeface="PMingLiU" panose="02020500000000000000" pitchFamily="18" charset="-120"/>
              </a:rPr>
              <a:t>sure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are that each of these is true. Since </a:t>
            </a:r>
            <a:r>
              <a:rPr lang="en-US" sz="2400" spc="-20" dirty="0">
                <a:latin typeface="PMingLiU" panose="02020500000000000000" pitchFamily="18" charset="-120"/>
                <a:cs typeface="PMingLiU" panose="02020500000000000000" pitchFamily="18" charset="-120"/>
              </a:rPr>
              <a:t>we </a:t>
            </a:r>
            <a:r>
              <a:rPr lang="en-US" sz="2400" dirty="0">
                <a:latin typeface="PMingLiU" panose="02020500000000000000" pitchFamily="18" charset="-120"/>
                <a:cs typeface="PMingLiU" panose="02020500000000000000" pitchFamily="18" charset="-120"/>
              </a:rPr>
              <a:t>are talking about </a:t>
            </a:r>
            <a:r>
              <a:rPr lang="en-US" sz="2400" spc="-25" dirty="0">
                <a:latin typeface="PMingLiU" panose="02020500000000000000" pitchFamily="18" charset="-120"/>
                <a:cs typeface="PMingLiU" panose="02020500000000000000" pitchFamily="18" charset="-120"/>
              </a:rPr>
              <a:t>two </a:t>
            </a:r>
            <a:r>
              <a:rPr lang="en-US" sz="2400" dirty="0">
                <a:latin typeface="PMingLiU" panose="02020500000000000000" pitchFamily="18" charset="-120"/>
                <a:cs typeface="PMingLiU" panose="02020500000000000000" pitchFamily="18" charset="-120"/>
              </a:rPr>
              <a:t>hypotheses,</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there</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will</a:t>
            </a:r>
            <a:r>
              <a:rPr lang="en-US" sz="2400" spc="-55" dirty="0">
                <a:latin typeface="PMingLiU" panose="02020500000000000000" pitchFamily="18" charset="-120"/>
                <a:cs typeface="PMingLiU" panose="02020500000000000000" pitchFamily="18" charset="-120"/>
              </a:rPr>
              <a:t> </a:t>
            </a:r>
            <a:r>
              <a:rPr lang="en-US" sz="2400" spc="15" dirty="0">
                <a:latin typeface="PMingLiU" panose="02020500000000000000" pitchFamily="18" charset="-120"/>
                <a:cs typeface="PMingLiU" panose="02020500000000000000" pitchFamily="18" charset="-120"/>
              </a:rPr>
              <a:t>be</a:t>
            </a:r>
            <a:r>
              <a:rPr lang="en-US" sz="2400" spc="-60" dirty="0">
                <a:latin typeface="PMingLiU" panose="02020500000000000000" pitchFamily="18" charset="-120"/>
                <a:cs typeface="PMingLiU" panose="02020500000000000000" pitchFamily="18" charset="-120"/>
              </a:rPr>
              <a:t> </a:t>
            </a:r>
            <a:r>
              <a:rPr lang="en-US" sz="2400" spc="-25" dirty="0">
                <a:latin typeface="PMingLiU" panose="02020500000000000000" pitchFamily="18" charset="-120"/>
                <a:cs typeface="PMingLiU" panose="02020500000000000000" pitchFamily="18" charset="-120"/>
              </a:rPr>
              <a:t>two</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prior</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probabilities,</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one</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for</a:t>
            </a:r>
            <a:r>
              <a:rPr lang="en-US" sz="2400" spc="-55" dirty="0">
                <a:latin typeface="PMingLiU" panose="02020500000000000000" pitchFamily="18" charset="-120"/>
                <a:cs typeface="PMingLiU" panose="02020500000000000000" pitchFamily="18" charset="-120"/>
              </a:rPr>
              <a:t> </a:t>
            </a:r>
            <a:r>
              <a:rPr lang="en-US" sz="2400" dirty="0">
                <a:latin typeface="Arial" panose="020B0604020202020204" pitchFamily="34" charset="0"/>
                <a:ea typeface="PMingLiU" panose="02020500000000000000" pitchFamily="18" charset="-120"/>
                <a:cs typeface="PMingLiU" panose="02020500000000000000" pitchFamily="18" charset="-120"/>
              </a:rPr>
              <a:t>BB</a:t>
            </a:r>
            <a:r>
              <a:rPr lang="en-US" sz="2400" spc="-60" dirty="0">
                <a:latin typeface="Arial" panose="020B0604020202020204" pitchFamily="34" charset="0"/>
                <a:ea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and</a:t>
            </a:r>
            <a:r>
              <a:rPr lang="en-US" sz="2400" spc="-60"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one</a:t>
            </a:r>
            <a:r>
              <a:rPr lang="en-US" sz="2400" spc="-55" dirty="0">
                <a:latin typeface="PMingLiU" panose="02020500000000000000" pitchFamily="18" charset="-120"/>
                <a:cs typeface="PMingLiU" panose="02020500000000000000" pitchFamily="18" charset="-120"/>
              </a:rPr>
              <a:t> </a:t>
            </a:r>
            <a:r>
              <a:rPr lang="en-US" sz="2400" dirty="0">
                <a:latin typeface="PMingLiU" panose="02020500000000000000" pitchFamily="18" charset="-120"/>
                <a:cs typeface="PMingLiU" panose="02020500000000000000" pitchFamily="18" charset="-120"/>
              </a:rPr>
              <a:t>for</a:t>
            </a:r>
            <a:r>
              <a:rPr lang="en-US" sz="2400" spc="-50" dirty="0">
                <a:latin typeface="PMingLiU" panose="02020500000000000000" pitchFamily="18" charset="-120"/>
                <a:cs typeface="PMingLiU" panose="02020500000000000000" pitchFamily="18" charset="-120"/>
              </a:rPr>
              <a:t> </a:t>
            </a:r>
            <a:r>
              <a:rPr lang="en-US" sz="2400" dirty="0" smtClean="0">
                <a:latin typeface="Arial" panose="020B0604020202020204" pitchFamily="34" charset="0"/>
                <a:ea typeface="PMingLiU" panose="02020500000000000000" pitchFamily="18" charset="-120"/>
                <a:cs typeface="PMingLiU" panose="02020500000000000000" pitchFamily="18" charset="-120"/>
              </a:rPr>
              <a:t>BW.  Since we don’t know anything about the priors, let’s assume </a:t>
            </a:r>
            <a:endParaRPr lang="en-US" sz="2400" dirty="0"/>
          </a:p>
        </p:txBody>
      </p:sp>
    </p:spTree>
    <p:extLst>
      <p:ext uri="{BB962C8B-B14F-4D97-AF65-F5344CB8AC3E}">
        <p14:creationId xmlns:p14="http://schemas.microsoft.com/office/powerpoint/2010/main" val="4191625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32000" y="2495018"/>
            <a:ext cx="11287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solidFill>
                  <a:schemeClr val="bg1"/>
                </a:solidFill>
              </a:rPr>
              <a:t>Bayes Box</a:t>
            </a:r>
            <a:endParaRPr lang="en-US"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12259801"/>
              </p:ext>
            </p:extLst>
          </p:nvPr>
        </p:nvGraphicFramePr>
        <p:xfrm>
          <a:off x="2032000" y="286435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3627788"/>
                    </a:ext>
                  </a:extLst>
                </a:gridCol>
                <a:gridCol w="1270000">
                  <a:extLst>
                    <a:ext uri="{9D8B030D-6E8A-4147-A177-3AD203B41FA5}">
                      <a16:colId xmlns:a16="http://schemas.microsoft.com/office/drawing/2014/main" val="539496799"/>
                    </a:ext>
                  </a:extLst>
                </a:gridCol>
                <a:gridCol w="1330960">
                  <a:extLst>
                    <a:ext uri="{9D8B030D-6E8A-4147-A177-3AD203B41FA5}">
                      <a16:colId xmlns:a16="http://schemas.microsoft.com/office/drawing/2014/main" val="2477806182"/>
                    </a:ext>
                  </a:extLst>
                </a:gridCol>
                <a:gridCol w="2275840">
                  <a:extLst>
                    <a:ext uri="{9D8B030D-6E8A-4147-A177-3AD203B41FA5}">
                      <a16:colId xmlns:a16="http://schemas.microsoft.com/office/drawing/2014/main" val="3766790851"/>
                    </a:ext>
                  </a:extLst>
                </a:gridCol>
                <a:gridCol w="1625600">
                  <a:extLst>
                    <a:ext uri="{9D8B030D-6E8A-4147-A177-3AD203B41FA5}">
                      <a16:colId xmlns:a16="http://schemas.microsoft.com/office/drawing/2014/main" val="1703316093"/>
                    </a:ext>
                  </a:extLst>
                </a:gridCol>
              </a:tblGrid>
              <a:tr h="370840">
                <a:tc>
                  <a:txBody>
                    <a:bodyPr/>
                    <a:lstStyle/>
                    <a:p>
                      <a:r>
                        <a:rPr lang="en-US" dirty="0" smtClean="0"/>
                        <a:t>Hypotheses</a:t>
                      </a:r>
                      <a:endParaRPr lang="en-US" dirty="0"/>
                    </a:p>
                  </a:txBody>
                  <a:tcPr/>
                </a:tc>
                <a:tc>
                  <a:txBody>
                    <a:bodyPr/>
                    <a:lstStyle/>
                    <a:p>
                      <a:r>
                        <a:rPr lang="en-US" dirty="0" smtClean="0"/>
                        <a:t>Prior</a:t>
                      </a:r>
                      <a:endParaRPr lang="en-US" dirty="0"/>
                    </a:p>
                  </a:txBody>
                  <a:tcPr/>
                </a:tc>
                <a:tc>
                  <a:txBody>
                    <a:bodyPr/>
                    <a:lstStyle/>
                    <a:p>
                      <a:r>
                        <a:rPr lang="en-US" dirty="0" smtClean="0"/>
                        <a:t>Likelihood</a:t>
                      </a:r>
                      <a:endParaRPr lang="en-US" dirty="0"/>
                    </a:p>
                  </a:txBody>
                  <a:tcPr/>
                </a:tc>
                <a:tc>
                  <a:txBody>
                    <a:bodyPr/>
                    <a:lstStyle/>
                    <a:p>
                      <a:r>
                        <a:rPr lang="en-US" dirty="0" smtClean="0"/>
                        <a:t>h= Prior x likelihood</a:t>
                      </a:r>
                      <a:endParaRPr lang="en-US" dirty="0"/>
                    </a:p>
                  </a:txBody>
                  <a:tcPr/>
                </a:tc>
                <a:tc>
                  <a:txBody>
                    <a:bodyPr/>
                    <a:lstStyle/>
                    <a:p>
                      <a:r>
                        <a:rPr lang="en-US" dirty="0" smtClean="0"/>
                        <a:t>posterior</a:t>
                      </a:r>
                      <a:endParaRPr lang="en-US" dirty="0"/>
                    </a:p>
                  </a:txBody>
                  <a:tcPr/>
                </a:tc>
                <a:extLst>
                  <a:ext uri="{0D108BD9-81ED-4DB2-BD59-A6C34878D82A}">
                    <a16:rowId xmlns:a16="http://schemas.microsoft.com/office/drawing/2014/main" val="1414604847"/>
                  </a:ext>
                </a:extLst>
              </a:tr>
              <a:tr h="370840">
                <a:tc>
                  <a:txBody>
                    <a:bodyPr/>
                    <a:lstStyle/>
                    <a:p>
                      <a:pPr algn="ctr"/>
                      <a:r>
                        <a:rPr lang="en-US" dirty="0" smtClean="0"/>
                        <a:t>BB</a:t>
                      </a:r>
                      <a:endParaRPr lang="en-US" dirty="0"/>
                    </a:p>
                  </a:txBody>
                  <a:tcPr/>
                </a:tc>
                <a:tc>
                  <a:txBody>
                    <a:bodyPr/>
                    <a:lstStyle/>
                    <a:p>
                      <a:pPr algn="ctr"/>
                      <a:r>
                        <a:rPr lang="en-US" dirty="0" smtClean="0"/>
                        <a:t>0.5</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949226655"/>
                  </a:ext>
                </a:extLst>
              </a:tr>
              <a:tr h="370840">
                <a:tc>
                  <a:txBody>
                    <a:bodyPr/>
                    <a:lstStyle/>
                    <a:p>
                      <a:pPr algn="ctr"/>
                      <a:r>
                        <a:rPr lang="en-US" dirty="0" smtClean="0"/>
                        <a:t>BW</a:t>
                      </a:r>
                      <a:endParaRPr lang="en-US" dirty="0"/>
                    </a:p>
                  </a:txBody>
                  <a:tcPr/>
                </a:tc>
                <a:tc>
                  <a:txBody>
                    <a:bodyPr/>
                    <a:lstStyle/>
                    <a:p>
                      <a:pPr algn="ctr"/>
                      <a:r>
                        <a:rPr lang="en-US" dirty="0" smtClean="0"/>
                        <a:t>0.5</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16662809"/>
                  </a:ext>
                </a:extLst>
              </a:tr>
              <a:tr h="370840">
                <a:tc>
                  <a:txBody>
                    <a:bodyPr/>
                    <a:lstStyle/>
                    <a:p>
                      <a:pPr algn="ctr"/>
                      <a:r>
                        <a:rPr lang="en-US" dirty="0" smtClean="0"/>
                        <a:t>Totals</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866457650"/>
                  </a:ext>
                </a:extLst>
              </a:tr>
            </a:tbl>
          </a:graphicData>
        </a:graphic>
      </p:graphicFrame>
    </p:spTree>
    <p:extLst>
      <p:ext uri="{BB962C8B-B14F-4D97-AF65-F5344CB8AC3E}">
        <p14:creationId xmlns:p14="http://schemas.microsoft.com/office/powerpoint/2010/main" val="822895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53EBF8-264E-4714-A9FD-30D606B8F9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894B33-BDDC-4EEF-B291-27FC113D6F9B}">
  <ds:schemaRefs>
    <ds:schemaRef ds:uri="http://schemas.microsoft.com/sharepoint/v3/contenttype/forms"/>
  </ds:schemaRefs>
</ds:datastoreItem>
</file>

<file path=customXml/itemProps3.xml><?xml version="1.0" encoding="utf-8"?>
<ds:datastoreItem xmlns:ds="http://schemas.openxmlformats.org/officeDocument/2006/customXml" ds:itemID="{AA5C04C0-7F95-48C5-8960-018AEDA98321}">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50189497-729f-4dc5-9929-5ffc656f3910"/>
    <ds:schemaRef ds:uri="http://purl.org/dc/dcmitype/"/>
    <ds:schemaRef ds:uri="http://schemas.openxmlformats.org/package/2006/metadata/core-properties"/>
    <ds:schemaRef ds:uri="7c4dd8aa-edd7-4664-bc6c-feed373e4ae0"/>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1011</TotalTime>
  <Words>5404</Words>
  <Application>Microsoft Office PowerPoint</Application>
  <PresentationFormat>Widescreen</PresentationFormat>
  <Paragraphs>1650</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Bookman Old Style</vt:lpstr>
      <vt:lpstr>Georgia</vt:lpstr>
      <vt:lpstr>Lucida Sans Unicode</vt:lpstr>
      <vt:lpstr>PMingLiU</vt:lpstr>
      <vt:lpstr>Tahoma</vt:lpstr>
      <vt:lpstr>Times New Roman</vt:lpstr>
      <vt:lpstr>Trebuchet MS</vt:lpstr>
      <vt:lpstr>Tw Cen MT</vt:lpstr>
      <vt:lpstr>Circuit</vt:lpstr>
      <vt:lpstr>A Taste of bayes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Taste of bayes Part 2:  Parameter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Taste of bayes Part 3: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bayes</dc:title>
  <dc:creator>Max Kilger</dc:creator>
  <cp:lastModifiedBy>Max Kilger</cp:lastModifiedBy>
  <cp:revision>132</cp:revision>
  <dcterms:created xsi:type="dcterms:W3CDTF">2019-11-26T21:22:19Z</dcterms:created>
  <dcterms:modified xsi:type="dcterms:W3CDTF">2022-01-07T20:43:02Z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