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1"/>
  </p:notesMasterIdLst>
  <p:sldIdLst>
    <p:sldId id="301" r:id="rId5"/>
    <p:sldId id="345" r:id="rId6"/>
    <p:sldId id="325" r:id="rId7"/>
    <p:sldId id="326" r:id="rId8"/>
    <p:sldId id="327" r:id="rId9"/>
    <p:sldId id="328" r:id="rId10"/>
    <p:sldId id="329" r:id="rId11"/>
    <p:sldId id="346" r:id="rId12"/>
    <p:sldId id="330" r:id="rId13"/>
    <p:sldId id="331" r:id="rId14"/>
    <p:sldId id="332" r:id="rId15"/>
    <p:sldId id="347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8" r:id="rId24"/>
    <p:sldId id="340" r:id="rId25"/>
    <p:sldId id="341" r:id="rId26"/>
    <p:sldId id="342" r:id="rId27"/>
    <p:sldId id="343" r:id="rId28"/>
    <p:sldId id="344" r:id="rId29"/>
    <p:sldId id="349" r:id="rId30"/>
    <p:sldId id="350" r:id="rId31"/>
    <p:sldId id="351" r:id="rId32"/>
    <p:sldId id="352" r:id="rId33"/>
    <p:sldId id="354" r:id="rId34"/>
    <p:sldId id="353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8" r:id="rId48"/>
    <p:sldId id="369" r:id="rId49"/>
    <p:sldId id="367" r:id="rId5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9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64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6A637A8-E5B1-41E1-BF12-9EFF3978162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DB5E3B4-CA3A-4CB7-9D9B-90AF0B27E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78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0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9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33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44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7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88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77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01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73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20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8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3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1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45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39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65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84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78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28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975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2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7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63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716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506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029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80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360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241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224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96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248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623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518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963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85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642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201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926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72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1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31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96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24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E3B4-CA3A-4CB7-9D9B-90AF0B27E2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4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4292-72E5-4A4D-97FA-77D200F12A0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448A-D197-7F4A-8E84-3B67A649E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4292-72E5-4A4D-97FA-77D200F12A0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448A-D197-7F4A-8E84-3B67A649E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4292-72E5-4A4D-97FA-77D200F12A0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448A-D197-7F4A-8E84-3B67A649E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4292-72E5-4A4D-97FA-77D200F12A0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448A-D197-7F4A-8E84-3B67A649E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4292-72E5-4A4D-97FA-77D200F12A0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448A-D197-7F4A-8E84-3B67A649E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4292-72E5-4A4D-97FA-77D200F12A0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448A-D197-7F4A-8E84-3B67A649E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4292-72E5-4A4D-97FA-77D200F12A0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448A-D197-7F4A-8E84-3B67A649E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4292-72E5-4A4D-97FA-77D200F12A0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448A-D197-7F4A-8E84-3B67A649E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4292-72E5-4A4D-97FA-77D200F12A0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448A-D197-7F4A-8E84-3B67A649E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4292-72E5-4A4D-97FA-77D200F12A0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448A-D197-7F4A-8E84-3B67A649E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4292-72E5-4A4D-97FA-77D200F12A0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448A-D197-7F4A-8E84-3B67A649E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94292-72E5-4A4D-97FA-77D200F12A0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[</a:t>
            </a:r>
            <a:r>
              <a:rPr lang="en-US" dirty="0" err="1" smtClean="0"/>
              <a:t>unclass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D448A-D197-7F4A-8E84-3B67A649E2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5565" y="274488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Markov Model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4" y="1908410"/>
            <a:ext cx="8901112" cy="23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41" y="1828800"/>
            <a:ext cx="859390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6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5565" y="274488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Probability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1413"/>
            <a:ext cx="2676899" cy="1428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19368"/>
            <a:ext cx="9015413" cy="12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14" y="3588514"/>
            <a:ext cx="8153372" cy="11382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03" y="814388"/>
            <a:ext cx="3030223" cy="16574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7629" y="12260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97752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99" y="1993045"/>
            <a:ext cx="8986301" cy="28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80" y="2628900"/>
            <a:ext cx="7683640" cy="3543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57208"/>
            <a:ext cx="3701481" cy="4572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3363" y="901163"/>
            <a:ext cx="258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Probability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3363" y="901163"/>
            <a:ext cx="258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Probability Vector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730" y="2547732"/>
            <a:ext cx="6724024" cy="3510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16488"/>
            <a:ext cx="3631234" cy="57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852" y="952154"/>
            <a:ext cx="5342295" cy="53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13" y="2247851"/>
            <a:ext cx="8285332" cy="25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2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5565" y="274488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 Markov 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0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4883"/>
            <a:ext cx="931545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Absorbing States and Absorbing Chains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28" y="752426"/>
            <a:ext cx="8695416" cy="10906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940" y="2909815"/>
            <a:ext cx="4511323" cy="2276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6634" y="2404895"/>
            <a:ext cx="3638753" cy="299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3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40" y="4024248"/>
            <a:ext cx="4511323" cy="2276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634" y="3306280"/>
            <a:ext cx="3638753" cy="29945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939" y="647177"/>
            <a:ext cx="8611447" cy="253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3941" y="790266"/>
            <a:ext cx="861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Examples to test if absorbing </a:t>
            </a:r>
            <a:r>
              <a:rPr lang="en-US" sz="3200" dirty="0" err="1" smtClean="0"/>
              <a:t>Markhov</a:t>
            </a:r>
            <a:r>
              <a:rPr lang="en-US" sz="3200" dirty="0" smtClean="0"/>
              <a:t> Chain 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3000296"/>
            <a:ext cx="3662475" cy="253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615" y="2362051"/>
            <a:ext cx="3572035" cy="33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3941" y="790266"/>
            <a:ext cx="861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Examples to test if absorbing </a:t>
            </a:r>
            <a:r>
              <a:rPr lang="en-US" sz="3200" dirty="0" err="1" smtClean="0"/>
              <a:t>Markhov</a:t>
            </a:r>
            <a:r>
              <a:rPr lang="en-US" sz="3200" dirty="0" smtClean="0"/>
              <a:t> Chain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41" y="2781209"/>
            <a:ext cx="4148274" cy="2752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117" y="2632744"/>
            <a:ext cx="4115008" cy="296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3941" y="790266"/>
            <a:ext cx="861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Examples to test if absorbing </a:t>
            </a:r>
            <a:r>
              <a:rPr lang="en-US" sz="3200" dirty="0" err="1" smtClean="0"/>
              <a:t>Markhov</a:t>
            </a:r>
            <a:r>
              <a:rPr lang="en-US" sz="3200" dirty="0" smtClean="0"/>
              <a:t> Chain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41" y="2781209"/>
            <a:ext cx="4148274" cy="2752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117" y="2632744"/>
            <a:ext cx="4115008" cy="296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4883"/>
            <a:ext cx="931545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Absorbing Chains and Gallstone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8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90228" y="790266"/>
            <a:ext cx="416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Gallstone Example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03941" y="845504"/>
            <a:ext cx="3049681" cy="22467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= Asymptomatic</a:t>
            </a:r>
          </a:p>
          <a:p>
            <a:r>
              <a:rPr lang="en-US" sz="2800" dirty="0" smtClean="0"/>
              <a:t>C = </a:t>
            </a:r>
            <a:r>
              <a:rPr lang="en-US" sz="2800" dirty="0" err="1" smtClean="0"/>
              <a:t>Cholecitis</a:t>
            </a:r>
            <a:endParaRPr lang="en-US" sz="2800" dirty="0" smtClean="0"/>
          </a:p>
          <a:p>
            <a:r>
              <a:rPr lang="en-US" sz="2800" dirty="0" smtClean="0"/>
              <a:t>D = Death</a:t>
            </a:r>
          </a:p>
          <a:p>
            <a:r>
              <a:rPr lang="en-US" sz="2800" dirty="0" smtClean="0"/>
              <a:t>R = Recovery</a:t>
            </a:r>
          </a:p>
          <a:p>
            <a:r>
              <a:rPr lang="en-US" sz="2800" dirty="0" smtClean="0"/>
              <a:t>W = Well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300" y="3200400"/>
            <a:ext cx="5942700" cy="2919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014" y="3764571"/>
            <a:ext cx="404826" cy="23553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43950" y="3764571"/>
            <a:ext cx="400050" cy="2355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90228" y="790266"/>
            <a:ext cx="416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Gallstone Example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03941" y="845504"/>
            <a:ext cx="3049681" cy="22467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= Asymptomatic</a:t>
            </a:r>
          </a:p>
          <a:p>
            <a:r>
              <a:rPr lang="en-US" sz="2800" dirty="0" smtClean="0"/>
              <a:t>C = </a:t>
            </a:r>
            <a:r>
              <a:rPr lang="en-US" sz="2800" dirty="0" err="1" smtClean="0"/>
              <a:t>Cholecitis</a:t>
            </a:r>
            <a:endParaRPr lang="en-US" sz="2800" dirty="0" smtClean="0"/>
          </a:p>
          <a:p>
            <a:r>
              <a:rPr lang="en-US" sz="2800" dirty="0" smtClean="0"/>
              <a:t>D = Death</a:t>
            </a:r>
          </a:p>
          <a:p>
            <a:r>
              <a:rPr lang="en-US" sz="2800" dirty="0" smtClean="0"/>
              <a:t>R = Recovery</a:t>
            </a:r>
          </a:p>
          <a:p>
            <a:r>
              <a:rPr lang="en-US" sz="2800" dirty="0" smtClean="0"/>
              <a:t>W = Well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743950" y="3764571"/>
            <a:ext cx="400050" cy="2355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427" y="3969937"/>
            <a:ext cx="5511652" cy="2339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174" y="3953933"/>
            <a:ext cx="404826" cy="23553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604726"/>
            <a:ext cx="4171950" cy="31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90228" y="790266"/>
            <a:ext cx="416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Gallstone Example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03941" y="845504"/>
            <a:ext cx="3049681" cy="22467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= Asymptomatic</a:t>
            </a:r>
          </a:p>
          <a:p>
            <a:r>
              <a:rPr lang="en-US" sz="2800" dirty="0" smtClean="0"/>
              <a:t>C = </a:t>
            </a:r>
            <a:r>
              <a:rPr lang="en-US" sz="2800" dirty="0" err="1" smtClean="0"/>
              <a:t>Cholecitis</a:t>
            </a:r>
            <a:endParaRPr lang="en-US" sz="2800" dirty="0" smtClean="0"/>
          </a:p>
          <a:p>
            <a:r>
              <a:rPr lang="en-US" sz="2800" dirty="0" smtClean="0"/>
              <a:t>D = Death</a:t>
            </a:r>
          </a:p>
          <a:p>
            <a:r>
              <a:rPr lang="en-US" sz="2800" dirty="0" smtClean="0"/>
              <a:t>R = Recovery</a:t>
            </a:r>
          </a:p>
          <a:p>
            <a:r>
              <a:rPr lang="en-US" sz="2800" dirty="0" smtClean="0"/>
              <a:t>W = Well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743950" y="3764571"/>
            <a:ext cx="400050" cy="2355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604726"/>
            <a:ext cx="4171950" cy="319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338" y="3999469"/>
            <a:ext cx="4900612" cy="21204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271" y="4056621"/>
            <a:ext cx="341514" cy="198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622" y="895233"/>
            <a:ext cx="6550755" cy="27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7" y="1170459"/>
            <a:ext cx="8000999" cy="451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6188" y="790266"/>
            <a:ext cx="51720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Put the absorbing state in upper left hand corner and reconstruct the rest of the matrix [A C R W]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03941" y="845504"/>
            <a:ext cx="3049681" cy="22467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= Asymptomatic</a:t>
            </a:r>
          </a:p>
          <a:p>
            <a:r>
              <a:rPr lang="en-US" sz="2800" dirty="0" smtClean="0"/>
              <a:t>C = </a:t>
            </a:r>
            <a:r>
              <a:rPr lang="en-US" sz="2800" dirty="0" err="1" smtClean="0"/>
              <a:t>Cholecitis</a:t>
            </a:r>
            <a:endParaRPr lang="en-US" sz="2800" dirty="0" smtClean="0"/>
          </a:p>
          <a:p>
            <a:r>
              <a:rPr lang="en-US" sz="2800" dirty="0" smtClean="0"/>
              <a:t>D = Death</a:t>
            </a:r>
          </a:p>
          <a:p>
            <a:r>
              <a:rPr lang="en-US" sz="2800" dirty="0" smtClean="0"/>
              <a:t>R = Recovery</a:t>
            </a:r>
          </a:p>
          <a:p>
            <a:r>
              <a:rPr lang="en-US" sz="2800" dirty="0" smtClean="0"/>
              <a:t>W = Well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762" y="3562238"/>
            <a:ext cx="6398238" cy="3052874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945462">
            <a:off x="2950453" y="3857624"/>
            <a:ext cx="852382" cy="1857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6188" y="790266"/>
            <a:ext cx="51720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Put the absorbing state in upper left hand corner and reconstruct the rest of the matrix [A C R W]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03941" y="845504"/>
            <a:ext cx="3049681" cy="22467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= Asymptomatic</a:t>
            </a:r>
          </a:p>
          <a:p>
            <a:r>
              <a:rPr lang="en-US" sz="2800" dirty="0" smtClean="0"/>
              <a:t>C = </a:t>
            </a:r>
            <a:r>
              <a:rPr lang="en-US" sz="2800" dirty="0" err="1" smtClean="0"/>
              <a:t>Cholecitis</a:t>
            </a:r>
            <a:endParaRPr lang="en-US" sz="2800" dirty="0" smtClean="0"/>
          </a:p>
          <a:p>
            <a:r>
              <a:rPr lang="en-US" sz="2800" dirty="0" smtClean="0"/>
              <a:t>D = Death</a:t>
            </a:r>
          </a:p>
          <a:p>
            <a:r>
              <a:rPr lang="en-US" sz="2800" dirty="0" smtClean="0"/>
              <a:t>R = Recovery</a:t>
            </a:r>
          </a:p>
          <a:p>
            <a:r>
              <a:rPr lang="en-US" sz="2800" dirty="0" smtClean="0"/>
              <a:t>W = Well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762" y="3562238"/>
            <a:ext cx="6398238" cy="30528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5304"/>
            <a:ext cx="2390821" cy="124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6188" y="790266"/>
            <a:ext cx="51720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Put the absorbing state in upper left hand corner and reconstruct the rest of the matrix [A C R W]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03941" y="845504"/>
            <a:ext cx="3049681" cy="22467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= Asymptomatic</a:t>
            </a:r>
          </a:p>
          <a:p>
            <a:r>
              <a:rPr lang="en-US" sz="2800" dirty="0" smtClean="0"/>
              <a:t>C = </a:t>
            </a:r>
            <a:r>
              <a:rPr lang="en-US" sz="2800" dirty="0" err="1" smtClean="0"/>
              <a:t>Cholecitis</a:t>
            </a:r>
            <a:endParaRPr lang="en-US" sz="2800" dirty="0" smtClean="0"/>
          </a:p>
          <a:p>
            <a:r>
              <a:rPr lang="en-US" sz="2800" dirty="0" smtClean="0"/>
              <a:t>D = Death</a:t>
            </a:r>
          </a:p>
          <a:p>
            <a:r>
              <a:rPr lang="en-US" sz="2800" dirty="0" smtClean="0"/>
              <a:t>R = Recovery</a:t>
            </a:r>
          </a:p>
          <a:p>
            <a:r>
              <a:rPr lang="en-US" sz="2800" dirty="0" smtClean="0"/>
              <a:t>W = Well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762" y="3562238"/>
            <a:ext cx="6398238" cy="30528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5304"/>
            <a:ext cx="2390821" cy="124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43313" y="3971925"/>
            <a:ext cx="600075" cy="514350"/>
          </a:xfrm>
          <a:prstGeom prst="rect">
            <a:avLst/>
          </a:prstGeom>
          <a:noFill/>
          <a:ln w="381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945462">
            <a:off x="2868083" y="3733687"/>
            <a:ext cx="852382" cy="1857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594" y="3218668"/>
            <a:ext cx="656137" cy="6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1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6188" y="790266"/>
            <a:ext cx="51720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Put the absorbing state in upper left hand corner and reconstruct the rest of the matrix [A C R W]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03941" y="845504"/>
            <a:ext cx="3049681" cy="22467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= Asymptomatic</a:t>
            </a:r>
          </a:p>
          <a:p>
            <a:r>
              <a:rPr lang="en-US" sz="2800" dirty="0" smtClean="0"/>
              <a:t>C = </a:t>
            </a:r>
            <a:r>
              <a:rPr lang="en-US" sz="2800" dirty="0" err="1" smtClean="0"/>
              <a:t>Cholecitis</a:t>
            </a:r>
            <a:endParaRPr lang="en-US" sz="2800" dirty="0" smtClean="0"/>
          </a:p>
          <a:p>
            <a:r>
              <a:rPr lang="en-US" sz="2800" dirty="0" smtClean="0"/>
              <a:t>D = Death</a:t>
            </a:r>
          </a:p>
          <a:p>
            <a:r>
              <a:rPr lang="en-US" sz="2800" dirty="0" smtClean="0"/>
              <a:t>R = Recovery</a:t>
            </a:r>
          </a:p>
          <a:p>
            <a:r>
              <a:rPr lang="en-US" sz="2800" dirty="0" smtClean="0"/>
              <a:t>W = Well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762" y="3562238"/>
            <a:ext cx="6398238" cy="30528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5304"/>
            <a:ext cx="2390821" cy="124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43313" y="3971925"/>
            <a:ext cx="600075" cy="514350"/>
          </a:xfrm>
          <a:prstGeom prst="rect">
            <a:avLst/>
          </a:prstGeom>
          <a:noFill/>
          <a:ln w="381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945462">
            <a:off x="2868083" y="3733687"/>
            <a:ext cx="852382" cy="1857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594" y="3218668"/>
            <a:ext cx="656137" cy="6123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10754" y="3944072"/>
            <a:ext cx="1333133" cy="533593"/>
          </a:xfrm>
          <a:prstGeom prst="rect">
            <a:avLst/>
          </a:prstGeom>
          <a:noFill/>
          <a:ln w="381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945462">
            <a:off x="6723178" y="3572148"/>
            <a:ext cx="852382" cy="1857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8799" y="3117594"/>
            <a:ext cx="481027" cy="48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6188" y="790266"/>
            <a:ext cx="51720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Put the absorbing state in upper left hand corner and reconstruct the rest of the matrix [A C R W]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03941" y="845504"/>
            <a:ext cx="3049681" cy="22467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= Asymptomatic</a:t>
            </a:r>
          </a:p>
          <a:p>
            <a:r>
              <a:rPr lang="en-US" sz="2800" dirty="0" smtClean="0"/>
              <a:t>C = </a:t>
            </a:r>
            <a:r>
              <a:rPr lang="en-US" sz="2800" dirty="0" err="1" smtClean="0"/>
              <a:t>Cholecitis</a:t>
            </a:r>
            <a:endParaRPr lang="en-US" sz="2800" dirty="0" smtClean="0"/>
          </a:p>
          <a:p>
            <a:r>
              <a:rPr lang="en-US" sz="2800" dirty="0" smtClean="0"/>
              <a:t>D = Death</a:t>
            </a:r>
          </a:p>
          <a:p>
            <a:r>
              <a:rPr lang="en-US" sz="2800" dirty="0" smtClean="0"/>
              <a:t>R = Recovery</a:t>
            </a:r>
          </a:p>
          <a:p>
            <a:r>
              <a:rPr lang="en-US" sz="2800" dirty="0" smtClean="0"/>
              <a:t>W = Well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762" y="3562238"/>
            <a:ext cx="6398238" cy="30528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5304"/>
            <a:ext cx="2390821" cy="124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43313" y="3971925"/>
            <a:ext cx="600075" cy="514350"/>
          </a:xfrm>
          <a:prstGeom prst="rect">
            <a:avLst/>
          </a:prstGeom>
          <a:noFill/>
          <a:ln w="381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945462">
            <a:off x="2868083" y="3733687"/>
            <a:ext cx="852382" cy="1857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594" y="3218668"/>
            <a:ext cx="656137" cy="6123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24376" y="4583849"/>
            <a:ext cx="3719511" cy="1916963"/>
          </a:xfrm>
          <a:prstGeom prst="rect">
            <a:avLst/>
          </a:prstGeom>
          <a:noFill/>
          <a:ln w="381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2812932">
            <a:off x="8153323" y="6059669"/>
            <a:ext cx="582475" cy="1635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9870" y="6351426"/>
            <a:ext cx="617372" cy="4470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10754" y="3944072"/>
            <a:ext cx="1333133" cy="533593"/>
          </a:xfrm>
          <a:prstGeom prst="rect">
            <a:avLst/>
          </a:prstGeom>
          <a:noFill/>
          <a:ln w="381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945462">
            <a:off x="6723178" y="3572148"/>
            <a:ext cx="852382" cy="1857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8799" y="3117594"/>
            <a:ext cx="481027" cy="48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6188" y="790266"/>
            <a:ext cx="51720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Put the absorbing state in upper left hand corner and reconstruct the rest of the matrix [A C R W]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03941" y="845504"/>
            <a:ext cx="3049681" cy="22467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= Asymptomatic</a:t>
            </a:r>
          </a:p>
          <a:p>
            <a:r>
              <a:rPr lang="en-US" sz="2800" dirty="0" smtClean="0"/>
              <a:t>C = </a:t>
            </a:r>
            <a:r>
              <a:rPr lang="en-US" sz="2800" dirty="0" err="1" smtClean="0"/>
              <a:t>Cholecitis</a:t>
            </a:r>
            <a:endParaRPr lang="en-US" sz="2800" dirty="0" smtClean="0"/>
          </a:p>
          <a:p>
            <a:r>
              <a:rPr lang="en-US" sz="2800" dirty="0" smtClean="0"/>
              <a:t>D = Death</a:t>
            </a:r>
          </a:p>
          <a:p>
            <a:r>
              <a:rPr lang="en-US" sz="2800" dirty="0" smtClean="0"/>
              <a:t>R = Recovery</a:t>
            </a:r>
          </a:p>
          <a:p>
            <a:r>
              <a:rPr lang="en-US" sz="2800" dirty="0" smtClean="0"/>
              <a:t>W = Well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762" y="3562238"/>
            <a:ext cx="6398238" cy="30528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131" y="4805304"/>
            <a:ext cx="2390821" cy="124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43313" y="3971925"/>
            <a:ext cx="600075" cy="514350"/>
          </a:xfrm>
          <a:prstGeom prst="rect">
            <a:avLst/>
          </a:prstGeom>
          <a:noFill/>
          <a:ln w="381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945462">
            <a:off x="2868083" y="3733687"/>
            <a:ext cx="852382" cy="1857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594" y="3218668"/>
            <a:ext cx="656137" cy="6123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24376" y="4583849"/>
            <a:ext cx="3690937" cy="1916963"/>
          </a:xfrm>
          <a:prstGeom prst="rect">
            <a:avLst/>
          </a:prstGeom>
          <a:noFill/>
          <a:ln w="381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5603" y="4586018"/>
            <a:ext cx="817785" cy="1971946"/>
          </a:xfrm>
          <a:prstGeom prst="rect">
            <a:avLst/>
          </a:prstGeom>
          <a:noFill/>
          <a:ln w="381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6265" y="5949773"/>
            <a:ext cx="445933" cy="422464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2560948" y="5971215"/>
            <a:ext cx="852382" cy="1857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2812932">
            <a:off x="8153323" y="6059669"/>
            <a:ext cx="582475" cy="1635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9870" y="6351426"/>
            <a:ext cx="617372" cy="44706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10754" y="3944072"/>
            <a:ext cx="1333133" cy="533593"/>
          </a:xfrm>
          <a:prstGeom prst="rect">
            <a:avLst/>
          </a:prstGeom>
          <a:noFill/>
          <a:ln w="381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945462">
            <a:off x="6723178" y="3572148"/>
            <a:ext cx="852382" cy="1857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8799" y="3117594"/>
            <a:ext cx="481027" cy="48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0486" y="205491"/>
            <a:ext cx="416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Fundamental Matrix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03941" y="845504"/>
            <a:ext cx="3049681" cy="22467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= Asymptomatic</a:t>
            </a:r>
          </a:p>
          <a:p>
            <a:r>
              <a:rPr lang="en-US" sz="2800" dirty="0" smtClean="0"/>
              <a:t>C = </a:t>
            </a:r>
            <a:r>
              <a:rPr lang="en-US" sz="2800" dirty="0" err="1" smtClean="0"/>
              <a:t>Cholecitis</a:t>
            </a:r>
            <a:endParaRPr lang="en-US" sz="2800" dirty="0" smtClean="0"/>
          </a:p>
          <a:p>
            <a:r>
              <a:rPr lang="en-US" sz="2800" dirty="0" smtClean="0"/>
              <a:t>D = Death</a:t>
            </a:r>
          </a:p>
          <a:p>
            <a:r>
              <a:rPr lang="en-US" sz="2800" dirty="0" smtClean="0"/>
              <a:t>R = Recovery</a:t>
            </a:r>
          </a:p>
          <a:p>
            <a:r>
              <a:rPr lang="en-US" sz="2800" dirty="0" smtClean="0"/>
              <a:t>W = Well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854" y="845504"/>
            <a:ext cx="4191096" cy="9525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209" y="2409576"/>
            <a:ext cx="5305741" cy="41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0486" y="205491"/>
            <a:ext cx="416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Fundamental Matrix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03941" y="845504"/>
            <a:ext cx="3049681" cy="22467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= Asymptomatic</a:t>
            </a:r>
          </a:p>
          <a:p>
            <a:r>
              <a:rPr lang="en-US" sz="2800" dirty="0" smtClean="0"/>
              <a:t>C = </a:t>
            </a:r>
            <a:r>
              <a:rPr lang="en-US" sz="2800" dirty="0" err="1" smtClean="0"/>
              <a:t>Cholecitis</a:t>
            </a:r>
            <a:endParaRPr lang="en-US" sz="2800" dirty="0" smtClean="0"/>
          </a:p>
          <a:p>
            <a:r>
              <a:rPr lang="en-US" sz="2800" dirty="0" smtClean="0"/>
              <a:t>D = Death</a:t>
            </a:r>
          </a:p>
          <a:p>
            <a:r>
              <a:rPr lang="en-US" sz="2800" dirty="0" smtClean="0"/>
              <a:t>R = Recovery</a:t>
            </a:r>
          </a:p>
          <a:p>
            <a:r>
              <a:rPr lang="en-US" sz="2800" dirty="0" smtClean="0"/>
              <a:t>W = Well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854" y="845504"/>
            <a:ext cx="4191096" cy="9525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58" y="3843253"/>
            <a:ext cx="5131192" cy="25861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93341" y="2835492"/>
            <a:ext cx="3806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Average stay in each state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255720" y="3574954"/>
            <a:ext cx="38804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A          C        R           W</a:t>
            </a:r>
            <a:endParaRPr lang="en-US" sz="2600" dirty="0"/>
          </a:p>
        </p:txBody>
      </p:sp>
      <p:sp>
        <p:nvSpPr>
          <p:cNvPr id="11" name="TextBox 10"/>
          <p:cNvSpPr txBox="1"/>
          <p:nvPr/>
        </p:nvSpPr>
        <p:spPr>
          <a:xfrm>
            <a:off x="3109811" y="3935439"/>
            <a:ext cx="619208" cy="31511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2600" kern="2600" spc="-1010" dirty="0" smtClean="0"/>
              <a:t>A C R W</a:t>
            </a:r>
            <a:r>
              <a:rPr lang="en-US" sz="2600" kern="2600" spc="-600" dirty="0" smtClean="0"/>
              <a:t> </a:t>
            </a:r>
            <a:r>
              <a:rPr lang="en-US" sz="2600" kern="2600" spc="-200" dirty="0" smtClean="0"/>
              <a:t> </a:t>
            </a:r>
            <a:endParaRPr lang="en-US" sz="2600" kern="2600" spc="-200" dirty="0"/>
          </a:p>
        </p:txBody>
      </p:sp>
    </p:spTree>
    <p:extLst>
      <p:ext uri="{BB962C8B-B14F-4D97-AF65-F5344CB8AC3E}">
        <p14:creationId xmlns:p14="http://schemas.microsoft.com/office/powerpoint/2010/main" val="13674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0486" y="205491"/>
            <a:ext cx="416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Fundamental Matrix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03941" y="845504"/>
            <a:ext cx="3049681" cy="22467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= Asymptomatic</a:t>
            </a:r>
          </a:p>
          <a:p>
            <a:r>
              <a:rPr lang="en-US" sz="2800" dirty="0" smtClean="0"/>
              <a:t>C = </a:t>
            </a:r>
            <a:r>
              <a:rPr lang="en-US" sz="2800" dirty="0" err="1" smtClean="0"/>
              <a:t>Cholecitis</a:t>
            </a:r>
            <a:endParaRPr lang="en-US" sz="2800" dirty="0" smtClean="0"/>
          </a:p>
          <a:p>
            <a:r>
              <a:rPr lang="en-US" sz="2800" dirty="0" smtClean="0"/>
              <a:t>D = Death</a:t>
            </a:r>
          </a:p>
          <a:p>
            <a:r>
              <a:rPr lang="en-US" sz="2800" dirty="0" smtClean="0"/>
              <a:t>R = Recovery</a:t>
            </a:r>
          </a:p>
          <a:p>
            <a:r>
              <a:rPr lang="en-US" sz="2800" dirty="0" smtClean="0"/>
              <a:t>W = Well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854" y="845504"/>
            <a:ext cx="4191096" cy="9525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58" y="3843253"/>
            <a:ext cx="5131192" cy="25861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93341" y="2835492"/>
            <a:ext cx="3806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Average stay in each state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10576"/>
            <a:ext cx="28772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unit is 3 month quarter</a:t>
            </a:r>
          </a:p>
          <a:p>
            <a:endParaRPr lang="en-US" dirty="0"/>
          </a:p>
          <a:p>
            <a:r>
              <a:rPr lang="en-US" dirty="0" smtClean="0"/>
              <a:t>So from asymptomatic (A) to death is</a:t>
            </a:r>
          </a:p>
          <a:p>
            <a:endParaRPr lang="en-US" dirty="0"/>
          </a:p>
          <a:p>
            <a:r>
              <a:rPr lang="en-US" dirty="0" smtClean="0"/>
              <a:t>20 + .8 + .87 + 78.72 = 100.39 quarters or </a:t>
            </a:r>
          </a:p>
          <a:p>
            <a:endParaRPr lang="en-US" dirty="0"/>
          </a:p>
          <a:p>
            <a:r>
              <a:rPr lang="en-US" dirty="0" smtClean="0"/>
              <a:t>(100.39/3 months) = 33.46 years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720" y="3574954"/>
            <a:ext cx="38804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A          C        R           W</a:t>
            </a:r>
            <a:endParaRPr lang="en-US" sz="2600" dirty="0"/>
          </a:p>
        </p:txBody>
      </p:sp>
      <p:sp>
        <p:nvSpPr>
          <p:cNvPr id="11" name="TextBox 10"/>
          <p:cNvSpPr txBox="1"/>
          <p:nvPr/>
        </p:nvSpPr>
        <p:spPr>
          <a:xfrm>
            <a:off x="3109811" y="3935439"/>
            <a:ext cx="619208" cy="31511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2600" kern="2600" spc="-1010" dirty="0" smtClean="0"/>
              <a:t>A C R W</a:t>
            </a:r>
            <a:r>
              <a:rPr lang="en-US" sz="2600" kern="2600" spc="-600" dirty="0" smtClean="0"/>
              <a:t> </a:t>
            </a:r>
            <a:r>
              <a:rPr lang="en-US" sz="2600" kern="2600" spc="-200" dirty="0" smtClean="0"/>
              <a:t> </a:t>
            </a:r>
            <a:endParaRPr lang="en-US" sz="2600" kern="2600" spc="-200" dirty="0"/>
          </a:p>
        </p:txBody>
      </p:sp>
    </p:spTree>
    <p:extLst>
      <p:ext uri="{BB962C8B-B14F-4D97-AF65-F5344CB8AC3E}">
        <p14:creationId xmlns:p14="http://schemas.microsoft.com/office/powerpoint/2010/main" val="34244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044" y="1042989"/>
            <a:ext cx="5315911" cy="38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4883"/>
            <a:ext cx="931545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Taste of Hidden Markov Models (HMM)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9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073" y="370960"/>
            <a:ext cx="885385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9131" y="1513960"/>
            <a:ext cx="891979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Imagine that we are interested in the weather…</a:t>
            </a:r>
          </a:p>
          <a:p>
            <a:endParaRPr lang="en-US" sz="2000" dirty="0"/>
          </a:p>
          <a:p>
            <a:r>
              <a:rPr lang="en-US" sz="2000" dirty="0" smtClean="0"/>
              <a:t>And we live in a house with no windows and a roommate who goes out</a:t>
            </a:r>
          </a:p>
          <a:p>
            <a:endParaRPr lang="en-US" sz="2000" dirty="0"/>
          </a:p>
          <a:p>
            <a:r>
              <a:rPr lang="en-US" sz="2000" dirty="0" smtClean="0"/>
              <a:t>But we can’t go out and so want to know what the weather is</a:t>
            </a:r>
          </a:p>
          <a:p>
            <a:endParaRPr lang="en-US" sz="2000" dirty="0" smtClean="0"/>
          </a:p>
          <a:p>
            <a:r>
              <a:rPr lang="en-US" sz="2000" dirty="0" smtClean="0"/>
              <a:t>There are two possible states for the weather:  sunny or rainy</a:t>
            </a:r>
          </a:p>
          <a:p>
            <a:endParaRPr lang="en-US" sz="2000" dirty="0"/>
          </a:p>
          <a:p>
            <a:r>
              <a:rPr lang="en-US" sz="2000" dirty="0" smtClean="0"/>
              <a:t>Assume that we know the probabilities weather tomorrow given the weather today</a:t>
            </a:r>
          </a:p>
          <a:p>
            <a:endParaRPr lang="en-US" sz="2000" dirty="0"/>
          </a:p>
          <a:p>
            <a:r>
              <a:rPr lang="en-US" sz="2000" dirty="0" smtClean="0"/>
              <a:t>1.  p(sunny | sunny) </a:t>
            </a:r>
            <a:endParaRPr lang="en-US" sz="2000" dirty="0"/>
          </a:p>
          <a:p>
            <a:pPr marL="342900" indent="-342900">
              <a:buAutoNum type="arabicPeriod" startAt="2"/>
            </a:pPr>
            <a:r>
              <a:rPr lang="en-US" sz="2000" dirty="0" smtClean="0"/>
              <a:t> p(sunny | rainy) </a:t>
            </a:r>
          </a:p>
          <a:p>
            <a:pPr marL="342900" indent="-342900">
              <a:buAutoNum type="arabicPeriod" startAt="3"/>
            </a:pPr>
            <a:r>
              <a:rPr lang="en-US" sz="2000" dirty="0" smtClean="0"/>
              <a:t> p(rainy | rainy)</a:t>
            </a:r>
          </a:p>
          <a:p>
            <a:pPr marL="342900" indent="-342900">
              <a:buAutoNum type="arabicPeriod" startAt="3"/>
            </a:pPr>
            <a:r>
              <a:rPr lang="en-US" sz="2000" dirty="0" smtClean="0"/>
              <a:t> p(rainy | sunny)</a:t>
            </a:r>
          </a:p>
          <a:p>
            <a:pPr marL="342900" indent="-342900">
              <a:buAutoNum type="arabicPeriod" startAt="2"/>
            </a:pPr>
            <a:endParaRPr lang="en-US" dirty="0" smtClean="0"/>
          </a:p>
          <a:p>
            <a:pPr marL="342900" indent="-342900">
              <a:buAutoNum type="arabicPeriod" startAt="2"/>
            </a:pP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677" y="740237"/>
            <a:ext cx="885385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61442" y="2047874"/>
            <a:ext cx="5688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draw the model like this:</a:t>
            </a:r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9862" y="2998177"/>
            <a:ext cx="2206869" cy="19431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05754" y="2998177"/>
            <a:ext cx="2206869" cy="19431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13" name="Curved Right Arrow 12"/>
          <p:cNvSpPr/>
          <p:nvPr/>
        </p:nvSpPr>
        <p:spPr>
          <a:xfrm>
            <a:off x="798341" y="3472962"/>
            <a:ext cx="828235" cy="897656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0841" y="32120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.6</a:t>
            </a:r>
            <a:endParaRPr lang="en-US" dirty="0"/>
          </a:p>
        </p:txBody>
      </p:sp>
      <p:sp>
        <p:nvSpPr>
          <p:cNvPr id="15" name="Curved Right Arrow 14"/>
          <p:cNvSpPr/>
          <p:nvPr/>
        </p:nvSpPr>
        <p:spPr>
          <a:xfrm rot="10606456">
            <a:off x="7143456" y="3520898"/>
            <a:ext cx="828235" cy="897656"/>
          </a:xfrm>
          <a:prstGeom prst="curved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588" y="339673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.7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3722413" y="3472962"/>
            <a:ext cx="1283341" cy="4216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0696" y="32120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.4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10800000">
            <a:off x="3704660" y="3921790"/>
            <a:ext cx="1283341" cy="421643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71733" y="423327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8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4883"/>
            <a:ext cx="931545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9203" y="1023460"/>
            <a:ext cx="5688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Our transition matrix looks like this: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663890"/>
              </p:ext>
            </p:extLst>
          </p:nvPr>
        </p:nvGraphicFramePr>
        <p:xfrm>
          <a:off x="1925514" y="2533868"/>
          <a:ext cx="5892312" cy="207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156">
                  <a:extLst>
                    <a:ext uri="{9D8B030D-6E8A-4147-A177-3AD203B41FA5}">
                      <a16:colId xmlns:a16="http://schemas.microsoft.com/office/drawing/2014/main" val="165945699"/>
                    </a:ext>
                  </a:extLst>
                </a:gridCol>
                <a:gridCol w="2946156">
                  <a:extLst>
                    <a:ext uri="{9D8B030D-6E8A-4147-A177-3AD203B41FA5}">
                      <a16:colId xmlns:a16="http://schemas.microsoft.com/office/drawing/2014/main" val="1667691103"/>
                    </a:ext>
                  </a:extLst>
                </a:gridCol>
              </a:tblGrid>
              <a:tr h="1036651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59009"/>
                  </a:ext>
                </a:extLst>
              </a:tr>
              <a:tr h="103665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.3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766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33346" y="212771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05854" y="212771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4238" y="28252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0929" y="387819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40031" y="1800169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Tomorrow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645" y="3149219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Today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2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8" y="97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0093" y="468163"/>
            <a:ext cx="885385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7398" y="1482351"/>
            <a:ext cx="90736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Imagine that we can observe activities of our roommate and we know what the probabilities are for each activity given the weather</a:t>
            </a:r>
            <a:endParaRPr lang="en-US" sz="2000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88487" y="2623474"/>
            <a:ext cx="7173350" cy="1943100"/>
            <a:chOff x="798341" y="2998177"/>
            <a:chExt cx="7173350" cy="1943100"/>
          </a:xfrm>
        </p:grpSpPr>
        <p:sp>
          <p:nvSpPr>
            <p:cNvPr id="4" name="Oval 3"/>
            <p:cNvSpPr/>
            <p:nvPr/>
          </p:nvSpPr>
          <p:spPr>
            <a:xfrm>
              <a:off x="1529862" y="2998177"/>
              <a:ext cx="2206869" cy="19431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005754" y="2998177"/>
              <a:ext cx="2206869" cy="19431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13" name="Curved Right Arrow 12"/>
            <p:cNvSpPr/>
            <p:nvPr/>
          </p:nvSpPr>
          <p:spPr>
            <a:xfrm>
              <a:off x="798341" y="3472962"/>
              <a:ext cx="828235" cy="897656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0841" y="321206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.6</a:t>
              </a:r>
              <a:endParaRPr lang="en-US" dirty="0"/>
            </a:p>
          </p:txBody>
        </p:sp>
        <p:sp>
          <p:nvSpPr>
            <p:cNvPr id="15" name="Curved Right Arrow 14"/>
            <p:cNvSpPr/>
            <p:nvPr/>
          </p:nvSpPr>
          <p:spPr>
            <a:xfrm rot="10606456">
              <a:off x="7143456" y="3520898"/>
              <a:ext cx="828235" cy="897656"/>
            </a:xfrm>
            <a:prstGeom prst="curved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6588" y="33967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.7</a:t>
              </a:r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3722413" y="3472962"/>
              <a:ext cx="1283341" cy="42164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50696" y="321206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.4</a:t>
              </a:r>
              <a:endParaRPr lang="en-US" dirty="0"/>
            </a:p>
          </p:txBody>
        </p:sp>
        <p:sp>
          <p:nvSpPr>
            <p:cNvPr id="19" name="Right Arrow 18"/>
            <p:cNvSpPr/>
            <p:nvPr/>
          </p:nvSpPr>
          <p:spPr>
            <a:xfrm rot="10800000">
              <a:off x="3704660" y="3921790"/>
              <a:ext cx="1283341" cy="42164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1733" y="423327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.3</a:t>
              </a:r>
              <a:endParaRPr lang="en-US" dirty="0"/>
            </a:p>
          </p:txBody>
        </p:sp>
      </p:grpSp>
      <p:cxnSp>
        <p:nvCxnSpPr>
          <p:cNvPr id="9" name="Straight Arrow Connector 8"/>
          <p:cNvCxnSpPr>
            <a:stCxn id="4" idx="3"/>
          </p:cNvCxnSpPr>
          <p:nvPr/>
        </p:nvCxnSpPr>
        <p:spPr>
          <a:xfrm flipH="1">
            <a:off x="817685" y="4282014"/>
            <a:ext cx="1325511" cy="1389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</p:cNvCxnSpPr>
          <p:nvPr/>
        </p:nvCxnSpPr>
        <p:spPr>
          <a:xfrm>
            <a:off x="2923443" y="4566574"/>
            <a:ext cx="13188" cy="1183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</p:cNvCxnSpPr>
          <p:nvPr/>
        </p:nvCxnSpPr>
        <p:spPr>
          <a:xfrm>
            <a:off x="3703689" y="4282014"/>
            <a:ext cx="637153" cy="1389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3167" y="5719313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92113" y="575016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77864" y="575016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02474" y="49499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31982" y="49499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12956" y="493345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.4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6" idx="3"/>
          </p:cNvCxnSpPr>
          <p:nvPr/>
        </p:nvCxnSpPr>
        <p:spPr>
          <a:xfrm flipH="1">
            <a:off x="5386422" y="4282014"/>
            <a:ext cx="232666" cy="1468155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87034" y="5756891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73378" y="49426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.6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6" idx="4"/>
          </p:cNvCxnSpPr>
          <p:nvPr/>
        </p:nvCxnSpPr>
        <p:spPr>
          <a:xfrm flipH="1">
            <a:off x="6399334" y="4566574"/>
            <a:ext cx="1" cy="136826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61965" y="589001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Clean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6" idx="5"/>
          </p:cNvCxnSpPr>
          <p:nvPr/>
        </p:nvCxnSpPr>
        <p:spPr>
          <a:xfrm>
            <a:off x="7179581" y="4282014"/>
            <a:ext cx="759873" cy="1621965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46251" y="589001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92144" y="49740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248976" y="49531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3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8" y="97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0093" y="468163"/>
            <a:ext cx="885385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9465" y="1315873"/>
            <a:ext cx="90736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Now imagine that we do not know the actual state on </a:t>
            </a:r>
          </a:p>
          <a:p>
            <a:pPr algn="ctr"/>
            <a:r>
              <a:rPr lang="en-US" sz="2000" dirty="0" smtClean="0"/>
              <a:t>any given day – sunny or rainy</a:t>
            </a:r>
            <a:endParaRPr lang="en-US" sz="2000" dirty="0"/>
          </a:p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88487" y="2623474"/>
            <a:ext cx="7173350" cy="1943100"/>
            <a:chOff x="798341" y="2998177"/>
            <a:chExt cx="7173350" cy="1943100"/>
          </a:xfrm>
        </p:grpSpPr>
        <p:sp>
          <p:nvSpPr>
            <p:cNvPr id="4" name="Oval 3"/>
            <p:cNvSpPr/>
            <p:nvPr/>
          </p:nvSpPr>
          <p:spPr>
            <a:xfrm>
              <a:off x="1529862" y="2998177"/>
              <a:ext cx="2206869" cy="19431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005754" y="2998177"/>
              <a:ext cx="2206869" cy="19431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13" name="Curved Right Arrow 12"/>
            <p:cNvSpPr/>
            <p:nvPr/>
          </p:nvSpPr>
          <p:spPr>
            <a:xfrm>
              <a:off x="798341" y="3472962"/>
              <a:ext cx="828235" cy="897656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0841" y="321206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.6</a:t>
              </a:r>
              <a:endParaRPr lang="en-US" dirty="0"/>
            </a:p>
          </p:txBody>
        </p:sp>
        <p:sp>
          <p:nvSpPr>
            <p:cNvPr id="15" name="Curved Right Arrow 14"/>
            <p:cNvSpPr/>
            <p:nvPr/>
          </p:nvSpPr>
          <p:spPr>
            <a:xfrm rot="10606456">
              <a:off x="7143456" y="3520898"/>
              <a:ext cx="828235" cy="897656"/>
            </a:xfrm>
            <a:prstGeom prst="curved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6588" y="33967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.7</a:t>
              </a:r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3722413" y="3472962"/>
              <a:ext cx="1283341" cy="42164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50696" y="321206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.4</a:t>
              </a:r>
              <a:endParaRPr lang="en-US" dirty="0"/>
            </a:p>
          </p:txBody>
        </p:sp>
        <p:sp>
          <p:nvSpPr>
            <p:cNvPr id="19" name="Right Arrow 18"/>
            <p:cNvSpPr/>
            <p:nvPr/>
          </p:nvSpPr>
          <p:spPr>
            <a:xfrm rot="10800000">
              <a:off x="3704660" y="3921790"/>
              <a:ext cx="1283341" cy="42164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1733" y="423327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.3</a:t>
              </a:r>
              <a:endParaRPr lang="en-US" dirty="0"/>
            </a:p>
          </p:txBody>
        </p:sp>
      </p:grpSp>
      <p:cxnSp>
        <p:nvCxnSpPr>
          <p:cNvPr id="9" name="Straight Arrow Connector 8"/>
          <p:cNvCxnSpPr>
            <a:stCxn id="4" idx="3"/>
          </p:cNvCxnSpPr>
          <p:nvPr/>
        </p:nvCxnSpPr>
        <p:spPr>
          <a:xfrm flipH="1">
            <a:off x="817685" y="4282014"/>
            <a:ext cx="1325511" cy="1389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</p:cNvCxnSpPr>
          <p:nvPr/>
        </p:nvCxnSpPr>
        <p:spPr>
          <a:xfrm>
            <a:off x="2923443" y="4566574"/>
            <a:ext cx="13188" cy="1183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</p:cNvCxnSpPr>
          <p:nvPr/>
        </p:nvCxnSpPr>
        <p:spPr>
          <a:xfrm>
            <a:off x="3703689" y="4282014"/>
            <a:ext cx="637153" cy="1389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3167" y="5719313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92113" y="575016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77864" y="575016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02474" y="49499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31982" y="49499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12956" y="493345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.4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6" idx="3"/>
          </p:cNvCxnSpPr>
          <p:nvPr/>
        </p:nvCxnSpPr>
        <p:spPr>
          <a:xfrm flipH="1">
            <a:off x="5386422" y="4282014"/>
            <a:ext cx="232666" cy="1468155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87034" y="5756891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73378" y="49426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.6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6" idx="4"/>
          </p:cNvCxnSpPr>
          <p:nvPr/>
        </p:nvCxnSpPr>
        <p:spPr>
          <a:xfrm flipH="1">
            <a:off x="6399334" y="4566574"/>
            <a:ext cx="1" cy="136826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61965" y="589001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Clean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6" idx="5"/>
          </p:cNvCxnSpPr>
          <p:nvPr/>
        </p:nvCxnSpPr>
        <p:spPr>
          <a:xfrm>
            <a:off x="7179581" y="4282014"/>
            <a:ext cx="759873" cy="1621965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46251" y="589001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92144" y="49740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248976" y="49531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10787" y="274943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6221179" y="28384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3394966" y="2034289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?  =  hidden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344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1887" y="2531107"/>
            <a:ext cx="74822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But we can observe what our roommate does each day</a:t>
            </a:r>
            <a:endParaRPr lang="en-US" sz="2000" dirty="0"/>
          </a:p>
          <a:p>
            <a:pPr algn="ctr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97782"/>
              </p:ext>
            </p:extLst>
          </p:nvPr>
        </p:nvGraphicFramePr>
        <p:xfrm>
          <a:off x="1735015" y="320821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416">
                  <a:extLst>
                    <a:ext uri="{9D8B030D-6E8A-4147-A177-3AD203B41FA5}">
                      <a16:colId xmlns:a16="http://schemas.microsoft.com/office/drawing/2014/main" val="2996951958"/>
                    </a:ext>
                  </a:extLst>
                </a:gridCol>
                <a:gridCol w="474784">
                  <a:extLst>
                    <a:ext uri="{9D8B030D-6E8A-4147-A177-3AD203B41FA5}">
                      <a16:colId xmlns:a16="http://schemas.microsoft.com/office/drawing/2014/main" val="20247511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05990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33717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426555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024482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574048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695007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870901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36509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Day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09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Action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37116"/>
                  </a:ext>
                </a:extLst>
              </a:tr>
            </a:tbl>
          </a:graphicData>
        </a:graphic>
      </p:graphicFrame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80093" y="468163"/>
            <a:ext cx="885385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1887" y="5145353"/>
            <a:ext cx="74822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We can use iterative algorithms to suggest what is the most likely state of the weather on each of those days!</a:t>
            </a:r>
            <a:endParaRPr lang="en-US" sz="2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679" y="1428471"/>
            <a:ext cx="6382641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34" y="1878723"/>
            <a:ext cx="8255689" cy="310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390" y="1237944"/>
            <a:ext cx="6049219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5565" y="274488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777649"/>
            <a:ext cx="8572500" cy="530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TSA">
      <a:dk1>
        <a:srgbClr val="002244"/>
      </a:dk1>
      <a:lt1>
        <a:sysClr val="window" lastClr="FFFFFF"/>
      </a:lt1>
      <a:dk2>
        <a:srgbClr val="002244"/>
      </a:dk2>
      <a:lt2>
        <a:srgbClr val="D5D2CA"/>
      </a:lt2>
      <a:accent1>
        <a:srgbClr val="F26000"/>
      </a:accent1>
      <a:accent2>
        <a:srgbClr val="F3EC7A"/>
      </a:accent2>
      <a:accent3>
        <a:srgbClr val="A4B7B8"/>
      </a:accent3>
      <a:accent4>
        <a:srgbClr val="ABC785"/>
      </a:accent4>
      <a:accent5>
        <a:srgbClr val="156570"/>
      </a:accent5>
      <a:accent6>
        <a:srgbClr val="9DBCB0"/>
      </a:accent6>
      <a:hlink>
        <a:srgbClr val="F26000"/>
      </a:hlink>
      <a:folHlink>
        <a:srgbClr val="F2A26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c4dd8aa-edd7-4664-bc6c-feed373e4ae0">
      <UserInfo>
        <DisplayName>Kevin McCollom</DisplayName>
        <AccountId>297</AccountId>
        <AccountType/>
      </UserInfo>
      <UserInfo>
        <DisplayName>Deborah Silliman Wolfe</DisplayName>
        <AccountId>516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4F51392A1D0240A3D2BA431493B7E2" ma:contentTypeVersion="14" ma:contentTypeDescription="Create a new document." ma:contentTypeScope="" ma:versionID="c7c3d213cbb2d469674a6ed12af4d478">
  <xsd:schema xmlns:xsd="http://www.w3.org/2001/XMLSchema" xmlns:xs="http://www.w3.org/2001/XMLSchema" xmlns:p="http://schemas.microsoft.com/office/2006/metadata/properties" xmlns:ns3="7c4dd8aa-edd7-4664-bc6c-feed373e4ae0" xmlns:ns4="50189497-729f-4dc5-9929-5ffc656f3910" targetNamespace="http://schemas.microsoft.com/office/2006/metadata/properties" ma:root="true" ma:fieldsID="a5f2cd12e341de827b888a8fb19bbec0" ns3:_="" ns4:_="">
    <xsd:import namespace="7c4dd8aa-edd7-4664-bc6c-feed373e4ae0"/>
    <xsd:import namespace="50189497-729f-4dc5-9929-5ffc656f391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EventHashCode" minOccurs="0"/>
                <xsd:element ref="ns4:MediaServiceGenerationTime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4dd8aa-edd7-4664-bc6c-feed373e4ae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89497-729f-4dc5-9929-5ffc656f39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978E03-AC80-468F-92C7-DE81D3A2F2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050EF4-0C88-4619-B3BE-F222C61E7F29}">
  <ds:schemaRefs>
    <ds:schemaRef ds:uri="http://purl.org/dc/elements/1.1/"/>
    <ds:schemaRef ds:uri="http://schemas.openxmlformats.org/package/2006/metadata/core-properties"/>
    <ds:schemaRef ds:uri="7c4dd8aa-edd7-4664-bc6c-feed373e4ae0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50189497-729f-4dc5-9929-5ffc656f3910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61252AC-CB64-412F-8B45-C9A232F690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4dd8aa-edd7-4664-bc6c-feed373e4ae0"/>
    <ds:schemaRef ds:uri="50189497-729f-4dc5-9929-5ffc656f39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8528</TotalTime>
  <Words>779</Words>
  <Application>Microsoft Office PowerPoint</Application>
  <PresentationFormat>On-screen Show (4:3)</PresentationFormat>
  <Paragraphs>253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Calibri</vt:lpstr>
      <vt:lpstr>Office Theme</vt:lpstr>
      <vt:lpstr>Markov Model Basics</vt:lpstr>
      <vt:lpstr>Basic Markov Terminology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Multiplication</vt:lpstr>
      <vt:lpstr>PowerPoint Presentation</vt:lpstr>
      <vt:lpstr>PowerPoint Presentation</vt:lpstr>
      <vt:lpstr>PowerPoint Presentation</vt:lpstr>
      <vt:lpstr>Probability 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Absorbing States and Absorbing Chains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Absorbing Chains and Gallstone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Taste of Hidden Markov Models (HMM)</vt:lpstr>
      <vt:lpstr>Hidden Markov Models</vt:lpstr>
      <vt:lpstr>Hidden Markov Models</vt:lpstr>
      <vt:lpstr>PowerPoint Presentation</vt:lpstr>
      <vt:lpstr>Hidden Markov Models</vt:lpstr>
      <vt:lpstr>Hidden Markov Models</vt:lpstr>
      <vt:lpstr>Hidden Markov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 Haga</dc:creator>
  <cp:lastModifiedBy>Max Kilger</cp:lastModifiedBy>
  <cp:revision>336</cp:revision>
  <cp:lastPrinted>2019-11-14T22:21:22Z</cp:lastPrinted>
  <dcterms:created xsi:type="dcterms:W3CDTF">2012-02-23T16:05:57Z</dcterms:created>
  <dcterms:modified xsi:type="dcterms:W3CDTF">2022-01-07T20:46:58Z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0x0101001A4F51392A1D0240A3D2BA431493B7E2</vt:lpwstr>
  </property>
  <property fmtid="{D5CDD505-2E9C-101B-9397-08002B2CF9AE}" pid="3" name="URL">
    <vt:lpwstr/>
  </property>
  <property fmtid="{D5CDD505-2E9C-101B-9397-08002B2CF9AE}" pid="4" name="DocumentSetDescription">
    <vt:lpwstr/>
  </property>
  <property fmtid="{D5CDD505-2E9C-101B-9397-08002B2CF9AE}" pid="5" name="_dlc_DocIdItemGuid">
    <vt:lpwstr>53d51fd0-922d-4dc6-a03e-88f407432a63</vt:lpwstr>
  </property>
</Properties>
</file>