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1" r:id="rId1"/>
    <p:sldMasterId id="2147483706" r:id="rId2"/>
    <p:sldMasterId id="2147483731" r:id="rId3"/>
    <p:sldMasterId id="2147483744" r:id="rId4"/>
  </p:sldMasterIdLst>
  <p:notesMasterIdLst>
    <p:notesMasterId r:id="rId38"/>
  </p:notesMasterIdLst>
  <p:sldIdLst>
    <p:sldId id="257" r:id="rId5"/>
    <p:sldId id="359" r:id="rId6"/>
    <p:sldId id="366" r:id="rId7"/>
    <p:sldId id="367" r:id="rId8"/>
    <p:sldId id="368" r:id="rId9"/>
    <p:sldId id="369" r:id="rId10"/>
    <p:sldId id="370" r:id="rId11"/>
    <p:sldId id="394" r:id="rId12"/>
    <p:sldId id="371" r:id="rId13"/>
    <p:sldId id="401" r:id="rId14"/>
    <p:sldId id="402" r:id="rId15"/>
    <p:sldId id="406" r:id="rId16"/>
    <p:sldId id="373" r:id="rId17"/>
    <p:sldId id="379" r:id="rId18"/>
    <p:sldId id="375" r:id="rId19"/>
    <p:sldId id="391" r:id="rId20"/>
    <p:sldId id="393" r:id="rId21"/>
    <p:sldId id="403" r:id="rId22"/>
    <p:sldId id="405" r:id="rId23"/>
    <p:sldId id="395" r:id="rId24"/>
    <p:sldId id="382" r:id="rId25"/>
    <p:sldId id="383" r:id="rId26"/>
    <p:sldId id="384" r:id="rId27"/>
    <p:sldId id="385" r:id="rId28"/>
    <p:sldId id="386" r:id="rId29"/>
    <p:sldId id="387" r:id="rId30"/>
    <p:sldId id="389" r:id="rId31"/>
    <p:sldId id="390" r:id="rId32"/>
    <p:sldId id="400" r:id="rId33"/>
    <p:sldId id="396" r:id="rId34"/>
    <p:sldId id="397" r:id="rId35"/>
    <p:sldId id="398" r:id="rId36"/>
    <p:sldId id="399" r:id="rId37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AC1719"/>
    <a:srgbClr val="B31A1C"/>
    <a:srgbClr val="B71B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8" autoAdjust="0"/>
    <p:restoredTop sz="94606" autoAdjust="0"/>
  </p:normalViewPr>
  <p:slideViewPr>
    <p:cSldViewPr>
      <p:cViewPr varScale="1">
        <p:scale>
          <a:sx n="109" d="100"/>
          <a:sy n="109" d="100"/>
        </p:scale>
        <p:origin x="1674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presProps" Target="pres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Personicx</c:v>
                </c:pt>
              </c:strCache>
            </c:strRef>
          </c:tx>
          <c:spPr>
            <a:solidFill>
              <a:schemeClr val="tx2">
                <a:lumMod val="20000"/>
                <a:lumOff val="80000"/>
              </a:schemeClr>
            </a:solidFill>
          </c:spPr>
          <c:invertIfNegative val="0"/>
          <c:dLbls>
            <c:dLbl>
              <c:idx val="0"/>
              <c:layout/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0-8C1B-439C-AE37-E5CC3E699BCE}"/>
                </c:ext>
              </c:extLst>
            </c:dLbl>
            <c:dLbl>
              <c:idx val="1"/>
              <c:layout/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8C1B-439C-AE37-E5CC3E699BCE}"/>
                </c:ext>
              </c:extLst>
            </c:dLbl>
            <c:dLbl>
              <c:idx val="2"/>
              <c:layout/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2-8C1B-439C-AE37-E5CC3E699BCE}"/>
                </c:ext>
              </c:extLst>
            </c:dLbl>
            <c:dLbl>
              <c:idx val="3"/>
              <c:layout/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3-8C1B-439C-AE37-E5CC3E699BCE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Married Sophisticates</c:v>
                </c:pt>
                <c:pt idx="1">
                  <c:v>Children First</c:v>
                </c:pt>
                <c:pt idx="2">
                  <c:v>Career Building</c:v>
                </c:pt>
                <c:pt idx="3">
                  <c:v>Spouses and Houses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0.79</c:v>
                </c:pt>
                <c:pt idx="1">
                  <c:v>1.65</c:v>
                </c:pt>
                <c:pt idx="2">
                  <c:v>1.35</c:v>
                </c:pt>
                <c:pt idx="3">
                  <c:v>0.49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C1B-439C-AE37-E5CC3E699BC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Tide Database</c:v>
                </c:pt>
              </c:strCache>
            </c:strRef>
          </c:tx>
          <c:invertIfNegative val="0"/>
          <c:dLbls>
            <c:dLbl>
              <c:idx val="0"/>
              <c:layout/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5-8C1B-439C-AE37-E5CC3E699BCE}"/>
                </c:ext>
              </c:extLst>
            </c:dLbl>
            <c:dLbl>
              <c:idx val="1"/>
              <c:layout/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6-8C1B-439C-AE37-E5CC3E699BCE}"/>
                </c:ext>
              </c:extLst>
            </c:dLbl>
            <c:dLbl>
              <c:idx val="2"/>
              <c:layout/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7-8C1B-439C-AE37-E5CC3E699BCE}"/>
                </c:ext>
              </c:extLst>
            </c:dLbl>
            <c:dLbl>
              <c:idx val="3"/>
              <c:layout/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8-8C1B-439C-AE37-E5CC3E699BCE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Married Sophisticates</c:v>
                </c:pt>
                <c:pt idx="1">
                  <c:v>Children First</c:v>
                </c:pt>
                <c:pt idx="2">
                  <c:v>Career Building</c:v>
                </c:pt>
                <c:pt idx="3">
                  <c:v>Spouses and Houses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0.87</c:v>
                </c:pt>
                <c:pt idx="1">
                  <c:v>2.6</c:v>
                </c:pt>
                <c:pt idx="2">
                  <c:v>1.8</c:v>
                </c:pt>
                <c:pt idx="3">
                  <c:v>0.25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8C1B-439C-AE37-E5CC3E699B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93159624"/>
        <c:axId val="393158840"/>
      </c:barChart>
      <c:catAx>
        <c:axId val="39315962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393158840"/>
        <c:crosses val="autoZero"/>
        <c:auto val="1"/>
        <c:lblAlgn val="ctr"/>
        <c:lblOffset val="100"/>
        <c:noMultiLvlLbl val="0"/>
      </c:catAx>
      <c:valAx>
        <c:axId val="39315884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9315962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  <c:userShapes r:id="rId2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view3D>
      <c:rotX val="30"/>
      <c:rotY val="0"/>
      <c:rAngAx val="0"/>
    </c:view3D>
    <c:floor>
      <c:thickness val="0"/>
    </c:floor>
    <c:sideWall>
      <c:thickness val="0"/>
    </c:sideWall>
    <c:backWall>
      <c:thickness val="0"/>
    </c:backWall>
    <c:plotArea>
      <c:layout>
        <c:manualLayout>
          <c:layoutTarget val="inner"/>
          <c:xMode val="edge"/>
          <c:yMode val="edge"/>
          <c:x val="0.06"/>
          <c:y val="0.114583333333333"/>
          <c:w val="0.56939842519685002"/>
          <c:h val="0.88541666666666696"/>
        </c:manualLayout>
      </c:layout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explosion val="48"/>
          <c:cat>
            <c:strRef>
              <c:f>Sheet1!$A$2:$A$3</c:f>
              <c:strCache>
                <c:ptCount val="2"/>
                <c:pt idx="0">
                  <c:v>Rest of Database</c:v>
                </c:pt>
                <c:pt idx="1">
                  <c:v>Custom Segmentation Subset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8.1999999999999993</c:v>
                </c:pt>
                <c:pt idx="1">
                  <c:v>1.1000000000000001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738-4BD8-8A08-FF9D5ED6B0A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view3D>
      <c:rotX val="30"/>
      <c:rotY val="0"/>
      <c:rAngAx val="0"/>
    </c:view3D>
    <c:floor>
      <c:thickness val="0"/>
    </c:floor>
    <c:sideWall>
      <c:thickness val="0"/>
    </c:sideWall>
    <c:backWall>
      <c:thickness val="0"/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explosion val="25"/>
          <c:dPt>
            <c:idx val="0"/>
            <c:bubble3D val="0"/>
            <c:spPr>
              <a:solidFill>
                <a:srgbClr val="AC1719"/>
              </a:solidFill>
            </c:spPr>
            <c:extLst>
              <c:ext xmlns:c16="http://schemas.microsoft.com/office/drawing/2014/chart" uri="{C3380CC4-5D6E-409C-BE32-E72D297353CC}">
                <c16:uniqueId val="{00000001-2894-4AB8-A722-225279DFD4BB}"/>
              </c:ext>
            </c:extLst>
          </c:dPt>
          <c:cat>
            <c:strRef>
              <c:f>Sheet1!$A$2:$A$3</c:f>
              <c:strCache>
                <c:ptCount val="2"/>
                <c:pt idx="0">
                  <c:v>Rest of Database</c:v>
                </c:pt>
                <c:pt idx="1">
                  <c:v>Custom Segmentation Subset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8.1999999999999993</c:v>
                </c:pt>
                <c:pt idx="1">
                  <c:v>1.1000000000000001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894-4AB8-A722-225279DFD4B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0.45192</cdr:x>
      <cdr:y>0.1117</cdr:y>
    </cdr:from>
    <cdr:to>
      <cdr:x>0.59863</cdr:x>
      <cdr:y>0.18905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3581400" y="533400"/>
          <a:ext cx="1162661" cy="369332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 rtlCol="0">
          <a:spAutoFit/>
        </a:bodyPr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ysClr val="windowText" lastClr="000000"/>
              </a:solidFill>
              <a:latin typeface="Calibri"/>
            </a:defRPr>
          </a:lvl1pPr>
          <a:lvl2pPr marL="457200" algn="l" defTabSz="914400" rtl="0" eaLnBrk="1" latinLnBrk="0" hangingPunct="1">
            <a:defRPr sz="1800" kern="1200">
              <a:solidFill>
                <a:sysClr val="windowText" lastClr="000000"/>
              </a:solidFill>
              <a:latin typeface="Calibri"/>
            </a:defRPr>
          </a:lvl2pPr>
          <a:lvl3pPr marL="914400" algn="l" defTabSz="914400" rtl="0" eaLnBrk="1" latinLnBrk="0" hangingPunct="1">
            <a:defRPr sz="1800" kern="1200">
              <a:solidFill>
                <a:sysClr val="windowText" lastClr="000000"/>
              </a:solidFill>
              <a:latin typeface="Calibri"/>
            </a:defRPr>
          </a:lvl3pPr>
          <a:lvl4pPr marL="1371600" algn="l" defTabSz="914400" rtl="0" eaLnBrk="1" latinLnBrk="0" hangingPunct="1">
            <a:defRPr sz="1800" kern="1200">
              <a:solidFill>
                <a:sysClr val="windowText" lastClr="000000"/>
              </a:solidFill>
              <a:latin typeface="Calibri"/>
            </a:defRPr>
          </a:lvl4pPr>
          <a:lvl5pPr marL="1828800" algn="l" defTabSz="914400" rtl="0" eaLnBrk="1" latinLnBrk="0" hangingPunct="1">
            <a:defRPr sz="1800" kern="1200">
              <a:solidFill>
                <a:sysClr val="windowText" lastClr="000000"/>
              </a:solidFill>
              <a:latin typeface="Calibri"/>
            </a:defRPr>
          </a:lvl5pPr>
          <a:lvl6pPr marL="2286000" algn="l" defTabSz="914400" rtl="0" eaLnBrk="1" latinLnBrk="0" hangingPunct="1">
            <a:defRPr sz="1800" kern="1200">
              <a:solidFill>
                <a:sysClr val="windowText" lastClr="000000"/>
              </a:solidFill>
              <a:latin typeface="Calibri"/>
            </a:defRPr>
          </a:lvl6pPr>
          <a:lvl7pPr marL="2743200" algn="l" defTabSz="914400" rtl="0" eaLnBrk="1" latinLnBrk="0" hangingPunct="1">
            <a:defRPr sz="1800" kern="1200">
              <a:solidFill>
                <a:sysClr val="windowText" lastClr="000000"/>
              </a:solidFill>
              <a:latin typeface="Calibri"/>
            </a:defRPr>
          </a:lvl7pPr>
          <a:lvl8pPr marL="3200400" algn="l" defTabSz="914400" rtl="0" eaLnBrk="1" latinLnBrk="0" hangingPunct="1">
            <a:defRPr sz="1800" kern="1200">
              <a:solidFill>
                <a:sysClr val="windowText" lastClr="000000"/>
              </a:solidFill>
              <a:latin typeface="Calibri"/>
            </a:defRPr>
          </a:lvl8pPr>
          <a:lvl9pPr marL="3657600" algn="l" defTabSz="914400" rtl="0" eaLnBrk="1" latinLnBrk="0" hangingPunct="1">
            <a:defRPr sz="1800" kern="1200">
              <a:solidFill>
                <a:sysClr val="windowText" lastClr="000000"/>
              </a:solidFill>
              <a:latin typeface="Calibri"/>
            </a:defRPr>
          </a:lvl9pPr>
        </a:lstStyle>
        <a:p xmlns:a="http://schemas.openxmlformats.org/drawingml/2006/main">
          <a:r>
            <a:rPr lang="en-US" dirty="0" smtClean="0">
              <a:solidFill>
                <a:srgbClr val="4F81BD"/>
              </a:solidFill>
            </a:rPr>
            <a:t>Index=133</a:t>
          </a:r>
          <a:endParaRPr lang="en-US" dirty="0">
            <a:solidFill>
              <a:srgbClr val="4F81BD"/>
            </a:solidFill>
          </a:endParaRPr>
        </a:p>
      </cdr:txBody>
    </cdr:sp>
  </cdr:relSizeAnchor>
  <cdr:relSizeAnchor xmlns:cdr="http://schemas.openxmlformats.org/drawingml/2006/chartDrawing">
    <cdr:from>
      <cdr:x>0.65385</cdr:x>
      <cdr:y>0.5266</cdr:y>
    </cdr:from>
    <cdr:to>
      <cdr:x>0.78579</cdr:x>
      <cdr:y>0.60394</cdr:y>
    </cdr:to>
    <cdr:sp macro="" textlink="">
      <cdr:nvSpPr>
        <cdr:cNvPr id="3" name="TextBox 2"/>
        <cdr:cNvSpPr txBox="1"/>
      </cdr:nvSpPr>
      <cdr:spPr>
        <a:xfrm xmlns:a="http://schemas.openxmlformats.org/drawingml/2006/main">
          <a:off x="5181600" y="2514600"/>
          <a:ext cx="1045666" cy="369332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 rtlCol="0">
          <a:spAutoFit/>
        </a:bodyPr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ysClr val="windowText" lastClr="000000"/>
              </a:solidFill>
              <a:latin typeface="Calibri"/>
            </a:defRPr>
          </a:lvl1pPr>
          <a:lvl2pPr marL="457200" algn="l" defTabSz="914400" rtl="0" eaLnBrk="1" latinLnBrk="0" hangingPunct="1">
            <a:defRPr sz="1800" kern="1200">
              <a:solidFill>
                <a:sysClr val="windowText" lastClr="000000"/>
              </a:solidFill>
              <a:latin typeface="Calibri"/>
            </a:defRPr>
          </a:lvl2pPr>
          <a:lvl3pPr marL="914400" algn="l" defTabSz="914400" rtl="0" eaLnBrk="1" latinLnBrk="0" hangingPunct="1">
            <a:defRPr sz="1800" kern="1200">
              <a:solidFill>
                <a:sysClr val="windowText" lastClr="000000"/>
              </a:solidFill>
              <a:latin typeface="Calibri"/>
            </a:defRPr>
          </a:lvl3pPr>
          <a:lvl4pPr marL="1371600" algn="l" defTabSz="914400" rtl="0" eaLnBrk="1" latinLnBrk="0" hangingPunct="1">
            <a:defRPr sz="1800" kern="1200">
              <a:solidFill>
                <a:sysClr val="windowText" lastClr="000000"/>
              </a:solidFill>
              <a:latin typeface="Calibri"/>
            </a:defRPr>
          </a:lvl4pPr>
          <a:lvl5pPr marL="1828800" algn="l" defTabSz="914400" rtl="0" eaLnBrk="1" latinLnBrk="0" hangingPunct="1">
            <a:defRPr sz="1800" kern="1200">
              <a:solidFill>
                <a:sysClr val="windowText" lastClr="000000"/>
              </a:solidFill>
              <a:latin typeface="Calibri"/>
            </a:defRPr>
          </a:lvl5pPr>
          <a:lvl6pPr marL="2286000" algn="l" defTabSz="914400" rtl="0" eaLnBrk="1" latinLnBrk="0" hangingPunct="1">
            <a:defRPr sz="1800" kern="1200">
              <a:solidFill>
                <a:sysClr val="windowText" lastClr="000000"/>
              </a:solidFill>
              <a:latin typeface="Calibri"/>
            </a:defRPr>
          </a:lvl6pPr>
          <a:lvl7pPr marL="2743200" algn="l" defTabSz="914400" rtl="0" eaLnBrk="1" latinLnBrk="0" hangingPunct="1">
            <a:defRPr sz="1800" kern="1200">
              <a:solidFill>
                <a:sysClr val="windowText" lastClr="000000"/>
              </a:solidFill>
              <a:latin typeface="Calibri"/>
            </a:defRPr>
          </a:lvl7pPr>
          <a:lvl8pPr marL="3200400" algn="l" defTabSz="914400" rtl="0" eaLnBrk="1" latinLnBrk="0" hangingPunct="1">
            <a:defRPr sz="1800" kern="1200">
              <a:solidFill>
                <a:sysClr val="windowText" lastClr="000000"/>
              </a:solidFill>
              <a:latin typeface="Calibri"/>
            </a:defRPr>
          </a:lvl8pPr>
          <a:lvl9pPr marL="3657600" algn="l" defTabSz="914400" rtl="0" eaLnBrk="1" latinLnBrk="0" hangingPunct="1">
            <a:defRPr sz="1800" kern="1200">
              <a:solidFill>
                <a:sysClr val="windowText" lastClr="000000"/>
              </a:solidFill>
              <a:latin typeface="Calibri"/>
            </a:defRPr>
          </a:lvl9pPr>
        </a:lstStyle>
        <a:p xmlns:a="http://schemas.openxmlformats.org/drawingml/2006/main">
          <a:r>
            <a:rPr lang="en-US" dirty="0" smtClean="0">
              <a:solidFill>
                <a:srgbClr val="4F81BD"/>
              </a:solidFill>
            </a:rPr>
            <a:t>Index=51</a:t>
          </a:r>
          <a:endParaRPr lang="en-US" dirty="0">
            <a:solidFill>
              <a:srgbClr val="4F81BD"/>
            </a:solidFill>
          </a:endParaRP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36BCFB15-FF8C-4F84-B128-6E60740EAAD4}" type="datetimeFigureOut">
              <a:rPr lang="en-US" smtClean="0"/>
              <a:pPr/>
              <a:t>1/22/2020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2A9ECFF2-801C-4FC8-81D7-355F661128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2696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latin typeface="Arial" charset="0"/>
              <a:ea typeface="Geneva" pitchFamily="-10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908953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081978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C2890-C1EA-4706-9839-0946BA072AEB}" type="datetimeFigureOut">
              <a:rPr lang="en-US" smtClean="0"/>
              <a:pPr/>
              <a:t>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9E984-8E12-4897-A420-BEB56F1CC5C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287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C2890-C1EA-4706-9839-0946BA072AEB}" type="datetimeFigureOut">
              <a:rPr lang="en-US" smtClean="0"/>
              <a:pPr/>
              <a:t>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9E984-8E12-4897-A420-BEB56F1CC5C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415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C2890-C1EA-4706-9839-0946BA072AEB}" type="datetimeFigureOut">
              <a:rPr lang="en-US" smtClean="0"/>
              <a:pPr/>
              <a:t>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9E984-8E12-4897-A420-BEB56F1CC5C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8445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2A404-C51F-4A98-A756-8DEE72641AF1}" type="datetimeFigureOut">
              <a:rPr lang="en-US" smtClean="0"/>
              <a:pPr/>
              <a:t>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28221-638D-484A-87A3-8667B0A5902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3117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2A404-C51F-4A98-A756-8DEE72641AF1}" type="datetimeFigureOut">
              <a:rPr lang="en-US" smtClean="0"/>
              <a:pPr/>
              <a:t>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28221-638D-484A-87A3-8667B0A5902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7137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2A404-C51F-4A98-A756-8DEE72641AF1}" type="datetimeFigureOut">
              <a:rPr lang="en-US" smtClean="0"/>
              <a:pPr/>
              <a:t>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28221-638D-484A-87A3-8667B0A5902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6968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2A404-C51F-4A98-A756-8DEE72641AF1}" type="datetimeFigureOut">
              <a:rPr lang="en-US" smtClean="0"/>
              <a:pPr/>
              <a:t>1/22/2020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28221-638D-484A-87A3-8667B0A5902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9986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2A404-C51F-4A98-A756-8DEE72641AF1}" type="datetimeFigureOut">
              <a:rPr lang="en-US" smtClean="0"/>
              <a:pPr/>
              <a:t>1/22/2020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28221-638D-484A-87A3-8667B0A5902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390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2A404-C51F-4A98-A756-8DEE72641AF1}" type="datetimeFigureOut">
              <a:rPr lang="en-US" smtClean="0"/>
              <a:pPr/>
              <a:t>1/22/2020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28221-638D-484A-87A3-8667B0A5902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2954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2A404-C51F-4A98-A756-8DEE72641AF1}" type="datetimeFigureOut">
              <a:rPr lang="en-US" smtClean="0"/>
              <a:pPr/>
              <a:t>1/22/2020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28221-638D-484A-87A3-8667B0A5902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0653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2A404-C51F-4A98-A756-8DEE72641AF1}" type="datetimeFigureOut">
              <a:rPr lang="en-US" smtClean="0"/>
              <a:pPr/>
              <a:t>1/22/2020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28221-638D-484A-87A3-8667B0A5902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493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C2890-C1EA-4706-9839-0946BA072AEB}" type="datetimeFigureOut">
              <a:rPr lang="en-US" smtClean="0"/>
              <a:pPr/>
              <a:t>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9E984-8E12-4897-A420-BEB56F1CC5C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4085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2A404-C51F-4A98-A756-8DEE72641AF1}" type="datetimeFigureOut">
              <a:rPr lang="en-US" smtClean="0"/>
              <a:pPr/>
              <a:t>1/22/2020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28221-638D-484A-87A3-8667B0A5902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84233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2A404-C51F-4A98-A756-8DEE72641AF1}" type="datetimeFigureOut">
              <a:rPr lang="en-US" smtClean="0"/>
              <a:pPr/>
              <a:t>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28221-638D-484A-87A3-8667B0A5902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17519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2A404-C51F-4A98-A756-8DEE72641AF1}" type="datetimeFigureOut">
              <a:rPr lang="en-US" smtClean="0"/>
              <a:pPr/>
              <a:t>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28221-638D-484A-87A3-8667B0A5902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48311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3F318-EDF6-4126-875B-A4ED6BE46D4F}" type="datetimeFigureOut">
              <a:rPr lang="en-US" smtClean="0"/>
              <a:pPr/>
              <a:t>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A12F2-697A-4078-9229-B1BFEA859A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3F318-EDF6-4126-875B-A4ED6BE46D4F}" type="datetimeFigureOut">
              <a:rPr lang="en-US" smtClean="0"/>
              <a:pPr/>
              <a:t>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A12F2-697A-4078-9229-B1BFEA859A0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3F318-EDF6-4126-875B-A4ED6BE46D4F}" type="datetimeFigureOut">
              <a:rPr lang="en-US" smtClean="0"/>
              <a:pPr/>
              <a:t>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A12F2-697A-4078-9229-B1BFEA859A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3F318-EDF6-4126-875B-A4ED6BE46D4F}" type="datetimeFigureOut">
              <a:rPr lang="en-US" smtClean="0"/>
              <a:pPr/>
              <a:t>1/22/2020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A12F2-697A-4078-9229-B1BFEA859A0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3F318-EDF6-4126-875B-A4ED6BE46D4F}" type="datetimeFigureOut">
              <a:rPr lang="en-US" smtClean="0"/>
              <a:pPr/>
              <a:t>1/22/2020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A12F2-697A-4078-9229-B1BFEA859A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3F318-EDF6-4126-875B-A4ED6BE46D4F}" type="datetimeFigureOut">
              <a:rPr lang="en-US" smtClean="0"/>
              <a:pPr/>
              <a:t>1/22/2020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A12F2-697A-4078-9229-B1BFEA859A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3F318-EDF6-4126-875B-A4ED6BE46D4F}" type="datetimeFigureOut">
              <a:rPr lang="en-US" smtClean="0"/>
              <a:pPr/>
              <a:t>1/22/2020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A12F2-697A-4078-9229-B1BFEA859A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C2890-C1EA-4706-9839-0946BA072AEB}" type="datetimeFigureOut">
              <a:rPr lang="en-US" smtClean="0"/>
              <a:pPr/>
              <a:t>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9E984-8E12-4897-A420-BEB56F1CC5C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98452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3F318-EDF6-4126-875B-A4ED6BE46D4F}" type="datetimeFigureOut">
              <a:rPr lang="en-US" smtClean="0"/>
              <a:pPr/>
              <a:t>1/22/2020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A12F2-697A-4078-9229-B1BFEA859A0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3F318-EDF6-4126-875B-A4ED6BE46D4F}" type="datetimeFigureOut">
              <a:rPr lang="en-US" smtClean="0"/>
              <a:pPr/>
              <a:t>1/22/2020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A12F2-697A-4078-9229-B1BFEA859A0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3F318-EDF6-4126-875B-A4ED6BE46D4F}" type="datetimeFigureOut">
              <a:rPr lang="en-US" smtClean="0"/>
              <a:pPr/>
              <a:t>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A12F2-697A-4078-9229-B1BFEA859A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3F318-EDF6-4126-875B-A4ED6BE46D4F}" type="datetimeFigureOut">
              <a:rPr lang="en-US" smtClean="0"/>
              <a:pPr/>
              <a:t>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A12F2-697A-4078-9229-B1BFEA859A00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5"/>
          <p:cNvSpPr>
            <a:spLocks noChangeArrowheads="1"/>
          </p:cNvSpPr>
          <p:nvPr userDrawn="1"/>
        </p:nvSpPr>
        <p:spPr bwMode="auto">
          <a:xfrm>
            <a:off x="0" y="1209675"/>
            <a:ext cx="9144000" cy="1493838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458788" y="1261870"/>
            <a:ext cx="8228011" cy="1360102"/>
          </a:xfrm>
        </p:spPr>
        <p:txBody>
          <a:bodyPr anchor="t"/>
          <a:lstStyle>
            <a:lvl1pPr>
              <a:defRPr sz="3600" b="1" i="0">
                <a:solidFill>
                  <a:srgbClr val="FFFFFF"/>
                </a:solidFill>
                <a:latin typeface="Arial Black"/>
                <a:cs typeface="Arial Black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387077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3F318-EDF6-4126-875B-A4ED6BE46D4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1/22/2020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A12F2-697A-4078-9229-B1BFEA859A0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037758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3F318-EDF6-4126-875B-A4ED6BE46D4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1/22/2020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A12F2-697A-4078-9229-B1BFEA859A0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79982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3F318-EDF6-4126-875B-A4ED6BE46D4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1/22/2020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A12F2-697A-4078-9229-B1BFEA859A0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501323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3F318-EDF6-4126-875B-A4ED6BE46D4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1/22/2020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A12F2-697A-4078-9229-B1BFEA859A0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602119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3F318-EDF6-4126-875B-A4ED6BE46D4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1/22/2020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A12F2-697A-4078-9229-B1BFEA859A0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1978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C2890-C1EA-4706-9839-0946BA072AEB}" type="datetimeFigureOut">
              <a:rPr lang="en-US" smtClean="0"/>
              <a:pPr/>
              <a:t>1/22/2020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9E984-8E12-4897-A420-BEB56F1CC5C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20834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3F318-EDF6-4126-875B-A4ED6BE46D4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1/22/2020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A12F2-697A-4078-9229-B1BFEA859A0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540897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3F318-EDF6-4126-875B-A4ED6BE46D4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1/22/2020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A12F2-697A-4078-9229-B1BFEA859A0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965661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3F318-EDF6-4126-875B-A4ED6BE46D4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1/22/2020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A12F2-697A-4078-9229-B1BFEA859A0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701254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3F318-EDF6-4126-875B-A4ED6BE46D4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1/22/2020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A12F2-697A-4078-9229-B1BFEA859A0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711117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3F318-EDF6-4126-875B-A4ED6BE46D4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1/22/2020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A12F2-697A-4078-9229-B1BFEA859A0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771446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3F318-EDF6-4126-875B-A4ED6BE46D4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1/22/2020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A12F2-697A-4078-9229-B1BFEA859A0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497312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5"/>
          <p:cNvSpPr>
            <a:spLocks noChangeArrowheads="1"/>
          </p:cNvSpPr>
          <p:nvPr userDrawn="1"/>
        </p:nvSpPr>
        <p:spPr bwMode="auto">
          <a:xfrm>
            <a:off x="0" y="1209675"/>
            <a:ext cx="9144000" cy="1493838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solidFill>
                <a:srgbClr val="1F497D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458788" y="1261870"/>
            <a:ext cx="8228011" cy="1360102"/>
          </a:xfrm>
        </p:spPr>
        <p:txBody>
          <a:bodyPr anchor="t"/>
          <a:lstStyle>
            <a:lvl1pPr>
              <a:defRPr sz="3600" b="1" i="0">
                <a:solidFill>
                  <a:srgbClr val="FFFFFF"/>
                </a:solidFill>
                <a:latin typeface="Arial Black"/>
                <a:cs typeface="Arial Black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70179"/>
      </p:ext>
    </p:extLst>
  </p:cSld>
  <p:clrMapOvr>
    <a:masterClrMapping/>
  </p:clrMapOvr>
  <p:transition spd="med">
    <p:fad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139068" y="6528816"/>
            <a:ext cx="874643" cy="201168"/>
          </a:xfrm>
          <a:prstGeom prst="rect">
            <a:avLst/>
          </a:prstGeom>
        </p:spPr>
        <p:txBody>
          <a:bodyPr/>
          <a:lstStyle/>
          <a:p>
            <a:fld id="{A03F2AD8-13C7-4282-90AA-745427DE0EB3}" type="datetime1">
              <a:rPr lang="en-US" smtClean="0"/>
              <a:pPr/>
              <a:t>1/22/2020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127108" y="6528816"/>
            <a:ext cx="877824" cy="201168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72500" y="6537325"/>
            <a:ext cx="422275" cy="265113"/>
          </a:xfrm>
          <a:prstGeom prst="rect">
            <a:avLst/>
          </a:prstGeom>
        </p:spPr>
        <p:txBody>
          <a:bodyPr/>
          <a:lstStyle/>
          <a:p>
            <a:fld id="{DE10C7D5-177D-4F4F-A313-CDE313700CD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379413" y="6188075"/>
            <a:ext cx="8385175" cy="212725"/>
          </a:xfrm>
        </p:spPr>
        <p:txBody>
          <a:bodyPr anchor="b" anchorCtr="0">
            <a:noAutofit/>
          </a:bodyPr>
          <a:lstStyle>
            <a:lvl1pPr>
              <a:defRPr sz="900" b="0">
                <a:solidFill>
                  <a:schemeClr val="tx2"/>
                </a:solidFill>
              </a:defRPr>
            </a:lvl1pPr>
            <a:lvl2pPr>
              <a:defRPr sz="900" b="0"/>
            </a:lvl2pPr>
            <a:lvl3pPr>
              <a:defRPr sz="900" b="0"/>
            </a:lvl3pPr>
            <a:lvl4pPr>
              <a:defRPr sz="900" b="0"/>
            </a:lvl4pPr>
            <a:lvl5pPr>
              <a:defRPr sz="900" b="0"/>
            </a:lvl5pPr>
          </a:lstStyle>
          <a:p>
            <a:pPr lvl="0"/>
            <a:r>
              <a:rPr lang="en-US" dirty="0" smtClean="0"/>
              <a:t>Click to edit footnote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79413" y="854108"/>
            <a:ext cx="8385175" cy="687387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 smtClean="0"/>
              <a:t>Click to edit subtitle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228600" y="6629400"/>
            <a:ext cx="2133600" cy="228600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40821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C2890-C1EA-4706-9839-0946BA072AEB}" type="datetimeFigureOut">
              <a:rPr lang="en-US" smtClean="0"/>
              <a:pPr/>
              <a:t>1/22/2020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9E984-8E12-4897-A420-BEB56F1CC5C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703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C2890-C1EA-4706-9839-0946BA072AEB}" type="datetimeFigureOut">
              <a:rPr lang="en-US" smtClean="0"/>
              <a:pPr/>
              <a:t>1/22/2020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9E984-8E12-4897-A420-BEB56F1CC5C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37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C2890-C1EA-4706-9839-0946BA072AEB}" type="datetimeFigureOut">
              <a:rPr lang="en-US" smtClean="0"/>
              <a:pPr/>
              <a:t>1/22/2020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9E984-8E12-4897-A420-BEB56F1CC5C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291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C2890-C1EA-4706-9839-0946BA072AEB}" type="datetimeFigureOut">
              <a:rPr lang="en-US" smtClean="0"/>
              <a:pPr/>
              <a:t>1/22/2020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9E984-8E12-4897-A420-BEB56F1CC5C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314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C2890-C1EA-4706-9839-0946BA072AEB}" type="datetimeFigureOut">
              <a:rPr lang="en-US" smtClean="0"/>
              <a:pPr/>
              <a:t>1/22/2020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9E984-8E12-4897-A420-BEB56F1CC5C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431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slideLayout" Target="../slideLayouts/slideLayout47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6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4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4C2890-C1EA-4706-9839-0946BA072AEB}" type="datetimeFigureOut">
              <a:rPr lang="en-US" smtClean="0"/>
              <a:pPr/>
              <a:t>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89E984-8E12-4897-A420-BEB56F1CC5C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793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2A404-C51F-4A98-A756-8DEE72641AF1}" type="datetimeFigureOut">
              <a:rPr lang="en-US" smtClean="0"/>
              <a:pPr/>
              <a:t>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628221-638D-484A-87A3-8667B0A5902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880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9D1D110F-3F4E-48D9-B8AA-5D0E825AFDBA}" type="datetime1">
              <a:rPr lang="en-US" smtClean="0"/>
              <a:pPr/>
              <a:t>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  <p:sldLayoutId id="2147483743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33F318-EDF6-4126-875B-A4ED6BE46D4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1/22/2020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A12F2-697A-4078-9229-B1BFEA859A0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1874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8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4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5.w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4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itle 2"/>
          <p:cNvSpPr>
            <a:spLocks noGrp="1"/>
          </p:cNvSpPr>
          <p:nvPr>
            <p:ph type="ctrTitle"/>
          </p:nvPr>
        </p:nvSpPr>
        <p:spPr>
          <a:xfrm>
            <a:off x="0" y="1262063"/>
            <a:ext cx="9144000" cy="1360487"/>
          </a:xfrm>
        </p:spPr>
        <p:txBody>
          <a:bodyPr>
            <a:normAutofit fontScale="90000"/>
          </a:bodyPr>
          <a:lstStyle/>
          <a:p>
            <a:r>
              <a:rPr lang="en-US" sz="3200" b="0" dirty="0" smtClean="0">
                <a:latin typeface="Arial Black" pitchFamily="34" charset="0"/>
                <a:ea typeface="Geneva" pitchFamily="-108" charset="-128"/>
              </a:rPr>
              <a:t/>
            </a:r>
            <a:br>
              <a:rPr lang="en-US" sz="3200" b="0" dirty="0" smtClean="0">
                <a:latin typeface="Arial Black" pitchFamily="34" charset="0"/>
                <a:ea typeface="Geneva" pitchFamily="-108" charset="-128"/>
              </a:rPr>
            </a:br>
            <a:r>
              <a:rPr lang="en-US" sz="3200" b="0" dirty="0" smtClean="0">
                <a:latin typeface="Arial Black" pitchFamily="34" charset="0"/>
                <a:ea typeface="Geneva" pitchFamily="-108" charset="-128"/>
              </a:rPr>
              <a:t>Segmentation Systems in Marketing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3200" b="0" dirty="0" smtClean="0">
              <a:latin typeface="Arial Black" pitchFamily="34" charset="0"/>
              <a:ea typeface="Geneva" pitchFamily="-108" charset="-128"/>
            </a:endParaRPr>
          </a:p>
        </p:txBody>
      </p:sp>
      <p:pic>
        <p:nvPicPr>
          <p:cNvPr id="10" name="Picture 2" descr="http://ajani.ca/blog/wp-content/uploads/2010/09/illustration_numbers_man_by_visual_artist_tariq_yousef_shishani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4105275"/>
            <a:ext cx="9144000" cy="2743200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-76200" y="3311604"/>
            <a:ext cx="185234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Max </a:t>
            </a:r>
            <a:r>
              <a:rPr lang="en-US" sz="1200" dirty="0" err="1" smtClean="0"/>
              <a:t>Kilger,Ph.D</a:t>
            </a:r>
            <a:r>
              <a:rPr lang="en-US" sz="1200" dirty="0" smtClean="0"/>
              <a:t>.</a:t>
            </a:r>
          </a:p>
          <a:p>
            <a:r>
              <a:rPr lang="en-US" sz="1200" dirty="0" smtClean="0"/>
              <a:t>Department of Marketing</a:t>
            </a:r>
          </a:p>
          <a:p>
            <a:r>
              <a:rPr lang="en-US" sz="1200" dirty="0" smtClean="0"/>
              <a:t>UTSA</a:t>
            </a:r>
          </a:p>
          <a:p>
            <a:r>
              <a:rPr lang="en-US" sz="1200" dirty="0" smtClean="0"/>
              <a:t>MKT6971</a:t>
            </a:r>
            <a:endParaRPr lang="en-US" sz="1200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4041880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50078" y="529826"/>
            <a:ext cx="3256684" cy="9326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/>
            <a:r>
              <a:rPr sz="1227" b="1" spc="-34" dirty="0">
                <a:solidFill>
                  <a:srgbClr val="143D8D"/>
                </a:solidFill>
                <a:latin typeface="Arial"/>
                <a:cs typeface="Arial"/>
              </a:rPr>
              <a:t>ORDE</a:t>
            </a:r>
            <a:r>
              <a:rPr sz="1227" b="1" dirty="0">
                <a:solidFill>
                  <a:srgbClr val="143D8D"/>
                </a:solidFill>
                <a:latin typeface="Arial"/>
                <a:cs typeface="Arial"/>
              </a:rPr>
              <a:t>R</a:t>
            </a:r>
            <a:r>
              <a:rPr sz="1227" b="1" spc="-65" dirty="0">
                <a:solidFill>
                  <a:srgbClr val="143D8D"/>
                </a:solidFill>
                <a:latin typeface="Arial"/>
                <a:cs typeface="Arial"/>
              </a:rPr>
              <a:t> </a:t>
            </a:r>
            <a:r>
              <a:rPr sz="1227" b="1" spc="-55" dirty="0">
                <a:solidFill>
                  <a:srgbClr val="143D8D"/>
                </a:solidFill>
                <a:latin typeface="Arial"/>
                <a:cs typeface="Arial"/>
              </a:rPr>
              <a:t>O</a:t>
            </a:r>
            <a:r>
              <a:rPr sz="1227" b="1" spc="-17" dirty="0">
                <a:solidFill>
                  <a:srgbClr val="143D8D"/>
                </a:solidFill>
                <a:latin typeface="Arial"/>
                <a:cs typeface="Arial"/>
              </a:rPr>
              <a:t>F</a:t>
            </a:r>
            <a:r>
              <a:rPr sz="1227" b="1" spc="-65" dirty="0">
                <a:solidFill>
                  <a:srgbClr val="143D8D"/>
                </a:solidFill>
                <a:latin typeface="Arial"/>
                <a:cs typeface="Arial"/>
              </a:rPr>
              <a:t> </a:t>
            </a:r>
            <a:r>
              <a:rPr sz="1227" b="1" spc="-34" dirty="0">
                <a:solidFill>
                  <a:srgbClr val="143D8D"/>
                </a:solidFill>
                <a:latin typeface="Arial"/>
                <a:cs typeface="Arial"/>
              </a:rPr>
              <a:t>CONTENTS</a:t>
            </a:r>
            <a:endParaRPr sz="1227">
              <a:latin typeface="Arial"/>
              <a:cs typeface="Arial"/>
            </a:endParaRPr>
          </a:p>
          <a:p>
            <a:pPr marL="8659">
              <a:spcBef>
                <a:spcPts val="665"/>
              </a:spcBef>
            </a:pPr>
            <a:r>
              <a:rPr sz="818" b="1" dirty="0">
                <a:solidFill>
                  <a:srgbClr val="143D8D"/>
                </a:solidFill>
                <a:latin typeface="Arial"/>
                <a:cs typeface="Arial"/>
              </a:rPr>
              <a:t>INTRODUCTION</a:t>
            </a:r>
            <a:endParaRPr sz="818">
              <a:latin typeface="Arial"/>
              <a:cs typeface="Arial"/>
            </a:endParaRPr>
          </a:p>
          <a:p>
            <a:pPr marL="138109" marR="658073">
              <a:lnSpc>
                <a:spcPts val="818"/>
              </a:lnSpc>
            </a:pPr>
            <a:r>
              <a:rPr sz="614" spc="-24" dirty="0">
                <a:solidFill>
                  <a:srgbClr val="143D8D"/>
                </a:solidFill>
                <a:latin typeface="Arial"/>
                <a:cs typeface="Arial"/>
              </a:rPr>
              <a:t>Personic</a:t>
            </a:r>
            <a:r>
              <a:rPr sz="614" spc="-27" dirty="0">
                <a:solidFill>
                  <a:srgbClr val="143D8D"/>
                </a:solidFill>
                <a:latin typeface="Arial"/>
                <a:cs typeface="Arial"/>
              </a:rPr>
              <a:t>X</a:t>
            </a:r>
            <a:r>
              <a:rPr sz="614" spc="-3" dirty="0">
                <a:solidFill>
                  <a:srgbClr val="143D8D"/>
                </a:solidFill>
                <a:latin typeface="Arial"/>
                <a:cs typeface="Arial"/>
              </a:rPr>
              <a:t> </a:t>
            </a:r>
            <a:r>
              <a:rPr sz="614" spc="-20" dirty="0">
                <a:solidFill>
                  <a:srgbClr val="143D8D"/>
                </a:solidFill>
                <a:latin typeface="Arial"/>
                <a:cs typeface="Arial"/>
              </a:rPr>
              <a:t>Classi</a:t>
            </a:r>
            <a:r>
              <a:rPr sz="614" spc="-17" dirty="0">
                <a:solidFill>
                  <a:srgbClr val="143D8D"/>
                </a:solidFill>
                <a:latin typeface="Arial"/>
                <a:cs typeface="Arial"/>
              </a:rPr>
              <a:t>c</a:t>
            </a:r>
            <a:r>
              <a:rPr sz="614" spc="-3" dirty="0">
                <a:solidFill>
                  <a:srgbClr val="143D8D"/>
                </a:solidFill>
                <a:latin typeface="Arial"/>
                <a:cs typeface="Arial"/>
              </a:rPr>
              <a:t> </a:t>
            </a:r>
            <a:r>
              <a:rPr sz="614" spc="-20" dirty="0">
                <a:solidFill>
                  <a:srgbClr val="143D8D"/>
                </a:solidFill>
                <a:latin typeface="Arial"/>
                <a:cs typeface="Arial"/>
              </a:rPr>
              <a:t>Cluste</a:t>
            </a:r>
            <a:r>
              <a:rPr sz="614" spc="-10" dirty="0">
                <a:solidFill>
                  <a:srgbClr val="143D8D"/>
                </a:solidFill>
                <a:latin typeface="Arial"/>
                <a:cs typeface="Arial"/>
              </a:rPr>
              <a:t>r</a:t>
            </a:r>
            <a:r>
              <a:rPr sz="614" spc="-3" dirty="0">
                <a:solidFill>
                  <a:srgbClr val="143D8D"/>
                </a:solidFill>
                <a:latin typeface="Arial"/>
                <a:cs typeface="Arial"/>
              </a:rPr>
              <a:t> </a:t>
            </a:r>
            <a:r>
              <a:rPr sz="614" spc="-27" dirty="0">
                <a:solidFill>
                  <a:srgbClr val="143D8D"/>
                </a:solidFill>
                <a:latin typeface="Arial"/>
                <a:cs typeface="Arial"/>
              </a:rPr>
              <a:t>Q</a:t>
            </a:r>
            <a:r>
              <a:rPr sz="614" spc="-14" dirty="0">
                <a:solidFill>
                  <a:srgbClr val="143D8D"/>
                </a:solidFill>
                <a:latin typeface="Arial"/>
                <a:cs typeface="Arial"/>
              </a:rPr>
              <a:t>uic</a:t>
            </a:r>
            <a:r>
              <a:rPr sz="614" spc="-10" dirty="0">
                <a:solidFill>
                  <a:srgbClr val="143D8D"/>
                </a:solidFill>
                <a:latin typeface="Arial"/>
                <a:cs typeface="Arial"/>
              </a:rPr>
              <a:t>k</a:t>
            </a:r>
            <a:r>
              <a:rPr sz="614" spc="-3" dirty="0">
                <a:solidFill>
                  <a:srgbClr val="143D8D"/>
                </a:solidFill>
                <a:latin typeface="Arial"/>
                <a:cs typeface="Arial"/>
              </a:rPr>
              <a:t> </a:t>
            </a:r>
            <a:r>
              <a:rPr sz="614" spc="-27" dirty="0">
                <a:solidFill>
                  <a:srgbClr val="143D8D"/>
                </a:solidFill>
                <a:latin typeface="Arial"/>
                <a:cs typeface="Arial"/>
              </a:rPr>
              <a:t>Refe</a:t>
            </a:r>
            <a:r>
              <a:rPr sz="614" spc="-31" dirty="0">
                <a:solidFill>
                  <a:srgbClr val="143D8D"/>
                </a:solidFill>
                <a:latin typeface="Arial"/>
                <a:cs typeface="Arial"/>
              </a:rPr>
              <a:t>r</a:t>
            </a:r>
            <a:r>
              <a:rPr sz="614" spc="-27" dirty="0">
                <a:solidFill>
                  <a:srgbClr val="143D8D"/>
                </a:solidFill>
                <a:latin typeface="Arial"/>
                <a:cs typeface="Arial"/>
              </a:rPr>
              <a:t>e</a:t>
            </a:r>
            <a:r>
              <a:rPr sz="614" spc="-14" dirty="0">
                <a:solidFill>
                  <a:srgbClr val="143D8D"/>
                </a:solidFill>
                <a:latin typeface="Arial"/>
                <a:cs typeface="Arial"/>
              </a:rPr>
              <a:t>nc</a:t>
            </a:r>
            <a:r>
              <a:rPr sz="614" spc="-10" dirty="0">
                <a:solidFill>
                  <a:srgbClr val="143D8D"/>
                </a:solidFill>
                <a:latin typeface="Arial"/>
                <a:cs typeface="Arial"/>
              </a:rPr>
              <a:t>e</a:t>
            </a:r>
            <a:r>
              <a:rPr sz="614" spc="-3" dirty="0">
                <a:solidFill>
                  <a:srgbClr val="143D8D"/>
                </a:solidFill>
                <a:latin typeface="Arial"/>
                <a:cs typeface="Arial"/>
              </a:rPr>
              <a:t> </a:t>
            </a:r>
            <a:r>
              <a:rPr sz="614" spc="-20" dirty="0">
                <a:solidFill>
                  <a:srgbClr val="143D8D"/>
                </a:solidFill>
                <a:latin typeface="Arial"/>
                <a:cs typeface="Arial"/>
              </a:rPr>
              <a:t>(organized</a:t>
            </a:r>
            <a:r>
              <a:rPr sz="614" spc="-3" dirty="0">
                <a:solidFill>
                  <a:srgbClr val="143D8D"/>
                </a:solidFill>
                <a:latin typeface="Arial"/>
                <a:cs typeface="Arial"/>
              </a:rPr>
              <a:t> </a:t>
            </a:r>
            <a:r>
              <a:rPr sz="614" spc="-10" dirty="0">
                <a:solidFill>
                  <a:srgbClr val="143D8D"/>
                </a:solidFill>
                <a:latin typeface="Arial"/>
                <a:cs typeface="Arial"/>
              </a:rPr>
              <a:t>b</a:t>
            </a:r>
            <a:r>
              <a:rPr sz="614" spc="-7" dirty="0">
                <a:solidFill>
                  <a:srgbClr val="143D8D"/>
                </a:solidFill>
                <a:latin typeface="Arial"/>
                <a:cs typeface="Arial"/>
              </a:rPr>
              <a:t>y</a:t>
            </a:r>
            <a:r>
              <a:rPr sz="614" spc="-3" dirty="0">
                <a:solidFill>
                  <a:srgbClr val="143D8D"/>
                </a:solidFill>
                <a:latin typeface="Arial"/>
                <a:cs typeface="Arial"/>
              </a:rPr>
              <a:t> </a:t>
            </a:r>
            <a:r>
              <a:rPr sz="614" spc="-20" dirty="0">
                <a:solidFill>
                  <a:srgbClr val="143D8D"/>
                </a:solidFill>
                <a:latin typeface="Arial"/>
                <a:cs typeface="Arial"/>
              </a:rPr>
              <a:t>lif</a:t>
            </a:r>
            <a:r>
              <a:rPr sz="614" spc="-37" dirty="0">
                <a:solidFill>
                  <a:srgbClr val="143D8D"/>
                </a:solidFill>
                <a:latin typeface="Arial"/>
                <a:cs typeface="Arial"/>
              </a:rPr>
              <a:t>e</a:t>
            </a:r>
            <a:r>
              <a:rPr sz="614" spc="-3" dirty="0">
                <a:solidFill>
                  <a:srgbClr val="143D8D"/>
                </a:solidFill>
                <a:latin typeface="Arial"/>
                <a:cs typeface="Arial"/>
              </a:rPr>
              <a:t> </a:t>
            </a:r>
            <a:r>
              <a:rPr sz="614" spc="-17" dirty="0">
                <a:solidFill>
                  <a:srgbClr val="143D8D"/>
                </a:solidFill>
                <a:latin typeface="Arial"/>
                <a:cs typeface="Arial"/>
              </a:rPr>
              <a:t>stag</a:t>
            </a:r>
            <a:r>
              <a:rPr sz="614" spc="-14" dirty="0">
                <a:solidFill>
                  <a:srgbClr val="143D8D"/>
                </a:solidFill>
                <a:latin typeface="Arial"/>
                <a:cs typeface="Arial"/>
              </a:rPr>
              <a:t>e</a:t>
            </a:r>
            <a:r>
              <a:rPr sz="614" spc="-3" dirty="0">
                <a:solidFill>
                  <a:srgbClr val="143D8D"/>
                </a:solidFill>
                <a:latin typeface="Arial"/>
                <a:cs typeface="Arial"/>
              </a:rPr>
              <a:t> </a:t>
            </a:r>
            <a:r>
              <a:rPr sz="614" spc="-14" dirty="0">
                <a:solidFill>
                  <a:srgbClr val="143D8D"/>
                </a:solidFill>
                <a:latin typeface="Arial"/>
                <a:cs typeface="Arial"/>
              </a:rPr>
              <a:t>g</a:t>
            </a:r>
            <a:r>
              <a:rPr sz="614" spc="-20" dirty="0">
                <a:solidFill>
                  <a:srgbClr val="143D8D"/>
                </a:solidFill>
                <a:latin typeface="Arial"/>
                <a:cs typeface="Arial"/>
              </a:rPr>
              <a:t>roup)</a:t>
            </a:r>
            <a:r>
              <a:rPr sz="614" spc="-14" dirty="0">
                <a:solidFill>
                  <a:srgbClr val="143D8D"/>
                </a:solidFill>
                <a:latin typeface="Arial"/>
                <a:cs typeface="Arial"/>
              </a:rPr>
              <a:t> </a:t>
            </a:r>
            <a:r>
              <a:rPr sz="614" spc="-24" dirty="0">
                <a:solidFill>
                  <a:srgbClr val="143D8D"/>
                </a:solidFill>
                <a:latin typeface="Arial"/>
                <a:cs typeface="Arial"/>
              </a:rPr>
              <a:t>Personic</a:t>
            </a:r>
            <a:r>
              <a:rPr sz="614" spc="-27" dirty="0">
                <a:solidFill>
                  <a:srgbClr val="143D8D"/>
                </a:solidFill>
                <a:latin typeface="Arial"/>
                <a:cs typeface="Arial"/>
              </a:rPr>
              <a:t>X</a:t>
            </a:r>
            <a:r>
              <a:rPr sz="614" spc="-3" dirty="0">
                <a:solidFill>
                  <a:srgbClr val="143D8D"/>
                </a:solidFill>
                <a:latin typeface="Arial"/>
                <a:cs typeface="Arial"/>
              </a:rPr>
              <a:t> </a:t>
            </a:r>
            <a:r>
              <a:rPr sz="614" spc="-20" dirty="0">
                <a:solidFill>
                  <a:srgbClr val="143D8D"/>
                </a:solidFill>
                <a:latin typeface="Arial"/>
                <a:cs typeface="Arial"/>
              </a:rPr>
              <a:t>Classi</a:t>
            </a:r>
            <a:r>
              <a:rPr sz="614" spc="-17" dirty="0">
                <a:solidFill>
                  <a:srgbClr val="143D8D"/>
                </a:solidFill>
                <a:latin typeface="Arial"/>
                <a:cs typeface="Arial"/>
              </a:rPr>
              <a:t>c</a:t>
            </a:r>
            <a:r>
              <a:rPr sz="614" spc="-3" dirty="0">
                <a:solidFill>
                  <a:srgbClr val="143D8D"/>
                </a:solidFill>
                <a:latin typeface="Arial"/>
                <a:cs typeface="Arial"/>
              </a:rPr>
              <a:t> </a:t>
            </a:r>
            <a:r>
              <a:rPr sz="614" spc="-20" dirty="0">
                <a:solidFill>
                  <a:srgbClr val="143D8D"/>
                </a:solidFill>
                <a:latin typeface="Arial"/>
                <a:cs typeface="Arial"/>
              </a:rPr>
              <a:t>Cluste</a:t>
            </a:r>
            <a:r>
              <a:rPr sz="614" spc="-10" dirty="0">
                <a:solidFill>
                  <a:srgbClr val="143D8D"/>
                </a:solidFill>
                <a:latin typeface="Arial"/>
                <a:cs typeface="Arial"/>
              </a:rPr>
              <a:t>r</a:t>
            </a:r>
            <a:r>
              <a:rPr sz="614" spc="-3" dirty="0">
                <a:solidFill>
                  <a:srgbClr val="143D8D"/>
                </a:solidFill>
                <a:latin typeface="Arial"/>
                <a:cs typeface="Arial"/>
              </a:rPr>
              <a:t> </a:t>
            </a:r>
            <a:r>
              <a:rPr sz="614" spc="-27" dirty="0">
                <a:solidFill>
                  <a:srgbClr val="143D8D"/>
                </a:solidFill>
                <a:latin typeface="Arial"/>
                <a:cs typeface="Arial"/>
              </a:rPr>
              <a:t>Q</a:t>
            </a:r>
            <a:r>
              <a:rPr sz="614" spc="-14" dirty="0">
                <a:solidFill>
                  <a:srgbClr val="143D8D"/>
                </a:solidFill>
                <a:latin typeface="Arial"/>
                <a:cs typeface="Arial"/>
              </a:rPr>
              <a:t>uic</a:t>
            </a:r>
            <a:r>
              <a:rPr sz="614" spc="-10" dirty="0">
                <a:solidFill>
                  <a:srgbClr val="143D8D"/>
                </a:solidFill>
                <a:latin typeface="Arial"/>
                <a:cs typeface="Arial"/>
              </a:rPr>
              <a:t>k</a:t>
            </a:r>
            <a:r>
              <a:rPr sz="614" spc="-3" dirty="0">
                <a:solidFill>
                  <a:srgbClr val="143D8D"/>
                </a:solidFill>
                <a:latin typeface="Arial"/>
                <a:cs typeface="Arial"/>
              </a:rPr>
              <a:t> </a:t>
            </a:r>
            <a:r>
              <a:rPr sz="614" spc="-27" dirty="0">
                <a:solidFill>
                  <a:srgbClr val="143D8D"/>
                </a:solidFill>
                <a:latin typeface="Arial"/>
                <a:cs typeface="Arial"/>
              </a:rPr>
              <a:t>Refe</a:t>
            </a:r>
            <a:r>
              <a:rPr sz="614" spc="-31" dirty="0">
                <a:solidFill>
                  <a:srgbClr val="143D8D"/>
                </a:solidFill>
                <a:latin typeface="Arial"/>
                <a:cs typeface="Arial"/>
              </a:rPr>
              <a:t>r</a:t>
            </a:r>
            <a:r>
              <a:rPr sz="614" spc="-27" dirty="0">
                <a:solidFill>
                  <a:srgbClr val="143D8D"/>
                </a:solidFill>
                <a:latin typeface="Arial"/>
                <a:cs typeface="Arial"/>
              </a:rPr>
              <a:t>e</a:t>
            </a:r>
            <a:r>
              <a:rPr sz="614" spc="-14" dirty="0">
                <a:solidFill>
                  <a:srgbClr val="143D8D"/>
                </a:solidFill>
                <a:latin typeface="Arial"/>
                <a:cs typeface="Arial"/>
              </a:rPr>
              <a:t>nc</a:t>
            </a:r>
            <a:r>
              <a:rPr sz="614" spc="-10" dirty="0">
                <a:solidFill>
                  <a:srgbClr val="143D8D"/>
                </a:solidFill>
                <a:latin typeface="Arial"/>
                <a:cs typeface="Arial"/>
              </a:rPr>
              <a:t>e</a:t>
            </a:r>
            <a:r>
              <a:rPr sz="614" spc="-3" dirty="0">
                <a:solidFill>
                  <a:srgbClr val="143D8D"/>
                </a:solidFill>
                <a:latin typeface="Arial"/>
                <a:cs typeface="Arial"/>
              </a:rPr>
              <a:t> </a:t>
            </a:r>
            <a:r>
              <a:rPr sz="614" spc="-20" dirty="0">
                <a:solidFill>
                  <a:srgbClr val="143D8D"/>
                </a:solidFill>
                <a:latin typeface="Arial"/>
                <a:cs typeface="Arial"/>
              </a:rPr>
              <a:t>(organized</a:t>
            </a:r>
            <a:r>
              <a:rPr sz="614" spc="-3" dirty="0">
                <a:solidFill>
                  <a:srgbClr val="143D8D"/>
                </a:solidFill>
                <a:latin typeface="Arial"/>
                <a:cs typeface="Arial"/>
              </a:rPr>
              <a:t> </a:t>
            </a:r>
            <a:r>
              <a:rPr sz="614" spc="-10" dirty="0">
                <a:solidFill>
                  <a:srgbClr val="143D8D"/>
                </a:solidFill>
                <a:latin typeface="Arial"/>
                <a:cs typeface="Arial"/>
              </a:rPr>
              <a:t>b</a:t>
            </a:r>
            <a:r>
              <a:rPr sz="614" spc="-7" dirty="0">
                <a:solidFill>
                  <a:srgbClr val="143D8D"/>
                </a:solidFill>
                <a:latin typeface="Arial"/>
                <a:cs typeface="Arial"/>
              </a:rPr>
              <a:t>y</a:t>
            </a:r>
            <a:r>
              <a:rPr sz="614" spc="-3" dirty="0">
                <a:solidFill>
                  <a:srgbClr val="143D8D"/>
                </a:solidFill>
                <a:latin typeface="Arial"/>
                <a:cs typeface="Arial"/>
              </a:rPr>
              <a:t> </a:t>
            </a:r>
            <a:r>
              <a:rPr sz="614" spc="-17" dirty="0">
                <a:solidFill>
                  <a:srgbClr val="143D8D"/>
                </a:solidFill>
                <a:latin typeface="Arial"/>
                <a:cs typeface="Arial"/>
              </a:rPr>
              <a:t>cluste</a:t>
            </a:r>
            <a:r>
              <a:rPr sz="614" spc="-10" dirty="0">
                <a:solidFill>
                  <a:srgbClr val="143D8D"/>
                </a:solidFill>
                <a:latin typeface="Arial"/>
                <a:cs typeface="Arial"/>
              </a:rPr>
              <a:t>r</a:t>
            </a:r>
            <a:r>
              <a:rPr sz="614" spc="-3" dirty="0">
                <a:solidFill>
                  <a:srgbClr val="143D8D"/>
                </a:solidFill>
                <a:latin typeface="Arial"/>
                <a:cs typeface="Arial"/>
              </a:rPr>
              <a:t> </a:t>
            </a:r>
            <a:r>
              <a:rPr sz="614" spc="-17" dirty="0">
                <a:solidFill>
                  <a:srgbClr val="143D8D"/>
                </a:solidFill>
                <a:latin typeface="Arial"/>
                <a:cs typeface="Arial"/>
              </a:rPr>
              <a:t>code)</a:t>
            </a:r>
            <a:endParaRPr sz="614">
              <a:latin typeface="Arial"/>
              <a:cs typeface="Arial"/>
            </a:endParaRPr>
          </a:p>
          <a:p>
            <a:pPr marL="8659">
              <a:spcBef>
                <a:spcPts val="518"/>
              </a:spcBef>
            </a:pPr>
            <a:r>
              <a:rPr sz="818" b="1" spc="-3" dirty="0">
                <a:solidFill>
                  <a:srgbClr val="143D8D"/>
                </a:solidFill>
                <a:latin typeface="Arial"/>
                <a:cs typeface="Arial"/>
              </a:rPr>
              <a:t>PERSONIC</a:t>
            </a:r>
            <a:r>
              <a:rPr sz="818" b="1" dirty="0">
                <a:solidFill>
                  <a:srgbClr val="143D8D"/>
                </a:solidFill>
                <a:latin typeface="Arial"/>
                <a:cs typeface="Arial"/>
              </a:rPr>
              <a:t>X</a:t>
            </a:r>
            <a:r>
              <a:rPr sz="818" b="1" spc="-3" dirty="0">
                <a:solidFill>
                  <a:srgbClr val="143D8D"/>
                </a:solidFill>
                <a:latin typeface="Arial"/>
                <a:cs typeface="Arial"/>
              </a:rPr>
              <a:t> </a:t>
            </a:r>
            <a:r>
              <a:rPr sz="818" b="1" spc="-10" dirty="0">
                <a:solidFill>
                  <a:srgbClr val="143D8D"/>
                </a:solidFill>
                <a:latin typeface="Arial"/>
                <a:cs typeface="Arial"/>
              </a:rPr>
              <a:t>CLASSI</a:t>
            </a:r>
            <a:r>
              <a:rPr sz="818" b="1" spc="-7" dirty="0">
                <a:solidFill>
                  <a:srgbClr val="143D8D"/>
                </a:solidFill>
                <a:latin typeface="Arial"/>
                <a:cs typeface="Arial"/>
              </a:rPr>
              <a:t>C</a:t>
            </a:r>
            <a:r>
              <a:rPr sz="818" b="1" spc="-3" dirty="0">
                <a:solidFill>
                  <a:srgbClr val="143D8D"/>
                </a:solidFill>
                <a:latin typeface="Arial"/>
                <a:cs typeface="Arial"/>
              </a:rPr>
              <a:t> GROUP/CLUSTE</a:t>
            </a:r>
            <a:r>
              <a:rPr sz="818" b="1" dirty="0">
                <a:solidFill>
                  <a:srgbClr val="143D8D"/>
                </a:solidFill>
                <a:latin typeface="Arial"/>
                <a:cs typeface="Arial"/>
              </a:rPr>
              <a:t>R</a:t>
            </a:r>
            <a:r>
              <a:rPr sz="818" b="1" spc="-3" dirty="0">
                <a:solidFill>
                  <a:srgbClr val="143D8D"/>
                </a:solidFill>
                <a:latin typeface="Arial"/>
                <a:cs typeface="Arial"/>
              </a:rPr>
              <a:t> </a:t>
            </a:r>
            <a:r>
              <a:rPr sz="818" b="1" spc="-17" dirty="0">
                <a:solidFill>
                  <a:srgbClr val="143D8D"/>
                </a:solidFill>
                <a:latin typeface="Arial"/>
                <a:cs typeface="Arial"/>
              </a:rPr>
              <a:t>PERSPECTIVES</a:t>
            </a:r>
            <a:endParaRPr sz="818">
              <a:latin typeface="Arial"/>
              <a:cs typeface="Arial"/>
            </a:endParaRPr>
          </a:p>
          <a:p>
            <a:pPr marL="132914">
              <a:spcBef>
                <a:spcPts val="276"/>
              </a:spcBef>
              <a:tabLst>
                <a:tab pos="2445695" algn="l"/>
              </a:tabLst>
            </a:pPr>
            <a:r>
              <a:rPr sz="614" b="1" spc="-3" dirty="0">
                <a:solidFill>
                  <a:srgbClr val="143D8D"/>
                </a:solidFill>
                <a:latin typeface="Arial"/>
                <a:cs typeface="Arial"/>
              </a:rPr>
              <a:t>01</a:t>
            </a:r>
            <a:r>
              <a:rPr sz="614" b="1" dirty="0">
                <a:solidFill>
                  <a:srgbClr val="143D8D"/>
                </a:solidFill>
                <a:latin typeface="Arial"/>
                <a:cs typeface="Arial"/>
              </a:rPr>
              <a:t>Y</a:t>
            </a:r>
            <a:r>
              <a:rPr sz="614" b="1" spc="-3" dirty="0">
                <a:solidFill>
                  <a:srgbClr val="143D8D"/>
                </a:solidFill>
                <a:latin typeface="Arial"/>
                <a:cs typeface="Arial"/>
              </a:rPr>
              <a:t> </a:t>
            </a:r>
            <a:r>
              <a:rPr sz="614" b="1" spc="-10" dirty="0">
                <a:solidFill>
                  <a:srgbClr val="143D8D"/>
                </a:solidFill>
                <a:latin typeface="Arial"/>
                <a:cs typeface="Arial"/>
              </a:rPr>
              <a:t>BEGINNING</a:t>
            </a:r>
            <a:r>
              <a:rPr sz="614" b="1" spc="-7" dirty="0">
                <a:solidFill>
                  <a:srgbClr val="143D8D"/>
                </a:solidFill>
                <a:latin typeface="Arial"/>
                <a:cs typeface="Arial"/>
              </a:rPr>
              <a:t>S</a:t>
            </a:r>
            <a:r>
              <a:rPr sz="614" b="1" dirty="0">
                <a:solidFill>
                  <a:srgbClr val="143D8D"/>
                </a:solidFill>
                <a:latin typeface="Arial"/>
                <a:cs typeface="Arial"/>
              </a:rPr>
              <a:t>	</a:t>
            </a:r>
            <a:r>
              <a:rPr sz="614" b="1" spc="-7" dirty="0">
                <a:solidFill>
                  <a:srgbClr val="143D8D"/>
                </a:solidFill>
                <a:latin typeface="Arial"/>
                <a:cs typeface="Arial"/>
              </a:rPr>
              <a:t>12B</a:t>
            </a:r>
            <a:r>
              <a:rPr sz="614" b="1" spc="-3" dirty="0">
                <a:solidFill>
                  <a:srgbClr val="143D8D"/>
                </a:solidFill>
                <a:latin typeface="Arial"/>
                <a:cs typeface="Arial"/>
              </a:rPr>
              <a:t> </a:t>
            </a:r>
            <a:r>
              <a:rPr sz="614" b="1" spc="-10" dirty="0">
                <a:solidFill>
                  <a:srgbClr val="143D8D"/>
                </a:solidFill>
                <a:latin typeface="Arial"/>
                <a:cs typeface="Arial"/>
              </a:rPr>
              <a:t>FLUS</a:t>
            </a:r>
            <a:r>
              <a:rPr sz="614" b="1" spc="-7" dirty="0">
                <a:solidFill>
                  <a:srgbClr val="143D8D"/>
                </a:solidFill>
                <a:latin typeface="Arial"/>
                <a:cs typeface="Arial"/>
              </a:rPr>
              <a:t>H</a:t>
            </a:r>
            <a:r>
              <a:rPr sz="614" b="1" spc="-3" dirty="0">
                <a:solidFill>
                  <a:srgbClr val="143D8D"/>
                </a:solidFill>
                <a:latin typeface="Arial"/>
                <a:cs typeface="Arial"/>
              </a:rPr>
              <a:t> </a:t>
            </a:r>
            <a:r>
              <a:rPr sz="614" b="1" spc="-48" dirty="0">
                <a:solidFill>
                  <a:srgbClr val="143D8D"/>
                </a:solidFill>
                <a:latin typeface="Arial"/>
                <a:cs typeface="Arial"/>
              </a:rPr>
              <a:t>F</a:t>
            </a:r>
            <a:r>
              <a:rPr sz="614" b="1" spc="-3" dirty="0">
                <a:solidFill>
                  <a:srgbClr val="143D8D"/>
                </a:solidFill>
                <a:latin typeface="Arial"/>
                <a:cs typeface="Arial"/>
              </a:rPr>
              <a:t>AMILIES</a:t>
            </a:r>
            <a:endParaRPr sz="614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630633" y="1440131"/>
            <a:ext cx="362383" cy="47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/>
            <a:r>
              <a:rPr sz="614" spc="-20" dirty="0">
                <a:solidFill>
                  <a:srgbClr val="143D8D"/>
                </a:solidFill>
                <a:latin typeface="Arial"/>
                <a:cs typeface="Arial"/>
              </a:rPr>
              <a:t>Cluste</a:t>
            </a:r>
            <a:r>
              <a:rPr sz="614" spc="-10" dirty="0">
                <a:solidFill>
                  <a:srgbClr val="143D8D"/>
                </a:solidFill>
                <a:latin typeface="Arial"/>
                <a:cs typeface="Arial"/>
              </a:rPr>
              <a:t>r</a:t>
            </a:r>
            <a:r>
              <a:rPr sz="614" spc="-3" dirty="0">
                <a:solidFill>
                  <a:srgbClr val="143D8D"/>
                </a:solidFill>
                <a:latin typeface="Arial"/>
                <a:cs typeface="Arial"/>
              </a:rPr>
              <a:t> 3</a:t>
            </a:r>
            <a:r>
              <a:rPr sz="614" dirty="0">
                <a:solidFill>
                  <a:srgbClr val="143D8D"/>
                </a:solidFill>
                <a:latin typeface="Arial"/>
                <a:cs typeface="Arial"/>
              </a:rPr>
              <a:t>9</a:t>
            </a:r>
            <a:endParaRPr sz="614">
              <a:latin typeface="Arial"/>
              <a:cs typeface="Arial"/>
            </a:endParaRPr>
          </a:p>
          <a:p>
            <a:pPr marL="8659">
              <a:spcBef>
                <a:spcPts val="14"/>
              </a:spcBef>
            </a:pPr>
            <a:r>
              <a:rPr sz="614" spc="-20" dirty="0">
                <a:solidFill>
                  <a:srgbClr val="143D8D"/>
                </a:solidFill>
                <a:latin typeface="Arial"/>
                <a:cs typeface="Arial"/>
              </a:rPr>
              <a:t>Cluste</a:t>
            </a:r>
            <a:r>
              <a:rPr sz="614" spc="-10" dirty="0">
                <a:solidFill>
                  <a:srgbClr val="143D8D"/>
                </a:solidFill>
                <a:latin typeface="Arial"/>
                <a:cs typeface="Arial"/>
              </a:rPr>
              <a:t>r</a:t>
            </a:r>
            <a:r>
              <a:rPr sz="614" spc="-3" dirty="0">
                <a:solidFill>
                  <a:srgbClr val="143D8D"/>
                </a:solidFill>
                <a:latin typeface="Arial"/>
                <a:cs typeface="Arial"/>
              </a:rPr>
              <a:t> 4</a:t>
            </a:r>
            <a:r>
              <a:rPr sz="614" dirty="0">
                <a:solidFill>
                  <a:srgbClr val="143D8D"/>
                </a:solidFill>
                <a:latin typeface="Arial"/>
                <a:cs typeface="Arial"/>
              </a:rPr>
              <a:t>5</a:t>
            </a:r>
            <a:endParaRPr sz="614">
              <a:latin typeface="Arial"/>
              <a:cs typeface="Arial"/>
            </a:endParaRPr>
          </a:p>
          <a:p>
            <a:pPr marL="8659">
              <a:spcBef>
                <a:spcPts val="14"/>
              </a:spcBef>
            </a:pPr>
            <a:r>
              <a:rPr sz="614" spc="-20" dirty="0">
                <a:solidFill>
                  <a:srgbClr val="143D8D"/>
                </a:solidFill>
                <a:latin typeface="Arial"/>
                <a:cs typeface="Arial"/>
              </a:rPr>
              <a:t>Cluste</a:t>
            </a:r>
            <a:r>
              <a:rPr sz="614" spc="-10" dirty="0">
                <a:solidFill>
                  <a:srgbClr val="143D8D"/>
                </a:solidFill>
                <a:latin typeface="Arial"/>
                <a:cs typeface="Arial"/>
              </a:rPr>
              <a:t>r</a:t>
            </a:r>
            <a:r>
              <a:rPr sz="614" spc="-3" dirty="0">
                <a:solidFill>
                  <a:srgbClr val="143D8D"/>
                </a:solidFill>
                <a:latin typeface="Arial"/>
                <a:cs typeface="Arial"/>
              </a:rPr>
              <a:t> 5</a:t>
            </a:r>
            <a:r>
              <a:rPr sz="614" dirty="0">
                <a:solidFill>
                  <a:srgbClr val="143D8D"/>
                </a:solidFill>
                <a:latin typeface="Arial"/>
                <a:cs typeface="Arial"/>
              </a:rPr>
              <a:t>7</a:t>
            </a:r>
            <a:endParaRPr sz="614">
              <a:latin typeface="Arial"/>
              <a:cs typeface="Arial"/>
            </a:endParaRPr>
          </a:p>
          <a:p>
            <a:pPr marL="8659">
              <a:spcBef>
                <a:spcPts val="14"/>
              </a:spcBef>
            </a:pPr>
            <a:r>
              <a:rPr sz="614" spc="-20" dirty="0">
                <a:solidFill>
                  <a:srgbClr val="143D8D"/>
                </a:solidFill>
                <a:latin typeface="Arial"/>
                <a:cs typeface="Arial"/>
              </a:rPr>
              <a:t>Cluste</a:t>
            </a:r>
            <a:r>
              <a:rPr sz="614" spc="-10" dirty="0">
                <a:solidFill>
                  <a:srgbClr val="143D8D"/>
                </a:solidFill>
                <a:latin typeface="Arial"/>
                <a:cs typeface="Arial"/>
              </a:rPr>
              <a:t>r</a:t>
            </a:r>
            <a:r>
              <a:rPr sz="614" spc="-3" dirty="0">
                <a:solidFill>
                  <a:srgbClr val="143D8D"/>
                </a:solidFill>
                <a:latin typeface="Arial"/>
                <a:cs typeface="Arial"/>
              </a:rPr>
              <a:t> 5</a:t>
            </a:r>
            <a:r>
              <a:rPr sz="614" dirty="0">
                <a:solidFill>
                  <a:srgbClr val="143D8D"/>
                </a:solidFill>
                <a:latin typeface="Arial"/>
                <a:cs typeface="Arial"/>
              </a:rPr>
              <a:t>8</a:t>
            </a:r>
            <a:endParaRPr sz="614">
              <a:latin typeface="Arial"/>
              <a:cs typeface="Arial"/>
            </a:endParaRPr>
          </a:p>
          <a:p>
            <a:pPr marL="8659">
              <a:spcBef>
                <a:spcPts val="14"/>
              </a:spcBef>
            </a:pPr>
            <a:r>
              <a:rPr sz="614" spc="-20" dirty="0">
                <a:solidFill>
                  <a:srgbClr val="143D8D"/>
                </a:solidFill>
                <a:latin typeface="Arial"/>
                <a:cs typeface="Arial"/>
              </a:rPr>
              <a:t>Cluste</a:t>
            </a:r>
            <a:r>
              <a:rPr sz="614" spc="-10" dirty="0">
                <a:solidFill>
                  <a:srgbClr val="143D8D"/>
                </a:solidFill>
                <a:latin typeface="Arial"/>
                <a:cs typeface="Arial"/>
              </a:rPr>
              <a:t>r</a:t>
            </a:r>
            <a:r>
              <a:rPr sz="614" spc="-3" dirty="0">
                <a:solidFill>
                  <a:srgbClr val="143D8D"/>
                </a:solidFill>
                <a:latin typeface="Arial"/>
                <a:cs typeface="Arial"/>
              </a:rPr>
              <a:t> 6</a:t>
            </a:r>
            <a:r>
              <a:rPr sz="614" dirty="0">
                <a:solidFill>
                  <a:srgbClr val="143D8D"/>
                </a:solidFill>
                <a:latin typeface="Arial"/>
                <a:cs typeface="Arial"/>
              </a:rPr>
              <a:t>7</a:t>
            </a:r>
            <a:endParaRPr sz="614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112189" y="1440131"/>
            <a:ext cx="617393" cy="4818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 marR="3464">
              <a:lnSpc>
                <a:spcPct val="101800"/>
              </a:lnSpc>
            </a:pPr>
            <a:r>
              <a:rPr sz="614" spc="-51" dirty="0">
                <a:solidFill>
                  <a:srgbClr val="143D8D"/>
                </a:solidFill>
                <a:latin typeface="Arial"/>
                <a:cs typeface="Arial"/>
              </a:rPr>
              <a:t>E</a:t>
            </a:r>
            <a:r>
              <a:rPr sz="614" spc="-24" dirty="0">
                <a:solidFill>
                  <a:srgbClr val="143D8D"/>
                </a:solidFill>
                <a:latin typeface="Arial"/>
                <a:cs typeface="Arial"/>
              </a:rPr>
              <a:t>arl</a:t>
            </a:r>
            <a:r>
              <a:rPr sz="614" spc="-31" dirty="0">
                <a:solidFill>
                  <a:srgbClr val="143D8D"/>
                </a:solidFill>
                <a:latin typeface="Arial"/>
                <a:cs typeface="Arial"/>
              </a:rPr>
              <a:t>y</a:t>
            </a:r>
            <a:r>
              <a:rPr sz="614" spc="-3" dirty="0">
                <a:solidFill>
                  <a:srgbClr val="143D8D"/>
                </a:solidFill>
                <a:latin typeface="Arial"/>
                <a:cs typeface="Arial"/>
              </a:rPr>
              <a:t> </a:t>
            </a:r>
            <a:r>
              <a:rPr sz="614" spc="-27" dirty="0">
                <a:solidFill>
                  <a:srgbClr val="143D8D"/>
                </a:solidFill>
                <a:latin typeface="Arial"/>
                <a:cs typeface="Arial"/>
              </a:rPr>
              <a:t>Pare</a:t>
            </a:r>
            <a:r>
              <a:rPr sz="614" spc="-10" dirty="0">
                <a:solidFill>
                  <a:srgbClr val="143D8D"/>
                </a:solidFill>
                <a:latin typeface="Arial"/>
                <a:cs typeface="Arial"/>
              </a:rPr>
              <a:t>nts</a:t>
            </a:r>
            <a:r>
              <a:rPr sz="614" spc="-7" dirty="0">
                <a:solidFill>
                  <a:srgbClr val="143D8D"/>
                </a:solidFill>
                <a:latin typeface="Arial"/>
                <a:cs typeface="Arial"/>
              </a:rPr>
              <a:t>  </a:t>
            </a:r>
            <a:r>
              <a:rPr sz="614" spc="-51" dirty="0">
                <a:solidFill>
                  <a:srgbClr val="143D8D"/>
                </a:solidFill>
                <a:latin typeface="Arial"/>
                <a:cs typeface="Arial"/>
              </a:rPr>
              <a:t>F</a:t>
            </a:r>
            <a:r>
              <a:rPr sz="614" spc="-17" dirty="0">
                <a:solidFill>
                  <a:srgbClr val="143D8D"/>
                </a:solidFill>
                <a:latin typeface="Arial"/>
                <a:cs typeface="Arial"/>
              </a:rPr>
              <a:t>irs</a:t>
            </a:r>
            <a:r>
              <a:rPr sz="614" spc="-10" dirty="0">
                <a:solidFill>
                  <a:srgbClr val="143D8D"/>
                </a:solidFill>
                <a:latin typeface="Arial"/>
                <a:cs typeface="Arial"/>
              </a:rPr>
              <a:t>t</a:t>
            </a:r>
            <a:r>
              <a:rPr sz="614" spc="-3" dirty="0">
                <a:solidFill>
                  <a:srgbClr val="143D8D"/>
                </a:solidFill>
                <a:latin typeface="Arial"/>
                <a:cs typeface="Arial"/>
              </a:rPr>
              <a:t> </a:t>
            </a:r>
            <a:r>
              <a:rPr sz="614" spc="-20" dirty="0">
                <a:solidFill>
                  <a:srgbClr val="143D8D"/>
                </a:solidFill>
                <a:latin typeface="Arial"/>
                <a:cs typeface="Arial"/>
              </a:rPr>
              <a:t>Digs</a:t>
            </a:r>
            <a:r>
              <a:rPr sz="614" spc="-17" dirty="0">
                <a:solidFill>
                  <a:srgbClr val="143D8D"/>
                </a:solidFill>
                <a:latin typeface="Arial"/>
                <a:cs typeface="Arial"/>
              </a:rPr>
              <a:t> Collegiate</a:t>
            </a:r>
            <a:r>
              <a:rPr sz="614" spc="-3" dirty="0">
                <a:solidFill>
                  <a:srgbClr val="143D8D"/>
                </a:solidFill>
                <a:latin typeface="Arial"/>
                <a:cs typeface="Arial"/>
              </a:rPr>
              <a:t> </a:t>
            </a:r>
            <a:r>
              <a:rPr sz="614" spc="-17" dirty="0">
                <a:solidFill>
                  <a:srgbClr val="143D8D"/>
                </a:solidFill>
                <a:latin typeface="Arial"/>
                <a:cs typeface="Arial"/>
              </a:rPr>
              <a:t>C</a:t>
            </a:r>
            <a:r>
              <a:rPr sz="614" spc="-27" dirty="0">
                <a:solidFill>
                  <a:srgbClr val="143D8D"/>
                </a:solidFill>
                <a:latin typeface="Arial"/>
                <a:cs typeface="Arial"/>
              </a:rPr>
              <a:t>r</a:t>
            </a:r>
            <a:r>
              <a:rPr sz="614" spc="3" dirty="0">
                <a:solidFill>
                  <a:srgbClr val="143D8D"/>
                </a:solidFill>
                <a:latin typeface="Arial"/>
                <a:cs typeface="Arial"/>
              </a:rPr>
              <a:t>owd</a:t>
            </a:r>
            <a:r>
              <a:rPr sz="614" dirty="0">
                <a:solidFill>
                  <a:srgbClr val="143D8D"/>
                </a:solidFill>
                <a:latin typeface="Arial"/>
                <a:cs typeface="Arial"/>
              </a:rPr>
              <a:t> </a:t>
            </a:r>
            <a:r>
              <a:rPr sz="614" spc="-95" dirty="0">
                <a:solidFill>
                  <a:srgbClr val="143D8D"/>
                </a:solidFill>
                <a:latin typeface="Arial"/>
                <a:cs typeface="Arial"/>
              </a:rPr>
              <a:t>Y</a:t>
            </a:r>
            <a:r>
              <a:rPr sz="614" spc="-10" dirty="0">
                <a:solidFill>
                  <a:srgbClr val="143D8D"/>
                </a:solidFill>
                <a:latin typeface="Arial"/>
                <a:cs typeface="Arial"/>
              </a:rPr>
              <a:t>oun</a:t>
            </a:r>
            <a:r>
              <a:rPr sz="614" spc="-7" dirty="0">
                <a:solidFill>
                  <a:srgbClr val="143D8D"/>
                </a:solidFill>
                <a:latin typeface="Arial"/>
                <a:cs typeface="Arial"/>
              </a:rPr>
              <a:t>g</a:t>
            </a:r>
            <a:r>
              <a:rPr sz="614" spc="-3" dirty="0">
                <a:solidFill>
                  <a:srgbClr val="143D8D"/>
                </a:solidFill>
                <a:latin typeface="Arial"/>
                <a:cs typeface="Arial"/>
              </a:rPr>
              <a:t> </a:t>
            </a:r>
            <a:r>
              <a:rPr sz="614" spc="-37" dirty="0">
                <a:solidFill>
                  <a:srgbClr val="143D8D"/>
                </a:solidFill>
                <a:latin typeface="Arial"/>
                <a:cs typeface="Arial"/>
              </a:rPr>
              <a:t>W</a:t>
            </a:r>
            <a:r>
              <a:rPr sz="614" spc="-3" dirty="0">
                <a:solidFill>
                  <a:srgbClr val="143D8D"/>
                </a:solidFill>
                <a:latin typeface="Arial"/>
                <a:cs typeface="Arial"/>
              </a:rPr>
              <a:t>o</a:t>
            </a:r>
            <a:r>
              <a:rPr sz="614" spc="-7" dirty="0">
                <a:solidFill>
                  <a:srgbClr val="143D8D"/>
                </a:solidFill>
                <a:latin typeface="Arial"/>
                <a:cs typeface="Arial"/>
              </a:rPr>
              <a:t>rkboots </a:t>
            </a:r>
            <a:r>
              <a:rPr sz="614" spc="-37" dirty="0">
                <a:solidFill>
                  <a:srgbClr val="143D8D"/>
                </a:solidFill>
                <a:latin typeface="Arial"/>
                <a:cs typeface="Arial"/>
              </a:rPr>
              <a:t>R</a:t>
            </a:r>
            <a:r>
              <a:rPr sz="614" spc="-17" dirty="0">
                <a:solidFill>
                  <a:srgbClr val="143D8D"/>
                </a:solidFill>
                <a:latin typeface="Arial"/>
                <a:cs typeface="Arial"/>
              </a:rPr>
              <a:t>ollin</a:t>
            </a:r>
            <a:r>
              <a:rPr sz="614" spc="-20" dirty="0">
                <a:solidFill>
                  <a:srgbClr val="143D8D"/>
                </a:solidFill>
                <a:latin typeface="Arial"/>
                <a:cs typeface="Arial"/>
              </a:rPr>
              <a:t>g</a:t>
            </a:r>
            <a:r>
              <a:rPr sz="614" spc="-3" dirty="0">
                <a:solidFill>
                  <a:srgbClr val="143D8D"/>
                </a:solidFill>
                <a:latin typeface="Arial"/>
                <a:cs typeface="Arial"/>
              </a:rPr>
              <a:t> </a:t>
            </a:r>
            <a:r>
              <a:rPr sz="614" spc="-17" dirty="0">
                <a:solidFill>
                  <a:srgbClr val="143D8D"/>
                </a:solidFill>
                <a:latin typeface="Arial"/>
                <a:cs typeface="Arial"/>
              </a:rPr>
              <a:t>Stones</a:t>
            </a:r>
            <a:endParaRPr sz="614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74769" y="1960218"/>
            <a:ext cx="712210" cy="945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/>
            <a:r>
              <a:rPr sz="614" b="1" spc="-3" dirty="0">
                <a:solidFill>
                  <a:srgbClr val="143D8D"/>
                </a:solidFill>
                <a:latin typeface="Arial"/>
                <a:cs typeface="Arial"/>
              </a:rPr>
              <a:t>02</a:t>
            </a:r>
            <a:r>
              <a:rPr sz="614" b="1" dirty="0">
                <a:solidFill>
                  <a:srgbClr val="143D8D"/>
                </a:solidFill>
                <a:latin typeface="Arial"/>
                <a:cs typeface="Arial"/>
              </a:rPr>
              <a:t>Y</a:t>
            </a:r>
            <a:r>
              <a:rPr sz="614" b="1" spc="-3" dirty="0">
                <a:solidFill>
                  <a:srgbClr val="143D8D"/>
                </a:solidFill>
                <a:latin typeface="Arial"/>
                <a:cs typeface="Arial"/>
              </a:rPr>
              <a:t> </a:t>
            </a:r>
            <a:r>
              <a:rPr sz="614" b="1" spc="-48" dirty="0">
                <a:solidFill>
                  <a:srgbClr val="143D8D"/>
                </a:solidFill>
                <a:latin typeface="Arial"/>
                <a:cs typeface="Arial"/>
              </a:rPr>
              <a:t>T</a:t>
            </a:r>
            <a:r>
              <a:rPr sz="614" b="1" spc="-31" dirty="0">
                <a:solidFill>
                  <a:srgbClr val="143D8D"/>
                </a:solidFill>
                <a:latin typeface="Arial"/>
                <a:cs typeface="Arial"/>
              </a:rPr>
              <a:t>A</a:t>
            </a:r>
            <a:r>
              <a:rPr sz="614" b="1" spc="-3" dirty="0">
                <a:solidFill>
                  <a:srgbClr val="143D8D"/>
                </a:solidFill>
                <a:latin typeface="Arial"/>
                <a:cs typeface="Arial"/>
              </a:rPr>
              <a:t>KIN</a:t>
            </a:r>
            <a:r>
              <a:rPr sz="614" b="1" dirty="0">
                <a:solidFill>
                  <a:srgbClr val="143D8D"/>
                </a:solidFill>
                <a:latin typeface="Arial"/>
                <a:cs typeface="Arial"/>
              </a:rPr>
              <a:t>G</a:t>
            </a:r>
            <a:r>
              <a:rPr sz="614" b="1" spc="-3" dirty="0">
                <a:solidFill>
                  <a:srgbClr val="143D8D"/>
                </a:solidFill>
                <a:latin typeface="Arial"/>
                <a:cs typeface="Arial"/>
              </a:rPr>
              <a:t> HOLD</a:t>
            </a:r>
            <a:endParaRPr sz="614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630633" y="2055168"/>
            <a:ext cx="362383" cy="3780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/>
            <a:r>
              <a:rPr sz="614" spc="-20" dirty="0">
                <a:solidFill>
                  <a:srgbClr val="143D8D"/>
                </a:solidFill>
                <a:latin typeface="Arial"/>
                <a:cs typeface="Arial"/>
              </a:rPr>
              <a:t>Cluste</a:t>
            </a:r>
            <a:r>
              <a:rPr sz="614" spc="-10" dirty="0">
                <a:solidFill>
                  <a:srgbClr val="143D8D"/>
                </a:solidFill>
                <a:latin typeface="Arial"/>
                <a:cs typeface="Arial"/>
              </a:rPr>
              <a:t>r</a:t>
            </a:r>
            <a:r>
              <a:rPr sz="614" spc="-3" dirty="0">
                <a:solidFill>
                  <a:srgbClr val="143D8D"/>
                </a:solidFill>
                <a:latin typeface="Arial"/>
                <a:cs typeface="Arial"/>
              </a:rPr>
              <a:t> 1</a:t>
            </a:r>
            <a:r>
              <a:rPr sz="614" dirty="0">
                <a:solidFill>
                  <a:srgbClr val="143D8D"/>
                </a:solidFill>
                <a:latin typeface="Arial"/>
                <a:cs typeface="Arial"/>
              </a:rPr>
              <a:t>8</a:t>
            </a:r>
            <a:endParaRPr sz="614">
              <a:latin typeface="Arial"/>
              <a:cs typeface="Arial"/>
            </a:endParaRPr>
          </a:p>
          <a:p>
            <a:pPr marL="8659">
              <a:spcBef>
                <a:spcPts val="14"/>
              </a:spcBef>
            </a:pPr>
            <a:r>
              <a:rPr sz="614" spc="-20" dirty="0">
                <a:solidFill>
                  <a:srgbClr val="143D8D"/>
                </a:solidFill>
                <a:latin typeface="Arial"/>
                <a:cs typeface="Arial"/>
              </a:rPr>
              <a:t>Cluste</a:t>
            </a:r>
            <a:r>
              <a:rPr sz="614" spc="-10" dirty="0">
                <a:solidFill>
                  <a:srgbClr val="143D8D"/>
                </a:solidFill>
                <a:latin typeface="Arial"/>
                <a:cs typeface="Arial"/>
              </a:rPr>
              <a:t>r</a:t>
            </a:r>
            <a:r>
              <a:rPr sz="614" spc="-3" dirty="0">
                <a:solidFill>
                  <a:srgbClr val="143D8D"/>
                </a:solidFill>
                <a:latin typeface="Arial"/>
                <a:cs typeface="Arial"/>
              </a:rPr>
              <a:t> 2</a:t>
            </a:r>
            <a:r>
              <a:rPr sz="614" dirty="0">
                <a:solidFill>
                  <a:srgbClr val="143D8D"/>
                </a:solidFill>
                <a:latin typeface="Arial"/>
                <a:cs typeface="Arial"/>
              </a:rPr>
              <a:t>1</a:t>
            </a:r>
            <a:endParaRPr sz="614">
              <a:latin typeface="Arial"/>
              <a:cs typeface="Arial"/>
            </a:endParaRPr>
          </a:p>
          <a:p>
            <a:pPr marL="8659">
              <a:spcBef>
                <a:spcPts val="14"/>
              </a:spcBef>
            </a:pPr>
            <a:r>
              <a:rPr sz="614" spc="-20" dirty="0">
                <a:solidFill>
                  <a:srgbClr val="143D8D"/>
                </a:solidFill>
                <a:latin typeface="Arial"/>
                <a:cs typeface="Arial"/>
              </a:rPr>
              <a:t>Cluste</a:t>
            </a:r>
            <a:r>
              <a:rPr sz="614" spc="-10" dirty="0">
                <a:solidFill>
                  <a:srgbClr val="143D8D"/>
                </a:solidFill>
                <a:latin typeface="Arial"/>
                <a:cs typeface="Arial"/>
              </a:rPr>
              <a:t>r</a:t>
            </a:r>
            <a:r>
              <a:rPr sz="614" spc="-3" dirty="0">
                <a:solidFill>
                  <a:srgbClr val="143D8D"/>
                </a:solidFill>
                <a:latin typeface="Arial"/>
                <a:cs typeface="Arial"/>
              </a:rPr>
              <a:t> 2</a:t>
            </a:r>
            <a:r>
              <a:rPr sz="614" dirty="0">
                <a:solidFill>
                  <a:srgbClr val="143D8D"/>
                </a:solidFill>
                <a:latin typeface="Arial"/>
                <a:cs typeface="Arial"/>
              </a:rPr>
              <a:t>4</a:t>
            </a:r>
            <a:endParaRPr sz="614">
              <a:latin typeface="Arial"/>
              <a:cs typeface="Arial"/>
            </a:endParaRPr>
          </a:p>
          <a:p>
            <a:pPr marL="8659">
              <a:spcBef>
                <a:spcPts val="14"/>
              </a:spcBef>
            </a:pPr>
            <a:r>
              <a:rPr sz="614" spc="-20" dirty="0">
                <a:solidFill>
                  <a:srgbClr val="143D8D"/>
                </a:solidFill>
                <a:latin typeface="Arial"/>
                <a:cs typeface="Arial"/>
              </a:rPr>
              <a:t>Cluste</a:t>
            </a:r>
            <a:r>
              <a:rPr sz="614" spc="-10" dirty="0">
                <a:solidFill>
                  <a:srgbClr val="143D8D"/>
                </a:solidFill>
                <a:latin typeface="Arial"/>
                <a:cs typeface="Arial"/>
              </a:rPr>
              <a:t>r</a:t>
            </a:r>
            <a:r>
              <a:rPr sz="614" spc="-3" dirty="0">
                <a:solidFill>
                  <a:srgbClr val="143D8D"/>
                </a:solidFill>
                <a:latin typeface="Arial"/>
                <a:cs typeface="Arial"/>
              </a:rPr>
              <a:t> 3</a:t>
            </a:r>
            <a:r>
              <a:rPr sz="614" dirty="0">
                <a:solidFill>
                  <a:srgbClr val="143D8D"/>
                </a:solidFill>
                <a:latin typeface="Arial"/>
                <a:cs typeface="Arial"/>
              </a:rPr>
              <a:t>0</a:t>
            </a:r>
            <a:endParaRPr sz="614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112283" y="2055168"/>
            <a:ext cx="742517" cy="385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 marR="3464" indent="-433">
              <a:lnSpc>
                <a:spcPct val="101800"/>
              </a:lnSpc>
            </a:pPr>
            <a:r>
              <a:rPr sz="614" spc="-17" dirty="0">
                <a:solidFill>
                  <a:srgbClr val="143D8D"/>
                </a:solidFill>
                <a:latin typeface="Arial"/>
                <a:cs typeface="Arial"/>
              </a:rPr>
              <a:t>Marrie</a:t>
            </a:r>
            <a:r>
              <a:rPr sz="614" spc="-14" dirty="0">
                <a:solidFill>
                  <a:srgbClr val="143D8D"/>
                </a:solidFill>
                <a:latin typeface="Arial"/>
                <a:cs typeface="Arial"/>
              </a:rPr>
              <a:t>d</a:t>
            </a:r>
            <a:r>
              <a:rPr sz="614" spc="-3" dirty="0">
                <a:solidFill>
                  <a:srgbClr val="143D8D"/>
                </a:solidFill>
                <a:latin typeface="Arial"/>
                <a:cs typeface="Arial"/>
              </a:rPr>
              <a:t> </a:t>
            </a:r>
            <a:r>
              <a:rPr sz="614" spc="-14" dirty="0">
                <a:solidFill>
                  <a:srgbClr val="143D8D"/>
                </a:solidFill>
                <a:latin typeface="Arial"/>
                <a:cs typeface="Arial"/>
              </a:rPr>
              <a:t>Sophisticates</a:t>
            </a:r>
            <a:r>
              <a:rPr sz="614" spc="-10" dirty="0">
                <a:solidFill>
                  <a:srgbClr val="143D8D"/>
                </a:solidFill>
                <a:latin typeface="Arial"/>
                <a:cs typeface="Arial"/>
              </a:rPr>
              <a:t> </a:t>
            </a:r>
            <a:r>
              <a:rPr sz="614" spc="-17" dirty="0">
                <a:solidFill>
                  <a:srgbClr val="143D8D"/>
                </a:solidFill>
                <a:latin typeface="Arial"/>
                <a:cs typeface="Arial"/>
              </a:rPr>
              <a:t>Child</a:t>
            </a:r>
            <a:r>
              <a:rPr sz="614" spc="-24" dirty="0">
                <a:solidFill>
                  <a:srgbClr val="143D8D"/>
                </a:solidFill>
                <a:latin typeface="Arial"/>
                <a:cs typeface="Arial"/>
              </a:rPr>
              <a:t>r</a:t>
            </a:r>
            <a:r>
              <a:rPr sz="614" spc="-27" dirty="0">
                <a:solidFill>
                  <a:srgbClr val="143D8D"/>
                </a:solidFill>
                <a:latin typeface="Arial"/>
                <a:cs typeface="Arial"/>
              </a:rPr>
              <a:t>e</a:t>
            </a:r>
            <a:r>
              <a:rPr sz="614" spc="-14" dirty="0">
                <a:solidFill>
                  <a:srgbClr val="143D8D"/>
                </a:solidFill>
                <a:latin typeface="Arial"/>
                <a:cs typeface="Arial"/>
              </a:rPr>
              <a:t>n</a:t>
            </a:r>
            <a:r>
              <a:rPr sz="614" spc="-3" dirty="0">
                <a:solidFill>
                  <a:srgbClr val="143D8D"/>
                </a:solidFill>
                <a:latin typeface="Arial"/>
                <a:cs typeface="Arial"/>
              </a:rPr>
              <a:t> </a:t>
            </a:r>
            <a:r>
              <a:rPr sz="614" spc="-51" dirty="0">
                <a:solidFill>
                  <a:srgbClr val="143D8D"/>
                </a:solidFill>
                <a:latin typeface="Arial"/>
                <a:cs typeface="Arial"/>
              </a:rPr>
              <a:t>F</a:t>
            </a:r>
            <a:r>
              <a:rPr sz="614" spc="-14" dirty="0">
                <a:solidFill>
                  <a:srgbClr val="143D8D"/>
                </a:solidFill>
                <a:latin typeface="Arial"/>
                <a:cs typeface="Arial"/>
              </a:rPr>
              <a:t>irst</a:t>
            </a:r>
            <a:endParaRPr sz="614">
              <a:latin typeface="Arial"/>
              <a:cs typeface="Arial"/>
            </a:endParaRPr>
          </a:p>
          <a:p>
            <a:pPr marL="8659" marR="88320" indent="-433">
              <a:lnSpc>
                <a:spcPct val="101800"/>
              </a:lnSpc>
            </a:pPr>
            <a:r>
              <a:rPr sz="614" spc="-24" dirty="0">
                <a:solidFill>
                  <a:srgbClr val="143D8D"/>
                </a:solidFill>
                <a:latin typeface="Arial"/>
                <a:cs typeface="Arial"/>
              </a:rPr>
              <a:t>Car</a:t>
            </a:r>
            <a:r>
              <a:rPr sz="614" spc="-27" dirty="0">
                <a:solidFill>
                  <a:srgbClr val="143D8D"/>
                </a:solidFill>
                <a:latin typeface="Arial"/>
                <a:cs typeface="Arial"/>
              </a:rPr>
              <a:t>ee</a:t>
            </a:r>
            <a:r>
              <a:rPr sz="614" spc="-17" dirty="0">
                <a:solidFill>
                  <a:srgbClr val="143D8D"/>
                </a:solidFill>
                <a:latin typeface="Arial"/>
                <a:cs typeface="Arial"/>
              </a:rPr>
              <a:t>r</a:t>
            </a:r>
            <a:r>
              <a:rPr sz="614" spc="-3" dirty="0">
                <a:solidFill>
                  <a:srgbClr val="143D8D"/>
                </a:solidFill>
                <a:latin typeface="Arial"/>
                <a:cs typeface="Arial"/>
              </a:rPr>
              <a:t> </a:t>
            </a:r>
            <a:r>
              <a:rPr sz="614" spc="-17" dirty="0">
                <a:solidFill>
                  <a:srgbClr val="143D8D"/>
                </a:solidFill>
                <a:latin typeface="Arial"/>
                <a:cs typeface="Arial"/>
              </a:rPr>
              <a:t>Building</a:t>
            </a:r>
            <a:r>
              <a:rPr sz="614" spc="-10" dirty="0">
                <a:solidFill>
                  <a:srgbClr val="143D8D"/>
                </a:solidFill>
                <a:latin typeface="Arial"/>
                <a:cs typeface="Arial"/>
              </a:rPr>
              <a:t> </a:t>
            </a:r>
            <a:r>
              <a:rPr sz="614" spc="-17" dirty="0">
                <a:solidFill>
                  <a:srgbClr val="143D8D"/>
                </a:solidFill>
                <a:latin typeface="Arial"/>
                <a:cs typeface="Arial"/>
              </a:rPr>
              <a:t>Spouse</a:t>
            </a:r>
            <a:r>
              <a:rPr sz="614" spc="-10" dirty="0">
                <a:solidFill>
                  <a:srgbClr val="143D8D"/>
                </a:solidFill>
                <a:latin typeface="Arial"/>
                <a:cs typeface="Arial"/>
              </a:rPr>
              <a:t>s</a:t>
            </a:r>
            <a:r>
              <a:rPr sz="614" spc="-3" dirty="0">
                <a:solidFill>
                  <a:srgbClr val="143D8D"/>
                </a:solidFill>
                <a:latin typeface="Arial"/>
                <a:cs typeface="Arial"/>
              </a:rPr>
              <a:t> </a:t>
            </a:r>
            <a:r>
              <a:rPr sz="614" spc="-37" dirty="0">
                <a:solidFill>
                  <a:srgbClr val="143D8D"/>
                </a:solidFill>
                <a:latin typeface="Arial"/>
                <a:cs typeface="Arial"/>
              </a:rPr>
              <a:t>&amp;</a:t>
            </a:r>
            <a:r>
              <a:rPr sz="614" spc="-3" dirty="0">
                <a:solidFill>
                  <a:srgbClr val="143D8D"/>
                </a:solidFill>
                <a:latin typeface="Arial"/>
                <a:cs typeface="Arial"/>
              </a:rPr>
              <a:t> </a:t>
            </a:r>
            <a:r>
              <a:rPr sz="614" spc="-20" dirty="0">
                <a:solidFill>
                  <a:srgbClr val="143D8D"/>
                </a:solidFill>
                <a:latin typeface="Arial"/>
                <a:cs typeface="Arial"/>
              </a:rPr>
              <a:t>Houses</a:t>
            </a:r>
            <a:endParaRPr sz="614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474769" y="2480023"/>
            <a:ext cx="867641" cy="945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/>
            <a:r>
              <a:rPr sz="614" b="1" spc="-3" dirty="0">
                <a:solidFill>
                  <a:srgbClr val="143D8D"/>
                </a:solidFill>
                <a:latin typeface="Arial"/>
                <a:cs typeface="Arial"/>
              </a:rPr>
              <a:t>03</a:t>
            </a:r>
            <a:r>
              <a:rPr sz="614" b="1" dirty="0">
                <a:solidFill>
                  <a:srgbClr val="143D8D"/>
                </a:solidFill>
                <a:latin typeface="Arial"/>
                <a:cs typeface="Arial"/>
              </a:rPr>
              <a:t>X</a:t>
            </a:r>
            <a:r>
              <a:rPr sz="614" b="1" spc="-3" dirty="0">
                <a:solidFill>
                  <a:srgbClr val="143D8D"/>
                </a:solidFill>
                <a:latin typeface="Arial"/>
                <a:cs typeface="Arial"/>
              </a:rPr>
              <a:t> TRANSITIO</a:t>
            </a:r>
            <a:r>
              <a:rPr sz="614" b="1" dirty="0">
                <a:solidFill>
                  <a:srgbClr val="143D8D"/>
                </a:solidFill>
                <a:latin typeface="Arial"/>
                <a:cs typeface="Arial"/>
              </a:rPr>
              <a:t>N</a:t>
            </a:r>
            <a:r>
              <a:rPr sz="614" b="1" spc="-3" dirty="0">
                <a:solidFill>
                  <a:srgbClr val="143D8D"/>
                </a:solidFill>
                <a:latin typeface="Arial"/>
                <a:cs typeface="Arial"/>
              </a:rPr>
              <a:t> </a:t>
            </a:r>
            <a:r>
              <a:rPr sz="614" b="1" spc="7" dirty="0">
                <a:solidFill>
                  <a:srgbClr val="143D8D"/>
                </a:solidFill>
                <a:latin typeface="Arial"/>
                <a:cs typeface="Arial"/>
              </a:rPr>
              <a:t>TIME</a:t>
            </a:r>
            <a:endParaRPr sz="614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630633" y="2574974"/>
            <a:ext cx="362383" cy="2835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/>
            <a:r>
              <a:rPr sz="614" spc="-20" dirty="0">
                <a:solidFill>
                  <a:srgbClr val="143D8D"/>
                </a:solidFill>
                <a:latin typeface="Arial"/>
                <a:cs typeface="Arial"/>
              </a:rPr>
              <a:t>Cluste</a:t>
            </a:r>
            <a:r>
              <a:rPr sz="614" spc="-10" dirty="0">
                <a:solidFill>
                  <a:srgbClr val="143D8D"/>
                </a:solidFill>
                <a:latin typeface="Arial"/>
                <a:cs typeface="Arial"/>
              </a:rPr>
              <a:t>r</a:t>
            </a:r>
            <a:r>
              <a:rPr sz="614" spc="-3" dirty="0">
                <a:solidFill>
                  <a:srgbClr val="143D8D"/>
                </a:solidFill>
                <a:latin typeface="Arial"/>
                <a:cs typeface="Arial"/>
              </a:rPr>
              <a:t> 3</a:t>
            </a:r>
            <a:r>
              <a:rPr sz="614" dirty="0">
                <a:solidFill>
                  <a:srgbClr val="143D8D"/>
                </a:solidFill>
                <a:latin typeface="Arial"/>
                <a:cs typeface="Arial"/>
              </a:rPr>
              <a:t>4</a:t>
            </a:r>
            <a:endParaRPr sz="614">
              <a:latin typeface="Arial"/>
              <a:cs typeface="Arial"/>
            </a:endParaRPr>
          </a:p>
          <a:p>
            <a:pPr marL="8659">
              <a:spcBef>
                <a:spcPts val="14"/>
              </a:spcBef>
            </a:pPr>
            <a:r>
              <a:rPr sz="614" spc="-20" dirty="0">
                <a:solidFill>
                  <a:srgbClr val="143D8D"/>
                </a:solidFill>
                <a:latin typeface="Arial"/>
                <a:cs typeface="Arial"/>
              </a:rPr>
              <a:t>Cluste</a:t>
            </a:r>
            <a:r>
              <a:rPr sz="614" spc="-10" dirty="0">
                <a:solidFill>
                  <a:srgbClr val="143D8D"/>
                </a:solidFill>
                <a:latin typeface="Arial"/>
                <a:cs typeface="Arial"/>
              </a:rPr>
              <a:t>r</a:t>
            </a:r>
            <a:r>
              <a:rPr sz="614" spc="-3" dirty="0">
                <a:solidFill>
                  <a:srgbClr val="143D8D"/>
                </a:solidFill>
                <a:latin typeface="Arial"/>
                <a:cs typeface="Arial"/>
              </a:rPr>
              <a:t> 4</a:t>
            </a:r>
            <a:r>
              <a:rPr sz="614" dirty="0">
                <a:solidFill>
                  <a:srgbClr val="143D8D"/>
                </a:solidFill>
                <a:latin typeface="Arial"/>
                <a:cs typeface="Arial"/>
              </a:rPr>
              <a:t>1</a:t>
            </a:r>
            <a:endParaRPr sz="614">
              <a:latin typeface="Arial"/>
              <a:cs typeface="Arial"/>
            </a:endParaRPr>
          </a:p>
          <a:p>
            <a:pPr marL="8659">
              <a:spcBef>
                <a:spcPts val="14"/>
              </a:spcBef>
            </a:pPr>
            <a:r>
              <a:rPr sz="614" spc="-20" dirty="0">
                <a:solidFill>
                  <a:srgbClr val="143D8D"/>
                </a:solidFill>
                <a:latin typeface="Arial"/>
                <a:cs typeface="Arial"/>
              </a:rPr>
              <a:t>Cluste</a:t>
            </a:r>
            <a:r>
              <a:rPr sz="614" spc="-10" dirty="0">
                <a:solidFill>
                  <a:srgbClr val="143D8D"/>
                </a:solidFill>
                <a:latin typeface="Arial"/>
                <a:cs typeface="Arial"/>
              </a:rPr>
              <a:t>r</a:t>
            </a:r>
            <a:r>
              <a:rPr sz="614" spc="-3" dirty="0">
                <a:solidFill>
                  <a:srgbClr val="143D8D"/>
                </a:solidFill>
                <a:latin typeface="Arial"/>
                <a:cs typeface="Arial"/>
              </a:rPr>
              <a:t> 4</a:t>
            </a:r>
            <a:r>
              <a:rPr sz="614" dirty="0">
                <a:solidFill>
                  <a:srgbClr val="143D8D"/>
                </a:solidFill>
                <a:latin typeface="Arial"/>
                <a:cs typeface="Arial"/>
              </a:rPr>
              <a:t>6</a:t>
            </a:r>
            <a:endParaRPr sz="614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112236" y="2574974"/>
            <a:ext cx="568469" cy="2891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 marR="3464" algn="just">
              <a:lnSpc>
                <a:spcPct val="101800"/>
              </a:lnSpc>
            </a:pPr>
            <a:r>
              <a:rPr sz="614" spc="-27" dirty="0">
                <a:solidFill>
                  <a:srgbClr val="143D8D"/>
                </a:solidFill>
                <a:latin typeface="Arial"/>
                <a:cs typeface="Arial"/>
              </a:rPr>
              <a:t>O</a:t>
            </a:r>
            <a:r>
              <a:rPr sz="614" spc="-10" dirty="0">
                <a:solidFill>
                  <a:srgbClr val="143D8D"/>
                </a:solidFill>
                <a:latin typeface="Arial"/>
                <a:cs typeface="Arial"/>
              </a:rPr>
              <a:t>utwa</a:t>
            </a:r>
            <a:r>
              <a:rPr sz="614" spc="-20" dirty="0">
                <a:solidFill>
                  <a:srgbClr val="143D8D"/>
                </a:solidFill>
                <a:latin typeface="Arial"/>
                <a:cs typeface="Arial"/>
              </a:rPr>
              <a:t>r</a:t>
            </a:r>
            <a:r>
              <a:rPr sz="614" spc="10" dirty="0">
                <a:solidFill>
                  <a:srgbClr val="143D8D"/>
                </a:solidFill>
                <a:latin typeface="Arial"/>
                <a:cs typeface="Arial"/>
              </a:rPr>
              <a:t>d</a:t>
            </a:r>
            <a:r>
              <a:rPr sz="614" spc="-3" dirty="0">
                <a:solidFill>
                  <a:srgbClr val="143D8D"/>
                </a:solidFill>
                <a:latin typeface="Arial"/>
                <a:cs typeface="Arial"/>
              </a:rPr>
              <a:t> </a:t>
            </a:r>
            <a:r>
              <a:rPr sz="614" dirty="0">
                <a:solidFill>
                  <a:srgbClr val="143D8D"/>
                </a:solidFill>
                <a:latin typeface="Arial"/>
                <a:cs typeface="Arial"/>
              </a:rPr>
              <a:t>B</a:t>
            </a:r>
            <a:r>
              <a:rPr sz="614" spc="-7" dirty="0">
                <a:solidFill>
                  <a:srgbClr val="143D8D"/>
                </a:solidFill>
                <a:latin typeface="Arial"/>
                <a:cs typeface="Arial"/>
              </a:rPr>
              <a:t>ound </a:t>
            </a:r>
            <a:r>
              <a:rPr sz="614" spc="-95" dirty="0">
                <a:solidFill>
                  <a:srgbClr val="143D8D"/>
                </a:solidFill>
                <a:latin typeface="Arial"/>
                <a:cs typeface="Arial"/>
              </a:rPr>
              <a:t>T</a:t>
            </a:r>
            <a:r>
              <a:rPr sz="614" spc="-7" dirty="0">
                <a:solidFill>
                  <a:srgbClr val="143D8D"/>
                </a:solidFill>
                <a:latin typeface="Arial"/>
                <a:cs typeface="Arial"/>
              </a:rPr>
              <a:t>ruckin</a:t>
            </a:r>
            <a:r>
              <a:rPr sz="614" spc="-3" dirty="0">
                <a:solidFill>
                  <a:srgbClr val="143D8D"/>
                </a:solidFill>
                <a:latin typeface="Arial"/>
                <a:cs typeface="Arial"/>
              </a:rPr>
              <a:t>’ </a:t>
            </a:r>
            <a:r>
              <a:rPr sz="614" spc="-37" dirty="0">
                <a:solidFill>
                  <a:srgbClr val="143D8D"/>
                </a:solidFill>
                <a:latin typeface="Arial"/>
                <a:cs typeface="Arial"/>
              </a:rPr>
              <a:t>&amp;</a:t>
            </a:r>
            <a:r>
              <a:rPr sz="614" spc="-3" dirty="0">
                <a:solidFill>
                  <a:srgbClr val="143D8D"/>
                </a:solidFill>
                <a:latin typeface="Arial"/>
                <a:cs typeface="Arial"/>
              </a:rPr>
              <a:t> </a:t>
            </a:r>
            <a:r>
              <a:rPr sz="614" spc="-14" dirty="0">
                <a:solidFill>
                  <a:srgbClr val="143D8D"/>
                </a:solidFill>
                <a:latin typeface="Arial"/>
                <a:cs typeface="Arial"/>
              </a:rPr>
              <a:t>Stylin’</a:t>
            </a:r>
            <a:r>
              <a:rPr sz="614" spc="-10" dirty="0">
                <a:solidFill>
                  <a:srgbClr val="143D8D"/>
                </a:solidFill>
                <a:latin typeface="Arial"/>
                <a:cs typeface="Arial"/>
              </a:rPr>
              <a:t> </a:t>
            </a:r>
            <a:r>
              <a:rPr sz="614" spc="-17" dirty="0">
                <a:solidFill>
                  <a:srgbClr val="143D8D"/>
                </a:solidFill>
                <a:latin typeface="Arial"/>
                <a:cs typeface="Arial"/>
              </a:rPr>
              <a:t>Hom</a:t>
            </a:r>
            <a:r>
              <a:rPr sz="614" spc="-10" dirty="0">
                <a:solidFill>
                  <a:srgbClr val="143D8D"/>
                </a:solidFill>
                <a:latin typeface="Arial"/>
                <a:cs typeface="Arial"/>
              </a:rPr>
              <a:t>e</a:t>
            </a:r>
            <a:r>
              <a:rPr sz="614" spc="-3" dirty="0">
                <a:solidFill>
                  <a:srgbClr val="143D8D"/>
                </a:solidFill>
                <a:latin typeface="Arial"/>
                <a:cs typeface="Arial"/>
              </a:rPr>
              <a:t> </a:t>
            </a:r>
            <a:r>
              <a:rPr sz="614" spc="-14" dirty="0">
                <a:solidFill>
                  <a:srgbClr val="143D8D"/>
                </a:solidFill>
                <a:latin typeface="Arial"/>
                <a:cs typeface="Arial"/>
              </a:rPr>
              <a:t>Cooking</a:t>
            </a:r>
            <a:endParaRPr sz="614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474769" y="2904596"/>
            <a:ext cx="692727" cy="945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/>
            <a:r>
              <a:rPr sz="614" b="1" spc="-3" dirty="0">
                <a:solidFill>
                  <a:srgbClr val="143D8D"/>
                </a:solidFill>
                <a:latin typeface="Arial"/>
                <a:cs typeface="Arial"/>
              </a:rPr>
              <a:t>04</a:t>
            </a:r>
            <a:r>
              <a:rPr sz="614" b="1" dirty="0">
                <a:solidFill>
                  <a:srgbClr val="143D8D"/>
                </a:solidFill>
                <a:latin typeface="Arial"/>
                <a:cs typeface="Arial"/>
              </a:rPr>
              <a:t>X</a:t>
            </a:r>
            <a:r>
              <a:rPr sz="614" b="1" spc="-3" dirty="0">
                <a:solidFill>
                  <a:srgbClr val="143D8D"/>
                </a:solidFill>
                <a:latin typeface="Arial"/>
                <a:cs typeface="Arial"/>
              </a:rPr>
              <a:t> </a:t>
            </a:r>
            <a:r>
              <a:rPr sz="614" b="1" spc="-17" dirty="0">
                <a:solidFill>
                  <a:srgbClr val="143D8D"/>
                </a:solidFill>
                <a:latin typeface="Arial"/>
                <a:cs typeface="Arial"/>
              </a:rPr>
              <a:t>F</a:t>
            </a:r>
            <a:r>
              <a:rPr sz="614" b="1" spc="-82" dirty="0">
                <a:solidFill>
                  <a:srgbClr val="143D8D"/>
                </a:solidFill>
                <a:latin typeface="Arial"/>
                <a:cs typeface="Arial"/>
              </a:rPr>
              <a:t>L</a:t>
            </a:r>
            <a:r>
              <a:rPr sz="614" b="1" spc="-3" dirty="0">
                <a:solidFill>
                  <a:srgbClr val="143D8D"/>
                </a:solidFill>
                <a:latin typeface="Arial"/>
                <a:cs typeface="Arial"/>
              </a:rPr>
              <a:t>YIN</a:t>
            </a:r>
            <a:r>
              <a:rPr sz="614" b="1" dirty="0">
                <a:solidFill>
                  <a:srgbClr val="143D8D"/>
                </a:solidFill>
                <a:latin typeface="Arial"/>
                <a:cs typeface="Arial"/>
              </a:rPr>
              <a:t>G</a:t>
            </a:r>
            <a:r>
              <a:rPr sz="614" b="1" spc="-3" dirty="0">
                <a:solidFill>
                  <a:srgbClr val="143D8D"/>
                </a:solidFill>
                <a:latin typeface="Arial"/>
                <a:cs typeface="Arial"/>
              </a:rPr>
              <a:t> </a:t>
            </a:r>
            <a:r>
              <a:rPr sz="614" b="1" spc="-14" dirty="0">
                <a:solidFill>
                  <a:srgbClr val="143D8D"/>
                </a:solidFill>
                <a:latin typeface="Arial"/>
                <a:cs typeface="Arial"/>
              </a:rPr>
              <a:t>SOLO</a:t>
            </a:r>
            <a:endParaRPr sz="614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630633" y="2999547"/>
            <a:ext cx="362383" cy="2835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/>
            <a:r>
              <a:rPr sz="614" spc="-20" dirty="0">
                <a:solidFill>
                  <a:srgbClr val="143D8D"/>
                </a:solidFill>
                <a:latin typeface="Arial"/>
                <a:cs typeface="Arial"/>
              </a:rPr>
              <a:t>Cluste</a:t>
            </a:r>
            <a:r>
              <a:rPr sz="614" spc="-10" dirty="0">
                <a:solidFill>
                  <a:srgbClr val="143D8D"/>
                </a:solidFill>
                <a:latin typeface="Arial"/>
                <a:cs typeface="Arial"/>
              </a:rPr>
              <a:t>r</a:t>
            </a:r>
            <a:r>
              <a:rPr sz="614" spc="-3" dirty="0">
                <a:solidFill>
                  <a:srgbClr val="143D8D"/>
                </a:solidFill>
                <a:latin typeface="Arial"/>
                <a:cs typeface="Arial"/>
              </a:rPr>
              <a:t> 4</a:t>
            </a:r>
            <a:r>
              <a:rPr sz="614" dirty="0">
                <a:solidFill>
                  <a:srgbClr val="143D8D"/>
                </a:solidFill>
                <a:latin typeface="Arial"/>
                <a:cs typeface="Arial"/>
              </a:rPr>
              <a:t>2</a:t>
            </a:r>
            <a:endParaRPr sz="614">
              <a:latin typeface="Arial"/>
              <a:cs typeface="Arial"/>
            </a:endParaRPr>
          </a:p>
          <a:p>
            <a:pPr marL="8659">
              <a:spcBef>
                <a:spcPts val="14"/>
              </a:spcBef>
            </a:pPr>
            <a:r>
              <a:rPr sz="614" spc="-20" dirty="0">
                <a:solidFill>
                  <a:srgbClr val="143D8D"/>
                </a:solidFill>
                <a:latin typeface="Arial"/>
                <a:cs typeface="Arial"/>
              </a:rPr>
              <a:t>Cluste</a:t>
            </a:r>
            <a:r>
              <a:rPr sz="614" spc="-10" dirty="0">
                <a:solidFill>
                  <a:srgbClr val="143D8D"/>
                </a:solidFill>
                <a:latin typeface="Arial"/>
                <a:cs typeface="Arial"/>
              </a:rPr>
              <a:t>r</a:t>
            </a:r>
            <a:r>
              <a:rPr sz="614" spc="-3" dirty="0">
                <a:solidFill>
                  <a:srgbClr val="143D8D"/>
                </a:solidFill>
                <a:latin typeface="Arial"/>
                <a:cs typeface="Arial"/>
              </a:rPr>
              <a:t> 5</a:t>
            </a:r>
            <a:r>
              <a:rPr sz="614" dirty="0">
                <a:solidFill>
                  <a:srgbClr val="143D8D"/>
                </a:solidFill>
                <a:latin typeface="Arial"/>
                <a:cs typeface="Arial"/>
              </a:rPr>
              <a:t>2</a:t>
            </a:r>
            <a:endParaRPr sz="614">
              <a:latin typeface="Arial"/>
              <a:cs typeface="Arial"/>
            </a:endParaRPr>
          </a:p>
          <a:p>
            <a:pPr marL="8659">
              <a:spcBef>
                <a:spcPts val="14"/>
              </a:spcBef>
            </a:pPr>
            <a:r>
              <a:rPr sz="614" spc="-20" dirty="0">
                <a:solidFill>
                  <a:srgbClr val="143D8D"/>
                </a:solidFill>
                <a:latin typeface="Arial"/>
                <a:cs typeface="Arial"/>
              </a:rPr>
              <a:t>Cluste</a:t>
            </a:r>
            <a:r>
              <a:rPr sz="614" spc="-10" dirty="0">
                <a:solidFill>
                  <a:srgbClr val="143D8D"/>
                </a:solidFill>
                <a:latin typeface="Arial"/>
                <a:cs typeface="Arial"/>
              </a:rPr>
              <a:t>r</a:t>
            </a:r>
            <a:r>
              <a:rPr sz="614" spc="-3" dirty="0">
                <a:solidFill>
                  <a:srgbClr val="143D8D"/>
                </a:solidFill>
                <a:latin typeface="Arial"/>
                <a:cs typeface="Arial"/>
              </a:rPr>
              <a:t> 5</a:t>
            </a:r>
            <a:r>
              <a:rPr sz="614" dirty="0">
                <a:solidFill>
                  <a:srgbClr val="143D8D"/>
                </a:solidFill>
                <a:latin typeface="Arial"/>
                <a:cs typeface="Arial"/>
              </a:rPr>
              <a:t>9</a:t>
            </a:r>
            <a:endParaRPr sz="614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112282" y="2999547"/>
            <a:ext cx="591416" cy="2891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 marR="3464">
              <a:lnSpc>
                <a:spcPct val="101800"/>
              </a:lnSpc>
            </a:pPr>
            <a:r>
              <a:rPr sz="614" spc="-51" dirty="0">
                <a:solidFill>
                  <a:srgbClr val="143D8D"/>
                </a:solidFill>
                <a:latin typeface="Arial"/>
                <a:cs typeface="Arial"/>
              </a:rPr>
              <a:t>F</a:t>
            </a:r>
            <a:r>
              <a:rPr sz="614" spc="-17" dirty="0">
                <a:solidFill>
                  <a:srgbClr val="143D8D"/>
                </a:solidFill>
                <a:latin typeface="Arial"/>
                <a:cs typeface="Arial"/>
              </a:rPr>
              <a:t>irs</a:t>
            </a:r>
            <a:r>
              <a:rPr sz="614" spc="-10" dirty="0">
                <a:solidFill>
                  <a:srgbClr val="143D8D"/>
                </a:solidFill>
                <a:latin typeface="Arial"/>
                <a:cs typeface="Arial"/>
              </a:rPr>
              <a:t>t</a:t>
            </a:r>
            <a:r>
              <a:rPr sz="614" spc="-3" dirty="0">
                <a:solidFill>
                  <a:srgbClr val="143D8D"/>
                </a:solidFill>
                <a:latin typeface="Arial"/>
                <a:cs typeface="Arial"/>
              </a:rPr>
              <a:t> </a:t>
            </a:r>
            <a:r>
              <a:rPr sz="614" spc="-10" dirty="0">
                <a:solidFill>
                  <a:srgbClr val="143D8D"/>
                </a:solidFill>
                <a:latin typeface="Arial"/>
                <a:cs typeface="Arial"/>
              </a:rPr>
              <a:t>Mortgage</a:t>
            </a:r>
            <a:r>
              <a:rPr sz="614" spc="-7" dirty="0">
                <a:solidFill>
                  <a:srgbClr val="143D8D"/>
                </a:solidFill>
                <a:latin typeface="Arial"/>
                <a:cs typeface="Arial"/>
              </a:rPr>
              <a:t> </a:t>
            </a:r>
            <a:r>
              <a:rPr sz="614" spc="-37" dirty="0">
                <a:solidFill>
                  <a:srgbClr val="143D8D"/>
                </a:solidFill>
                <a:latin typeface="Arial"/>
                <a:cs typeface="Arial"/>
              </a:rPr>
              <a:t>R</a:t>
            </a:r>
            <a:r>
              <a:rPr sz="614" spc="-17" dirty="0">
                <a:solidFill>
                  <a:srgbClr val="143D8D"/>
                </a:solidFill>
                <a:latin typeface="Arial"/>
                <a:cs typeface="Arial"/>
              </a:rPr>
              <a:t>esolute</a:t>
            </a:r>
            <a:r>
              <a:rPr sz="614" spc="-3" dirty="0">
                <a:solidFill>
                  <a:srgbClr val="143D8D"/>
                </a:solidFill>
                <a:latin typeface="Arial"/>
                <a:cs typeface="Arial"/>
              </a:rPr>
              <a:t> </a:t>
            </a:r>
            <a:r>
              <a:rPr sz="614" spc="-20" dirty="0">
                <a:solidFill>
                  <a:srgbClr val="143D8D"/>
                </a:solidFill>
                <a:latin typeface="Arial"/>
                <a:cs typeface="Arial"/>
              </a:rPr>
              <a:t>Renters</a:t>
            </a:r>
            <a:r>
              <a:rPr sz="614" spc="-14" dirty="0">
                <a:solidFill>
                  <a:srgbClr val="143D8D"/>
                </a:solidFill>
                <a:latin typeface="Arial"/>
                <a:cs typeface="Arial"/>
              </a:rPr>
              <a:t> </a:t>
            </a:r>
            <a:r>
              <a:rPr sz="614" spc="-17" dirty="0">
                <a:solidFill>
                  <a:srgbClr val="143D8D"/>
                </a:solidFill>
                <a:latin typeface="Arial"/>
                <a:cs typeface="Arial"/>
              </a:rPr>
              <a:t>Mobil</a:t>
            </a:r>
            <a:r>
              <a:rPr sz="614" spc="-14" dirty="0">
                <a:solidFill>
                  <a:srgbClr val="143D8D"/>
                </a:solidFill>
                <a:latin typeface="Arial"/>
                <a:cs typeface="Arial"/>
              </a:rPr>
              <a:t>e</a:t>
            </a:r>
            <a:r>
              <a:rPr sz="614" spc="-3" dirty="0">
                <a:solidFill>
                  <a:srgbClr val="143D8D"/>
                </a:solidFill>
                <a:latin typeface="Arial"/>
                <a:cs typeface="Arial"/>
              </a:rPr>
              <a:t> </a:t>
            </a:r>
            <a:r>
              <a:rPr sz="614" spc="-20" dirty="0">
                <a:solidFill>
                  <a:srgbClr val="143D8D"/>
                </a:solidFill>
                <a:latin typeface="Arial"/>
                <a:cs typeface="Arial"/>
              </a:rPr>
              <a:t>Mixers</a:t>
            </a:r>
            <a:endParaRPr sz="614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474769" y="3329168"/>
            <a:ext cx="858116" cy="945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/>
            <a:r>
              <a:rPr sz="614" b="1" spc="-3" dirty="0">
                <a:solidFill>
                  <a:srgbClr val="143D8D"/>
                </a:solidFill>
                <a:latin typeface="Arial"/>
                <a:cs typeface="Arial"/>
              </a:rPr>
              <a:t>05</a:t>
            </a:r>
            <a:r>
              <a:rPr sz="614" b="1" dirty="0">
                <a:solidFill>
                  <a:srgbClr val="143D8D"/>
                </a:solidFill>
                <a:latin typeface="Arial"/>
                <a:cs typeface="Arial"/>
              </a:rPr>
              <a:t>X</a:t>
            </a:r>
            <a:r>
              <a:rPr sz="614" b="1" spc="-3" dirty="0">
                <a:solidFill>
                  <a:srgbClr val="143D8D"/>
                </a:solidFill>
                <a:latin typeface="Arial"/>
                <a:cs typeface="Arial"/>
              </a:rPr>
              <a:t> </a:t>
            </a:r>
            <a:r>
              <a:rPr sz="614" b="1" spc="-48" dirty="0">
                <a:solidFill>
                  <a:srgbClr val="143D8D"/>
                </a:solidFill>
                <a:latin typeface="Arial"/>
                <a:cs typeface="Arial"/>
              </a:rPr>
              <a:t>F</a:t>
            </a:r>
            <a:r>
              <a:rPr sz="614" b="1" dirty="0">
                <a:solidFill>
                  <a:srgbClr val="143D8D"/>
                </a:solidFill>
                <a:latin typeface="Arial"/>
                <a:cs typeface="Arial"/>
              </a:rPr>
              <a:t>AMI</a:t>
            </a:r>
            <a:r>
              <a:rPr sz="614" b="1" spc="-65" dirty="0">
                <a:solidFill>
                  <a:srgbClr val="143D8D"/>
                </a:solidFill>
                <a:latin typeface="Arial"/>
                <a:cs typeface="Arial"/>
              </a:rPr>
              <a:t>L</a:t>
            </a:r>
            <a:r>
              <a:rPr sz="614" b="1" dirty="0">
                <a:solidFill>
                  <a:srgbClr val="143D8D"/>
                </a:solidFill>
                <a:latin typeface="Arial"/>
                <a:cs typeface="Arial"/>
              </a:rPr>
              <a:t>Y</a:t>
            </a:r>
            <a:r>
              <a:rPr sz="614" b="1" spc="-3" dirty="0">
                <a:solidFill>
                  <a:srgbClr val="143D8D"/>
                </a:solidFill>
                <a:latin typeface="Arial"/>
                <a:cs typeface="Arial"/>
              </a:rPr>
              <a:t> </a:t>
            </a:r>
            <a:r>
              <a:rPr sz="614" b="1" spc="-14" dirty="0">
                <a:solidFill>
                  <a:srgbClr val="143D8D"/>
                </a:solidFill>
                <a:latin typeface="Arial"/>
                <a:cs typeface="Arial"/>
              </a:rPr>
              <a:t>F</a:t>
            </a:r>
            <a:r>
              <a:rPr sz="614" b="1" spc="-3" dirty="0">
                <a:solidFill>
                  <a:srgbClr val="143D8D"/>
                </a:solidFill>
                <a:latin typeface="Arial"/>
                <a:cs typeface="Arial"/>
              </a:rPr>
              <a:t>OCUSED</a:t>
            </a:r>
            <a:endParaRPr sz="614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630633" y="3424119"/>
            <a:ext cx="361950" cy="1890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/>
            <a:r>
              <a:rPr sz="614" spc="-20" dirty="0">
                <a:solidFill>
                  <a:srgbClr val="143D8D"/>
                </a:solidFill>
                <a:latin typeface="Arial"/>
                <a:cs typeface="Arial"/>
              </a:rPr>
              <a:t>Cluste</a:t>
            </a:r>
            <a:r>
              <a:rPr sz="614" spc="-10" dirty="0">
                <a:solidFill>
                  <a:srgbClr val="143D8D"/>
                </a:solidFill>
                <a:latin typeface="Arial"/>
                <a:cs typeface="Arial"/>
              </a:rPr>
              <a:t>r</a:t>
            </a:r>
            <a:r>
              <a:rPr sz="614" spc="-3" dirty="0">
                <a:solidFill>
                  <a:srgbClr val="143D8D"/>
                </a:solidFill>
                <a:latin typeface="Arial"/>
                <a:cs typeface="Arial"/>
              </a:rPr>
              <a:t> 3</a:t>
            </a:r>
            <a:r>
              <a:rPr sz="614" dirty="0">
                <a:solidFill>
                  <a:srgbClr val="143D8D"/>
                </a:solidFill>
                <a:latin typeface="Arial"/>
                <a:cs typeface="Arial"/>
              </a:rPr>
              <a:t>7</a:t>
            </a:r>
            <a:endParaRPr sz="614">
              <a:latin typeface="Arial"/>
              <a:cs typeface="Arial"/>
            </a:endParaRPr>
          </a:p>
          <a:p>
            <a:pPr marL="8659">
              <a:spcBef>
                <a:spcPts val="14"/>
              </a:spcBef>
            </a:pPr>
            <a:r>
              <a:rPr sz="614" spc="-20" dirty="0">
                <a:solidFill>
                  <a:srgbClr val="143D8D"/>
                </a:solidFill>
                <a:latin typeface="Arial"/>
                <a:cs typeface="Arial"/>
              </a:rPr>
              <a:t>Cluste</a:t>
            </a:r>
            <a:r>
              <a:rPr sz="614" spc="-10" dirty="0">
                <a:solidFill>
                  <a:srgbClr val="143D8D"/>
                </a:solidFill>
                <a:latin typeface="Arial"/>
                <a:cs typeface="Arial"/>
              </a:rPr>
              <a:t>r</a:t>
            </a:r>
            <a:r>
              <a:rPr sz="614" spc="-3" dirty="0">
                <a:solidFill>
                  <a:srgbClr val="143D8D"/>
                </a:solidFill>
                <a:latin typeface="Arial"/>
                <a:cs typeface="Arial"/>
              </a:rPr>
              <a:t> 6</a:t>
            </a:r>
            <a:r>
              <a:rPr sz="614" dirty="0">
                <a:solidFill>
                  <a:srgbClr val="143D8D"/>
                </a:solidFill>
                <a:latin typeface="Arial"/>
                <a:cs typeface="Arial"/>
              </a:rPr>
              <a:t>2</a:t>
            </a:r>
            <a:endParaRPr sz="614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112283" y="3424119"/>
            <a:ext cx="719570" cy="1927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 marR="3464" indent="-433">
              <a:lnSpc>
                <a:spcPct val="101800"/>
              </a:lnSpc>
            </a:pPr>
            <a:r>
              <a:rPr sz="614" spc="-14" dirty="0">
                <a:solidFill>
                  <a:srgbClr val="143D8D"/>
                </a:solidFill>
                <a:latin typeface="Arial"/>
                <a:cs typeface="Arial"/>
              </a:rPr>
              <a:t>Cartoon</a:t>
            </a:r>
            <a:r>
              <a:rPr sz="614" spc="-10" dirty="0">
                <a:solidFill>
                  <a:srgbClr val="143D8D"/>
                </a:solidFill>
                <a:latin typeface="Arial"/>
                <a:cs typeface="Arial"/>
              </a:rPr>
              <a:t>s</a:t>
            </a:r>
            <a:r>
              <a:rPr sz="614" spc="-3" dirty="0">
                <a:solidFill>
                  <a:srgbClr val="143D8D"/>
                </a:solidFill>
                <a:latin typeface="Arial"/>
                <a:cs typeface="Arial"/>
              </a:rPr>
              <a:t> </a:t>
            </a:r>
            <a:r>
              <a:rPr sz="614" spc="-37" dirty="0">
                <a:solidFill>
                  <a:srgbClr val="143D8D"/>
                </a:solidFill>
                <a:latin typeface="Arial"/>
                <a:cs typeface="Arial"/>
              </a:rPr>
              <a:t>&amp;</a:t>
            </a:r>
            <a:r>
              <a:rPr sz="614" spc="-3" dirty="0">
                <a:solidFill>
                  <a:srgbClr val="143D8D"/>
                </a:solidFill>
                <a:latin typeface="Arial"/>
                <a:cs typeface="Arial"/>
              </a:rPr>
              <a:t> </a:t>
            </a:r>
            <a:r>
              <a:rPr sz="614" spc="-14" dirty="0">
                <a:solidFill>
                  <a:srgbClr val="143D8D"/>
                </a:solidFill>
                <a:latin typeface="Arial"/>
                <a:cs typeface="Arial"/>
              </a:rPr>
              <a:t>Carpools Kid</a:t>
            </a:r>
            <a:r>
              <a:rPr sz="614" spc="-10" dirty="0">
                <a:solidFill>
                  <a:srgbClr val="143D8D"/>
                </a:solidFill>
                <a:latin typeface="Arial"/>
                <a:cs typeface="Arial"/>
              </a:rPr>
              <a:t>s</a:t>
            </a:r>
            <a:r>
              <a:rPr sz="614" spc="-3" dirty="0">
                <a:solidFill>
                  <a:srgbClr val="143D8D"/>
                </a:solidFill>
                <a:latin typeface="Arial"/>
                <a:cs typeface="Arial"/>
              </a:rPr>
              <a:t> </a:t>
            </a:r>
            <a:r>
              <a:rPr sz="614" spc="-37" dirty="0">
                <a:solidFill>
                  <a:srgbClr val="143D8D"/>
                </a:solidFill>
                <a:latin typeface="Arial"/>
                <a:cs typeface="Arial"/>
              </a:rPr>
              <a:t>&amp;</a:t>
            </a:r>
            <a:r>
              <a:rPr sz="614" spc="-3" dirty="0">
                <a:solidFill>
                  <a:srgbClr val="143D8D"/>
                </a:solidFill>
                <a:latin typeface="Arial"/>
                <a:cs typeface="Arial"/>
              </a:rPr>
              <a:t> </a:t>
            </a:r>
            <a:r>
              <a:rPr sz="614" spc="-20" dirty="0">
                <a:solidFill>
                  <a:srgbClr val="143D8D"/>
                </a:solidFill>
                <a:latin typeface="Arial"/>
                <a:cs typeface="Arial"/>
              </a:rPr>
              <a:t>Rent</a:t>
            </a:r>
            <a:endParaRPr sz="614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474769" y="3658508"/>
            <a:ext cx="790142" cy="945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/>
            <a:r>
              <a:rPr sz="614" b="1" spc="-3" dirty="0">
                <a:solidFill>
                  <a:srgbClr val="143D8D"/>
                </a:solidFill>
                <a:latin typeface="Arial"/>
                <a:cs typeface="Arial"/>
              </a:rPr>
              <a:t>06</a:t>
            </a:r>
            <a:r>
              <a:rPr sz="614" b="1" dirty="0">
                <a:solidFill>
                  <a:srgbClr val="143D8D"/>
                </a:solidFill>
                <a:latin typeface="Arial"/>
                <a:cs typeface="Arial"/>
              </a:rPr>
              <a:t>X</a:t>
            </a:r>
            <a:r>
              <a:rPr sz="614" b="1" spc="-3" dirty="0">
                <a:solidFill>
                  <a:srgbClr val="143D8D"/>
                </a:solidFill>
                <a:latin typeface="Arial"/>
                <a:cs typeface="Arial"/>
              </a:rPr>
              <a:t> </a:t>
            </a:r>
            <a:r>
              <a:rPr sz="614" b="1" spc="3" dirty="0">
                <a:solidFill>
                  <a:srgbClr val="143D8D"/>
                </a:solidFill>
                <a:latin typeface="Arial"/>
                <a:cs typeface="Arial"/>
              </a:rPr>
              <a:t>MIXE</a:t>
            </a:r>
            <a:r>
              <a:rPr sz="614" b="1" spc="7" dirty="0">
                <a:solidFill>
                  <a:srgbClr val="143D8D"/>
                </a:solidFill>
                <a:latin typeface="Arial"/>
                <a:cs typeface="Arial"/>
              </a:rPr>
              <a:t>D</a:t>
            </a:r>
            <a:r>
              <a:rPr sz="614" b="1" spc="-3" dirty="0">
                <a:solidFill>
                  <a:srgbClr val="143D8D"/>
                </a:solidFill>
                <a:latin typeface="Arial"/>
                <a:cs typeface="Arial"/>
              </a:rPr>
              <a:t> </a:t>
            </a:r>
            <a:r>
              <a:rPr sz="614" b="1" spc="-14" dirty="0">
                <a:solidFill>
                  <a:srgbClr val="143D8D"/>
                </a:solidFill>
                <a:latin typeface="Arial"/>
                <a:cs typeface="Arial"/>
              </a:rPr>
              <a:t>SINGLES</a:t>
            </a:r>
            <a:endParaRPr sz="614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630633" y="3753459"/>
            <a:ext cx="361950" cy="2835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/>
            <a:r>
              <a:rPr sz="614" spc="-20" dirty="0">
                <a:solidFill>
                  <a:srgbClr val="143D8D"/>
                </a:solidFill>
                <a:latin typeface="Arial"/>
                <a:cs typeface="Arial"/>
              </a:rPr>
              <a:t>Cluste</a:t>
            </a:r>
            <a:r>
              <a:rPr sz="614" spc="-10" dirty="0">
                <a:solidFill>
                  <a:srgbClr val="143D8D"/>
                </a:solidFill>
                <a:latin typeface="Arial"/>
                <a:cs typeface="Arial"/>
              </a:rPr>
              <a:t>r</a:t>
            </a:r>
            <a:r>
              <a:rPr sz="614" spc="-3" dirty="0">
                <a:solidFill>
                  <a:srgbClr val="143D8D"/>
                </a:solidFill>
                <a:latin typeface="Arial"/>
                <a:cs typeface="Arial"/>
              </a:rPr>
              <a:t> 6</a:t>
            </a:r>
            <a:r>
              <a:rPr sz="614" dirty="0">
                <a:solidFill>
                  <a:srgbClr val="143D8D"/>
                </a:solidFill>
                <a:latin typeface="Arial"/>
                <a:cs typeface="Arial"/>
              </a:rPr>
              <a:t>1</a:t>
            </a:r>
            <a:endParaRPr sz="614">
              <a:latin typeface="Arial"/>
              <a:cs typeface="Arial"/>
            </a:endParaRPr>
          </a:p>
          <a:p>
            <a:pPr marL="8659">
              <a:spcBef>
                <a:spcPts val="14"/>
              </a:spcBef>
            </a:pPr>
            <a:r>
              <a:rPr sz="614" spc="-20" dirty="0">
                <a:solidFill>
                  <a:srgbClr val="143D8D"/>
                </a:solidFill>
                <a:latin typeface="Arial"/>
                <a:cs typeface="Arial"/>
              </a:rPr>
              <a:t>Cluste</a:t>
            </a:r>
            <a:r>
              <a:rPr sz="614" spc="-10" dirty="0">
                <a:solidFill>
                  <a:srgbClr val="143D8D"/>
                </a:solidFill>
                <a:latin typeface="Arial"/>
                <a:cs typeface="Arial"/>
              </a:rPr>
              <a:t>r</a:t>
            </a:r>
            <a:r>
              <a:rPr sz="614" spc="-3" dirty="0">
                <a:solidFill>
                  <a:srgbClr val="143D8D"/>
                </a:solidFill>
                <a:latin typeface="Arial"/>
                <a:cs typeface="Arial"/>
              </a:rPr>
              <a:t> 6</a:t>
            </a:r>
            <a:r>
              <a:rPr sz="614" dirty="0">
                <a:solidFill>
                  <a:srgbClr val="143D8D"/>
                </a:solidFill>
                <a:latin typeface="Arial"/>
                <a:cs typeface="Arial"/>
              </a:rPr>
              <a:t>9</a:t>
            </a:r>
            <a:endParaRPr sz="614">
              <a:latin typeface="Arial"/>
              <a:cs typeface="Arial"/>
            </a:endParaRPr>
          </a:p>
          <a:p>
            <a:pPr marL="8659">
              <a:spcBef>
                <a:spcPts val="14"/>
              </a:spcBef>
            </a:pPr>
            <a:r>
              <a:rPr sz="614" spc="-20" dirty="0">
                <a:solidFill>
                  <a:srgbClr val="143D8D"/>
                </a:solidFill>
                <a:latin typeface="Arial"/>
                <a:cs typeface="Arial"/>
              </a:rPr>
              <a:t>Cluste</a:t>
            </a:r>
            <a:r>
              <a:rPr sz="614" spc="-10" dirty="0">
                <a:solidFill>
                  <a:srgbClr val="143D8D"/>
                </a:solidFill>
                <a:latin typeface="Arial"/>
                <a:cs typeface="Arial"/>
              </a:rPr>
              <a:t>r</a:t>
            </a:r>
            <a:r>
              <a:rPr sz="614" spc="-3" dirty="0">
                <a:solidFill>
                  <a:srgbClr val="143D8D"/>
                </a:solidFill>
                <a:latin typeface="Arial"/>
                <a:cs typeface="Arial"/>
              </a:rPr>
              <a:t> 7</a:t>
            </a:r>
            <a:r>
              <a:rPr sz="614" dirty="0">
                <a:solidFill>
                  <a:srgbClr val="143D8D"/>
                </a:solidFill>
                <a:latin typeface="Arial"/>
                <a:cs typeface="Arial"/>
              </a:rPr>
              <a:t>0</a:t>
            </a:r>
            <a:endParaRPr sz="614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112213" y="3753459"/>
            <a:ext cx="798801" cy="2891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 marR="3464" indent="-433">
              <a:lnSpc>
                <a:spcPct val="101800"/>
              </a:lnSpc>
            </a:pPr>
            <a:r>
              <a:rPr sz="614" spc="-31" dirty="0">
                <a:solidFill>
                  <a:srgbClr val="143D8D"/>
                </a:solidFill>
                <a:latin typeface="Arial"/>
                <a:cs typeface="Arial"/>
              </a:rPr>
              <a:t>U</a:t>
            </a:r>
            <a:r>
              <a:rPr sz="614" spc="-14" dirty="0">
                <a:solidFill>
                  <a:srgbClr val="143D8D"/>
                </a:solidFill>
                <a:latin typeface="Arial"/>
                <a:cs typeface="Arial"/>
              </a:rPr>
              <a:t>rba</a:t>
            </a:r>
            <a:r>
              <a:rPr sz="614" spc="-10" dirty="0">
                <a:solidFill>
                  <a:srgbClr val="143D8D"/>
                </a:solidFill>
                <a:latin typeface="Arial"/>
                <a:cs typeface="Arial"/>
              </a:rPr>
              <a:t>n</a:t>
            </a:r>
            <a:r>
              <a:rPr sz="614" spc="-3" dirty="0">
                <a:solidFill>
                  <a:srgbClr val="143D8D"/>
                </a:solidFill>
                <a:latin typeface="Arial"/>
                <a:cs typeface="Arial"/>
              </a:rPr>
              <a:t> </a:t>
            </a:r>
            <a:r>
              <a:rPr sz="614" spc="-27" dirty="0">
                <a:solidFill>
                  <a:srgbClr val="143D8D"/>
                </a:solidFill>
                <a:latin typeface="Arial"/>
                <a:cs typeface="Arial"/>
              </a:rPr>
              <a:t>S</a:t>
            </a:r>
            <a:r>
              <a:rPr sz="614" spc="-14" dirty="0">
                <a:solidFill>
                  <a:srgbClr val="143D8D"/>
                </a:solidFill>
                <a:latin typeface="Arial"/>
                <a:cs typeface="Arial"/>
              </a:rPr>
              <a:t>cramble</a:t>
            </a:r>
            <a:r>
              <a:rPr sz="614" spc="-10" dirty="0">
                <a:solidFill>
                  <a:srgbClr val="143D8D"/>
                </a:solidFill>
                <a:latin typeface="Arial"/>
                <a:cs typeface="Arial"/>
              </a:rPr>
              <a:t> </a:t>
            </a:r>
            <a:r>
              <a:rPr sz="614" spc="-27" dirty="0">
                <a:solidFill>
                  <a:srgbClr val="143D8D"/>
                </a:solidFill>
                <a:latin typeface="Arial"/>
                <a:cs typeface="Arial"/>
              </a:rPr>
              <a:t>P</a:t>
            </a:r>
            <a:r>
              <a:rPr sz="614" spc="-20" dirty="0">
                <a:solidFill>
                  <a:srgbClr val="143D8D"/>
                </a:solidFill>
                <a:latin typeface="Arial"/>
                <a:cs typeface="Arial"/>
              </a:rPr>
              <a:t>ennywis</a:t>
            </a:r>
            <a:r>
              <a:rPr sz="614" spc="-17" dirty="0">
                <a:solidFill>
                  <a:srgbClr val="143D8D"/>
                </a:solidFill>
                <a:latin typeface="Arial"/>
                <a:cs typeface="Arial"/>
              </a:rPr>
              <a:t>e</a:t>
            </a:r>
            <a:r>
              <a:rPr sz="614" spc="-3" dirty="0">
                <a:solidFill>
                  <a:srgbClr val="143D8D"/>
                </a:solidFill>
                <a:latin typeface="Arial"/>
                <a:cs typeface="Arial"/>
              </a:rPr>
              <a:t> </a:t>
            </a:r>
            <a:r>
              <a:rPr sz="614" spc="-14" dirty="0">
                <a:solidFill>
                  <a:srgbClr val="143D8D"/>
                </a:solidFill>
                <a:latin typeface="Arial"/>
                <a:cs typeface="Arial"/>
              </a:rPr>
              <a:t>Mortgagees</a:t>
            </a:r>
            <a:r>
              <a:rPr sz="614" spc="-10" dirty="0">
                <a:solidFill>
                  <a:srgbClr val="143D8D"/>
                </a:solidFill>
                <a:latin typeface="Arial"/>
                <a:cs typeface="Arial"/>
              </a:rPr>
              <a:t> </a:t>
            </a:r>
            <a:r>
              <a:rPr sz="614" spc="-37" dirty="0">
                <a:solidFill>
                  <a:srgbClr val="143D8D"/>
                </a:solidFill>
                <a:latin typeface="Arial"/>
                <a:cs typeface="Arial"/>
              </a:rPr>
              <a:t>R</a:t>
            </a:r>
            <a:r>
              <a:rPr sz="614" spc="-24" dirty="0">
                <a:solidFill>
                  <a:srgbClr val="143D8D"/>
                </a:solidFill>
                <a:latin typeface="Arial"/>
                <a:cs typeface="Arial"/>
              </a:rPr>
              <a:t>esilien</a:t>
            </a:r>
            <a:r>
              <a:rPr sz="614" spc="-14" dirty="0">
                <a:solidFill>
                  <a:srgbClr val="143D8D"/>
                </a:solidFill>
                <a:latin typeface="Arial"/>
                <a:cs typeface="Arial"/>
              </a:rPr>
              <a:t>t</a:t>
            </a:r>
            <a:r>
              <a:rPr sz="614" spc="-3" dirty="0">
                <a:solidFill>
                  <a:srgbClr val="143D8D"/>
                </a:solidFill>
                <a:latin typeface="Arial"/>
                <a:cs typeface="Arial"/>
              </a:rPr>
              <a:t> </a:t>
            </a:r>
            <a:r>
              <a:rPr sz="614" spc="-37" dirty="0">
                <a:solidFill>
                  <a:srgbClr val="143D8D"/>
                </a:solidFill>
                <a:latin typeface="Arial"/>
                <a:cs typeface="Arial"/>
              </a:rPr>
              <a:t>R</a:t>
            </a:r>
            <a:r>
              <a:rPr sz="614" spc="-20" dirty="0">
                <a:solidFill>
                  <a:srgbClr val="143D8D"/>
                </a:solidFill>
                <a:latin typeface="Arial"/>
                <a:cs typeface="Arial"/>
              </a:rPr>
              <a:t>enters</a:t>
            </a:r>
            <a:endParaRPr sz="614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474769" y="4083081"/>
            <a:ext cx="868074" cy="945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/>
            <a:r>
              <a:rPr sz="614" b="1" spc="-3" dirty="0">
                <a:solidFill>
                  <a:srgbClr val="143D8D"/>
                </a:solidFill>
                <a:latin typeface="Arial"/>
                <a:cs typeface="Arial"/>
              </a:rPr>
              <a:t>07</a:t>
            </a:r>
            <a:r>
              <a:rPr sz="614" b="1" dirty="0">
                <a:solidFill>
                  <a:srgbClr val="143D8D"/>
                </a:solidFill>
                <a:latin typeface="Arial"/>
                <a:cs typeface="Arial"/>
              </a:rPr>
              <a:t>X</a:t>
            </a:r>
            <a:r>
              <a:rPr sz="614" b="1" spc="-3" dirty="0">
                <a:solidFill>
                  <a:srgbClr val="143D8D"/>
                </a:solidFill>
                <a:latin typeface="Arial"/>
                <a:cs typeface="Arial"/>
              </a:rPr>
              <a:t> </a:t>
            </a:r>
            <a:r>
              <a:rPr sz="614" b="1" spc="-10" dirty="0">
                <a:solidFill>
                  <a:srgbClr val="143D8D"/>
                </a:solidFill>
                <a:latin typeface="Arial"/>
                <a:cs typeface="Arial"/>
              </a:rPr>
              <a:t>CAS</a:t>
            </a:r>
            <a:r>
              <a:rPr sz="614" b="1" spc="-7" dirty="0">
                <a:solidFill>
                  <a:srgbClr val="143D8D"/>
                </a:solidFill>
                <a:latin typeface="Arial"/>
                <a:cs typeface="Arial"/>
              </a:rPr>
              <a:t>H</a:t>
            </a:r>
            <a:r>
              <a:rPr sz="614" b="1" spc="-3" dirty="0">
                <a:solidFill>
                  <a:srgbClr val="143D8D"/>
                </a:solidFill>
                <a:latin typeface="Arial"/>
                <a:cs typeface="Arial"/>
              </a:rPr>
              <a:t> </a:t>
            </a:r>
            <a:r>
              <a:rPr sz="614" b="1" spc="-27" dirty="0">
                <a:solidFill>
                  <a:srgbClr val="143D8D"/>
                </a:solidFill>
                <a:latin typeface="Arial"/>
                <a:cs typeface="Arial"/>
              </a:rPr>
              <a:t>&amp;</a:t>
            </a:r>
            <a:r>
              <a:rPr sz="614" b="1" spc="-3" dirty="0">
                <a:solidFill>
                  <a:srgbClr val="143D8D"/>
                </a:solidFill>
                <a:latin typeface="Arial"/>
                <a:cs typeface="Arial"/>
              </a:rPr>
              <a:t> </a:t>
            </a:r>
            <a:r>
              <a:rPr sz="614" b="1" spc="-14" dirty="0">
                <a:solidFill>
                  <a:srgbClr val="143D8D"/>
                </a:solidFill>
                <a:latin typeface="Arial"/>
                <a:cs typeface="Arial"/>
              </a:rPr>
              <a:t>CAREERS</a:t>
            </a:r>
            <a:endParaRPr sz="614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630633" y="4178031"/>
            <a:ext cx="362383" cy="3780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/>
            <a:r>
              <a:rPr sz="614" spc="-20" dirty="0">
                <a:solidFill>
                  <a:srgbClr val="143D8D"/>
                </a:solidFill>
                <a:latin typeface="Arial"/>
                <a:cs typeface="Arial"/>
              </a:rPr>
              <a:t>Cluste</a:t>
            </a:r>
            <a:r>
              <a:rPr sz="614" spc="-10" dirty="0">
                <a:solidFill>
                  <a:srgbClr val="143D8D"/>
                </a:solidFill>
                <a:latin typeface="Arial"/>
                <a:cs typeface="Arial"/>
              </a:rPr>
              <a:t>r</a:t>
            </a:r>
            <a:r>
              <a:rPr sz="614" spc="-3" dirty="0">
                <a:solidFill>
                  <a:srgbClr val="143D8D"/>
                </a:solidFill>
                <a:latin typeface="Arial"/>
                <a:cs typeface="Arial"/>
              </a:rPr>
              <a:t> 0</a:t>
            </a:r>
            <a:r>
              <a:rPr sz="614" dirty="0">
                <a:solidFill>
                  <a:srgbClr val="143D8D"/>
                </a:solidFill>
                <a:latin typeface="Arial"/>
                <a:cs typeface="Arial"/>
              </a:rPr>
              <a:t>6</a:t>
            </a:r>
            <a:endParaRPr sz="614">
              <a:latin typeface="Arial"/>
              <a:cs typeface="Arial"/>
            </a:endParaRPr>
          </a:p>
          <a:p>
            <a:pPr marL="8659">
              <a:spcBef>
                <a:spcPts val="14"/>
              </a:spcBef>
            </a:pPr>
            <a:r>
              <a:rPr sz="614" spc="-20" dirty="0">
                <a:solidFill>
                  <a:srgbClr val="143D8D"/>
                </a:solidFill>
                <a:latin typeface="Arial"/>
                <a:cs typeface="Arial"/>
              </a:rPr>
              <a:t>Cluste</a:t>
            </a:r>
            <a:r>
              <a:rPr sz="614" spc="-10" dirty="0">
                <a:solidFill>
                  <a:srgbClr val="143D8D"/>
                </a:solidFill>
                <a:latin typeface="Arial"/>
                <a:cs typeface="Arial"/>
              </a:rPr>
              <a:t>r</a:t>
            </a:r>
            <a:r>
              <a:rPr sz="614" spc="-3" dirty="0">
                <a:solidFill>
                  <a:srgbClr val="143D8D"/>
                </a:solidFill>
                <a:latin typeface="Arial"/>
                <a:cs typeface="Arial"/>
              </a:rPr>
              <a:t> 1</a:t>
            </a:r>
            <a:r>
              <a:rPr sz="614" dirty="0">
                <a:solidFill>
                  <a:srgbClr val="143D8D"/>
                </a:solidFill>
                <a:latin typeface="Arial"/>
                <a:cs typeface="Arial"/>
              </a:rPr>
              <a:t>0</a:t>
            </a:r>
            <a:endParaRPr sz="614">
              <a:latin typeface="Arial"/>
              <a:cs typeface="Arial"/>
            </a:endParaRPr>
          </a:p>
          <a:p>
            <a:pPr marL="8659">
              <a:spcBef>
                <a:spcPts val="14"/>
              </a:spcBef>
            </a:pPr>
            <a:r>
              <a:rPr sz="614" spc="-20" dirty="0">
                <a:solidFill>
                  <a:srgbClr val="143D8D"/>
                </a:solidFill>
                <a:latin typeface="Arial"/>
                <a:cs typeface="Arial"/>
              </a:rPr>
              <a:t>Cluste</a:t>
            </a:r>
            <a:r>
              <a:rPr sz="614" spc="-10" dirty="0">
                <a:solidFill>
                  <a:srgbClr val="143D8D"/>
                </a:solidFill>
                <a:latin typeface="Arial"/>
                <a:cs typeface="Arial"/>
              </a:rPr>
              <a:t>r</a:t>
            </a:r>
            <a:r>
              <a:rPr sz="614" spc="-3" dirty="0">
                <a:solidFill>
                  <a:srgbClr val="143D8D"/>
                </a:solidFill>
                <a:latin typeface="Arial"/>
                <a:cs typeface="Arial"/>
              </a:rPr>
              <a:t> 2</a:t>
            </a:r>
            <a:r>
              <a:rPr sz="614" dirty="0">
                <a:solidFill>
                  <a:srgbClr val="143D8D"/>
                </a:solidFill>
                <a:latin typeface="Arial"/>
                <a:cs typeface="Arial"/>
              </a:rPr>
              <a:t>0</a:t>
            </a:r>
            <a:endParaRPr sz="614">
              <a:latin typeface="Arial"/>
              <a:cs typeface="Arial"/>
            </a:endParaRPr>
          </a:p>
          <a:p>
            <a:pPr marL="8659">
              <a:spcBef>
                <a:spcPts val="14"/>
              </a:spcBef>
            </a:pPr>
            <a:r>
              <a:rPr sz="614" spc="-20" dirty="0">
                <a:solidFill>
                  <a:srgbClr val="143D8D"/>
                </a:solidFill>
                <a:latin typeface="Arial"/>
                <a:cs typeface="Arial"/>
              </a:rPr>
              <a:t>Cluste</a:t>
            </a:r>
            <a:r>
              <a:rPr sz="614" spc="-10" dirty="0">
                <a:solidFill>
                  <a:srgbClr val="143D8D"/>
                </a:solidFill>
                <a:latin typeface="Arial"/>
                <a:cs typeface="Arial"/>
              </a:rPr>
              <a:t>r</a:t>
            </a:r>
            <a:r>
              <a:rPr sz="614" spc="-3" dirty="0">
                <a:solidFill>
                  <a:srgbClr val="143D8D"/>
                </a:solidFill>
                <a:latin typeface="Arial"/>
                <a:cs typeface="Arial"/>
              </a:rPr>
              <a:t> 2</a:t>
            </a:r>
            <a:r>
              <a:rPr sz="614" dirty="0">
                <a:solidFill>
                  <a:srgbClr val="143D8D"/>
                </a:solidFill>
                <a:latin typeface="Arial"/>
                <a:cs typeface="Arial"/>
              </a:rPr>
              <a:t>6</a:t>
            </a:r>
            <a:endParaRPr sz="614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112283" y="4178031"/>
            <a:ext cx="513484" cy="385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 marR="3464" algn="just">
              <a:lnSpc>
                <a:spcPct val="101800"/>
              </a:lnSpc>
            </a:pPr>
            <a:r>
              <a:rPr sz="614" spc="-14" dirty="0">
                <a:solidFill>
                  <a:srgbClr val="143D8D"/>
                </a:solidFill>
                <a:latin typeface="Arial"/>
                <a:cs typeface="Arial"/>
              </a:rPr>
              <a:t>Shootin</a:t>
            </a:r>
            <a:r>
              <a:rPr sz="614" spc="-10" dirty="0">
                <a:solidFill>
                  <a:srgbClr val="143D8D"/>
                </a:solidFill>
                <a:latin typeface="Arial"/>
                <a:cs typeface="Arial"/>
              </a:rPr>
              <a:t>g</a:t>
            </a:r>
            <a:r>
              <a:rPr sz="614" spc="-3" dirty="0">
                <a:solidFill>
                  <a:srgbClr val="143D8D"/>
                </a:solidFill>
                <a:latin typeface="Arial"/>
                <a:cs typeface="Arial"/>
              </a:rPr>
              <a:t> </a:t>
            </a:r>
            <a:r>
              <a:rPr sz="614" spc="-17" dirty="0">
                <a:solidFill>
                  <a:srgbClr val="143D8D"/>
                </a:solidFill>
                <a:latin typeface="Arial"/>
                <a:cs typeface="Arial"/>
              </a:rPr>
              <a:t>Stars</a:t>
            </a:r>
            <a:r>
              <a:rPr sz="614" spc="-10" dirty="0">
                <a:solidFill>
                  <a:srgbClr val="143D8D"/>
                </a:solidFill>
                <a:latin typeface="Arial"/>
                <a:cs typeface="Arial"/>
              </a:rPr>
              <a:t> </a:t>
            </a:r>
            <a:r>
              <a:rPr sz="614" spc="-24" dirty="0">
                <a:solidFill>
                  <a:srgbClr val="143D8D"/>
                </a:solidFill>
                <a:latin typeface="Arial"/>
                <a:cs typeface="Arial"/>
              </a:rPr>
              <a:t>Har</a:t>
            </a:r>
            <a:r>
              <a:rPr sz="614" spc="10" dirty="0">
                <a:solidFill>
                  <a:srgbClr val="143D8D"/>
                </a:solidFill>
                <a:latin typeface="Arial"/>
                <a:cs typeface="Arial"/>
              </a:rPr>
              <a:t>d</a:t>
            </a:r>
            <a:r>
              <a:rPr sz="614" spc="-3" dirty="0">
                <a:solidFill>
                  <a:srgbClr val="143D8D"/>
                </a:solidFill>
                <a:latin typeface="Arial"/>
                <a:cs typeface="Arial"/>
              </a:rPr>
              <a:t> </a:t>
            </a:r>
            <a:r>
              <a:rPr sz="614" spc="-17" dirty="0">
                <a:solidFill>
                  <a:srgbClr val="143D8D"/>
                </a:solidFill>
                <a:latin typeface="Arial"/>
                <a:cs typeface="Arial"/>
              </a:rPr>
              <a:t>C</a:t>
            </a:r>
            <a:r>
              <a:rPr sz="614" spc="-20" dirty="0">
                <a:solidFill>
                  <a:srgbClr val="143D8D"/>
                </a:solidFill>
                <a:latin typeface="Arial"/>
                <a:cs typeface="Arial"/>
              </a:rPr>
              <a:t>hargers</a:t>
            </a:r>
            <a:r>
              <a:rPr sz="614" spc="-14" dirty="0">
                <a:solidFill>
                  <a:srgbClr val="143D8D"/>
                </a:solidFill>
                <a:latin typeface="Arial"/>
                <a:cs typeface="Arial"/>
              </a:rPr>
              <a:t> </a:t>
            </a:r>
            <a:r>
              <a:rPr sz="614" spc="-20" dirty="0">
                <a:solidFill>
                  <a:srgbClr val="143D8D"/>
                </a:solidFill>
                <a:latin typeface="Arial"/>
                <a:cs typeface="Arial"/>
              </a:rPr>
              <a:t>Dynami</a:t>
            </a:r>
            <a:r>
              <a:rPr sz="614" spc="-14" dirty="0">
                <a:solidFill>
                  <a:srgbClr val="143D8D"/>
                </a:solidFill>
                <a:latin typeface="Arial"/>
                <a:cs typeface="Arial"/>
              </a:rPr>
              <a:t>c</a:t>
            </a:r>
            <a:r>
              <a:rPr sz="614" spc="-3" dirty="0">
                <a:solidFill>
                  <a:srgbClr val="143D8D"/>
                </a:solidFill>
                <a:latin typeface="Arial"/>
                <a:cs typeface="Arial"/>
              </a:rPr>
              <a:t> </a:t>
            </a:r>
            <a:r>
              <a:rPr sz="614" spc="-20" dirty="0">
                <a:solidFill>
                  <a:srgbClr val="143D8D"/>
                </a:solidFill>
                <a:latin typeface="Arial"/>
                <a:cs typeface="Arial"/>
              </a:rPr>
              <a:t>Duos</a:t>
            </a:r>
            <a:r>
              <a:rPr sz="614" spc="-10" dirty="0">
                <a:solidFill>
                  <a:srgbClr val="143D8D"/>
                </a:solidFill>
                <a:latin typeface="Arial"/>
                <a:cs typeface="Arial"/>
              </a:rPr>
              <a:t> </a:t>
            </a:r>
            <a:r>
              <a:rPr sz="614" spc="-27" dirty="0">
                <a:solidFill>
                  <a:srgbClr val="143D8D"/>
                </a:solidFill>
                <a:latin typeface="Arial"/>
                <a:cs typeface="Arial"/>
              </a:rPr>
              <a:t>S</a:t>
            </a:r>
            <a:r>
              <a:rPr sz="614" spc="-31" dirty="0">
                <a:solidFill>
                  <a:srgbClr val="143D8D"/>
                </a:solidFill>
                <a:latin typeface="Arial"/>
                <a:cs typeface="Arial"/>
              </a:rPr>
              <a:t>avv</a:t>
            </a:r>
            <a:r>
              <a:rPr sz="614" spc="-27" dirty="0">
                <a:solidFill>
                  <a:srgbClr val="143D8D"/>
                </a:solidFill>
                <a:latin typeface="Arial"/>
                <a:cs typeface="Arial"/>
              </a:rPr>
              <a:t>y</a:t>
            </a:r>
            <a:r>
              <a:rPr sz="614" spc="-3" dirty="0">
                <a:solidFill>
                  <a:srgbClr val="143D8D"/>
                </a:solidFill>
                <a:latin typeface="Arial"/>
                <a:cs typeface="Arial"/>
              </a:rPr>
              <a:t> </a:t>
            </a:r>
            <a:r>
              <a:rPr sz="614" spc="-24" dirty="0">
                <a:solidFill>
                  <a:srgbClr val="143D8D"/>
                </a:solidFill>
                <a:latin typeface="Arial"/>
                <a:cs typeface="Arial"/>
              </a:rPr>
              <a:t>Singles</a:t>
            </a:r>
            <a:endParaRPr sz="614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474769" y="4602886"/>
            <a:ext cx="844694" cy="945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/>
            <a:r>
              <a:rPr sz="614" b="1" spc="-3" dirty="0">
                <a:solidFill>
                  <a:srgbClr val="143D8D"/>
                </a:solidFill>
                <a:latin typeface="Arial"/>
                <a:cs typeface="Arial"/>
              </a:rPr>
              <a:t>08</a:t>
            </a:r>
            <a:r>
              <a:rPr sz="614" b="1" dirty="0">
                <a:solidFill>
                  <a:srgbClr val="143D8D"/>
                </a:solidFill>
                <a:latin typeface="Arial"/>
                <a:cs typeface="Arial"/>
              </a:rPr>
              <a:t>X</a:t>
            </a:r>
            <a:r>
              <a:rPr sz="614" b="1" spc="-3" dirty="0">
                <a:solidFill>
                  <a:srgbClr val="143D8D"/>
                </a:solidFill>
                <a:latin typeface="Arial"/>
                <a:cs typeface="Arial"/>
              </a:rPr>
              <a:t> </a:t>
            </a:r>
            <a:r>
              <a:rPr sz="614" b="1" spc="3" dirty="0">
                <a:solidFill>
                  <a:srgbClr val="143D8D"/>
                </a:solidFill>
                <a:latin typeface="Arial"/>
                <a:cs typeface="Arial"/>
              </a:rPr>
              <a:t>JUMB</a:t>
            </a:r>
            <a:r>
              <a:rPr sz="614" b="1" spc="7" dirty="0">
                <a:solidFill>
                  <a:srgbClr val="143D8D"/>
                </a:solidFill>
                <a:latin typeface="Arial"/>
                <a:cs typeface="Arial"/>
              </a:rPr>
              <a:t>O</a:t>
            </a:r>
            <a:r>
              <a:rPr sz="614" b="1" spc="-3" dirty="0">
                <a:solidFill>
                  <a:srgbClr val="143D8D"/>
                </a:solidFill>
                <a:latin typeface="Arial"/>
                <a:cs typeface="Arial"/>
              </a:rPr>
              <a:t> </a:t>
            </a:r>
            <a:r>
              <a:rPr sz="614" b="1" spc="-48" dirty="0">
                <a:solidFill>
                  <a:srgbClr val="143D8D"/>
                </a:solidFill>
                <a:latin typeface="Arial"/>
                <a:cs typeface="Arial"/>
              </a:rPr>
              <a:t>F</a:t>
            </a:r>
            <a:r>
              <a:rPr sz="614" b="1" spc="-3" dirty="0">
                <a:solidFill>
                  <a:srgbClr val="143D8D"/>
                </a:solidFill>
                <a:latin typeface="Arial"/>
                <a:cs typeface="Arial"/>
              </a:rPr>
              <a:t>AMILIES</a:t>
            </a:r>
            <a:endParaRPr sz="614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630633" y="4697836"/>
            <a:ext cx="361950" cy="3780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/>
            <a:r>
              <a:rPr sz="614" spc="-20" dirty="0">
                <a:solidFill>
                  <a:srgbClr val="143D8D"/>
                </a:solidFill>
                <a:latin typeface="Arial"/>
                <a:cs typeface="Arial"/>
              </a:rPr>
              <a:t>Cluste</a:t>
            </a:r>
            <a:r>
              <a:rPr sz="614" spc="-10" dirty="0">
                <a:solidFill>
                  <a:srgbClr val="143D8D"/>
                </a:solidFill>
                <a:latin typeface="Arial"/>
                <a:cs typeface="Arial"/>
              </a:rPr>
              <a:t>r</a:t>
            </a:r>
            <a:r>
              <a:rPr sz="614" spc="-3" dirty="0">
                <a:solidFill>
                  <a:srgbClr val="143D8D"/>
                </a:solidFill>
                <a:latin typeface="Arial"/>
                <a:cs typeface="Arial"/>
              </a:rPr>
              <a:t> 1</a:t>
            </a:r>
            <a:r>
              <a:rPr sz="614" dirty="0">
                <a:solidFill>
                  <a:srgbClr val="143D8D"/>
                </a:solidFill>
                <a:latin typeface="Arial"/>
                <a:cs typeface="Arial"/>
              </a:rPr>
              <a:t>1</a:t>
            </a:r>
            <a:endParaRPr sz="614">
              <a:latin typeface="Arial"/>
              <a:cs typeface="Arial"/>
            </a:endParaRPr>
          </a:p>
          <a:p>
            <a:pPr marL="8659">
              <a:spcBef>
                <a:spcPts val="14"/>
              </a:spcBef>
            </a:pPr>
            <a:r>
              <a:rPr sz="614" spc="-20" dirty="0">
                <a:solidFill>
                  <a:srgbClr val="143D8D"/>
                </a:solidFill>
                <a:latin typeface="Arial"/>
                <a:cs typeface="Arial"/>
              </a:rPr>
              <a:t>Cluste</a:t>
            </a:r>
            <a:r>
              <a:rPr sz="614" spc="-10" dirty="0">
                <a:solidFill>
                  <a:srgbClr val="143D8D"/>
                </a:solidFill>
                <a:latin typeface="Arial"/>
                <a:cs typeface="Arial"/>
              </a:rPr>
              <a:t>r</a:t>
            </a:r>
            <a:r>
              <a:rPr sz="614" spc="-3" dirty="0">
                <a:solidFill>
                  <a:srgbClr val="143D8D"/>
                </a:solidFill>
                <a:latin typeface="Arial"/>
                <a:cs typeface="Arial"/>
              </a:rPr>
              <a:t> 1</a:t>
            </a:r>
            <a:r>
              <a:rPr sz="614" dirty="0">
                <a:solidFill>
                  <a:srgbClr val="143D8D"/>
                </a:solidFill>
                <a:latin typeface="Arial"/>
                <a:cs typeface="Arial"/>
              </a:rPr>
              <a:t>2</a:t>
            </a:r>
            <a:endParaRPr sz="614">
              <a:latin typeface="Arial"/>
              <a:cs typeface="Arial"/>
            </a:endParaRPr>
          </a:p>
          <a:p>
            <a:pPr marL="8659">
              <a:spcBef>
                <a:spcPts val="14"/>
              </a:spcBef>
            </a:pPr>
            <a:r>
              <a:rPr sz="614" spc="-20" dirty="0">
                <a:solidFill>
                  <a:srgbClr val="143D8D"/>
                </a:solidFill>
                <a:latin typeface="Arial"/>
                <a:cs typeface="Arial"/>
              </a:rPr>
              <a:t>Cluste</a:t>
            </a:r>
            <a:r>
              <a:rPr sz="614" spc="-10" dirty="0">
                <a:solidFill>
                  <a:srgbClr val="143D8D"/>
                </a:solidFill>
                <a:latin typeface="Arial"/>
                <a:cs typeface="Arial"/>
              </a:rPr>
              <a:t>r</a:t>
            </a:r>
            <a:r>
              <a:rPr sz="614" spc="-3" dirty="0">
                <a:solidFill>
                  <a:srgbClr val="143D8D"/>
                </a:solidFill>
                <a:latin typeface="Arial"/>
                <a:cs typeface="Arial"/>
              </a:rPr>
              <a:t> 1</a:t>
            </a:r>
            <a:r>
              <a:rPr sz="614" dirty="0">
                <a:solidFill>
                  <a:srgbClr val="143D8D"/>
                </a:solidFill>
                <a:latin typeface="Arial"/>
                <a:cs typeface="Arial"/>
              </a:rPr>
              <a:t>9</a:t>
            </a:r>
            <a:endParaRPr sz="614">
              <a:latin typeface="Arial"/>
              <a:cs typeface="Arial"/>
            </a:endParaRPr>
          </a:p>
          <a:p>
            <a:pPr marL="8659">
              <a:spcBef>
                <a:spcPts val="14"/>
              </a:spcBef>
            </a:pPr>
            <a:r>
              <a:rPr sz="614" spc="-20" dirty="0">
                <a:solidFill>
                  <a:srgbClr val="143D8D"/>
                </a:solidFill>
                <a:latin typeface="Arial"/>
                <a:cs typeface="Arial"/>
              </a:rPr>
              <a:t>Cluste</a:t>
            </a:r>
            <a:r>
              <a:rPr sz="614" spc="-10" dirty="0">
                <a:solidFill>
                  <a:srgbClr val="143D8D"/>
                </a:solidFill>
                <a:latin typeface="Arial"/>
                <a:cs typeface="Arial"/>
              </a:rPr>
              <a:t>r</a:t>
            </a:r>
            <a:r>
              <a:rPr sz="614" spc="-3" dirty="0">
                <a:solidFill>
                  <a:srgbClr val="143D8D"/>
                </a:solidFill>
                <a:latin typeface="Arial"/>
                <a:cs typeface="Arial"/>
              </a:rPr>
              <a:t> 2</a:t>
            </a:r>
            <a:r>
              <a:rPr sz="614" dirty="0">
                <a:solidFill>
                  <a:srgbClr val="143D8D"/>
                </a:solidFill>
                <a:latin typeface="Arial"/>
                <a:cs typeface="Arial"/>
              </a:rPr>
              <a:t>7</a:t>
            </a:r>
            <a:endParaRPr sz="614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112236" y="4697836"/>
            <a:ext cx="578427" cy="385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 marR="3464">
              <a:lnSpc>
                <a:spcPct val="101800"/>
              </a:lnSpc>
            </a:pPr>
            <a:r>
              <a:rPr sz="614" spc="-14" dirty="0">
                <a:solidFill>
                  <a:srgbClr val="143D8D"/>
                </a:solidFill>
                <a:latin typeface="Arial"/>
                <a:cs typeface="Arial"/>
              </a:rPr>
              <a:t>Kid</a:t>
            </a:r>
            <a:r>
              <a:rPr sz="614" spc="-10" dirty="0">
                <a:solidFill>
                  <a:srgbClr val="143D8D"/>
                </a:solidFill>
                <a:latin typeface="Arial"/>
                <a:cs typeface="Arial"/>
              </a:rPr>
              <a:t>s</a:t>
            </a:r>
            <a:r>
              <a:rPr sz="614" spc="-3" dirty="0">
                <a:solidFill>
                  <a:srgbClr val="143D8D"/>
                </a:solidFill>
                <a:latin typeface="Arial"/>
                <a:cs typeface="Arial"/>
              </a:rPr>
              <a:t> </a:t>
            </a:r>
            <a:r>
              <a:rPr sz="614" spc="-37" dirty="0">
                <a:solidFill>
                  <a:srgbClr val="143D8D"/>
                </a:solidFill>
                <a:latin typeface="Arial"/>
                <a:cs typeface="Arial"/>
              </a:rPr>
              <a:t>&amp;</a:t>
            </a:r>
            <a:r>
              <a:rPr sz="614" spc="-3" dirty="0">
                <a:solidFill>
                  <a:srgbClr val="143D8D"/>
                </a:solidFill>
                <a:latin typeface="Arial"/>
                <a:cs typeface="Arial"/>
              </a:rPr>
              <a:t> </a:t>
            </a:r>
            <a:r>
              <a:rPr sz="614" spc="-14" dirty="0">
                <a:solidFill>
                  <a:srgbClr val="143D8D"/>
                </a:solidFill>
                <a:latin typeface="Arial"/>
                <a:cs typeface="Arial"/>
              </a:rPr>
              <a:t>Clout</a:t>
            </a:r>
            <a:r>
              <a:rPr sz="614" spc="-10" dirty="0">
                <a:solidFill>
                  <a:srgbClr val="143D8D"/>
                </a:solidFill>
                <a:latin typeface="Arial"/>
                <a:cs typeface="Arial"/>
              </a:rPr>
              <a:t> </a:t>
            </a:r>
            <a:r>
              <a:rPr sz="614" spc="-109" dirty="0">
                <a:solidFill>
                  <a:srgbClr val="143D8D"/>
                </a:solidFill>
                <a:latin typeface="Arial"/>
                <a:cs typeface="Arial"/>
              </a:rPr>
              <a:t>T</a:t>
            </a:r>
            <a:r>
              <a:rPr sz="614" spc="-7" dirty="0">
                <a:solidFill>
                  <a:srgbClr val="143D8D"/>
                </a:solidFill>
                <a:latin typeface="Arial"/>
                <a:cs typeface="Arial"/>
              </a:rPr>
              <a:t>ot</a:t>
            </a:r>
            <a:r>
              <a:rPr sz="614" spc="-3" dirty="0">
                <a:solidFill>
                  <a:srgbClr val="143D8D"/>
                </a:solidFill>
                <a:latin typeface="Arial"/>
                <a:cs typeface="Arial"/>
              </a:rPr>
              <a:t>s </a:t>
            </a:r>
            <a:r>
              <a:rPr sz="614" spc="-37" dirty="0">
                <a:solidFill>
                  <a:srgbClr val="143D8D"/>
                </a:solidFill>
                <a:latin typeface="Arial"/>
                <a:cs typeface="Arial"/>
              </a:rPr>
              <a:t>&amp;</a:t>
            </a:r>
            <a:r>
              <a:rPr sz="614" spc="-3" dirty="0">
                <a:solidFill>
                  <a:srgbClr val="143D8D"/>
                </a:solidFill>
                <a:latin typeface="Arial"/>
                <a:cs typeface="Arial"/>
              </a:rPr>
              <a:t> </a:t>
            </a:r>
            <a:r>
              <a:rPr sz="614" spc="-109" dirty="0">
                <a:solidFill>
                  <a:srgbClr val="143D8D"/>
                </a:solidFill>
                <a:latin typeface="Arial"/>
                <a:cs typeface="Arial"/>
              </a:rPr>
              <a:t>T</a:t>
            </a:r>
            <a:r>
              <a:rPr sz="614" spc="-17" dirty="0">
                <a:solidFill>
                  <a:srgbClr val="143D8D"/>
                </a:solidFill>
                <a:latin typeface="Arial"/>
                <a:cs typeface="Arial"/>
              </a:rPr>
              <a:t>oys</a:t>
            </a:r>
            <a:r>
              <a:rPr sz="614" spc="-10" dirty="0">
                <a:solidFill>
                  <a:srgbClr val="143D8D"/>
                </a:solidFill>
                <a:latin typeface="Arial"/>
                <a:cs typeface="Arial"/>
              </a:rPr>
              <a:t> </a:t>
            </a:r>
            <a:r>
              <a:rPr sz="614" spc="-14" dirty="0">
                <a:solidFill>
                  <a:srgbClr val="143D8D"/>
                </a:solidFill>
                <a:latin typeface="Arial"/>
                <a:cs typeface="Arial"/>
              </a:rPr>
              <a:t>Countr</a:t>
            </a:r>
            <a:r>
              <a:rPr sz="614" spc="-10" dirty="0">
                <a:solidFill>
                  <a:srgbClr val="143D8D"/>
                </a:solidFill>
                <a:latin typeface="Arial"/>
                <a:cs typeface="Arial"/>
              </a:rPr>
              <a:t>y</a:t>
            </a:r>
            <a:r>
              <a:rPr sz="614" spc="-3" dirty="0">
                <a:solidFill>
                  <a:srgbClr val="143D8D"/>
                </a:solidFill>
                <a:latin typeface="Arial"/>
                <a:cs typeface="Arial"/>
              </a:rPr>
              <a:t> </a:t>
            </a:r>
            <a:r>
              <a:rPr sz="614" spc="-10" dirty="0">
                <a:solidFill>
                  <a:srgbClr val="143D8D"/>
                </a:solidFill>
                <a:latin typeface="Arial"/>
                <a:cs typeface="Arial"/>
              </a:rPr>
              <a:t>Comfort</a:t>
            </a:r>
            <a:r>
              <a:rPr sz="614" spc="-7" dirty="0">
                <a:solidFill>
                  <a:srgbClr val="143D8D"/>
                </a:solidFill>
                <a:latin typeface="Arial"/>
                <a:cs typeface="Arial"/>
              </a:rPr>
              <a:t> </a:t>
            </a:r>
            <a:r>
              <a:rPr sz="614" spc="-27" dirty="0">
                <a:solidFill>
                  <a:srgbClr val="143D8D"/>
                </a:solidFill>
                <a:latin typeface="Arial"/>
                <a:cs typeface="Arial"/>
              </a:rPr>
              <a:t>S</a:t>
            </a:r>
            <a:r>
              <a:rPr sz="614" spc="-7" dirty="0">
                <a:solidFill>
                  <a:srgbClr val="143D8D"/>
                </a:solidFill>
                <a:latin typeface="Arial"/>
                <a:cs typeface="Arial"/>
              </a:rPr>
              <a:t>occe</a:t>
            </a:r>
            <a:r>
              <a:rPr sz="614" spc="-3" dirty="0">
                <a:solidFill>
                  <a:srgbClr val="143D8D"/>
                </a:solidFill>
                <a:latin typeface="Arial"/>
                <a:cs typeface="Arial"/>
              </a:rPr>
              <a:t>r </a:t>
            </a:r>
            <a:r>
              <a:rPr sz="614" spc="-37" dirty="0">
                <a:solidFill>
                  <a:srgbClr val="143D8D"/>
                </a:solidFill>
                <a:latin typeface="Arial"/>
                <a:cs typeface="Arial"/>
              </a:rPr>
              <a:t>&amp;</a:t>
            </a:r>
            <a:r>
              <a:rPr sz="614" spc="-3" dirty="0">
                <a:solidFill>
                  <a:srgbClr val="143D8D"/>
                </a:solidFill>
                <a:latin typeface="Arial"/>
                <a:cs typeface="Arial"/>
              </a:rPr>
              <a:t> </a:t>
            </a:r>
            <a:r>
              <a:rPr sz="614" spc="-27" dirty="0">
                <a:solidFill>
                  <a:srgbClr val="143D8D"/>
                </a:solidFill>
                <a:latin typeface="Arial"/>
                <a:cs typeface="Arial"/>
              </a:rPr>
              <a:t>S</a:t>
            </a:r>
            <a:r>
              <a:rPr sz="614" spc="-31" dirty="0">
                <a:solidFill>
                  <a:srgbClr val="143D8D"/>
                </a:solidFill>
                <a:latin typeface="Arial"/>
                <a:cs typeface="Arial"/>
              </a:rPr>
              <a:t>UVs</a:t>
            </a:r>
            <a:endParaRPr sz="614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474769" y="5122691"/>
            <a:ext cx="934316" cy="945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/>
            <a:r>
              <a:rPr sz="614" b="1" spc="-7" dirty="0">
                <a:solidFill>
                  <a:srgbClr val="143D8D"/>
                </a:solidFill>
                <a:latin typeface="Arial"/>
                <a:cs typeface="Arial"/>
              </a:rPr>
              <a:t>09B</a:t>
            </a:r>
            <a:r>
              <a:rPr sz="614" b="1" spc="-3" dirty="0">
                <a:solidFill>
                  <a:srgbClr val="143D8D"/>
                </a:solidFill>
                <a:latin typeface="Arial"/>
                <a:cs typeface="Arial"/>
              </a:rPr>
              <a:t> </a:t>
            </a:r>
            <a:r>
              <a:rPr sz="614" b="1" spc="3" dirty="0">
                <a:solidFill>
                  <a:srgbClr val="143D8D"/>
                </a:solidFill>
                <a:latin typeface="Arial"/>
                <a:cs typeface="Arial"/>
              </a:rPr>
              <a:t>MIDDLIN</a:t>
            </a:r>
            <a:r>
              <a:rPr sz="614" b="1" spc="7" dirty="0">
                <a:solidFill>
                  <a:srgbClr val="143D8D"/>
                </a:solidFill>
                <a:latin typeface="Arial"/>
                <a:cs typeface="Arial"/>
              </a:rPr>
              <a:t>G</a:t>
            </a:r>
            <a:r>
              <a:rPr sz="614" b="1" spc="-3" dirty="0">
                <a:solidFill>
                  <a:srgbClr val="143D8D"/>
                </a:solidFill>
                <a:latin typeface="Arial"/>
                <a:cs typeface="Arial"/>
              </a:rPr>
              <a:t> </a:t>
            </a:r>
            <a:r>
              <a:rPr sz="614" b="1" spc="-14" dirty="0">
                <a:solidFill>
                  <a:srgbClr val="143D8D"/>
                </a:solidFill>
                <a:latin typeface="Arial"/>
                <a:cs typeface="Arial"/>
              </a:rPr>
              <a:t>SINGLES</a:t>
            </a:r>
            <a:endParaRPr sz="614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630633" y="5217643"/>
            <a:ext cx="361950" cy="2835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/>
            <a:r>
              <a:rPr sz="614" spc="-20" dirty="0">
                <a:solidFill>
                  <a:srgbClr val="143D8D"/>
                </a:solidFill>
                <a:latin typeface="Arial"/>
                <a:cs typeface="Arial"/>
              </a:rPr>
              <a:t>Cluste</a:t>
            </a:r>
            <a:r>
              <a:rPr sz="614" spc="-10" dirty="0">
                <a:solidFill>
                  <a:srgbClr val="143D8D"/>
                </a:solidFill>
                <a:latin typeface="Arial"/>
                <a:cs typeface="Arial"/>
              </a:rPr>
              <a:t>r</a:t>
            </a:r>
            <a:r>
              <a:rPr sz="614" spc="-3" dirty="0">
                <a:solidFill>
                  <a:srgbClr val="143D8D"/>
                </a:solidFill>
                <a:latin typeface="Arial"/>
                <a:cs typeface="Arial"/>
              </a:rPr>
              <a:t> 2</a:t>
            </a:r>
            <a:r>
              <a:rPr sz="614" dirty="0">
                <a:solidFill>
                  <a:srgbClr val="143D8D"/>
                </a:solidFill>
                <a:latin typeface="Arial"/>
                <a:cs typeface="Arial"/>
              </a:rPr>
              <a:t>9</a:t>
            </a:r>
            <a:endParaRPr sz="614">
              <a:latin typeface="Arial"/>
              <a:cs typeface="Arial"/>
            </a:endParaRPr>
          </a:p>
          <a:p>
            <a:pPr marL="8659">
              <a:spcBef>
                <a:spcPts val="14"/>
              </a:spcBef>
            </a:pPr>
            <a:r>
              <a:rPr sz="614" spc="-20" dirty="0">
                <a:solidFill>
                  <a:srgbClr val="143D8D"/>
                </a:solidFill>
                <a:latin typeface="Arial"/>
                <a:cs typeface="Arial"/>
              </a:rPr>
              <a:t>Cluste</a:t>
            </a:r>
            <a:r>
              <a:rPr sz="614" spc="-10" dirty="0">
                <a:solidFill>
                  <a:srgbClr val="143D8D"/>
                </a:solidFill>
                <a:latin typeface="Arial"/>
                <a:cs typeface="Arial"/>
              </a:rPr>
              <a:t>r</a:t>
            </a:r>
            <a:r>
              <a:rPr sz="614" spc="-3" dirty="0">
                <a:solidFill>
                  <a:srgbClr val="143D8D"/>
                </a:solidFill>
                <a:latin typeface="Arial"/>
                <a:cs typeface="Arial"/>
              </a:rPr>
              <a:t> 3</a:t>
            </a:r>
            <a:r>
              <a:rPr sz="614" dirty="0">
                <a:solidFill>
                  <a:srgbClr val="143D8D"/>
                </a:solidFill>
                <a:latin typeface="Arial"/>
                <a:cs typeface="Arial"/>
              </a:rPr>
              <a:t>5</a:t>
            </a:r>
            <a:endParaRPr sz="614">
              <a:latin typeface="Arial"/>
              <a:cs typeface="Arial"/>
            </a:endParaRPr>
          </a:p>
          <a:p>
            <a:pPr marL="8659">
              <a:spcBef>
                <a:spcPts val="14"/>
              </a:spcBef>
            </a:pPr>
            <a:r>
              <a:rPr sz="614" spc="-20" dirty="0">
                <a:solidFill>
                  <a:srgbClr val="143D8D"/>
                </a:solidFill>
                <a:latin typeface="Arial"/>
                <a:cs typeface="Arial"/>
              </a:rPr>
              <a:t>Cluste</a:t>
            </a:r>
            <a:r>
              <a:rPr sz="614" spc="-10" dirty="0">
                <a:solidFill>
                  <a:srgbClr val="143D8D"/>
                </a:solidFill>
                <a:latin typeface="Arial"/>
                <a:cs typeface="Arial"/>
              </a:rPr>
              <a:t>r</a:t>
            </a:r>
            <a:r>
              <a:rPr sz="614" spc="-3" dirty="0">
                <a:solidFill>
                  <a:srgbClr val="143D8D"/>
                </a:solidFill>
                <a:latin typeface="Arial"/>
                <a:cs typeface="Arial"/>
              </a:rPr>
              <a:t> 5</a:t>
            </a:r>
            <a:r>
              <a:rPr sz="614" dirty="0">
                <a:solidFill>
                  <a:srgbClr val="143D8D"/>
                </a:solidFill>
                <a:latin typeface="Arial"/>
                <a:cs typeface="Arial"/>
              </a:rPr>
              <a:t>6</a:t>
            </a:r>
            <a:endParaRPr sz="614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112283" y="5217643"/>
            <a:ext cx="549419" cy="2891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 marR="3464">
              <a:lnSpc>
                <a:spcPct val="101800"/>
              </a:lnSpc>
            </a:pPr>
            <a:r>
              <a:rPr sz="614" spc="-17" dirty="0">
                <a:solidFill>
                  <a:srgbClr val="143D8D"/>
                </a:solidFill>
                <a:latin typeface="Arial"/>
                <a:cs typeface="Arial"/>
              </a:rPr>
              <a:t>City</a:t>
            </a:r>
            <a:r>
              <a:rPr sz="614" spc="-3" dirty="0">
                <a:solidFill>
                  <a:srgbClr val="143D8D"/>
                </a:solidFill>
                <a:latin typeface="Arial"/>
                <a:cs typeface="Arial"/>
              </a:rPr>
              <a:t> </a:t>
            </a:r>
            <a:r>
              <a:rPr sz="614" spc="-20" dirty="0">
                <a:solidFill>
                  <a:srgbClr val="143D8D"/>
                </a:solidFill>
                <a:latin typeface="Arial"/>
                <a:cs typeface="Arial"/>
              </a:rPr>
              <a:t>Mixers</a:t>
            </a:r>
            <a:r>
              <a:rPr sz="614" spc="-14" dirty="0">
                <a:solidFill>
                  <a:srgbClr val="143D8D"/>
                </a:solidFill>
                <a:latin typeface="Arial"/>
                <a:cs typeface="Arial"/>
              </a:rPr>
              <a:t>  </a:t>
            </a:r>
            <a:r>
              <a:rPr sz="614" spc="-27" dirty="0">
                <a:solidFill>
                  <a:srgbClr val="143D8D"/>
                </a:solidFill>
                <a:latin typeface="Arial"/>
                <a:cs typeface="Arial"/>
              </a:rPr>
              <a:t>S</a:t>
            </a:r>
            <a:r>
              <a:rPr sz="614" spc="-14" dirty="0">
                <a:solidFill>
                  <a:srgbClr val="143D8D"/>
                </a:solidFill>
                <a:latin typeface="Arial"/>
                <a:cs typeface="Arial"/>
              </a:rPr>
              <a:t>ol</a:t>
            </a:r>
            <a:r>
              <a:rPr sz="614" spc="-10" dirty="0">
                <a:solidFill>
                  <a:srgbClr val="143D8D"/>
                </a:solidFill>
                <a:latin typeface="Arial"/>
                <a:cs typeface="Arial"/>
              </a:rPr>
              <a:t>o</a:t>
            </a:r>
            <a:r>
              <a:rPr sz="614" spc="-3" dirty="0">
                <a:solidFill>
                  <a:srgbClr val="143D8D"/>
                </a:solidFill>
                <a:latin typeface="Arial"/>
                <a:cs typeface="Arial"/>
              </a:rPr>
              <a:t> </a:t>
            </a:r>
            <a:r>
              <a:rPr sz="614" spc="-14" dirty="0">
                <a:solidFill>
                  <a:srgbClr val="143D8D"/>
                </a:solidFill>
                <a:latin typeface="Arial"/>
                <a:cs typeface="Arial"/>
              </a:rPr>
              <a:t>an</a:t>
            </a:r>
            <a:r>
              <a:rPr sz="614" spc="-10" dirty="0">
                <a:solidFill>
                  <a:srgbClr val="143D8D"/>
                </a:solidFill>
                <a:latin typeface="Arial"/>
                <a:cs typeface="Arial"/>
              </a:rPr>
              <a:t>d</a:t>
            </a:r>
            <a:r>
              <a:rPr sz="614" spc="-3" dirty="0">
                <a:solidFill>
                  <a:srgbClr val="143D8D"/>
                </a:solidFill>
                <a:latin typeface="Arial"/>
                <a:cs typeface="Arial"/>
              </a:rPr>
              <a:t> </a:t>
            </a:r>
            <a:r>
              <a:rPr sz="614" spc="-17" dirty="0">
                <a:solidFill>
                  <a:srgbClr val="143D8D"/>
                </a:solidFill>
                <a:latin typeface="Arial"/>
                <a:cs typeface="Arial"/>
              </a:rPr>
              <a:t>Stable</a:t>
            </a:r>
            <a:r>
              <a:rPr sz="614" spc="-10" dirty="0">
                <a:solidFill>
                  <a:srgbClr val="143D8D"/>
                </a:solidFill>
                <a:latin typeface="Arial"/>
                <a:cs typeface="Arial"/>
              </a:rPr>
              <a:t> Modes</a:t>
            </a:r>
            <a:r>
              <a:rPr sz="614" spc="-3" dirty="0">
                <a:solidFill>
                  <a:srgbClr val="143D8D"/>
                </a:solidFill>
                <a:latin typeface="Arial"/>
                <a:cs typeface="Arial"/>
              </a:rPr>
              <a:t>t </a:t>
            </a:r>
            <a:r>
              <a:rPr sz="614" spc="-48" dirty="0">
                <a:solidFill>
                  <a:srgbClr val="143D8D"/>
                </a:solidFill>
                <a:latin typeface="Arial"/>
                <a:cs typeface="Arial"/>
              </a:rPr>
              <a:t>W</a:t>
            </a:r>
            <a:r>
              <a:rPr sz="614" spc="-20" dirty="0">
                <a:solidFill>
                  <a:srgbClr val="143D8D"/>
                </a:solidFill>
                <a:latin typeface="Arial"/>
                <a:cs typeface="Arial"/>
              </a:rPr>
              <a:t>ages</a:t>
            </a:r>
            <a:endParaRPr sz="614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474769" y="5547264"/>
            <a:ext cx="867641" cy="945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/>
            <a:r>
              <a:rPr sz="614" b="1" spc="-7" dirty="0">
                <a:solidFill>
                  <a:srgbClr val="143D8D"/>
                </a:solidFill>
                <a:latin typeface="Arial"/>
                <a:cs typeface="Arial"/>
              </a:rPr>
              <a:t>10B</a:t>
            </a:r>
            <a:r>
              <a:rPr sz="614" b="1" spc="-3" dirty="0">
                <a:solidFill>
                  <a:srgbClr val="143D8D"/>
                </a:solidFill>
                <a:latin typeface="Arial"/>
                <a:cs typeface="Arial"/>
              </a:rPr>
              <a:t> </a:t>
            </a:r>
            <a:r>
              <a:rPr sz="614" b="1" spc="3" dirty="0">
                <a:solidFill>
                  <a:srgbClr val="143D8D"/>
                </a:solidFill>
                <a:latin typeface="Arial"/>
                <a:cs typeface="Arial"/>
              </a:rPr>
              <a:t>MIXE</a:t>
            </a:r>
            <a:r>
              <a:rPr sz="614" b="1" spc="7" dirty="0">
                <a:solidFill>
                  <a:srgbClr val="143D8D"/>
                </a:solidFill>
                <a:latin typeface="Arial"/>
                <a:cs typeface="Arial"/>
              </a:rPr>
              <a:t>D</a:t>
            </a:r>
            <a:r>
              <a:rPr sz="614" b="1" spc="-3" dirty="0">
                <a:solidFill>
                  <a:srgbClr val="143D8D"/>
                </a:solidFill>
                <a:latin typeface="Arial"/>
                <a:cs typeface="Arial"/>
              </a:rPr>
              <a:t> </a:t>
            </a:r>
            <a:r>
              <a:rPr sz="614" b="1" dirty="0">
                <a:solidFill>
                  <a:srgbClr val="143D8D"/>
                </a:solidFill>
                <a:latin typeface="Arial"/>
                <a:cs typeface="Arial"/>
              </a:rPr>
              <a:t>MIDDLERS</a:t>
            </a:r>
            <a:endParaRPr sz="614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630633" y="5642215"/>
            <a:ext cx="362383" cy="2835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/>
            <a:r>
              <a:rPr sz="614" spc="-20" dirty="0">
                <a:solidFill>
                  <a:srgbClr val="143D8D"/>
                </a:solidFill>
                <a:latin typeface="Arial"/>
                <a:cs typeface="Arial"/>
              </a:rPr>
              <a:t>Cluste</a:t>
            </a:r>
            <a:r>
              <a:rPr sz="614" spc="-10" dirty="0">
                <a:solidFill>
                  <a:srgbClr val="143D8D"/>
                </a:solidFill>
                <a:latin typeface="Arial"/>
                <a:cs typeface="Arial"/>
              </a:rPr>
              <a:t>r</a:t>
            </a:r>
            <a:r>
              <a:rPr sz="614" spc="-3" dirty="0">
                <a:solidFill>
                  <a:srgbClr val="143D8D"/>
                </a:solidFill>
                <a:latin typeface="Arial"/>
                <a:cs typeface="Arial"/>
              </a:rPr>
              <a:t> 4</a:t>
            </a:r>
            <a:r>
              <a:rPr sz="614" dirty="0">
                <a:solidFill>
                  <a:srgbClr val="143D8D"/>
                </a:solidFill>
                <a:latin typeface="Arial"/>
                <a:cs typeface="Arial"/>
              </a:rPr>
              <a:t>7</a:t>
            </a:r>
            <a:endParaRPr sz="614">
              <a:latin typeface="Arial"/>
              <a:cs typeface="Arial"/>
            </a:endParaRPr>
          </a:p>
          <a:p>
            <a:pPr marL="8659">
              <a:spcBef>
                <a:spcPts val="14"/>
              </a:spcBef>
            </a:pPr>
            <a:r>
              <a:rPr sz="614" spc="-20" dirty="0">
                <a:solidFill>
                  <a:srgbClr val="143D8D"/>
                </a:solidFill>
                <a:latin typeface="Arial"/>
                <a:cs typeface="Arial"/>
              </a:rPr>
              <a:t>Cluste</a:t>
            </a:r>
            <a:r>
              <a:rPr sz="614" spc="-10" dirty="0">
                <a:solidFill>
                  <a:srgbClr val="143D8D"/>
                </a:solidFill>
                <a:latin typeface="Arial"/>
                <a:cs typeface="Arial"/>
              </a:rPr>
              <a:t>r</a:t>
            </a:r>
            <a:r>
              <a:rPr sz="614" spc="-3" dirty="0">
                <a:solidFill>
                  <a:srgbClr val="143D8D"/>
                </a:solidFill>
                <a:latin typeface="Arial"/>
                <a:cs typeface="Arial"/>
              </a:rPr>
              <a:t> 5</a:t>
            </a:r>
            <a:r>
              <a:rPr sz="614" dirty="0">
                <a:solidFill>
                  <a:srgbClr val="143D8D"/>
                </a:solidFill>
                <a:latin typeface="Arial"/>
                <a:cs typeface="Arial"/>
              </a:rPr>
              <a:t>3</a:t>
            </a:r>
            <a:endParaRPr sz="614">
              <a:latin typeface="Arial"/>
              <a:cs typeface="Arial"/>
            </a:endParaRPr>
          </a:p>
          <a:p>
            <a:pPr marL="8659">
              <a:spcBef>
                <a:spcPts val="14"/>
              </a:spcBef>
            </a:pPr>
            <a:r>
              <a:rPr sz="614" spc="-20" dirty="0">
                <a:solidFill>
                  <a:srgbClr val="143D8D"/>
                </a:solidFill>
                <a:latin typeface="Arial"/>
                <a:cs typeface="Arial"/>
              </a:rPr>
              <a:t>Cluste</a:t>
            </a:r>
            <a:r>
              <a:rPr sz="614" spc="-10" dirty="0">
                <a:solidFill>
                  <a:srgbClr val="143D8D"/>
                </a:solidFill>
                <a:latin typeface="Arial"/>
                <a:cs typeface="Arial"/>
              </a:rPr>
              <a:t>r</a:t>
            </a:r>
            <a:r>
              <a:rPr sz="614" spc="-3" dirty="0">
                <a:solidFill>
                  <a:srgbClr val="143D8D"/>
                </a:solidFill>
                <a:latin typeface="Arial"/>
                <a:cs typeface="Arial"/>
              </a:rPr>
              <a:t> 6</a:t>
            </a:r>
            <a:r>
              <a:rPr sz="614" dirty="0">
                <a:solidFill>
                  <a:srgbClr val="143D8D"/>
                </a:solidFill>
                <a:latin typeface="Arial"/>
                <a:cs typeface="Arial"/>
              </a:rPr>
              <a:t>0</a:t>
            </a:r>
            <a:endParaRPr sz="614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112329" y="5642215"/>
            <a:ext cx="489239" cy="2891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 marR="3464" algn="just">
              <a:lnSpc>
                <a:spcPct val="101800"/>
              </a:lnSpc>
            </a:pPr>
            <a:r>
              <a:rPr sz="614" spc="-27" dirty="0">
                <a:solidFill>
                  <a:srgbClr val="143D8D"/>
                </a:solidFill>
                <a:latin typeface="Arial"/>
                <a:cs typeface="Arial"/>
              </a:rPr>
              <a:t>Rura</a:t>
            </a:r>
            <a:r>
              <a:rPr sz="614" spc="-10" dirty="0">
                <a:solidFill>
                  <a:srgbClr val="143D8D"/>
                </a:solidFill>
                <a:latin typeface="Arial"/>
                <a:cs typeface="Arial"/>
              </a:rPr>
              <a:t>l</a:t>
            </a:r>
            <a:r>
              <a:rPr sz="614" spc="-3" dirty="0">
                <a:solidFill>
                  <a:srgbClr val="143D8D"/>
                </a:solidFill>
                <a:latin typeface="Arial"/>
                <a:cs typeface="Arial"/>
              </a:rPr>
              <a:t> </a:t>
            </a:r>
            <a:r>
              <a:rPr sz="614" spc="-27" dirty="0">
                <a:solidFill>
                  <a:srgbClr val="143D8D"/>
                </a:solidFill>
                <a:latin typeface="Arial"/>
                <a:cs typeface="Arial"/>
              </a:rPr>
              <a:t>Pa</a:t>
            </a:r>
            <a:r>
              <a:rPr sz="614" spc="-31" dirty="0">
                <a:solidFill>
                  <a:srgbClr val="143D8D"/>
                </a:solidFill>
                <a:latin typeface="Arial"/>
                <a:cs typeface="Arial"/>
              </a:rPr>
              <a:t>r</a:t>
            </a:r>
            <a:r>
              <a:rPr sz="614" spc="-17" dirty="0">
                <a:solidFill>
                  <a:srgbClr val="143D8D"/>
                </a:solidFill>
                <a:latin typeface="Arial"/>
                <a:cs typeface="Arial"/>
              </a:rPr>
              <a:t>ents</a:t>
            </a:r>
            <a:r>
              <a:rPr sz="614" spc="-10" dirty="0">
                <a:solidFill>
                  <a:srgbClr val="143D8D"/>
                </a:solidFill>
                <a:latin typeface="Arial"/>
                <a:cs typeface="Arial"/>
              </a:rPr>
              <a:t> Met</a:t>
            </a:r>
            <a:r>
              <a:rPr sz="614" spc="-20" dirty="0">
                <a:solidFill>
                  <a:srgbClr val="143D8D"/>
                </a:solidFill>
                <a:latin typeface="Arial"/>
                <a:cs typeface="Arial"/>
              </a:rPr>
              <a:t>r</a:t>
            </a:r>
            <a:r>
              <a:rPr sz="614" dirty="0">
                <a:solidFill>
                  <a:srgbClr val="143D8D"/>
                </a:solidFill>
                <a:latin typeface="Arial"/>
                <a:cs typeface="Arial"/>
              </a:rPr>
              <a:t>o</a:t>
            </a:r>
            <a:r>
              <a:rPr sz="614" spc="-3" dirty="0">
                <a:solidFill>
                  <a:srgbClr val="143D8D"/>
                </a:solidFill>
                <a:latin typeface="Arial"/>
                <a:cs typeface="Arial"/>
              </a:rPr>
              <a:t> </a:t>
            </a:r>
            <a:r>
              <a:rPr sz="614" spc="-27" dirty="0">
                <a:solidFill>
                  <a:srgbClr val="143D8D"/>
                </a:solidFill>
                <a:latin typeface="Arial"/>
                <a:cs typeface="Arial"/>
              </a:rPr>
              <a:t>Pare</a:t>
            </a:r>
            <a:r>
              <a:rPr sz="614" spc="-10" dirty="0">
                <a:solidFill>
                  <a:srgbClr val="143D8D"/>
                </a:solidFill>
                <a:latin typeface="Arial"/>
                <a:cs typeface="Arial"/>
              </a:rPr>
              <a:t>nts</a:t>
            </a:r>
            <a:r>
              <a:rPr sz="614" spc="-7" dirty="0">
                <a:solidFill>
                  <a:srgbClr val="143D8D"/>
                </a:solidFill>
                <a:latin typeface="Arial"/>
                <a:cs typeface="Arial"/>
              </a:rPr>
              <a:t> </a:t>
            </a:r>
            <a:r>
              <a:rPr sz="614" spc="-27" dirty="0">
                <a:solidFill>
                  <a:srgbClr val="143D8D"/>
                </a:solidFill>
                <a:latin typeface="Arial"/>
                <a:cs typeface="Arial"/>
              </a:rPr>
              <a:t>Rura</a:t>
            </a:r>
            <a:r>
              <a:rPr sz="614" spc="-10" dirty="0">
                <a:solidFill>
                  <a:srgbClr val="143D8D"/>
                </a:solidFill>
                <a:latin typeface="Arial"/>
                <a:cs typeface="Arial"/>
              </a:rPr>
              <a:t>l</a:t>
            </a:r>
            <a:r>
              <a:rPr sz="614" spc="-3" dirty="0">
                <a:solidFill>
                  <a:srgbClr val="143D8D"/>
                </a:solidFill>
                <a:latin typeface="Arial"/>
                <a:cs typeface="Arial"/>
              </a:rPr>
              <a:t> </a:t>
            </a:r>
            <a:r>
              <a:rPr sz="614" spc="-37" dirty="0">
                <a:solidFill>
                  <a:srgbClr val="143D8D"/>
                </a:solidFill>
                <a:latin typeface="Arial"/>
                <a:cs typeface="Arial"/>
              </a:rPr>
              <a:t>R</a:t>
            </a:r>
            <a:r>
              <a:rPr sz="614" spc="-20" dirty="0">
                <a:solidFill>
                  <a:srgbClr val="143D8D"/>
                </a:solidFill>
                <a:latin typeface="Arial"/>
                <a:cs typeface="Arial"/>
              </a:rPr>
              <a:t>overs</a:t>
            </a:r>
            <a:endParaRPr sz="614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474769" y="5971836"/>
            <a:ext cx="1061172" cy="945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/>
            <a:r>
              <a:rPr sz="614" b="1" spc="-7" dirty="0">
                <a:solidFill>
                  <a:srgbClr val="143D8D"/>
                </a:solidFill>
                <a:latin typeface="Arial"/>
                <a:cs typeface="Arial"/>
              </a:rPr>
              <a:t>11B</a:t>
            </a:r>
            <a:r>
              <a:rPr sz="614" b="1" spc="-3" dirty="0">
                <a:solidFill>
                  <a:srgbClr val="143D8D"/>
                </a:solidFill>
                <a:latin typeface="Arial"/>
                <a:cs typeface="Arial"/>
              </a:rPr>
              <a:t> </a:t>
            </a:r>
            <a:r>
              <a:rPr sz="614" b="1" spc="-10" dirty="0">
                <a:solidFill>
                  <a:srgbClr val="143D8D"/>
                </a:solidFill>
                <a:latin typeface="Arial"/>
                <a:cs typeface="Arial"/>
              </a:rPr>
              <a:t>FO</a:t>
            </a:r>
            <a:r>
              <a:rPr sz="614" b="1" spc="-20" dirty="0">
                <a:solidFill>
                  <a:srgbClr val="143D8D"/>
                </a:solidFill>
                <a:latin typeface="Arial"/>
                <a:cs typeface="Arial"/>
              </a:rPr>
              <a:t>R</a:t>
            </a:r>
            <a:r>
              <a:rPr sz="614" b="1" spc="-3" dirty="0">
                <a:solidFill>
                  <a:srgbClr val="143D8D"/>
                </a:solidFill>
                <a:latin typeface="Arial"/>
                <a:cs typeface="Arial"/>
              </a:rPr>
              <a:t>TUNE</a:t>
            </a:r>
            <a:r>
              <a:rPr sz="614" b="1" dirty="0">
                <a:solidFill>
                  <a:srgbClr val="143D8D"/>
                </a:solidFill>
                <a:latin typeface="Arial"/>
                <a:cs typeface="Arial"/>
              </a:rPr>
              <a:t>S</a:t>
            </a:r>
            <a:r>
              <a:rPr sz="614" b="1" spc="-3" dirty="0">
                <a:solidFill>
                  <a:srgbClr val="143D8D"/>
                </a:solidFill>
                <a:latin typeface="Arial"/>
                <a:cs typeface="Arial"/>
              </a:rPr>
              <a:t> </a:t>
            </a:r>
            <a:r>
              <a:rPr sz="614" b="1" spc="-27" dirty="0">
                <a:solidFill>
                  <a:srgbClr val="143D8D"/>
                </a:solidFill>
                <a:latin typeface="Arial"/>
                <a:cs typeface="Arial"/>
              </a:rPr>
              <a:t>&amp;</a:t>
            </a:r>
            <a:r>
              <a:rPr sz="614" b="1" spc="-3" dirty="0">
                <a:solidFill>
                  <a:srgbClr val="143D8D"/>
                </a:solidFill>
                <a:latin typeface="Arial"/>
                <a:cs typeface="Arial"/>
              </a:rPr>
              <a:t> </a:t>
            </a:r>
            <a:r>
              <a:rPr sz="614" b="1" spc="-48" dirty="0">
                <a:solidFill>
                  <a:srgbClr val="143D8D"/>
                </a:solidFill>
                <a:latin typeface="Arial"/>
                <a:cs typeface="Arial"/>
              </a:rPr>
              <a:t>F</a:t>
            </a:r>
            <a:r>
              <a:rPr sz="614" b="1" spc="-3" dirty="0">
                <a:solidFill>
                  <a:srgbClr val="143D8D"/>
                </a:solidFill>
                <a:latin typeface="Arial"/>
                <a:cs typeface="Arial"/>
              </a:rPr>
              <a:t>AMILIES</a:t>
            </a:r>
            <a:endParaRPr sz="614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630633" y="6066787"/>
            <a:ext cx="362383" cy="2835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/>
            <a:r>
              <a:rPr sz="614" spc="-20" dirty="0">
                <a:solidFill>
                  <a:srgbClr val="143D8D"/>
                </a:solidFill>
                <a:latin typeface="Arial"/>
                <a:cs typeface="Arial"/>
              </a:rPr>
              <a:t>Cluste</a:t>
            </a:r>
            <a:r>
              <a:rPr sz="614" spc="-10" dirty="0">
                <a:solidFill>
                  <a:srgbClr val="143D8D"/>
                </a:solidFill>
                <a:latin typeface="Arial"/>
                <a:cs typeface="Arial"/>
              </a:rPr>
              <a:t>r</a:t>
            </a:r>
            <a:r>
              <a:rPr sz="614" spc="-3" dirty="0">
                <a:solidFill>
                  <a:srgbClr val="143D8D"/>
                </a:solidFill>
                <a:latin typeface="Arial"/>
                <a:cs typeface="Arial"/>
              </a:rPr>
              <a:t> 0</a:t>
            </a:r>
            <a:r>
              <a:rPr sz="614" dirty="0">
                <a:solidFill>
                  <a:srgbClr val="143D8D"/>
                </a:solidFill>
                <a:latin typeface="Arial"/>
                <a:cs typeface="Arial"/>
              </a:rPr>
              <a:t>1</a:t>
            </a:r>
            <a:endParaRPr sz="614">
              <a:latin typeface="Arial"/>
              <a:cs typeface="Arial"/>
            </a:endParaRPr>
          </a:p>
          <a:p>
            <a:pPr marL="8659">
              <a:spcBef>
                <a:spcPts val="14"/>
              </a:spcBef>
            </a:pPr>
            <a:r>
              <a:rPr sz="614" spc="-20" dirty="0">
                <a:solidFill>
                  <a:srgbClr val="143D8D"/>
                </a:solidFill>
                <a:latin typeface="Arial"/>
                <a:cs typeface="Arial"/>
              </a:rPr>
              <a:t>Cluste</a:t>
            </a:r>
            <a:r>
              <a:rPr sz="614" spc="-10" dirty="0">
                <a:solidFill>
                  <a:srgbClr val="143D8D"/>
                </a:solidFill>
                <a:latin typeface="Arial"/>
                <a:cs typeface="Arial"/>
              </a:rPr>
              <a:t>r</a:t>
            </a:r>
            <a:r>
              <a:rPr sz="614" spc="-3" dirty="0">
                <a:solidFill>
                  <a:srgbClr val="143D8D"/>
                </a:solidFill>
                <a:latin typeface="Arial"/>
                <a:cs typeface="Arial"/>
              </a:rPr>
              <a:t> 0</a:t>
            </a:r>
            <a:r>
              <a:rPr sz="614" dirty="0">
                <a:solidFill>
                  <a:srgbClr val="143D8D"/>
                </a:solidFill>
                <a:latin typeface="Arial"/>
                <a:cs typeface="Arial"/>
              </a:rPr>
              <a:t>4</a:t>
            </a:r>
            <a:endParaRPr sz="614">
              <a:latin typeface="Arial"/>
              <a:cs typeface="Arial"/>
            </a:endParaRPr>
          </a:p>
          <a:p>
            <a:pPr marL="8659">
              <a:spcBef>
                <a:spcPts val="14"/>
              </a:spcBef>
            </a:pPr>
            <a:r>
              <a:rPr sz="614" spc="-20" dirty="0">
                <a:solidFill>
                  <a:srgbClr val="143D8D"/>
                </a:solidFill>
                <a:latin typeface="Arial"/>
                <a:cs typeface="Arial"/>
              </a:rPr>
              <a:t>Cluste</a:t>
            </a:r>
            <a:r>
              <a:rPr sz="614" spc="-10" dirty="0">
                <a:solidFill>
                  <a:srgbClr val="143D8D"/>
                </a:solidFill>
                <a:latin typeface="Arial"/>
                <a:cs typeface="Arial"/>
              </a:rPr>
              <a:t>r</a:t>
            </a:r>
            <a:r>
              <a:rPr sz="614" spc="-3" dirty="0">
                <a:solidFill>
                  <a:srgbClr val="143D8D"/>
                </a:solidFill>
                <a:latin typeface="Arial"/>
                <a:cs typeface="Arial"/>
              </a:rPr>
              <a:t> 0</a:t>
            </a:r>
            <a:r>
              <a:rPr sz="614" dirty="0">
                <a:solidFill>
                  <a:srgbClr val="143D8D"/>
                </a:solidFill>
                <a:latin typeface="Arial"/>
                <a:cs typeface="Arial"/>
              </a:rPr>
              <a:t>7</a:t>
            </a:r>
            <a:endParaRPr sz="614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112283" y="6066787"/>
            <a:ext cx="802265" cy="2891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 marR="3464">
              <a:lnSpc>
                <a:spcPct val="101800"/>
              </a:lnSpc>
            </a:pPr>
            <a:r>
              <a:rPr sz="614" spc="-17" dirty="0">
                <a:solidFill>
                  <a:srgbClr val="143D8D"/>
                </a:solidFill>
                <a:latin typeface="Arial"/>
                <a:cs typeface="Arial"/>
              </a:rPr>
              <a:t>Summi</a:t>
            </a:r>
            <a:r>
              <a:rPr sz="614" spc="-7" dirty="0">
                <a:solidFill>
                  <a:srgbClr val="143D8D"/>
                </a:solidFill>
                <a:latin typeface="Arial"/>
                <a:cs typeface="Arial"/>
              </a:rPr>
              <a:t>t</a:t>
            </a:r>
            <a:r>
              <a:rPr sz="614" spc="-3" dirty="0">
                <a:solidFill>
                  <a:srgbClr val="143D8D"/>
                </a:solidFill>
                <a:latin typeface="Arial"/>
                <a:cs typeface="Arial"/>
              </a:rPr>
              <a:t> </a:t>
            </a:r>
            <a:r>
              <a:rPr sz="614" spc="-20" dirty="0">
                <a:solidFill>
                  <a:srgbClr val="143D8D"/>
                </a:solidFill>
                <a:latin typeface="Arial"/>
                <a:cs typeface="Arial"/>
              </a:rPr>
              <a:t>Estates</a:t>
            </a:r>
            <a:r>
              <a:rPr sz="614" spc="-14" dirty="0">
                <a:solidFill>
                  <a:srgbClr val="143D8D"/>
                </a:solidFill>
                <a:latin typeface="Arial"/>
                <a:cs typeface="Arial"/>
              </a:rPr>
              <a:t> </a:t>
            </a:r>
            <a:r>
              <a:rPr sz="614" spc="-17" dirty="0">
                <a:solidFill>
                  <a:srgbClr val="143D8D"/>
                </a:solidFill>
                <a:latin typeface="Arial"/>
                <a:cs typeface="Arial"/>
              </a:rPr>
              <a:t>Skyboxe</a:t>
            </a:r>
            <a:r>
              <a:rPr sz="614" spc="-14" dirty="0">
                <a:solidFill>
                  <a:srgbClr val="143D8D"/>
                </a:solidFill>
                <a:latin typeface="Arial"/>
                <a:cs typeface="Arial"/>
              </a:rPr>
              <a:t>s</a:t>
            </a:r>
            <a:r>
              <a:rPr sz="614" spc="-3" dirty="0">
                <a:solidFill>
                  <a:srgbClr val="143D8D"/>
                </a:solidFill>
                <a:latin typeface="Arial"/>
                <a:cs typeface="Arial"/>
              </a:rPr>
              <a:t> </a:t>
            </a:r>
            <a:r>
              <a:rPr sz="614" spc="-37" dirty="0">
                <a:solidFill>
                  <a:srgbClr val="143D8D"/>
                </a:solidFill>
                <a:latin typeface="Arial"/>
                <a:cs typeface="Arial"/>
              </a:rPr>
              <a:t>&amp;</a:t>
            </a:r>
            <a:r>
              <a:rPr sz="614" spc="-3" dirty="0">
                <a:solidFill>
                  <a:srgbClr val="143D8D"/>
                </a:solidFill>
                <a:latin typeface="Arial"/>
                <a:cs typeface="Arial"/>
              </a:rPr>
              <a:t> </a:t>
            </a:r>
            <a:r>
              <a:rPr sz="614" spc="-14" dirty="0">
                <a:solidFill>
                  <a:srgbClr val="143D8D"/>
                </a:solidFill>
                <a:latin typeface="Arial"/>
                <a:cs typeface="Arial"/>
              </a:rPr>
              <a:t>Suburbans</a:t>
            </a:r>
            <a:r>
              <a:rPr sz="614" spc="-10" dirty="0">
                <a:solidFill>
                  <a:srgbClr val="143D8D"/>
                </a:solidFill>
                <a:latin typeface="Arial"/>
                <a:cs typeface="Arial"/>
              </a:rPr>
              <a:t> </a:t>
            </a:r>
            <a:r>
              <a:rPr sz="614" spc="-14" dirty="0">
                <a:solidFill>
                  <a:srgbClr val="143D8D"/>
                </a:solidFill>
                <a:latin typeface="Arial"/>
                <a:cs typeface="Arial"/>
              </a:rPr>
              <a:t>L</a:t>
            </a:r>
            <a:r>
              <a:rPr sz="614" spc="-24" dirty="0">
                <a:solidFill>
                  <a:srgbClr val="143D8D"/>
                </a:solidFill>
                <a:latin typeface="Arial"/>
                <a:cs typeface="Arial"/>
              </a:rPr>
              <a:t>avish</a:t>
            </a:r>
            <a:r>
              <a:rPr sz="614" spc="-3" dirty="0">
                <a:solidFill>
                  <a:srgbClr val="143D8D"/>
                </a:solidFill>
                <a:latin typeface="Arial"/>
                <a:cs typeface="Arial"/>
              </a:rPr>
              <a:t> </a:t>
            </a:r>
            <a:r>
              <a:rPr sz="614" spc="-14" dirty="0">
                <a:solidFill>
                  <a:srgbClr val="143D8D"/>
                </a:solidFill>
                <a:latin typeface="Arial"/>
                <a:cs typeface="Arial"/>
              </a:rPr>
              <a:t>L</a:t>
            </a:r>
            <a:r>
              <a:rPr sz="614" spc="-24" dirty="0">
                <a:solidFill>
                  <a:srgbClr val="143D8D"/>
                </a:solidFill>
                <a:latin typeface="Arial"/>
                <a:cs typeface="Arial"/>
              </a:rPr>
              <a:t>ifestyles</a:t>
            </a:r>
            <a:endParaRPr sz="614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943493" y="1439352"/>
            <a:ext cx="361950" cy="1890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/>
            <a:r>
              <a:rPr sz="614" spc="-20" dirty="0">
                <a:solidFill>
                  <a:srgbClr val="143D8D"/>
                </a:solidFill>
                <a:latin typeface="Arial"/>
                <a:cs typeface="Arial"/>
              </a:rPr>
              <a:t>Cluste</a:t>
            </a:r>
            <a:r>
              <a:rPr sz="614" spc="-10" dirty="0">
                <a:solidFill>
                  <a:srgbClr val="143D8D"/>
                </a:solidFill>
                <a:latin typeface="Arial"/>
                <a:cs typeface="Arial"/>
              </a:rPr>
              <a:t>r</a:t>
            </a:r>
            <a:r>
              <a:rPr sz="614" spc="-3" dirty="0">
                <a:solidFill>
                  <a:srgbClr val="143D8D"/>
                </a:solidFill>
                <a:latin typeface="Arial"/>
                <a:cs typeface="Arial"/>
              </a:rPr>
              <a:t> 1</a:t>
            </a:r>
            <a:r>
              <a:rPr sz="614" dirty="0">
                <a:solidFill>
                  <a:srgbClr val="143D8D"/>
                </a:solidFill>
                <a:latin typeface="Arial"/>
                <a:cs typeface="Arial"/>
              </a:rPr>
              <a:t>3</a:t>
            </a:r>
            <a:endParaRPr sz="614">
              <a:latin typeface="Arial"/>
              <a:cs typeface="Arial"/>
            </a:endParaRPr>
          </a:p>
          <a:p>
            <a:pPr marL="8659">
              <a:spcBef>
                <a:spcPts val="14"/>
              </a:spcBef>
            </a:pPr>
            <a:r>
              <a:rPr sz="614" spc="-20" dirty="0">
                <a:solidFill>
                  <a:srgbClr val="143D8D"/>
                </a:solidFill>
                <a:latin typeface="Arial"/>
                <a:cs typeface="Arial"/>
              </a:rPr>
              <a:t>Cluste</a:t>
            </a:r>
            <a:r>
              <a:rPr sz="614" spc="-10" dirty="0">
                <a:solidFill>
                  <a:srgbClr val="143D8D"/>
                </a:solidFill>
                <a:latin typeface="Arial"/>
                <a:cs typeface="Arial"/>
              </a:rPr>
              <a:t>r</a:t>
            </a:r>
            <a:r>
              <a:rPr sz="614" spc="-3" dirty="0">
                <a:solidFill>
                  <a:srgbClr val="143D8D"/>
                </a:solidFill>
                <a:latin typeface="Arial"/>
                <a:cs typeface="Arial"/>
              </a:rPr>
              <a:t> 1</a:t>
            </a:r>
            <a:r>
              <a:rPr sz="614" dirty="0">
                <a:solidFill>
                  <a:srgbClr val="143D8D"/>
                </a:solidFill>
                <a:latin typeface="Arial"/>
                <a:cs typeface="Arial"/>
              </a:rPr>
              <a:t>7</a:t>
            </a:r>
            <a:endParaRPr sz="614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5425143" y="1439352"/>
            <a:ext cx="684933" cy="1927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 marR="3464" indent="-433">
              <a:lnSpc>
                <a:spcPct val="101800"/>
              </a:lnSpc>
            </a:pPr>
            <a:r>
              <a:rPr sz="614" spc="-27" dirty="0">
                <a:solidFill>
                  <a:srgbClr val="143D8D"/>
                </a:solidFill>
                <a:latin typeface="Arial"/>
                <a:cs typeface="Arial"/>
              </a:rPr>
              <a:t>S</a:t>
            </a:r>
            <a:r>
              <a:rPr sz="614" spc="-14" dirty="0">
                <a:solidFill>
                  <a:srgbClr val="143D8D"/>
                </a:solidFill>
                <a:latin typeface="Arial"/>
                <a:cs typeface="Arial"/>
              </a:rPr>
              <a:t>olid</a:t>
            </a:r>
            <a:r>
              <a:rPr sz="614" spc="-3" dirty="0">
                <a:solidFill>
                  <a:srgbClr val="143D8D"/>
                </a:solidFill>
                <a:latin typeface="Arial"/>
                <a:cs typeface="Arial"/>
              </a:rPr>
              <a:t> </a:t>
            </a:r>
            <a:r>
              <a:rPr sz="614" spc="-24" dirty="0">
                <a:solidFill>
                  <a:srgbClr val="143D8D"/>
                </a:solidFill>
                <a:latin typeface="Arial"/>
                <a:cs typeface="Arial"/>
              </a:rPr>
              <a:t>Single</a:t>
            </a:r>
            <a:r>
              <a:rPr sz="614" spc="-3" dirty="0">
                <a:solidFill>
                  <a:srgbClr val="143D8D"/>
                </a:solidFill>
                <a:latin typeface="Arial"/>
                <a:cs typeface="Arial"/>
              </a:rPr>
              <a:t> </a:t>
            </a:r>
            <a:r>
              <a:rPr sz="614" spc="-27" dirty="0">
                <a:solidFill>
                  <a:srgbClr val="143D8D"/>
                </a:solidFill>
                <a:latin typeface="Arial"/>
                <a:cs typeface="Arial"/>
              </a:rPr>
              <a:t>Pare</a:t>
            </a:r>
            <a:r>
              <a:rPr sz="614" spc="-10" dirty="0">
                <a:solidFill>
                  <a:srgbClr val="143D8D"/>
                </a:solidFill>
                <a:latin typeface="Arial"/>
                <a:cs typeface="Arial"/>
              </a:rPr>
              <a:t>nts</a:t>
            </a:r>
            <a:r>
              <a:rPr sz="614" spc="-7" dirty="0">
                <a:solidFill>
                  <a:srgbClr val="143D8D"/>
                </a:solidFill>
                <a:latin typeface="Arial"/>
                <a:cs typeface="Arial"/>
              </a:rPr>
              <a:t> </a:t>
            </a:r>
            <a:r>
              <a:rPr sz="614" spc="-14" dirty="0">
                <a:solidFill>
                  <a:srgbClr val="143D8D"/>
                </a:solidFill>
                <a:latin typeface="Arial"/>
                <a:cs typeface="Arial"/>
              </a:rPr>
              <a:t>Appl</a:t>
            </a:r>
            <a:r>
              <a:rPr sz="614" spc="-10" dirty="0">
                <a:solidFill>
                  <a:srgbClr val="143D8D"/>
                </a:solidFill>
                <a:latin typeface="Arial"/>
                <a:cs typeface="Arial"/>
              </a:rPr>
              <a:t>e</a:t>
            </a:r>
            <a:r>
              <a:rPr sz="614" spc="-3" dirty="0">
                <a:solidFill>
                  <a:srgbClr val="143D8D"/>
                </a:solidFill>
                <a:latin typeface="Arial"/>
                <a:cs typeface="Arial"/>
              </a:rPr>
              <a:t> </a:t>
            </a:r>
            <a:r>
              <a:rPr sz="614" spc="-27" dirty="0">
                <a:solidFill>
                  <a:srgbClr val="143D8D"/>
                </a:solidFill>
                <a:latin typeface="Arial"/>
                <a:cs typeface="Arial"/>
              </a:rPr>
              <a:t>P</a:t>
            </a:r>
            <a:r>
              <a:rPr sz="614" spc="-17" dirty="0">
                <a:solidFill>
                  <a:srgbClr val="143D8D"/>
                </a:solidFill>
                <a:latin typeface="Arial"/>
                <a:cs typeface="Arial"/>
              </a:rPr>
              <a:t>i</a:t>
            </a:r>
            <a:r>
              <a:rPr sz="614" spc="-34" dirty="0">
                <a:solidFill>
                  <a:srgbClr val="143D8D"/>
                </a:solidFill>
                <a:latin typeface="Arial"/>
                <a:cs typeface="Arial"/>
              </a:rPr>
              <a:t>e</a:t>
            </a:r>
            <a:r>
              <a:rPr sz="614" spc="-3" dirty="0">
                <a:solidFill>
                  <a:srgbClr val="143D8D"/>
                </a:solidFill>
                <a:latin typeface="Arial"/>
                <a:cs typeface="Arial"/>
              </a:rPr>
              <a:t> </a:t>
            </a:r>
            <a:r>
              <a:rPr sz="614" spc="-27" dirty="0">
                <a:solidFill>
                  <a:srgbClr val="143D8D"/>
                </a:solidFill>
                <a:latin typeface="Arial"/>
                <a:cs typeface="Arial"/>
              </a:rPr>
              <a:t>Families</a:t>
            </a:r>
            <a:endParaRPr sz="614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4787629" y="1673740"/>
            <a:ext cx="673677" cy="945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/>
            <a:r>
              <a:rPr sz="614" b="1" spc="-7" dirty="0">
                <a:solidFill>
                  <a:srgbClr val="143D8D"/>
                </a:solidFill>
                <a:latin typeface="Arial"/>
                <a:cs typeface="Arial"/>
              </a:rPr>
              <a:t>13B</a:t>
            </a:r>
            <a:r>
              <a:rPr sz="614" b="1" spc="-3" dirty="0">
                <a:solidFill>
                  <a:srgbClr val="143D8D"/>
                </a:solidFill>
                <a:latin typeface="Arial"/>
                <a:cs typeface="Arial"/>
              </a:rPr>
              <a:t> TRU</a:t>
            </a:r>
            <a:r>
              <a:rPr sz="614" b="1" dirty="0">
                <a:solidFill>
                  <a:srgbClr val="143D8D"/>
                </a:solidFill>
                <a:latin typeface="Arial"/>
                <a:cs typeface="Arial"/>
              </a:rPr>
              <a:t>E</a:t>
            </a:r>
            <a:r>
              <a:rPr sz="614" b="1" spc="-3" dirty="0">
                <a:solidFill>
                  <a:srgbClr val="143D8D"/>
                </a:solidFill>
                <a:latin typeface="Arial"/>
                <a:cs typeface="Arial"/>
              </a:rPr>
              <a:t> </a:t>
            </a:r>
            <a:r>
              <a:rPr sz="614" b="1" spc="-14" dirty="0">
                <a:solidFill>
                  <a:srgbClr val="143D8D"/>
                </a:solidFill>
                <a:latin typeface="Arial"/>
                <a:cs typeface="Arial"/>
              </a:rPr>
              <a:t>BLUES</a:t>
            </a:r>
            <a:endParaRPr sz="614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4787629" y="1768692"/>
            <a:ext cx="595745" cy="8074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518"/>
            <a:r>
              <a:rPr sz="614" spc="-20" dirty="0">
                <a:solidFill>
                  <a:srgbClr val="143D8D"/>
                </a:solidFill>
                <a:latin typeface="Arial"/>
                <a:cs typeface="Arial"/>
              </a:rPr>
              <a:t>Cluste</a:t>
            </a:r>
            <a:r>
              <a:rPr sz="614" spc="-10" dirty="0">
                <a:solidFill>
                  <a:srgbClr val="143D8D"/>
                </a:solidFill>
                <a:latin typeface="Arial"/>
                <a:cs typeface="Arial"/>
              </a:rPr>
              <a:t>r</a:t>
            </a:r>
            <a:r>
              <a:rPr sz="614" spc="-3" dirty="0">
                <a:solidFill>
                  <a:srgbClr val="143D8D"/>
                </a:solidFill>
                <a:latin typeface="Arial"/>
                <a:cs typeface="Arial"/>
              </a:rPr>
              <a:t> 3</a:t>
            </a:r>
            <a:r>
              <a:rPr sz="614" dirty="0">
                <a:solidFill>
                  <a:srgbClr val="143D8D"/>
                </a:solidFill>
                <a:latin typeface="Arial"/>
                <a:cs typeface="Arial"/>
              </a:rPr>
              <a:t>8</a:t>
            </a:r>
            <a:endParaRPr sz="614">
              <a:latin typeface="Arial"/>
              <a:cs typeface="Arial"/>
            </a:endParaRPr>
          </a:p>
          <a:p>
            <a:pPr marL="8659" indent="155859">
              <a:spcBef>
                <a:spcPts val="14"/>
              </a:spcBef>
            </a:pPr>
            <a:r>
              <a:rPr sz="614" spc="-20" dirty="0">
                <a:solidFill>
                  <a:srgbClr val="143D8D"/>
                </a:solidFill>
                <a:latin typeface="Arial"/>
                <a:cs typeface="Arial"/>
              </a:rPr>
              <a:t>Cluste</a:t>
            </a:r>
            <a:r>
              <a:rPr sz="614" spc="-10" dirty="0">
                <a:solidFill>
                  <a:srgbClr val="143D8D"/>
                </a:solidFill>
                <a:latin typeface="Arial"/>
                <a:cs typeface="Arial"/>
              </a:rPr>
              <a:t>r</a:t>
            </a:r>
            <a:r>
              <a:rPr sz="614" spc="-3" dirty="0">
                <a:solidFill>
                  <a:srgbClr val="143D8D"/>
                </a:solidFill>
                <a:latin typeface="Arial"/>
                <a:cs typeface="Arial"/>
              </a:rPr>
              <a:t> 4</a:t>
            </a:r>
            <a:r>
              <a:rPr sz="614" dirty="0">
                <a:solidFill>
                  <a:srgbClr val="143D8D"/>
                </a:solidFill>
                <a:latin typeface="Arial"/>
                <a:cs typeface="Arial"/>
              </a:rPr>
              <a:t>8</a:t>
            </a:r>
            <a:endParaRPr sz="614">
              <a:latin typeface="Arial"/>
              <a:cs typeface="Arial"/>
            </a:endParaRPr>
          </a:p>
          <a:p>
            <a:pPr algn="ctr">
              <a:spcBef>
                <a:spcPts val="355"/>
              </a:spcBef>
            </a:pPr>
            <a:r>
              <a:rPr sz="614" b="1" spc="-7" dirty="0">
                <a:solidFill>
                  <a:srgbClr val="143D8D"/>
                </a:solidFill>
                <a:latin typeface="Arial"/>
                <a:cs typeface="Arial"/>
              </a:rPr>
              <a:t>14B</a:t>
            </a:r>
            <a:r>
              <a:rPr sz="614" b="1" spc="-3" dirty="0">
                <a:solidFill>
                  <a:srgbClr val="143D8D"/>
                </a:solidFill>
                <a:latin typeface="Arial"/>
                <a:cs typeface="Arial"/>
              </a:rPr>
              <a:t> OU</a:t>
            </a:r>
            <a:r>
              <a:rPr sz="614" b="1" dirty="0">
                <a:solidFill>
                  <a:srgbClr val="143D8D"/>
                </a:solidFill>
                <a:latin typeface="Arial"/>
                <a:cs typeface="Arial"/>
              </a:rPr>
              <a:t>R</a:t>
            </a:r>
            <a:r>
              <a:rPr sz="614" b="1" spc="-3" dirty="0">
                <a:solidFill>
                  <a:srgbClr val="143D8D"/>
                </a:solidFill>
                <a:latin typeface="Arial"/>
                <a:cs typeface="Arial"/>
              </a:rPr>
              <a:t> </a:t>
            </a:r>
            <a:r>
              <a:rPr sz="614" b="1" dirty="0">
                <a:solidFill>
                  <a:srgbClr val="143D8D"/>
                </a:solidFill>
                <a:latin typeface="Arial"/>
                <a:cs typeface="Arial"/>
              </a:rPr>
              <a:t>TURN</a:t>
            </a:r>
            <a:endParaRPr sz="614">
              <a:latin typeface="Arial"/>
              <a:cs typeface="Arial"/>
            </a:endParaRPr>
          </a:p>
          <a:p>
            <a:pPr marL="164518">
              <a:spcBef>
                <a:spcPts val="14"/>
              </a:spcBef>
            </a:pPr>
            <a:r>
              <a:rPr sz="614" spc="-20" dirty="0">
                <a:solidFill>
                  <a:srgbClr val="143D8D"/>
                </a:solidFill>
                <a:latin typeface="Arial"/>
                <a:cs typeface="Arial"/>
              </a:rPr>
              <a:t>Cluste</a:t>
            </a:r>
            <a:r>
              <a:rPr sz="614" spc="-10" dirty="0">
                <a:solidFill>
                  <a:srgbClr val="143D8D"/>
                </a:solidFill>
                <a:latin typeface="Arial"/>
                <a:cs typeface="Arial"/>
              </a:rPr>
              <a:t>r</a:t>
            </a:r>
            <a:r>
              <a:rPr sz="614" spc="-3" dirty="0">
                <a:solidFill>
                  <a:srgbClr val="143D8D"/>
                </a:solidFill>
                <a:latin typeface="Arial"/>
                <a:cs typeface="Arial"/>
              </a:rPr>
              <a:t> 1</a:t>
            </a:r>
            <a:r>
              <a:rPr sz="614" dirty="0">
                <a:solidFill>
                  <a:srgbClr val="143D8D"/>
                </a:solidFill>
                <a:latin typeface="Arial"/>
                <a:cs typeface="Arial"/>
              </a:rPr>
              <a:t>6</a:t>
            </a:r>
            <a:endParaRPr sz="614">
              <a:latin typeface="Arial"/>
              <a:cs typeface="Arial"/>
            </a:endParaRPr>
          </a:p>
          <a:p>
            <a:pPr marL="164518">
              <a:spcBef>
                <a:spcPts val="14"/>
              </a:spcBef>
            </a:pPr>
            <a:r>
              <a:rPr sz="614" spc="-20" dirty="0">
                <a:solidFill>
                  <a:srgbClr val="143D8D"/>
                </a:solidFill>
                <a:latin typeface="Arial"/>
                <a:cs typeface="Arial"/>
              </a:rPr>
              <a:t>Cluste</a:t>
            </a:r>
            <a:r>
              <a:rPr sz="614" spc="-10" dirty="0">
                <a:solidFill>
                  <a:srgbClr val="143D8D"/>
                </a:solidFill>
                <a:latin typeface="Arial"/>
                <a:cs typeface="Arial"/>
              </a:rPr>
              <a:t>r</a:t>
            </a:r>
            <a:r>
              <a:rPr sz="614" spc="-3" dirty="0">
                <a:solidFill>
                  <a:srgbClr val="143D8D"/>
                </a:solidFill>
                <a:latin typeface="Arial"/>
                <a:cs typeface="Arial"/>
              </a:rPr>
              <a:t> 2</a:t>
            </a:r>
            <a:r>
              <a:rPr sz="614" dirty="0">
                <a:solidFill>
                  <a:srgbClr val="143D8D"/>
                </a:solidFill>
                <a:latin typeface="Arial"/>
                <a:cs typeface="Arial"/>
              </a:rPr>
              <a:t>2</a:t>
            </a:r>
            <a:endParaRPr sz="614">
              <a:latin typeface="Arial"/>
              <a:cs typeface="Arial"/>
            </a:endParaRPr>
          </a:p>
          <a:p>
            <a:pPr marL="164518">
              <a:spcBef>
                <a:spcPts val="14"/>
              </a:spcBef>
            </a:pPr>
            <a:r>
              <a:rPr sz="614" spc="-20" dirty="0">
                <a:solidFill>
                  <a:srgbClr val="143D8D"/>
                </a:solidFill>
                <a:latin typeface="Arial"/>
                <a:cs typeface="Arial"/>
              </a:rPr>
              <a:t>Cluste</a:t>
            </a:r>
            <a:r>
              <a:rPr sz="614" spc="-10" dirty="0">
                <a:solidFill>
                  <a:srgbClr val="143D8D"/>
                </a:solidFill>
                <a:latin typeface="Arial"/>
                <a:cs typeface="Arial"/>
              </a:rPr>
              <a:t>r</a:t>
            </a:r>
            <a:r>
              <a:rPr sz="614" spc="-3" dirty="0">
                <a:solidFill>
                  <a:srgbClr val="143D8D"/>
                </a:solidFill>
                <a:latin typeface="Arial"/>
                <a:cs typeface="Arial"/>
              </a:rPr>
              <a:t> 3</a:t>
            </a:r>
            <a:r>
              <a:rPr sz="614" dirty="0">
                <a:solidFill>
                  <a:srgbClr val="143D8D"/>
                </a:solidFill>
                <a:latin typeface="Arial"/>
                <a:cs typeface="Arial"/>
              </a:rPr>
              <a:t>1</a:t>
            </a:r>
            <a:endParaRPr sz="614">
              <a:latin typeface="Arial"/>
              <a:cs typeface="Arial"/>
            </a:endParaRPr>
          </a:p>
          <a:p>
            <a:pPr marL="164518">
              <a:spcBef>
                <a:spcPts val="14"/>
              </a:spcBef>
            </a:pPr>
            <a:r>
              <a:rPr sz="614" spc="-20" dirty="0">
                <a:solidFill>
                  <a:srgbClr val="143D8D"/>
                </a:solidFill>
                <a:latin typeface="Arial"/>
                <a:cs typeface="Arial"/>
              </a:rPr>
              <a:t>Cluste</a:t>
            </a:r>
            <a:r>
              <a:rPr sz="614" spc="-10" dirty="0">
                <a:solidFill>
                  <a:srgbClr val="143D8D"/>
                </a:solidFill>
                <a:latin typeface="Arial"/>
                <a:cs typeface="Arial"/>
              </a:rPr>
              <a:t>r</a:t>
            </a:r>
            <a:r>
              <a:rPr sz="614" spc="-3" dirty="0">
                <a:solidFill>
                  <a:srgbClr val="143D8D"/>
                </a:solidFill>
                <a:latin typeface="Arial"/>
                <a:cs typeface="Arial"/>
              </a:rPr>
              <a:t> 3</a:t>
            </a:r>
            <a:r>
              <a:rPr sz="614" dirty="0">
                <a:solidFill>
                  <a:srgbClr val="143D8D"/>
                </a:solidFill>
                <a:latin typeface="Arial"/>
                <a:cs typeface="Arial"/>
              </a:rPr>
              <a:t>2</a:t>
            </a:r>
            <a:endParaRPr sz="614">
              <a:latin typeface="Arial"/>
              <a:cs typeface="Arial"/>
            </a:endParaRPr>
          </a:p>
          <a:p>
            <a:pPr marL="164518">
              <a:spcBef>
                <a:spcPts val="14"/>
              </a:spcBef>
            </a:pPr>
            <a:r>
              <a:rPr sz="614" spc="-20" dirty="0">
                <a:solidFill>
                  <a:srgbClr val="143D8D"/>
                </a:solidFill>
                <a:latin typeface="Arial"/>
                <a:cs typeface="Arial"/>
              </a:rPr>
              <a:t>Cluste</a:t>
            </a:r>
            <a:r>
              <a:rPr sz="614" spc="-10" dirty="0">
                <a:solidFill>
                  <a:srgbClr val="143D8D"/>
                </a:solidFill>
                <a:latin typeface="Arial"/>
                <a:cs typeface="Arial"/>
              </a:rPr>
              <a:t>r</a:t>
            </a:r>
            <a:r>
              <a:rPr sz="614" spc="-3" dirty="0">
                <a:solidFill>
                  <a:srgbClr val="143D8D"/>
                </a:solidFill>
                <a:latin typeface="Arial"/>
                <a:cs typeface="Arial"/>
              </a:rPr>
              <a:t> 3</a:t>
            </a:r>
            <a:r>
              <a:rPr sz="614" dirty="0">
                <a:solidFill>
                  <a:srgbClr val="143D8D"/>
                </a:solidFill>
                <a:latin typeface="Arial"/>
                <a:cs typeface="Arial"/>
              </a:rPr>
              <a:t>3</a:t>
            </a:r>
            <a:endParaRPr sz="614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5425143" y="1768692"/>
            <a:ext cx="726498" cy="1927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 marR="3464" indent="-433">
              <a:lnSpc>
                <a:spcPct val="101800"/>
              </a:lnSpc>
            </a:pPr>
            <a:r>
              <a:rPr sz="614" spc="-7" dirty="0">
                <a:solidFill>
                  <a:srgbClr val="143D8D"/>
                </a:solidFill>
                <a:latin typeface="Arial"/>
                <a:cs typeface="Arial"/>
              </a:rPr>
              <a:t>Midtow</a:t>
            </a:r>
            <a:r>
              <a:rPr sz="614" spc="-3" dirty="0">
                <a:solidFill>
                  <a:srgbClr val="143D8D"/>
                </a:solidFill>
                <a:latin typeface="Arial"/>
                <a:cs typeface="Arial"/>
              </a:rPr>
              <a:t>n </a:t>
            </a:r>
            <a:r>
              <a:rPr sz="614" spc="-24" dirty="0">
                <a:solidFill>
                  <a:srgbClr val="143D8D"/>
                </a:solidFill>
                <a:latin typeface="Arial"/>
                <a:cs typeface="Arial"/>
              </a:rPr>
              <a:t>Minivanners</a:t>
            </a:r>
            <a:r>
              <a:rPr sz="614" spc="-14" dirty="0">
                <a:solidFill>
                  <a:srgbClr val="143D8D"/>
                </a:solidFill>
                <a:latin typeface="Arial"/>
                <a:cs typeface="Arial"/>
              </a:rPr>
              <a:t> </a:t>
            </a:r>
            <a:r>
              <a:rPr sz="614" spc="-51" dirty="0">
                <a:solidFill>
                  <a:srgbClr val="143D8D"/>
                </a:solidFill>
                <a:latin typeface="Arial"/>
                <a:cs typeface="Arial"/>
              </a:rPr>
              <a:t>F</a:t>
            </a:r>
            <a:r>
              <a:rPr sz="614" spc="-17" dirty="0">
                <a:solidFill>
                  <a:srgbClr val="143D8D"/>
                </a:solidFill>
                <a:latin typeface="Arial"/>
                <a:cs typeface="Arial"/>
              </a:rPr>
              <a:t>armlan</a:t>
            </a:r>
            <a:r>
              <a:rPr sz="614" spc="-14" dirty="0">
                <a:solidFill>
                  <a:srgbClr val="143D8D"/>
                </a:solidFill>
                <a:latin typeface="Arial"/>
                <a:cs typeface="Arial"/>
              </a:rPr>
              <a:t>d</a:t>
            </a:r>
            <a:r>
              <a:rPr sz="614" spc="-3" dirty="0">
                <a:solidFill>
                  <a:srgbClr val="143D8D"/>
                </a:solidFill>
                <a:latin typeface="Arial"/>
                <a:cs typeface="Arial"/>
              </a:rPr>
              <a:t> </a:t>
            </a:r>
            <a:r>
              <a:rPr sz="614" spc="-51" dirty="0">
                <a:solidFill>
                  <a:srgbClr val="143D8D"/>
                </a:solidFill>
                <a:latin typeface="Arial"/>
                <a:cs typeface="Arial"/>
              </a:rPr>
              <a:t>F</a:t>
            </a:r>
            <a:r>
              <a:rPr sz="614" spc="-24" dirty="0">
                <a:solidFill>
                  <a:srgbClr val="143D8D"/>
                </a:solidFill>
                <a:latin typeface="Arial"/>
                <a:cs typeface="Arial"/>
              </a:rPr>
              <a:t>amilies</a:t>
            </a:r>
            <a:endParaRPr sz="614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5425143" y="2098031"/>
            <a:ext cx="519113" cy="4818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 marR="3464">
              <a:lnSpc>
                <a:spcPct val="101800"/>
              </a:lnSpc>
            </a:pPr>
            <a:r>
              <a:rPr sz="614" spc="-14" dirty="0">
                <a:solidFill>
                  <a:srgbClr val="143D8D"/>
                </a:solidFill>
                <a:latin typeface="Arial"/>
                <a:cs typeface="Arial"/>
              </a:rPr>
              <a:t>Countr</a:t>
            </a:r>
            <a:r>
              <a:rPr sz="614" spc="-10" dirty="0">
                <a:solidFill>
                  <a:srgbClr val="143D8D"/>
                </a:solidFill>
                <a:latin typeface="Arial"/>
                <a:cs typeface="Arial"/>
              </a:rPr>
              <a:t>y</a:t>
            </a:r>
            <a:r>
              <a:rPr sz="614" spc="-3" dirty="0">
                <a:solidFill>
                  <a:srgbClr val="143D8D"/>
                </a:solidFill>
                <a:latin typeface="Arial"/>
                <a:cs typeface="Arial"/>
              </a:rPr>
              <a:t> </a:t>
            </a:r>
            <a:r>
              <a:rPr sz="614" spc="-24" dirty="0">
                <a:solidFill>
                  <a:srgbClr val="143D8D"/>
                </a:solidFill>
                <a:latin typeface="Arial"/>
                <a:cs typeface="Arial"/>
              </a:rPr>
              <a:t>Single</a:t>
            </a:r>
            <a:r>
              <a:rPr sz="614" spc="-27" dirty="0">
                <a:solidFill>
                  <a:srgbClr val="143D8D"/>
                </a:solidFill>
                <a:latin typeface="Arial"/>
                <a:cs typeface="Arial"/>
              </a:rPr>
              <a:t> Fu</a:t>
            </a:r>
            <a:r>
              <a:rPr sz="614" spc="-24" dirty="0">
                <a:solidFill>
                  <a:srgbClr val="143D8D"/>
                </a:solidFill>
                <a:latin typeface="Arial"/>
                <a:cs typeface="Arial"/>
              </a:rPr>
              <a:t>n</a:t>
            </a:r>
            <a:r>
              <a:rPr sz="614" spc="-3" dirty="0">
                <a:solidFill>
                  <a:srgbClr val="143D8D"/>
                </a:solidFill>
                <a:latin typeface="Arial"/>
                <a:cs typeface="Arial"/>
              </a:rPr>
              <a:t> </a:t>
            </a:r>
            <a:r>
              <a:rPr sz="614" spc="-37" dirty="0">
                <a:solidFill>
                  <a:srgbClr val="143D8D"/>
                </a:solidFill>
                <a:latin typeface="Arial"/>
                <a:cs typeface="Arial"/>
              </a:rPr>
              <a:t>&amp;</a:t>
            </a:r>
            <a:r>
              <a:rPr sz="614" spc="-3" dirty="0">
                <a:solidFill>
                  <a:srgbClr val="143D8D"/>
                </a:solidFill>
                <a:latin typeface="Arial"/>
                <a:cs typeface="Arial"/>
              </a:rPr>
              <a:t> </a:t>
            </a:r>
            <a:r>
              <a:rPr sz="614" spc="-24" dirty="0">
                <a:solidFill>
                  <a:srgbClr val="143D8D"/>
                </a:solidFill>
                <a:latin typeface="Arial"/>
                <a:cs typeface="Arial"/>
              </a:rPr>
              <a:t>Games</a:t>
            </a:r>
            <a:r>
              <a:rPr sz="614" spc="-14" dirty="0">
                <a:solidFill>
                  <a:srgbClr val="143D8D"/>
                </a:solidFill>
                <a:latin typeface="Arial"/>
                <a:cs typeface="Arial"/>
              </a:rPr>
              <a:t> </a:t>
            </a:r>
            <a:r>
              <a:rPr sz="614" spc="-10" dirty="0">
                <a:solidFill>
                  <a:srgbClr val="143D8D"/>
                </a:solidFill>
                <a:latin typeface="Arial"/>
                <a:cs typeface="Arial"/>
              </a:rPr>
              <a:t>Mi</a:t>
            </a:r>
            <a:r>
              <a:rPr sz="614" spc="-7" dirty="0">
                <a:solidFill>
                  <a:srgbClr val="143D8D"/>
                </a:solidFill>
                <a:latin typeface="Arial"/>
                <a:cs typeface="Arial"/>
              </a:rPr>
              <a:t>d</a:t>
            </a:r>
            <a:r>
              <a:rPr sz="614" spc="-3" dirty="0">
                <a:solidFill>
                  <a:srgbClr val="143D8D"/>
                </a:solidFill>
                <a:latin typeface="Arial"/>
                <a:cs typeface="Arial"/>
              </a:rPr>
              <a:t> </a:t>
            </a:r>
            <a:r>
              <a:rPr sz="614" spc="-20" dirty="0">
                <a:solidFill>
                  <a:srgbClr val="143D8D"/>
                </a:solidFill>
                <a:latin typeface="Arial"/>
                <a:cs typeface="Arial"/>
              </a:rPr>
              <a:t>Americana</a:t>
            </a:r>
            <a:r>
              <a:rPr sz="614" spc="-14" dirty="0">
                <a:solidFill>
                  <a:srgbClr val="143D8D"/>
                </a:solidFill>
                <a:latin typeface="Arial"/>
                <a:cs typeface="Arial"/>
              </a:rPr>
              <a:t> </a:t>
            </a:r>
            <a:r>
              <a:rPr sz="614" spc="-10" dirty="0">
                <a:solidFill>
                  <a:srgbClr val="143D8D"/>
                </a:solidFill>
                <a:latin typeface="Arial"/>
                <a:cs typeface="Arial"/>
              </a:rPr>
              <a:t>Met</a:t>
            </a:r>
            <a:r>
              <a:rPr sz="614" spc="-20" dirty="0">
                <a:solidFill>
                  <a:srgbClr val="143D8D"/>
                </a:solidFill>
                <a:latin typeface="Arial"/>
                <a:cs typeface="Arial"/>
              </a:rPr>
              <a:t>r</a:t>
            </a:r>
            <a:r>
              <a:rPr sz="614" dirty="0">
                <a:solidFill>
                  <a:srgbClr val="143D8D"/>
                </a:solidFill>
                <a:latin typeface="Arial"/>
                <a:cs typeface="Arial"/>
              </a:rPr>
              <a:t>o</a:t>
            </a:r>
            <a:r>
              <a:rPr sz="614" spc="-3" dirty="0">
                <a:solidFill>
                  <a:srgbClr val="143D8D"/>
                </a:solidFill>
                <a:latin typeface="Arial"/>
                <a:cs typeface="Arial"/>
              </a:rPr>
              <a:t> </a:t>
            </a:r>
            <a:r>
              <a:rPr sz="614" spc="-17" dirty="0">
                <a:solidFill>
                  <a:srgbClr val="143D8D"/>
                </a:solidFill>
                <a:latin typeface="Arial"/>
                <a:cs typeface="Arial"/>
              </a:rPr>
              <a:t>Mix</a:t>
            </a:r>
            <a:r>
              <a:rPr sz="614" spc="-10" dirty="0">
                <a:solidFill>
                  <a:srgbClr val="143D8D"/>
                </a:solidFill>
                <a:latin typeface="Arial"/>
                <a:cs typeface="Arial"/>
              </a:rPr>
              <a:t> </a:t>
            </a:r>
            <a:r>
              <a:rPr sz="614" spc="-31" dirty="0">
                <a:solidFill>
                  <a:srgbClr val="143D8D"/>
                </a:solidFill>
                <a:latin typeface="Arial"/>
                <a:cs typeface="Arial"/>
              </a:rPr>
              <a:t>U</a:t>
            </a:r>
            <a:r>
              <a:rPr sz="614" spc="-14" dirty="0">
                <a:solidFill>
                  <a:srgbClr val="143D8D"/>
                </a:solidFill>
                <a:latin typeface="Arial"/>
                <a:cs typeface="Arial"/>
              </a:rPr>
              <a:t>rba</a:t>
            </a:r>
            <a:r>
              <a:rPr sz="614" spc="-10" dirty="0">
                <a:solidFill>
                  <a:srgbClr val="143D8D"/>
                </a:solidFill>
                <a:latin typeface="Arial"/>
                <a:cs typeface="Arial"/>
              </a:rPr>
              <a:t>n</a:t>
            </a:r>
            <a:r>
              <a:rPr sz="614" spc="-3" dirty="0">
                <a:solidFill>
                  <a:srgbClr val="143D8D"/>
                </a:solidFill>
                <a:latin typeface="Arial"/>
                <a:cs typeface="Arial"/>
              </a:rPr>
              <a:t> </a:t>
            </a:r>
            <a:r>
              <a:rPr sz="614" spc="-109" dirty="0">
                <a:solidFill>
                  <a:srgbClr val="143D8D"/>
                </a:solidFill>
                <a:latin typeface="Arial"/>
                <a:cs typeface="Arial"/>
              </a:rPr>
              <a:t>T</a:t>
            </a:r>
            <a:r>
              <a:rPr sz="614" spc="-17" dirty="0">
                <a:solidFill>
                  <a:srgbClr val="143D8D"/>
                </a:solidFill>
                <a:latin typeface="Arial"/>
                <a:cs typeface="Arial"/>
              </a:rPr>
              <a:t>enants</a:t>
            </a:r>
            <a:endParaRPr sz="614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4787629" y="2618119"/>
            <a:ext cx="868074" cy="945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/>
            <a:r>
              <a:rPr sz="614" b="1" spc="7" dirty="0">
                <a:solidFill>
                  <a:srgbClr val="143D8D"/>
                </a:solidFill>
                <a:latin typeface="Arial"/>
                <a:cs typeface="Arial"/>
              </a:rPr>
              <a:t>15</a:t>
            </a:r>
            <a:r>
              <a:rPr sz="614" b="1" spc="14" dirty="0">
                <a:solidFill>
                  <a:srgbClr val="143D8D"/>
                </a:solidFill>
                <a:latin typeface="Arial"/>
                <a:cs typeface="Arial"/>
              </a:rPr>
              <a:t>M</a:t>
            </a:r>
            <a:r>
              <a:rPr sz="614" b="1" spc="-3" dirty="0">
                <a:solidFill>
                  <a:srgbClr val="143D8D"/>
                </a:solidFill>
                <a:latin typeface="Arial"/>
                <a:cs typeface="Arial"/>
              </a:rPr>
              <a:t> </a:t>
            </a:r>
            <a:r>
              <a:rPr sz="614" b="1" spc="7" dirty="0">
                <a:solidFill>
                  <a:srgbClr val="143D8D"/>
                </a:solidFill>
                <a:latin typeface="Arial"/>
                <a:cs typeface="Arial"/>
              </a:rPr>
              <a:t>M</a:t>
            </a:r>
            <a:r>
              <a:rPr sz="614" b="1" spc="-41" dirty="0">
                <a:solidFill>
                  <a:srgbClr val="143D8D"/>
                </a:solidFill>
                <a:latin typeface="Arial"/>
                <a:cs typeface="Arial"/>
              </a:rPr>
              <a:t>A</a:t>
            </a:r>
            <a:r>
              <a:rPr sz="614" b="1" spc="-3" dirty="0">
                <a:solidFill>
                  <a:srgbClr val="143D8D"/>
                </a:solidFill>
                <a:latin typeface="Arial"/>
                <a:cs typeface="Arial"/>
              </a:rPr>
              <a:t>TUR</a:t>
            </a:r>
            <a:r>
              <a:rPr sz="614" b="1" dirty="0">
                <a:solidFill>
                  <a:srgbClr val="143D8D"/>
                </a:solidFill>
                <a:latin typeface="Arial"/>
                <a:cs typeface="Arial"/>
              </a:rPr>
              <a:t>E</a:t>
            </a:r>
            <a:r>
              <a:rPr sz="614" b="1" spc="-3" dirty="0">
                <a:solidFill>
                  <a:srgbClr val="143D8D"/>
                </a:solidFill>
                <a:latin typeface="Arial"/>
                <a:cs typeface="Arial"/>
              </a:rPr>
              <a:t> </a:t>
            </a:r>
            <a:r>
              <a:rPr sz="614" b="1" dirty="0">
                <a:solidFill>
                  <a:srgbClr val="143D8D"/>
                </a:solidFill>
                <a:latin typeface="Arial"/>
                <a:cs typeface="Arial"/>
              </a:rPr>
              <a:t>W</a:t>
            </a:r>
            <a:r>
              <a:rPr sz="614" b="1" spc="-20" dirty="0">
                <a:solidFill>
                  <a:srgbClr val="143D8D"/>
                </a:solidFill>
                <a:latin typeface="Arial"/>
                <a:cs typeface="Arial"/>
              </a:rPr>
              <a:t>EA</a:t>
            </a:r>
            <a:r>
              <a:rPr sz="614" b="1" spc="-85" dirty="0">
                <a:solidFill>
                  <a:srgbClr val="143D8D"/>
                </a:solidFill>
                <a:latin typeface="Arial"/>
                <a:cs typeface="Arial"/>
              </a:rPr>
              <a:t>L</a:t>
            </a:r>
            <a:r>
              <a:rPr sz="614" b="1" dirty="0">
                <a:solidFill>
                  <a:srgbClr val="143D8D"/>
                </a:solidFill>
                <a:latin typeface="Arial"/>
                <a:cs typeface="Arial"/>
              </a:rPr>
              <a:t>TH</a:t>
            </a:r>
            <a:endParaRPr sz="614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4943493" y="2713069"/>
            <a:ext cx="361950" cy="1890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/>
            <a:r>
              <a:rPr sz="614" spc="-20" dirty="0">
                <a:solidFill>
                  <a:srgbClr val="143D8D"/>
                </a:solidFill>
                <a:latin typeface="Arial"/>
                <a:cs typeface="Arial"/>
              </a:rPr>
              <a:t>Cluste</a:t>
            </a:r>
            <a:r>
              <a:rPr sz="614" spc="-10" dirty="0">
                <a:solidFill>
                  <a:srgbClr val="143D8D"/>
                </a:solidFill>
                <a:latin typeface="Arial"/>
                <a:cs typeface="Arial"/>
              </a:rPr>
              <a:t>r</a:t>
            </a:r>
            <a:r>
              <a:rPr sz="614" spc="-3" dirty="0">
                <a:solidFill>
                  <a:srgbClr val="143D8D"/>
                </a:solidFill>
                <a:latin typeface="Arial"/>
                <a:cs typeface="Arial"/>
              </a:rPr>
              <a:t> 0</a:t>
            </a:r>
            <a:r>
              <a:rPr sz="614" dirty="0">
                <a:solidFill>
                  <a:srgbClr val="143D8D"/>
                </a:solidFill>
                <a:latin typeface="Arial"/>
                <a:cs typeface="Arial"/>
              </a:rPr>
              <a:t>2</a:t>
            </a:r>
            <a:endParaRPr sz="614">
              <a:latin typeface="Arial"/>
              <a:cs typeface="Arial"/>
            </a:endParaRPr>
          </a:p>
          <a:p>
            <a:pPr marL="8659">
              <a:spcBef>
                <a:spcPts val="14"/>
              </a:spcBef>
            </a:pPr>
            <a:r>
              <a:rPr sz="614" spc="-20" dirty="0">
                <a:solidFill>
                  <a:srgbClr val="143D8D"/>
                </a:solidFill>
                <a:latin typeface="Arial"/>
                <a:cs typeface="Arial"/>
              </a:rPr>
              <a:t>Cluste</a:t>
            </a:r>
            <a:r>
              <a:rPr sz="614" spc="-10" dirty="0">
                <a:solidFill>
                  <a:srgbClr val="143D8D"/>
                </a:solidFill>
                <a:latin typeface="Arial"/>
                <a:cs typeface="Arial"/>
              </a:rPr>
              <a:t>r</a:t>
            </a:r>
            <a:r>
              <a:rPr sz="614" spc="-3" dirty="0">
                <a:solidFill>
                  <a:srgbClr val="143D8D"/>
                </a:solidFill>
                <a:latin typeface="Arial"/>
                <a:cs typeface="Arial"/>
              </a:rPr>
              <a:t> 0</a:t>
            </a:r>
            <a:r>
              <a:rPr sz="614" dirty="0">
                <a:solidFill>
                  <a:srgbClr val="143D8D"/>
                </a:solidFill>
                <a:latin typeface="Arial"/>
                <a:cs typeface="Arial"/>
              </a:rPr>
              <a:t>3</a:t>
            </a:r>
            <a:endParaRPr sz="614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5425189" y="2713069"/>
            <a:ext cx="562408" cy="1927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 marR="3464">
              <a:lnSpc>
                <a:spcPct val="101800"/>
              </a:lnSpc>
            </a:pPr>
            <a:r>
              <a:rPr sz="614" spc="-20" dirty="0">
                <a:solidFill>
                  <a:srgbClr val="143D8D"/>
                </a:solidFill>
                <a:latin typeface="Arial"/>
                <a:cs typeface="Arial"/>
              </a:rPr>
              <a:t>Establishe</a:t>
            </a:r>
            <a:r>
              <a:rPr sz="614" spc="-17" dirty="0">
                <a:solidFill>
                  <a:srgbClr val="143D8D"/>
                </a:solidFill>
                <a:latin typeface="Arial"/>
                <a:cs typeface="Arial"/>
              </a:rPr>
              <a:t>d</a:t>
            </a:r>
            <a:r>
              <a:rPr sz="614" spc="-3" dirty="0">
                <a:solidFill>
                  <a:srgbClr val="143D8D"/>
                </a:solidFill>
                <a:latin typeface="Arial"/>
                <a:cs typeface="Arial"/>
              </a:rPr>
              <a:t> </a:t>
            </a:r>
            <a:r>
              <a:rPr sz="614" spc="-51" dirty="0">
                <a:solidFill>
                  <a:srgbClr val="143D8D"/>
                </a:solidFill>
                <a:latin typeface="Arial"/>
                <a:cs typeface="Arial"/>
              </a:rPr>
              <a:t>E</a:t>
            </a:r>
            <a:r>
              <a:rPr sz="614" spc="-20" dirty="0">
                <a:solidFill>
                  <a:srgbClr val="143D8D"/>
                </a:solidFill>
                <a:latin typeface="Arial"/>
                <a:cs typeface="Arial"/>
              </a:rPr>
              <a:t>lite</a:t>
            </a:r>
            <a:r>
              <a:rPr sz="614" spc="-17" dirty="0">
                <a:solidFill>
                  <a:srgbClr val="143D8D"/>
                </a:solidFill>
                <a:latin typeface="Arial"/>
                <a:cs typeface="Arial"/>
              </a:rPr>
              <a:t> </a:t>
            </a:r>
            <a:r>
              <a:rPr sz="614" spc="-14" dirty="0">
                <a:solidFill>
                  <a:srgbClr val="143D8D"/>
                </a:solidFill>
                <a:latin typeface="Arial"/>
                <a:cs typeface="Arial"/>
              </a:rPr>
              <a:t>Corporat</a:t>
            </a:r>
            <a:r>
              <a:rPr sz="614" spc="-10" dirty="0">
                <a:solidFill>
                  <a:srgbClr val="143D8D"/>
                </a:solidFill>
                <a:latin typeface="Arial"/>
                <a:cs typeface="Arial"/>
              </a:rPr>
              <a:t>e</a:t>
            </a:r>
            <a:r>
              <a:rPr sz="614" spc="-3" dirty="0">
                <a:solidFill>
                  <a:srgbClr val="143D8D"/>
                </a:solidFill>
                <a:latin typeface="Arial"/>
                <a:cs typeface="Arial"/>
              </a:rPr>
              <a:t> </a:t>
            </a:r>
            <a:r>
              <a:rPr sz="614" spc="-14" dirty="0">
                <a:solidFill>
                  <a:srgbClr val="143D8D"/>
                </a:solidFill>
                <a:latin typeface="Arial"/>
                <a:cs typeface="Arial"/>
              </a:rPr>
              <a:t>Clout</a:t>
            </a:r>
            <a:endParaRPr sz="614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4787629" y="2947458"/>
            <a:ext cx="837767" cy="945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/>
            <a:r>
              <a:rPr sz="614" b="1" spc="7" dirty="0">
                <a:solidFill>
                  <a:srgbClr val="143D8D"/>
                </a:solidFill>
                <a:latin typeface="Arial"/>
                <a:cs typeface="Arial"/>
              </a:rPr>
              <a:t>16</a:t>
            </a:r>
            <a:r>
              <a:rPr sz="614" b="1" spc="14" dirty="0">
                <a:solidFill>
                  <a:srgbClr val="143D8D"/>
                </a:solidFill>
                <a:latin typeface="Arial"/>
                <a:cs typeface="Arial"/>
              </a:rPr>
              <a:t>M</a:t>
            </a:r>
            <a:r>
              <a:rPr sz="614" b="1" spc="-3" dirty="0">
                <a:solidFill>
                  <a:srgbClr val="143D8D"/>
                </a:solidFill>
                <a:latin typeface="Arial"/>
                <a:cs typeface="Arial"/>
              </a:rPr>
              <a:t> </a:t>
            </a:r>
            <a:r>
              <a:rPr sz="614" b="1" spc="-14" dirty="0">
                <a:solidFill>
                  <a:srgbClr val="143D8D"/>
                </a:solidFill>
                <a:latin typeface="Arial"/>
                <a:cs typeface="Arial"/>
              </a:rPr>
              <a:t>AGIN</a:t>
            </a:r>
            <a:r>
              <a:rPr sz="614" b="1" spc="-10" dirty="0">
                <a:solidFill>
                  <a:srgbClr val="143D8D"/>
                </a:solidFill>
                <a:latin typeface="Arial"/>
                <a:cs typeface="Arial"/>
              </a:rPr>
              <a:t>G</a:t>
            </a:r>
            <a:r>
              <a:rPr sz="614" b="1" spc="-3" dirty="0">
                <a:solidFill>
                  <a:srgbClr val="143D8D"/>
                </a:solidFill>
                <a:latin typeface="Arial"/>
                <a:cs typeface="Arial"/>
              </a:rPr>
              <a:t> </a:t>
            </a:r>
            <a:r>
              <a:rPr sz="614" b="1" spc="-14" dirty="0">
                <a:solidFill>
                  <a:srgbClr val="143D8D"/>
                </a:solidFill>
                <a:latin typeface="Arial"/>
                <a:cs typeface="Arial"/>
              </a:rPr>
              <a:t>UPSCALE</a:t>
            </a:r>
            <a:endParaRPr sz="614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4943493" y="3042409"/>
            <a:ext cx="361950" cy="2835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/>
            <a:r>
              <a:rPr sz="614" spc="-20" dirty="0">
                <a:solidFill>
                  <a:srgbClr val="143D8D"/>
                </a:solidFill>
                <a:latin typeface="Arial"/>
                <a:cs typeface="Arial"/>
              </a:rPr>
              <a:t>Cluste</a:t>
            </a:r>
            <a:r>
              <a:rPr sz="614" spc="-10" dirty="0">
                <a:solidFill>
                  <a:srgbClr val="143D8D"/>
                </a:solidFill>
                <a:latin typeface="Arial"/>
                <a:cs typeface="Arial"/>
              </a:rPr>
              <a:t>r</a:t>
            </a:r>
            <a:r>
              <a:rPr sz="614" spc="-3" dirty="0">
                <a:solidFill>
                  <a:srgbClr val="143D8D"/>
                </a:solidFill>
                <a:latin typeface="Arial"/>
                <a:cs typeface="Arial"/>
              </a:rPr>
              <a:t> 1</a:t>
            </a:r>
            <a:r>
              <a:rPr sz="614" dirty="0">
                <a:solidFill>
                  <a:srgbClr val="143D8D"/>
                </a:solidFill>
                <a:latin typeface="Arial"/>
                <a:cs typeface="Arial"/>
              </a:rPr>
              <a:t>4</a:t>
            </a:r>
            <a:endParaRPr sz="614">
              <a:latin typeface="Arial"/>
              <a:cs typeface="Arial"/>
            </a:endParaRPr>
          </a:p>
          <a:p>
            <a:pPr marL="8659">
              <a:spcBef>
                <a:spcPts val="14"/>
              </a:spcBef>
            </a:pPr>
            <a:r>
              <a:rPr sz="614" spc="-20" dirty="0">
                <a:solidFill>
                  <a:srgbClr val="143D8D"/>
                </a:solidFill>
                <a:latin typeface="Arial"/>
                <a:cs typeface="Arial"/>
              </a:rPr>
              <a:t>Cluste</a:t>
            </a:r>
            <a:r>
              <a:rPr sz="614" spc="-10" dirty="0">
                <a:solidFill>
                  <a:srgbClr val="143D8D"/>
                </a:solidFill>
                <a:latin typeface="Arial"/>
                <a:cs typeface="Arial"/>
              </a:rPr>
              <a:t>r</a:t>
            </a:r>
            <a:r>
              <a:rPr sz="614" spc="-3" dirty="0">
                <a:solidFill>
                  <a:srgbClr val="143D8D"/>
                </a:solidFill>
                <a:latin typeface="Arial"/>
                <a:cs typeface="Arial"/>
              </a:rPr>
              <a:t> 1</a:t>
            </a:r>
            <a:r>
              <a:rPr sz="614" dirty="0">
                <a:solidFill>
                  <a:srgbClr val="143D8D"/>
                </a:solidFill>
                <a:latin typeface="Arial"/>
                <a:cs typeface="Arial"/>
              </a:rPr>
              <a:t>5</a:t>
            </a:r>
            <a:endParaRPr sz="614">
              <a:latin typeface="Arial"/>
              <a:cs typeface="Arial"/>
            </a:endParaRPr>
          </a:p>
          <a:p>
            <a:pPr marL="8659">
              <a:spcBef>
                <a:spcPts val="14"/>
              </a:spcBef>
            </a:pPr>
            <a:r>
              <a:rPr sz="614" spc="-20" dirty="0">
                <a:solidFill>
                  <a:srgbClr val="143D8D"/>
                </a:solidFill>
                <a:latin typeface="Arial"/>
                <a:cs typeface="Arial"/>
              </a:rPr>
              <a:t>Cluste</a:t>
            </a:r>
            <a:r>
              <a:rPr sz="614" spc="-10" dirty="0">
                <a:solidFill>
                  <a:srgbClr val="143D8D"/>
                </a:solidFill>
                <a:latin typeface="Arial"/>
                <a:cs typeface="Arial"/>
              </a:rPr>
              <a:t>r</a:t>
            </a:r>
            <a:r>
              <a:rPr sz="614" spc="-3" dirty="0">
                <a:solidFill>
                  <a:srgbClr val="143D8D"/>
                </a:solidFill>
                <a:latin typeface="Arial"/>
                <a:cs typeface="Arial"/>
              </a:rPr>
              <a:t> 2</a:t>
            </a:r>
            <a:r>
              <a:rPr sz="614" dirty="0">
                <a:solidFill>
                  <a:srgbClr val="143D8D"/>
                </a:solidFill>
                <a:latin typeface="Arial"/>
                <a:cs typeface="Arial"/>
              </a:rPr>
              <a:t>3</a:t>
            </a:r>
            <a:endParaRPr sz="614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425049" y="3042409"/>
            <a:ext cx="836468" cy="2872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 marR="3464" indent="-433">
              <a:lnSpc>
                <a:spcPct val="101800"/>
              </a:lnSpc>
            </a:pPr>
            <a:r>
              <a:rPr sz="614" spc="-24" dirty="0">
                <a:solidFill>
                  <a:srgbClr val="143D8D"/>
                </a:solidFill>
                <a:latin typeface="Arial"/>
                <a:cs typeface="Arial"/>
              </a:rPr>
              <a:t>Car</a:t>
            </a:r>
            <a:r>
              <a:rPr sz="614" spc="-27" dirty="0">
                <a:solidFill>
                  <a:srgbClr val="143D8D"/>
                </a:solidFill>
                <a:latin typeface="Arial"/>
                <a:cs typeface="Arial"/>
              </a:rPr>
              <a:t>ee</a:t>
            </a:r>
            <a:r>
              <a:rPr sz="614" spc="-51" dirty="0">
                <a:solidFill>
                  <a:srgbClr val="143D8D"/>
                </a:solidFill>
                <a:latin typeface="Arial"/>
                <a:cs typeface="Arial"/>
              </a:rPr>
              <a:t>r</a:t>
            </a:r>
            <a:r>
              <a:rPr sz="614" spc="-14" dirty="0">
                <a:solidFill>
                  <a:srgbClr val="143D8D"/>
                </a:solidFill>
                <a:latin typeface="Arial"/>
                <a:cs typeface="Arial"/>
              </a:rPr>
              <a:t>-Cente</a:t>
            </a:r>
            <a:r>
              <a:rPr sz="614" spc="-20" dirty="0">
                <a:solidFill>
                  <a:srgbClr val="143D8D"/>
                </a:solidFill>
                <a:latin typeface="Arial"/>
                <a:cs typeface="Arial"/>
              </a:rPr>
              <a:t>r</a:t>
            </a:r>
            <a:r>
              <a:rPr sz="614" spc="-27" dirty="0">
                <a:solidFill>
                  <a:srgbClr val="143D8D"/>
                </a:solidFill>
                <a:latin typeface="Arial"/>
                <a:cs typeface="Arial"/>
              </a:rPr>
              <a:t>e</a:t>
            </a:r>
            <a:r>
              <a:rPr sz="614" spc="10" dirty="0">
                <a:solidFill>
                  <a:srgbClr val="143D8D"/>
                </a:solidFill>
                <a:latin typeface="Arial"/>
                <a:cs typeface="Arial"/>
              </a:rPr>
              <a:t>d</a:t>
            </a:r>
            <a:r>
              <a:rPr sz="614" spc="-3" dirty="0">
                <a:solidFill>
                  <a:srgbClr val="143D8D"/>
                </a:solidFill>
                <a:latin typeface="Arial"/>
                <a:cs typeface="Arial"/>
              </a:rPr>
              <a:t> </a:t>
            </a:r>
            <a:r>
              <a:rPr sz="614" spc="-27" dirty="0">
                <a:solidFill>
                  <a:srgbClr val="143D8D"/>
                </a:solidFill>
                <a:latin typeface="Arial"/>
                <a:cs typeface="Arial"/>
              </a:rPr>
              <a:t>S</a:t>
            </a:r>
            <a:r>
              <a:rPr sz="614" spc="-20" dirty="0">
                <a:solidFill>
                  <a:srgbClr val="143D8D"/>
                </a:solidFill>
                <a:latin typeface="Arial"/>
                <a:cs typeface="Arial"/>
              </a:rPr>
              <a:t>ingles</a:t>
            </a:r>
            <a:r>
              <a:rPr sz="614" spc="-14" dirty="0">
                <a:solidFill>
                  <a:srgbClr val="143D8D"/>
                </a:solidFill>
                <a:latin typeface="Arial"/>
                <a:cs typeface="Arial"/>
              </a:rPr>
              <a:t> Countr</a:t>
            </a:r>
            <a:r>
              <a:rPr sz="614" spc="-10" dirty="0">
                <a:solidFill>
                  <a:srgbClr val="143D8D"/>
                </a:solidFill>
                <a:latin typeface="Arial"/>
                <a:cs typeface="Arial"/>
              </a:rPr>
              <a:t>y</a:t>
            </a:r>
            <a:r>
              <a:rPr sz="614" spc="-3" dirty="0">
                <a:solidFill>
                  <a:srgbClr val="143D8D"/>
                </a:solidFill>
                <a:latin typeface="Arial"/>
                <a:cs typeface="Arial"/>
              </a:rPr>
              <a:t> </a:t>
            </a:r>
            <a:r>
              <a:rPr sz="614" spc="-48" dirty="0">
                <a:solidFill>
                  <a:srgbClr val="143D8D"/>
                </a:solidFill>
                <a:latin typeface="Arial"/>
                <a:cs typeface="Arial"/>
              </a:rPr>
              <a:t>W</a:t>
            </a:r>
            <a:r>
              <a:rPr sz="614" spc="-24" dirty="0">
                <a:solidFill>
                  <a:srgbClr val="143D8D"/>
                </a:solidFill>
                <a:latin typeface="Arial"/>
                <a:cs typeface="Arial"/>
              </a:rPr>
              <a:t>ays</a:t>
            </a:r>
            <a:endParaRPr sz="614">
              <a:latin typeface="Arial"/>
              <a:cs typeface="Arial"/>
            </a:endParaRPr>
          </a:p>
          <a:p>
            <a:pPr marL="8659">
              <a:spcBef>
                <a:spcPts val="14"/>
              </a:spcBef>
            </a:pPr>
            <a:r>
              <a:rPr sz="614" spc="-27" dirty="0">
                <a:solidFill>
                  <a:srgbClr val="143D8D"/>
                </a:solidFill>
                <a:latin typeface="Arial"/>
                <a:cs typeface="Arial"/>
              </a:rPr>
              <a:t>A</a:t>
            </a:r>
            <a:r>
              <a:rPr sz="614" spc="-3" dirty="0">
                <a:solidFill>
                  <a:srgbClr val="143D8D"/>
                </a:solidFill>
                <a:latin typeface="Arial"/>
                <a:cs typeface="Arial"/>
              </a:rPr>
              <a:t>c</a:t>
            </a:r>
            <a:r>
              <a:rPr sz="614" spc="-14" dirty="0">
                <a:solidFill>
                  <a:srgbClr val="143D8D"/>
                </a:solidFill>
                <a:latin typeface="Arial"/>
                <a:cs typeface="Arial"/>
              </a:rPr>
              <a:t>r</a:t>
            </a:r>
            <a:r>
              <a:rPr sz="614" spc="-10" dirty="0">
                <a:solidFill>
                  <a:srgbClr val="143D8D"/>
                </a:solidFill>
                <a:latin typeface="Arial"/>
                <a:cs typeface="Arial"/>
              </a:rPr>
              <a:t>e</a:t>
            </a:r>
            <a:r>
              <a:rPr sz="614" spc="-7" dirty="0">
                <a:solidFill>
                  <a:srgbClr val="143D8D"/>
                </a:solidFill>
                <a:latin typeface="Arial"/>
                <a:cs typeface="Arial"/>
              </a:rPr>
              <a:t>d</a:t>
            </a:r>
            <a:r>
              <a:rPr sz="614" spc="-3" dirty="0">
                <a:solidFill>
                  <a:srgbClr val="143D8D"/>
                </a:solidFill>
                <a:latin typeface="Arial"/>
                <a:cs typeface="Arial"/>
              </a:rPr>
              <a:t> </a:t>
            </a:r>
            <a:r>
              <a:rPr sz="614" spc="-17" dirty="0">
                <a:solidFill>
                  <a:srgbClr val="143D8D"/>
                </a:solidFill>
                <a:latin typeface="Arial"/>
                <a:cs typeface="Arial"/>
              </a:rPr>
              <a:t>Couples</a:t>
            </a:r>
            <a:endParaRPr sz="614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4787629" y="3372023"/>
            <a:ext cx="837767" cy="945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/>
            <a:r>
              <a:rPr sz="614" b="1" spc="7" dirty="0">
                <a:solidFill>
                  <a:srgbClr val="143D8D"/>
                </a:solidFill>
                <a:latin typeface="Arial"/>
                <a:cs typeface="Arial"/>
              </a:rPr>
              <a:t>17</a:t>
            </a:r>
            <a:r>
              <a:rPr sz="614" b="1" spc="14" dirty="0">
                <a:solidFill>
                  <a:srgbClr val="143D8D"/>
                </a:solidFill>
                <a:latin typeface="Arial"/>
                <a:cs typeface="Arial"/>
              </a:rPr>
              <a:t>M</a:t>
            </a:r>
            <a:r>
              <a:rPr sz="614" b="1" spc="-3" dirty="0">
                <a:solidFill>
                  <a:srgbClr val="143D8D"/>
                </a:solidFill>
                <a:latin typeface="Arial"/>
                <a:cs typeface="Arial"/>
              </a:rPr>
              <a:t> </a:t>
            </a:r>
            <a:r>
              <a:rPr sz="614" b="1" dirty="0">
                <a:solidFill>
                  <a:srgbClr val="143D8D"/>
                </a:solidFill>
                <a:latin typeface="Arial"/>
                <a:cs typeface="Arial"/>
              </a:rPr>
              <a:t>MODES</a:t>
            </a:r>
            <a:r>
              <a:rPr sz="614" b="1" spc="3" dirty="0">
                <a:solidFill>
                  <a:srgbClr val="143D8D"/>
                </a:solidFill>
                <a:latin typeface="Arial"/>
                <a:cs typeface="Arial"/>
              </a:rPr>
              <a:t>T</a:t>
            </a:r>
            <a:r>
              <a:rPr sz="614" b="1" spc="-3" dirty="0">
                <a:solidFill>
                  <a:srgbClr val="143D8D"/>
                </a:solidFill>
                <a:latin typeface="Arial"/>
                <a:cs typeface="Arial"/>
              </a:rPr>
              <a:t> MEANS</a:t>
            </a:r>
            <a:endParaRPr sz="614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4943493" y="3466974"/>
            <a:ext cx="361950" cy="47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/>
            <a:r>
              <a:rPr sz="614" spc="-20" dirty="0">
                <a:solidFill>
                  <a:srgbClr val="143D8D"/>
                </a:solidFill>
                <a:latin typeface="Arial"/>
                <a:cs typeface="Arial"/>
              </a:rPr>
              <a:t>Cluste</a:t>
            </a:r>
            <a:r>
              <a:rPr sz="614" spc="-10" dirty="0">
                <a:solidFill>
                  <a:srgbClr val="143D8D"/>
                </a:solidFill>
                <a:latin typeface="Arial"/>
                <a:cs typeface="Arial"/>
              </a:rPr>
              <a:t>r</a:t>
            </a:r>
            <a:r>
              <a:rPr sz="614" spc="-3" dirty="0">
                <a:solidFill>
                  <a:srgbClr val="143D8D"/>
                </a:solidFill>
                <a:latin typeface="Arial"/>
                <a:cs typeface="Arial"/>
              </a:rPr>
              <a:t> 4</a:t>
            </a:r>
            <a:r>
              <a:rPr sz="614" dirty="0">
                <a:solidFill>
                  <a:srgbClr val="143D8D"/>
                </a:solidFill>
                <a:latin typeface="Arial"/>
                <a:cs typeface="Arial"/>
              </a:rPr>
              <a:t>3</a:t>
            </a:r>
            <a:endParaRPr sz="614" dirty="0">
              <a:latin typeface="Arial"/>
              <a:cs typeface="Arial"/>
            </a:endParaRPr>
          </a:p>
          <a:p>
            <a:pPr marL="8659">
              <a:spcBef>
                <a:spcPts val="14"/>
              </a:spcBef>
            </a:pPr>
            <a:r>
              <a:rPr sz="614" spc="-20" dirty="0">
                <a:solidFill>
                  <a:srgbClr val="143D8D"/>
                </a:solidFill>
                <a:latin typeface="Arial"/>
                <a:cs typeface="Arial"/>
              </a:rPr>
              <a:t>Cluste</a:t>
            </a:r>
            <a:r>
              <a:rPr sz="614" spc="-10" dirty="0">
                <a:solidFill>
                  <a:srgbClr val="143D8D"/>
                </a:solidFill>
                <a:latin typeface="Arial"/>
                <a:cs typeface="Arial"/>
              </a:rPr>
              <a:t>r</a:t>
            </a:r>
            <a:r>
              <a:rPr sz="614" spc="-3" dirty="0">
                <a:solidFill>
                  <a:srgbClr val="143D8D"/>
                </a:solidFill>
                <a:latin typeface="Arial"/>
                <a:cs typeface="Arial"/>
              </a:rPr>
              <a:t> 4</a:t>
            </a:r>
            <a:r>
              <a:rPr sz="614" dirty="0">
                <a:solidFill>
                  <a:srgbClr val="143D8D"/>
                </a:solidFill>
                <a:latin typeface="Arial"/>
                <a:cs typeface="Arial"/>
              </a:rPr>
              <a:t>4</a:t>
            </a:r>
            <a:endParaRPr sz="614" dirty="0">
              <a:latin typeface="Arial"/>
              <a:cs typeface="Arial"/>
            </a:endParaRPr>
          </a:p>
          <a:p>
            <a:pPr marL="8659">
              <a:spcBef>
                <a:spcPts val="14"/>
              </a:spcBef>
            </a:pPr>
            <a:r>
              <a:rPr sz="614" spc="-20" dirty="0">
                <a:solidFill>
                  <a:srgbClr val="143D8D"/>
                </a:solidFill>
                <a:latin typeface="Arial"/>
                <a:cs typeface="Arial"/>
              </a:rPr>
              <a:t>Cluste</a:t>
            </a:r>
            <a:r>
              <a:rPr sz="614" spc="-10" dirty="0">
                <a:solidFill>
                  <a:srgbClr val="143D8D"/>
                </a:solidFill>
                <a:latin typeface="Arial"/>
                <a:cs typeface="Arial"/>
              </a:rPr>
              <a:t>r</a:t>
            </a:r>
            <a:r>
              <a:rPr sz="614" spc="-3" dirty="0">
                <a:solidFill>
                  <a:srgbClr val="143D8D"/>
                </a:solidFill>
                <a:latin typeface="Arial"/>
                <a:cs typeface="Arial"/>
              </a:rPr>
              <a:t> 5</a:t>
            </a:r>
            <a:r>
              <a:rPr sz="614" dirty="0">
                <a:solidFill>
                  <a:srgbClr val="143D8D"/>
                </a:solidFill>
                <a:latin typeface="Arial"/>
                <a:cs typeface="Arial"/>
              </a:rPr>
              <a:t>5</a:t>
            </a:r>
            <a:endParaRPr sz="614" dirty="0">
              <a:latin typeface="Arial"/>
              <a:cs typeface="Arial"/>
            </a:endParaRPr>
          </a:p>
          <a:p>
            <a:pPr marL="8659">
              <a:spcBef>
                <a:spcPts val="14"/>
              </a:spcBef>
            </a:pPr>
            <a:r>
              <a:rPr sz="614" spc="-20" dirty="0">
                <a:solidFill>
                  <a:srgbClr val="143D8D"/>
                </a:solidFill>
                <a:latin typeface="Arial"/>
                <a:cs typeface="Arial"/>
              </a:rPr>
              <a:t>Cluste</a:t>
            </a:r>
            <a:r>
              <a:rPr sz="614" spc="-10" dirty="0">
                <a:solidFill>
                  <a:srgbClr val="143D8D"/>
                </a:solidFill>
                <a:latin typeface="Arial"/>
                <a:cs typeface="Arial"/>
              </a:rPr>
              <a:t>r</a:t>
            </a:r>
            <a:r>
              <a:rPr sz="614" spc="-3" dirty="0">
                <a:solidFill>
                  <a:srgbClr val="143D8D"/>
                </a:solidFill>
                <a:latin typeface="Arial"/>
                <a:cs typeface="Arial"/>
              </a:rPr>
              <a:t> 6</a:t>
            </a:r>
            <a:r>
              <a:rPr sz="614" dirty="0">
                <a:solidFill>
                  <a:srgbClr val="143D8D"/>
                </a:solidFill>
                <a:latin typeface="Arial"/>
                <a:cs typeface="Arial"/>
              </a:rPr>
              <a:t>3</a:t>
            </a:r>
            <a:endParaRPr sz="614" dirty="0">
              <a:latin typeface="Arial"/>
              <a:cs typeface="Arial"/>
            </a:endParaRPr>
          </a:p>
          <a:p>
            <a:pPr marL="8659">
              <a:spcBef>
                <a:spcPts val="14"/>
              </a:spcBef>
            </a:pPr>
            <a:r>
              <a:rPr sz="614" spc="-20" dirty="0">
                <a:solidFill>
                  <a:srgbClr val="143D8D"/>
                </a:solidFill>
                <a:latin typeface="Arial"/>
                <a:cs typeface="Arial"/>
              </a:rPr>
              <a:t>Cluste</a:t>
            </a:r>
            <a:r>
              <a:rPr sz="614" spc="-10" dirty="0">
                <a:solidFill>
                  <a:srgbClr val="143D8D"/>
                </a:solidFill>
                <a:latin typeface="Arial"/>
                <a:cs typeface="Arial"/>
              </a:rPr>
              <a:t>r</a:t>
            </a:r>
            <a:r>
              <a:rPr sz="614" spc="-3" dirty="0">
                <a:solidFill>
                  <a:srgbClr val="143D8D"/>
                </a:solidFill>
                <a:latin typeface="Arial"/>
                <a:cs typeface="Arial"/>
              </a:rPr>
              <a:t> 6</a:t>
            </a:r>
            <a:r>
              <a:rPr sz="614" dirty="0">
                <a:solidFill>
                  <a:srgbClr val="143D8D"/>
                </a:solidFill>
                <a:latin typeface="Arial"/>
                <a:cs typeface="Arial"/>
              </a:rPr>
              <a:t>8</a:t>
            </a:r>
            <a:endParaRPr sz="614" dirty="0"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5425143" y="3466974"/>
            <a:ext cx="765897" cy="4818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 marR="3464">
              <a:lnSpc>
                <a:spcPct val="101800"/>
              </a:lnSpc>
            </a:pPr>
            <a:r>
              <a:rPr sz="614" spc="-37" dirty="0">
                <a:solidFill>
                  <a:srgbClr val="143D8D"/>
                </a:solidFill>
                <a:latin typeface="Arial"/>
                <a:cs typeface="Arial"/>
              </a:rPr>
              <a:t>W</a:t>
            </a:r>
            <a:r>
              <a:rPr sz="614" spc="-10" dirty="0">
                <a:solidFill>
                  <a:srgbClr val="143D8D"/>
                </a:solidFill>
                <a:latin typeface="Arial"/>
                <a:cs typeface="Arial"/>
              </a:rPr>
              <a:t>or</a:t>
            </a:r>
            <a:r>
              <a:rPr sz="614" spc="-7" dirty="0">
                <a:solidFill>
                  <a:srgbClr val="143D8D"/>
                </a:solidFill>
                <a:latin typeface="Arial"/>
                <a:cs typeface="Arial"/>
              </a:rPr>
              <a:t>k</a:t>
            </a:r>
            <a:r>
              <a:rPr sz="614" spc="-3" dirty="0">
                <a:solidFill>
                  <a:srgbClr val="143D8D"/>
                </a:solidFill>
                <a:latin typeface="Arial"/>
                <a:cs typeface="Arial"/>
              </a:rPr>
              <a:t> </a:t>
            </a:r>
            <a:r>
              <a:rPr sz="614" spc="-37" dirty="0">
                <a:solidFill>
                  <a:srgbClr val="143D8D"/>
                </a:solidFill>
                <a:latin typeface="Arial"/>
                <a:cs typeface="Arial"/>
              </a:rPr>
              <a:t>&amp;</a:t>
            </a:r>
            <a:r>
              <a:rPr sz="614" spc="-3" dirty="0">
                <a:solidFill>
                  <a:srgbClr val="143D8D"/>
                </a:solidFill>
                <a:latin typeface="Arial"/>
                <a:cs typeface="Arial"/>
              </a:rPr>
              <a:t> </a:t>
            </a:r>
            <a:r>
              <a:rPr sz="614" spc="-24" dirty="0">
                <a:solidFill>
                  <a:srgbClr val="143D8D"/>
                </a:solidFill>
                <a:latin typeface="Arial"/>
                <a:cs typeface="Arial"/>
              </a:rPr>
              <a:t>Causes</a:t>
            </a:r>
            <a:r>
              <a:rPr sz="614" spc="-14" dirty="0">
                <a:solidFill>
                  <a:srgbClr val="143D8D"/>
                </a:solidFill>
                <a:latin typeface="Arial"/>
                <a:cs typeface="Arial"/>
              </a:rPr>
              <a:t> </a:t>
            </a:r>
            <a:r>
              <a:rPr sz="614" spc="-17" dirty="0">
                <a:solidFill>
                  <a:srgbClr val="143D8D"/>
                </a:solidFill>
                <a:latin typeface="Arial"/>
                <a:cs typeface="Arial"/>
              </a:rPr>
              <a:t>Communit</a:t>
            </a:r>
            <a:r>
              <a:rPr sz="614" spc="-10" dirty="0">
                <a:solidFill>
                  <a:srgbClr val="143D8D"/>
                </a:solidFill>
                <a:latin typeface="Arial"/>
                <a:cs typeface="Arial"/>
              </a:rPr>
              <a:t>y</a:t>
            </a:r>
            <a:r>
              <a:rPr sz="614" spc="-3" dirty="0">
                <a:solidFill>
                  <a:srgbClr val="143D8D"/>
                </a:solidFill>
                <a:latin typeface="Arial"/>
                <a:cs typeface="Arial"/>
              </a:rPr>
              <a:t> </a:t>
            </a:r>
            <a:r>
              <a:rPr sz="614" spc="-24" dirty="0">
                <a:solidFill>
                  <a:srgbClr val="143D8D"/>
                </a:solidFill>
                <a:latin typeface="Arial"/>
                <a:cs typeface="Arial"/>
              </a:rPr>
              <a:t>Singles</a:t>
            </a:r>
            <a:r>
              <a:rPr sz="614" spc="-14" dirty="0">
                <a:solidFill>
                  <a:srgbClr val="143D8D"/>
                </a:solidFill>
                <a:latin typeface="Arial"/>
                <a:cs typeface="Arial"/>
              </a:rPr>
              <a:t> </a:t>
            </a:r>
            <a:r>
              <a:rPr sz="614" spc="-17" dirty="0">
                <a:solidFill>
                  <a:srgbClr val="143D8D"/>
                </a:solidFill>
                <a:latin typeface="Arial"/>
                <a:cs typeface="Arial"/>
              </a:rPr>
              <a:t>Humbl</a:t>
            </a:r>
            <a:r>
              <a:rPr sz="614" spc="-10" dirty="0">
                <a:solidFill>
                  <a:srgbClr val="143D8D"/>
                </a:solidFill>
                <a:latin typeface="Arial"/>
                <a:cs typeface="Arial"/>
              </a:rPr>
              <a:t>e</a:t>
            </a:r>
            <a:r>
              <a:rPr sz="614" spc="-3" dirty="0">
                <a:solidFill>
                  <a:srgbClr val="143D8D"/>
                </a:solidFill>
                <a:latin typeface="Arial"/>
                <a:cs typeface="Arial"/>
              </a:rPr>
              <a:t> </a:t>
            </a:r>
            <a:r>
              <a:rPr sz="614" spc="-17" dirty="0">
                <a:solidFill>
                  <a:srgbClr val="143D8D"/>
                </a:solidFill>
                <a:latin typeface="Arial"/>
                <a:cs typeface="Arial"/>
              </a:rPr>
              <a:t>Homes</a:t>
            </a:r>
            <a:r>
              <a:rPr sz="614" spc="-10" dirty="0">
                <a:solidFill>
                  <a:srgbClr val="143D8D"/>
                </a:solidFill>
                <a:latin typeface="Arial"/>
                <a:cs typeface="Arial"/>
              </a:rPr>
              <a:t> Downtow</a:t>
            </a:r>
            <a:r>
              <a:rPr sz="614" spc="-3" dirty="0">
                <a:solidFill>
                  <a:srgbClr val="143D8D"/>
                </a:solidFill>
                <a:latin typeface="Arial"/>
                <a:cs typeface="Arial"/>
              </a:rPr>
              <a:t>n </a:t>
            </a:r>
            <a:r>
              <a:rPr sz="614" spc="-24" dirty="0">
                <a:solidFill>
                  <a:srgbClr val="143D8D"/>
                </a:solidFill>
                <a:latin typeface="Arial"/>
                <a:cs typeface="Arial"/>
              </a:rPr>
              <a:t>Dwellers</a:t>
            </a:r>
            <a:r>
              <a:rPr sz="614" spc="-14" dirty="0">
                <a:solidFill>
                  <a:srgbClr val="143D8D"/>
                </a:solidFill>
                <a:latin typeface="Arial"/>
                <a:cs typeface="Arial"/>
              </a:rPr>
              <a:t> </a:t>
            </a:r>
            <a:r>
              <a:rPr sz="614" spc="-27" dirty="0">
                <a:solidFill>
                  <a:srgbClr val="143D8D"/>
                </a:solidFill>
                <a:latin typeface="Arial"/>
                <a:cs typeface="Arial"/>
              </a:rPr>
              <a:t>P</a:t>
            </a:r>
            <a:r>
              <a:rPr sz="614" spc="-20" dirty="0">
                <a:solidFill>
                  <a:srgbClr val="143D8D"/>
                </a:solidFill>
                <a:latin typeface="Arial"/>
                <a:cs typeface="Arial"/>
              </a:rPr>
              <a:t>ennywis</a:t>
            </a:r>
            <a:r>
              <a:rPr sz="614" spc="-17" dirty="0">
                <a:solidFill>
                  <a:srgbClr val="143D8D"/>
                </a:solidFill>
                <a:latin typeface="Arial"/>
                <a:cs typeface="Arial"/>
              </a:rPr>
              <a:t>e</a:t>
            </a:r>
            <a:r>
              <a:rPr sz="614" spc="-3" dirty="0">
                <a:solidFill>
                  <a:srgbClr val="143D8D"/>
                </a:solidFill>
                <a:latin typeface="Arial"/>
                <a:cs typeface="Arial"/>
              </a:rPr>
              <a:t> </a:t>
            </a:r>
            <a:r>
              <a:rPr sz="614" spc="-27" dirty="0">
                <a:solidFill>
                  <a:srgbClr val="143D8D"/>
                </a:solidFill>
                <a:latin typeface="Arial"/>
                <a:cs typeface="Arial"/>
              </a:rPr>
              <a:t>Pr</a:t>
            </a:r>
            <a:r>
              <a:rPr sz="614" spc="-3" dirty="0">
                <a:solidFill>
                  <a:srgbClr val="143D8D"/>
                </a:solidFill>
                <a:latin typeface="Arial"/>
                <a:cs typeface="Arial"/>
              </a:rPr>
              <a:t>o</a:t>
            </a:r>
            <a:r>
              <a:rPr sz="614" spc="-14" dirty="0">
                <a:solidFill>
                  <a:srgbClr val="143D8D"/>
                </a:solidFill>
                <a:latin typeface="Arial"/>
                <a:cs typeface="Arial"/>
              </a:rPr>
              <a:t>prietors</a:t>
            </a:r>
            <a:endParaRPr sz="614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4787629" y="3987061"/>
            <a:ext cx="891020" cy="945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/>
            <a:r>
              <a:rPr sz="614" b="1" spc="7" dirty="0">
                <a:solidFill>
                  <a:srgbClr val="143D8D"/>
                </a:solidFill>
                <a:latin typeface="Arial"/>
                <a:cs typeface="Arial"/>
              </a:rPr>
              <a:t>18</a:t>
            </a:r>
            <a:r>
              <a:rPr sz="614" b="1" spc="14" dirty="0">
                <a:solidFill>
                  <a:srgbClr val="143D8D"/>
                </a:solidFill>
                <a:latin typeface="Arial"/>
                <a:cs typeface="Arial"/>
              </a:rPr>
              <a:t>M</a:t>
            </a:r>
            <a:r>
              <a:rPr sz="614" b="1" spc="-3" dirty="0">
                <a:solidFill>
                  <a:srgbClr val="143D8D"/>
                </a:solidFill>
                <a:latin typeface="Arial"/>
                <a:cs typeface="Arial"/>
              </a:rPr>
              <a:t> </a:t>
            </a:r>
            <a:r>
              <a:rPr sz="614" b="1" spc="7" dirty="0">
                <a:solidFill>
                  <a:srgbClr val="143D8D"/>
                </a:solidFill>
                <a:latin typeface="Arial"/>
                <a:cs typeface="Arial"/>
              </a:rPr>
              <a:t>M</a:t>
            </a:r>
            <a:r>
              <a:rPr sz="614" b="1" spc="-41" dirty="0">
                <a:solidFill>
                  <a:srgbClr val="143D8D"/>
                </a:solidFill>
                <a:latin typeface="Arial"/>
                <a:cs typeface="Arial"/>
              </a:rPr>
              <a:t>A</a:t>
            </a:r>
            <a:r>
              <a:rPr sz="614" b="1" spc="-3" dirty="0">
                <a:solidFill>
                  <a:srgbClr val="143D8D"/>
                </a:solidFill>
                <a:latin typeface="Arial"/>
                <a:cs typeface="Arial"/>
              </a:rPr>
              <a:t>TUR</a:t>
            </a:r>
            <a:r>
              <a:rPr sz="614" b="1" dirty="0">
                <a:solidFill>
                  <a:srgbClr val="143D8D"/>
                </a:solidFill>
                <a:latin typeface="Arial"/>
                <a:cs typeface="Arial"/>
              </a:rPr>
              <a:t>E</a:t>
            </a:r>
            <a:r>
              <a:rPr sz="614" b="1" spc="-3" dirty="0">
                <a:solidFill>
                  <a:srgbClr val="143D8D"/>
                </a:solidFill>
                <a:latin typeface="Arial"/>
                <a:cs typeface="Arial"/>
              </a:rPr>
              <a:t> </a:t>
            </a:r>
            <a:r>
              <a:rPr sz="614" b="1" dirty="0">
                <a:solidFill>
                  <a:srgbClr val="143D8D"/>
                </a:solidFill>
                <a:latin typeface="Arial"/>
                <a:cs typeface="Arial"/>
              </a:rPr>
              <a:t>R</a:t>
            </a:r>
            <a:r>
              <a:rPr sz="614" b="1" spc="-3" dirty="0">
                <a:solidFill>
                  <a:srgbClr val="143D8D"/>
                </a:solidFill>
                <a:latin typeface="Arial"/>
                <a:cs typeface="Arial"/>
              </a:rPr>
              <a:t>USTICS</a:t>
            </a:r>
            <a:endParaRPr sz="614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4943493" y="4082012"/>
            <a:ext cx="362383" cy="2835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/>
            <a:r>
              <a:rPr sz="614" spc="-20" dirty="0">
                <a:solidFill>
                  <a:srgbClr val="143D8D"/>
                </a:solidFill>
                <a:latin typeface="Arial"/>
                <a:cs typeface="Arial"/>
              </a:rPr>
              <a:t>Cluste</a:t>
            </a:r>
            <a:r>
              <a:rPr sz="614" spc="-10" dirty="0">
                <a:solidFill>
                  <a:srgbClr val="143D8D"/>
                </a:solidFill>
                <a:latin typeface="Arial"/>
                <a:cs typeface="Arial"/>
              </a:rPr>
              <a:t>r</a:t>
            </a:r>
            <a:r>
              <a:rPr sz="614" spc="-3" dirty="0">
                <a:solidFill>
                  <a:srgbClr val="143D8D"/>
                </a:solidFill>
                <a:latin typeface="Arial"/>
                <a:cs typeface="Arial"/>
              </a:rPr>
              <a:t> 4</a:t>
            </a:r>
            <a:r>
              <a:rPr sz="614" dirty="0">
                <a:solidFill>
                  <a:srgbClr val="143D8D"/>
                </a:solidFill>
                <a:latin typeface="Arial"/>
                <a:cs typeface="Arial"/>
              </a:rPr>
              <a:t>0</a:t>
            </a:r>
            <a:endParaRPr sz="614">
              <a:latin typeface="Arial"/>
              <a:cs typeface="Arial"/>
            </a:endParaRPr>
          </a:p>
          <a:p>
            <a:pPr marL="8659">
              <a:spcBef>
                <a:spcPts val="14"/>
              </a:spcBef>
            </a:pPr>
            <a:r>
              <a:rPr sz="614" spc="-20" dirty="0">
                <a:solidFill>
                  <a:srgbClr val="143D8D"/>
                </a:solidFill>
                <a:latin typeface="Arial"/>
                <a:cs typeface="Arial"/>
              </a:rPr>
              <a:t>Cluste</a:t>
            </a:r>
            <a:r>
              <a:rPr sz="614" spc="-10" dirty="0">
                <a:solidFill>
                  <a:srgbClr val="143D8D"/>
                </a:solidFill>
                <a:latin typeface="Arial"/>
                <a:cs typeface="Arial"/>
              </a:rPr>
              <a:t>r</a:t>
            </a:r>
            <a:r>
              <a:rPr sz="614" spc="-3" dirty="0">
                <a:solidFill>
                  <a:srgbClr val="143D8D"/>
                </a:solidFill>
                <a:latin typeface="Arial"/>
                <a:cs typeface="Arial"/>
              </a:rPr>
              <a:t> 5</a:t>
            </a:r>
            <a:r>
              <a:rPr sz="614" dirty="0">
                <a:solidFill>
                  <a:srgbClr val="143D8D"/>
                </a:solidFill>
                <a:latin typeface="Arial"/>
                <a:cs typeface="Arial"/>
              </a:rPr>
              <a:t>0</a:t>
            </a:r>
            <a:endParaRPr sz="614">
              <a:latin typeface="Arial"/>
              <a:cs typeface="Arial"/>
            </a:endParaRPr>
          </a:p>
          <a:p>
            <a:pPr marL="8659">
              <a:spcBef>
                <a:spcPts val="14"/>
              </a:spcBef>
            </a:pPr>
            <a:r>
              <a:rPr sz="614" spc="-20" dirty="0">
                <a:solidFill>
                  <a:srgbClr val="143D8D"/>
                </a:solidFill>
                <a:latin typeface="Arial"/>
                <a:cs typeface="Arial"/>
              </a:rPr>
              <a:t>Cluste</a:t>
            </a:r>
            <a:r>
              <a:rPr sz="614" spc="-10" dirty="0">
                <a:solidFill>
                  <a:srgbClr val="143D8D"/>
                </a:solidFill>
                <a:latin typeface="Arial"/>
                <a:cs typeface="Arial"/>
              </a:rPr>
              <a:t>r</a:t>
            </a:r>
            <a:r>
              <a:rPr sz="614" spc="-3" dirty="0">
                <a:solidFill>
                  <a:srgbClr val="143D8D"/>
                </a:solidFill>
                <a:latin typeface="Arial"/>
                <a:cs typeface="Arial"/>
              </a:rPr>
              <a:t> 5</a:t>
            </a:r>
            <a:r>
              <a:rPr sz="614" dirty="0">
                <a:solidFill>
                  <a:srgbClr val="143D8D"/>
                </a:solidFill>
                <a:latin typeface="Arial"/>
                <a:cs typeface="Arial"/>
              </a:rPr>
              <a:t>4</a:t>
            </a:r>
            <a:endParaRPr sz="614">
              <a:latin typeface="Arial"/>
              <a:cs typeface="Aria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5425143" y="4082012"/>
            <a:ext cx="686666" cy="2891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 marR="3464">
              <a:lnSpc>
                <a:spcPct val="101800"/>
              </a:lnSpc>
            </a:pPr>
            <a:r>
              <a:rPr sz="614" spc="-41" dirty="0">
                <a:solidFill>
                  <a:srgbClr val="143D8D"/>
                </a:solidFill>
                <a:latin typeface="Arial"/>
                <a:cs typeface="Arial"/>
              </a:rPr>
              <a:t>T</a:t>
            </a:r>
            <a:r>
              <a:rPr sz="614" spc="-24" dirty="0">
                <a:solidFill>
                  <a:srgbClr val="143D8D"/>
                </a:solidFill>
                <a:latin typeface="Arial"/>
                <a:cs typeface="Arial"/>
              </a:rPr>
              <a:t>h</a:t>
            </a:r>
            <a:r>
              <a:rPr sz="614" spc="-20" dirty="0">
                <a:solidFill>
                  <a:srgbClr val="143D8D"/>
                </a:solidFill>
                <a:latin typeface="Arial"/>
                <a:cs typeface="Arial"/>
              </a:rPr>
              <a:t>e</a:t>
            </a:r>
            <a:r>
              <a:rPr sz="614" spc="-3" dirty="0">
                <a:solidFill>
                  <a:srgbClr val="143D8D"/>
                </a:solidFill>
                <a:latin typeface="Arial"/>
                <a:cs typeface="Arial"/>
              </a:rPr>
              <a:t> </a:t>
            </a:r>
            <a:r>
              <a:rPr sz="614" spc="-27" dirty="0">
                <a:solidFill>
                  <a:srgbClr val="143D8D"/>
                </a:solidFill>
                <a:latin typeface="Arial"/>
                <a:cs typeface="Arial"/>
              </a:rPr>
              <a:t>G</a:t>
            </a:r>
            <a:r>
              <a:rPr sz="614" spc="-24" dirty="0">
                <a:solidFill>
                  <a:srgbClr val="143D8D"/>
                </a:solidFill>
                <a:latin typeface="Arial"/>
                <a:cs typeface="Arial"/>
              </a:rPr>
              <a:t>r</a:t>
            </a:r>
            <a:r>
              <a:rPr sz="614" spc="-20" dirty="0">
                <a:solidFill>
                  <a:srgbClr val="143D8D"/>
                </a:solidFill>
                <a:latin typeface="Arial"/>
                <a:cs typeface="Arial"/>
              </a:rPr>
              <a:t>ea</a:t>
            </a:r>
            <a:r>
              <a:rPr sz="614" spc="-10" dirty="0">
                <a:solidFill>
                  <a:srgbClr val="143D8D"/>
                </a:solidFill>
                <a:latin typeface="Arial"/>
                <a:cs typeface="Arial"/>
              </a:rPr>
              <a:t>t</a:t>
            </a:r>
            <a:r>
              <a:rPr sz="614" spc="-3" dirty="0">
                <a:solidFill>
                  <a:srgbClr val="143D8D"/>
                </a:solidFill>
                <a:latin typeface="Arial"/>
                <a:cs typeface="Arial"/>
              </a:rPr>
              <a:t> </a:t>
            </a:r>
            <a:r>
              <a:rPr sz="614" spc="-10" dirty="0">
                <a:solidFill>
                  <a:srgbClr val="143D8D"/>
                </a:solidFill>
                <a:latin typeface="Arial"/>
                <a:cs typeface="Arial"/>
              </a:rPr>
              <a:t>Outdoors</a:t>
            </a:r>
            <a:r>
              <a:rPr sz="614" spc="-7" dirty="0">
                <a:solidFill>
                  <a:srgbClr val="143D8D"/>
                </a:solidFill>
                <a:latin typeface="Arial"/>
                <a:cs typeface="Arial"/>
              </a:rPr>
              <a:t> </a:t>
            </a:r>
            <a:r>
              <a:rPr sz="614" spc="-27" dirty="0">
                <a:solidFill>
                  <a:srgbClr val="143D8D"/>
                </a:solidFill>
                <a:latin typeface="Arial"/>
                <a:cs typeface="Arial"/>
              </a:rPr>
              <a:t>Rura</a:t>
            </a:r>
            <a:r>
              <a:rPr sz="614" spc="-10" dirty="0">
                <a:solidFill>
                  <a:srgbClr val="143D8D"/>
                </a:solidFill>
                <a:latin typeface="Arial"/>
                <a:cs typeface="Arial"/>
              </a:rPr>
              <a:t>l</a:t>
            </a:r>
            <a:r>
              <a:rPr sz="614" spc="-3" dirty="0">
                <a:solidFill>
                  <a:srgbClr val="143D8D"/>
                </a:solidFill>
                <a:latin typeface="Arial"/>
                <a:cs typeface="Arial"/>
              </a:rPr>
              <a:t> </a:t>
            </a:r>
            <a:r>
              <a:rPr sz="614" spc="-37" dirty="0">
                <a:solidFill>
                  <a:srgbClr val="143D8D"/>
                </a:solidFill>
                <a:latin typeface="Arial"/>
                <a:cs typeface="Arial"/>
              </a:rPr>
              <a:t>R</a:t>
            </a:r>
            <a:r>
              <a:rPr sz="614" spc="-17" dirty="0">
                <a:solidFill>
                  <a:srgbClr val="143D8D"/>
                </a:solidFill>
                <a:latin typeface="Arial"/>
                <a:cs typeface="Arial"/>
              </a:rPr>
              <a:t>eti</a:t>
            </a:r>
            <a:r>
              <a:rPr sz="614" spc="-27" dirty="0">
                <a:solidFill>
                  <a:srgbClr val="143D8D"/>
                </a:solidFill>
                <a:latin typeface="Arial"/>
                <a:cs typeface="Arial"/>
              </a:rPr>
              <a:t>r</a:t>
            </a:r>
            <a:r>
              <a:rPr sz="614" spc="-14" dirty="0">
                <a:solidFill>
                  <a:srgbClr val="143D8D"/>
                </a:solidFill>
                <a:latin typeface="Arial"/>
                <a:cs typeface="Arial"/>
              </a:rPr>
              <a:t>ement</a:t>
            </a:r>
            <a:r>
              <a:rPr sz="614" spc="-10" dirty="0">
                <a:solidFill>
                  <a:srgbClr val="143D8D"/>
                </a:solidFill>
                <a:latin typeface="Arial"/>
                <a:cs typeface="Arial"/>
              </a:rPr>
              <a:t> </a:t>
            </a:r>
            <a:r>
              <a:rPr sz="614" spc="-24" dirty="0">
                <a:solidFill>
                  <a:srgbClr val="143D8D"/>
                </a:solidFill>
                <a:latin typeface="Arial"/>
                <a:cs typeface="Arial"/>
              </a:rPr>
              <a:t>Stil</a:t>
            </a:r>
            <a:r>
              <a:rPr sz="614" spc="-14" dirty="0">
                <a:solidFill>
                  <a:srgbClr val="143D8D"/>
                </a:solidFill>
                <a:latin typeface="Arial"/>
                <a:cs typeface="Arial"/>
              </a:rPr>
              <a:t>l</a:t>
            </a:r>
            <a:r>
              <a:rPr sz="614" spc="-3" dirty="0">
                <a:solidFill>
                  <a:srgbClr val="143D8D"/>
                </a:solidFill>
                <a:latin typeface="Arial"/>
                <a:cs typeface="Arial"/>
              </a:rPr>
              <a:t> </a:t>
            </a:r>
            <a:r>
              <a:rPr sz="614" spc="-95" dirty="0">
                <a:solidFill>
                  <a:srgbClr val="143D8D"/>
                </a:solidFill>
                <a:latin typeface="Arial"/>
                <a:cs typeface="Arial"/>
              </a:rPr>
              <a:t>T</a:t>
            </a:r>
            <a:r>
              <a:rPr sz="614" spc="-7" dirty="0">
                <a:solidFill>
                  <a:srgbClr val="143D8D"/>
                </a:solidFill>
                <a:latin typeface="Arial"/>
                <a:cs typeface="Arial"/>
              </a:rPr>
              <a:t>ruckin’</a:t>
            </a:r>
            <a:endParaRPr sz="614">
              <a:latin typeface="Arial"/>
              <a:cs typeface="Aria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4787629" y="4411633"/>
            <a:ext cx="811790" cy="945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/>
            <a:r>
              <a:rPr sz="614" b="1" spc="7" dirty="0">
                <a:solidFill>
                  <a:srgbClr val="143D8D"/>
                </a:solidFill>
                <a:latin typeface="Arial"/>
                <a:cs typeface="Arial"/>
              </a:rPr>
              <a:t>19</a:t>
            </a:r>
            <a:r>
              <a:rPr sz="614" b="1" spc="14" dirty="0">
                <a:solidFill>
                  <a:srgbClr val="143D8D"/>
                </a:solidFill>
                <a:latin typeface="Arial"/>
                <a:cs typeface="Arial"/>
              </a:rPr>
              <a:t>M</a:t>
            </a:r>
            <a:r>
              <a:rPr sz="614" b="1" spc="-3" dirty="0">
                <a:solidFill>
                  <a:srgbClr val="143D8D"/>
                </a:solidFill>
                <a:latin typeface="Arial"/>
                <a:cs typeface="Arial"/>
              </a:rPr>
              <a:t> </a:t>
            </a:r>
            <a:r>
              <a:rPr sz="614" b="1" spc="-10" dirty="0">
                <a:solidFill>
                  <a:srgbClr val="143D8D"/>
                </a:solidFill>
                <a:latin typeface="Arial"/>
                <a:cs typeface="Arial"/>
              </a:rPr>
              <a:t>GOLDE</a:t>
            </a:r>
            <a:r>
              <a:rPr sz="614" b="1" spc="-7" dirty="0">
                <a:solidFill>
                  <a:srgbClr val="143D8D"/>
                </a:solidFill>
                <a:latin typeface="Arial"/>
                <a:cs typeface="Arial"/>
              </a:rPr>
              <a:t>N</a:t>
            </a:r>
            <a:r>
              <a:rPr sz="614" b="1" spc="-3" dirty="0">
                <a:solidFill>
                  <a:srgbClr val="143D8D"/>
                </a:solidFill>
                <a:latin typeface="Arial"/>
                <a:cs typeface="Arial"/>
              </a:rPr>
              <a:t> </a:t>
            </a:r>
            <a:r>
              <a:rPr sz="614" b="1" spc="-17" dirty="0">
                <a:solidFill>
                  <a:srgbClr val="143D8D"/>
                </a:solidFill>
                <a:latin typeface="Arial"/>
                <a:cs typeface="Arial"/>
              </a:rPr>
              <a:t>YEARS</a:t>
            </a:r>
            <a:endParaRPr sz="614">
              <a:latin typeface="Arial"/>
              <a:cs typeface="Arial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4943493" y="4506585"/>
            <a:ext cx="362383" cy="2835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/>
            <a:r>
              <a:rPr sz="614" spc="-20" dirty="0">
                <a:solidFill>
                  <a:srgbClr val="143D8D"/>
                </a:solidFill>
                <a:latin typeface="Arial"/>
                <a:cs typeface="Arial"/>
              </a:rPr>
              <a:t>Cluste</a:t>
            </a:r>
            <a:r>
              <a:rPr sz="614" spc="-10" dirty="0">
                <a:solidFill>
                  <a:srgbClr val="143D8D"/>
                </a:solidFill>
                <a:latin typeface="Arial"/>
                <a:cs typeface="Arial"/>
              </a:rPr>
              <a:t>r</a:t>
            </a:r>
            <a:r>
              <a:rPr sz="614" spc="-3" dirty="0">
                <a:solidFill>
                  <a:srgbClr val="143D8D"/>
                </a:solidFill>
                <a:latin typeface="Arial"/>
                <a:cs typeface="Arial"/>
              </a:rPr>
              <a:t> 0</a:t>
            </a:r>
            <a:r>
              <a:rPr sz="614" dirty="0">
                <a:solidFill>
                  <a:srgbClr val="143D8D"/>
                </a:solidFill>
                <a:latin typeface="Arial"/>
                <a:cs typeface="Arial"/>
              </a:rPr>
              <a:t>5</a:t>
            </a:r>
            <a:endParaRPr sz="614">
              <a:latin typeface="Arial"/>
              <a:cs typeface="Arial"/>
            </a:endParaRPr>
          </a:p>
          <a:p>
            <a:pPr marL="8659">
              <a:spcBef>
                <a:spcPts val="14"/>
              </a:spcBef>
            </a:pPr>
            <a:r>
              <a:rPr sz="614" spc="-20" dirty="0">
                <a:solidFill>
                  <a:srgbClr val="143D8D"/>
                </a:solidFill>
                <a:latin typeface="Arial"/>
                <a:cs typeface="Arial"/>
              </a:rPr>
              <a:t>Cluste</a:t>
            </a:r>
            <a:r>
              <a:rPr sz="614" spc="-10" dirty="0">
                <a:solidFill>
                  <a:srgbClr val="143D8D"/>
                </a:solidFill>
                <a:latin typeface="Arial"/>
                <a:cs typeface="Arial"/>
              </a:rPr>
              <a:t>r</a:t>
            </a:r>
            <a:r>
              <a:rPr sz="614" spc="-3" dirty="0">
                <a:solidFill>
                  <a:srgbClr val="143D8D"/>
                </a:solidFill>
                <a:latin typeface="Arial"/>
                <a:cs typeface="Arial"/>
              </a:rPr>
              <a:t> 0</a:t>
            </a:r>
            <a:r>
              <a:rPr sz="614" dirty="0">
                <a:solidFill>
                  <a:srgbClr val="143D8D"/>
                </a:solidFill>
                <a:latin typeface="Arial"/>
                <a:cs typeface="Arial"/>
              </a:rPr>
              <a:t>8</a:t>
            </a:r>
            <a:endParaRPr sz="614">
              <a:latin typeface="Arial"/>
              <a:cs typeface="Arial"/>
            </a:endParaRPr>
          </a:p>
          <a:p>
            <a:pPr marL="8659">
              <a:spcBef>
                <a:spcPts val="14"/>
              </a:spcBef>
            </a:pPr>
            <a:r>
              <a:rPr sz="614" spc="-20" dirty="0">
                <a:solidFill>
                  <a:srgbClr val="143D8D"/>
                </a:solidFill>
                <a:latin typeface="Arial"/>
                <a:cs typeface="Arial"/>
              </a:rPr>
              <a:t>Cluste</a:t>
            </a:r>
            <a:r>
              <a:rPr sz="614" spc="-10" dirty="0">
                <a:solidFill>
                  <a:srgbClr val="143D8D"/>
                </a:solidFill>
                <a:latin typeface="Arial"/>
                <a:cs typeface="Arial"/>
              </a:rPr>
              <a:t>r</a:t>
            </a:r>
            <a:r>
              <a:rPr sz="614" spc="-3" dirty="0">
                <a:solidFill>
                  <a:srgbClr val="143D8D"/>
                </a:solidFill>
                <a:latin typeface="Arial"/>
                <a:cs typeface="Arial"/>
              </a:rPr>
              <a:t> 0</a:t>
            </a:r>
            <a:r>
              <a:rPr sz="614" dirty="0">
                <a:solidFill>
                  <a:srgbClr val="143D8D"/>
                </a:solidFill>
                <a:latin typeface="Arial"/>
                <a:cs typeface="Arial"/>
              </a:rPr>
              <a:t>9</a:t>
            </a:r>
            <a:endParaRPr sz="614">
              <a:latin typeface="Arial"/>
              <a:cs typeface="Arial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5425143" y="4506584"/>
            <a:ext cx="537730" cy="2891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 marR="3464">
              <a:lnSpc>
                <a:spcPct val="101800"/>
              </a:lnSpc>
            </a:pPr>
            <a:r>
              <a:rPr sz="614" spc="-27" dirty="0">
                <a:solidFill>
                  <a:srgbClr val="143D8D"/>
                </a:solidFill>
                <a:latin typeface="Arial"/>
                <a:cs typeface="Arial"/>
              </a:rPr>
              <a:t>S</a:t>
            </a:r>
            <a:r>
              <a:rPr sz="614" spc="-10" dirty="0">
                <a:solidFill>
                  <a:srgbClr val="143D8D"/>
                </a:solidFill>
                <a:latin typeface="Arial"/>
                <a:cs typeface="Arial"/>
              </a:rPr>
              <a:t>itting</a:t>
            </a:r>
            <a:r>
              <a:rPr sz="614" spc="-3" dirty="0">
                <a:solidFill>
                  <a:srgbClr val="143D8D"/>
                </a:solidFill>
                <a:latin typeface="Arial"/>
                <a:cs typeface="Arial"/>
              </a:rPr>
              <a:t> </a:t>
            </a:r>
            <a:r>
              <a:rPr sz="614" spc="-31" dirty="0">
                <a:solidFill>
                  <a:srgbClr val="143D8D"/>
                </a:solidFill>
                <a:latin typeface="Arial"/>
                <a:cs typeface="Arial"/>
              </a:rPr>
              <a:t>P</a:t>
            </a:r>
            <a:r>
              <a:rPr sz="614" spc="-27" dirty="0">
                <a:solidFill>
                  <a:srgbClr val="143D8D"/>
                </a:solidFill>
                <a:latin typeface="Arial"/>
                <a:cs typeface="Arial"/>
              </a:rPr>
              <a:t>r</a:t>
            </a:r>
            <a:r>
              <a:rPr sz="614" spc="-14" dirty="0">
                <a:solidFill>
                  <a:srgbClr val="143D8D"/>
                </a:solidFill>
                <a:latin typeface="Arial"/>
                <a:cs typeface="Arial"/>
              </a:rPr>
              <a:t>etty</a:t>
            </a:r>
            <a:r>
              <a:rPr sz="614" spc="-10" dirty="0">
                <a:solidFill>
                  <a:srgbClr val="143D8D"/>
                </a:solidFill>
                <a:latin typeface="Arial"/>
                <a:cs typeface="Arial"/>
              </a:rPr>
              <a:t> </a:t>
            </a:r>
            <a:r>
              <a:rPr sz="614" spc="-37" dirty="0">
                <a:solidFill>
                  <a:srgbClr val="143D8D"/>
                </a:solidFill>
                <a:latin typeface="Arial"/>
                <a:cs typeface="Arial"/>
              </a:rPr>
              <a:t>Ful</a:t>
            </a:r>
            <a:r>
              <a:rPr sz="614" spc="-17" dirty="0">
                <a:solidFill>
                  <a:srgbClr val="143D8D"/>
                </a:solidFill>
                <a:latin typeface="Arial"/>
                <a:cs typeface="Arial"/>
              </a:rPr>
              <a:t>l</a:t>
            </a:r>
            <a:r>
              <a:rPr sz="614" spc="-3" dirty="0">
                <a:solidFill>
                  <a:srgbClr val="143D8D"/>
                </a:solidFill>
                <a:latin typeface="Arial"/>
                <a:cs typeface="Arial"/>
              </a:rPr>
              <a:t> </a:t>
            </a:r>
            <a:r>
              <a:rPr sz="614" spc="-17" dirty="0">
                <a:solidFill>
                  <a:srgbClr val="143D8D"/>
                </a:solidFill>
                <a:latin typeface="Arial"/>
                <a:cs typeface="Arial"/>
              </a:rPr>
              <a:t>Steaming</a:t>
            </a:r>
            <a:r>
              <a:rPr sz="614" spc="-10" dirty="0">
                <a:solidFill>
                  <a:srgbClr val="143D8D"/>
                </a:solidFill>
                <a:latin typeface="Arial"/>
                <a:cs typeface="Arial"/>
              </a:rPr>
              <a:t> </a:t>
            </a:r>
            <a:r>
              <a:rPr sz="614" spc="-27" dirty="0">
                <a:solidFill>
                  <a:srgbClr val="143D8D"/>
                </a:solidFill>
                <a:latin typeface="Arial"/>
                <a:cs typeface="Arial"/>
              </a:rPr>
              <a:t>P</a:t>
            </a:r>
            <a:r>
              <a:rPr sz="614" spc="-17" dirty="0">
                <a:solidFill>
                  <a:srgbClr val="143D8D"/>
                </a:solidFill>
                <a:latin typeface="Arial"/>
                <a:cs typeface="Arial"/>
              </a:rPr>
              <a:t>latinu</a:t>
            </a:r>
            <a:r>
              <a:rPr sz="614" spc="-27" dirty="0">
                <a:solidFill>
                  <a:srgbClr val="143D8D"/>
                </a:solidFill>
                <a:latin typeface="Arial"/>
                <a:cs typeface="Arial"/>
              </a:rPr>
              <a:t>m</a:t>
            </a:r>
            <a:r>
              <a:rPr sz="614" spc="-3" dirty="0">
                <a:solidFill>
                  <a:srgbClr val="143D8D"/>
                </a:solidFill>
                <a:latin typeface="Arial"/>
                <a:cs typeface="Arial"/>
              </a:rPr>
              <a:t> </a:t>
            </a:r>
            <a:r>
              <a:rPr sz="614" spc="-24" dirty="0">
                <a:solidFill>
                  <a:srgbClr val="143D8D"/>
                </a:solidFill>
                <a:latin typeface="Arial"/>
                <a:cs typeface="Arial"/>
              </a:rPr>
              <a:t>Oldies</a:t>
            </a:r>
            <a:endParaRPr sz="614">
              <a:latin typeface="Arial"/>
              <a:cs typeface="Arial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4787629" y="4836206"/>
            <a:ext cx="790142" cy="945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/>
            <a:r>
              <a:rPr sz="614" b="1" spc="-10" dirty="0">
                <a:solidFill>
                  <a:srgbClr val="143D8D"/>
                </a:solidFill>
                <a:latin typeface="Arial"/>
                <a:cs typeface="Arial"/>
              </a:rPr>
              <a:t>20S</a:t>
            </a:r>
            <a:r>
              <a:rPr sz="614" b="1" spc="-3" dirty="0">
                <a:solidFill>
                  <a:srgbClr val="143D8D"/>
                </a:solidFill>
                <a:latin typeface="Arial"/>
                <a:cs typeface="Arial"/>
              </a:rPr>
              <a:t> </a:t>
            </a:r>
            <a:r>
              <a:rPr sz="614" b="1" spc="-14" dirty="0">
                <a:solidFill>
                  <a:srgbClr val="143D8D"/>
                </a:solidFill>
                <a:latin typeface="Arial"/>
                <a:cs typeface="Arial"/>
              </a:rPr>
              <a:t>ACTIV</a:t>
            </a:r>
            <a:r>
              <a:rPr sz="614" b="1" spc="-10" dirty="0">
                <a:solidFill>
                  <a:srgbClr val="143D8D"/>
                </a:solidFill>
                <a:latin typeface="Arial"/>
                <a:cs typeface="Arial"/>
              </a:rPr>
              <a:t>E</a:t>
            </a:r>
            <a:r>
              <a:rPr sz="614" b="1" spc="-3" dirty="0">
                <a:solidFill>
                  <a:srgbClr val="143D8D"/>
                </a:solidFill>
                <a:latin typeface="Arial"/>
                <a:cs typeface="Arial"/>
              </a:rPr>
              <a:t> </a:t>
            </a:r>
            <a:r>
              <a:rPr sz="614" b="1" spc="-17" dirty="0">
                <a:solidFill>
                  <a:srgbClr val="143D8D"/>
                </a:solidFill>
                <a:latin typeface="Arial"/>
                <a:cs typeface="Arial"/>
              </a:rPr>
              <a:t>E</a:t>
            </a:r>
            <a:r>
              <a:rPr sz="614" b="1" spc="-14" dirty="0">
                <a:solidFill>
                  <a:srgbClr val="143D8D"/>
                </a:solidFill>
                <a:latin typeface="Arial"/>
                <a:cs typeface="Arial"/>
              </a:rPr>
              <a:t>LDERS</a:t>
            </a:r>
            <a:endParaRPr sz="614">
              <a:latin typeface="Arial"/>
              <a:cs typeface="Arial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4943493" y="4931157"/>
            <a:ext cx="362383" cy="2835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/>
            <a:r>
              <a:rPr sz="614" spc="-20" dirty="0">
                <a:solidFill>
                  <a:srgbClr val="143D8D"/>
                </a:solidFill>
                <a:latin typeface="Arial"/>
                <a:cs typeface="Arial"/>
              </a:rPr>
              <a:t>Cluste</a:t>
            </a:r>
            <a:r>
              <a:rPr sz="614" spc="-10" dirty="0">
                <a:solidFill>
                  <a:srgbClr val="143D8D"/>
                </a:solidFill>
                <a:latin typeface="Arial"/>
                <a:cs typeface="Arial"/>
              </a:rPr>
              <a:t>r</a:t>
            </a:r>
            <a:r>
              <a:rPr sz="614" spc="-3" dirty="0">
                <a:solidFill>
                  <a:srgbClr val="143D8D"/>
                </a:solidFill>
                <a:latin typeface="Arial"/>
                <a:cs typeface="Arial"/>
              </a:rPr>
              <a:t> 2</a:t>
            </a:r>
            <a:r>
              <a:rPr sz="614" dirty="0">
                <a:solidFill>
                  <a:srgbClr val="143D8D"/>
                </a:solidFill>
                <a:latin typeface="Arial"/>
                <a:cs typeface="Arial"/>
              </a:rPr>
              <a:t>5</a:t>
            </a:r>
            <a:endParaRPr sz="614">
              <a:latin typeface="Arial"/>
              <a:cs typeface="Arial"/>
            </a:endParaRPr>
          </a:p>
          <a:p>
            <a:pPr marL="8659">
              <a:spcBef>
                <a:spcPts val="14"/>
              </a:spcBef>
            </a:pPr>
            <a:r>
              <a:rPr sz="614" spc="-20" dirty="0">
                <a:solidFill>
                  <a:srgbClr val="143D8D"/>
                </a:solidFill>
                <a:latin typeface="Arial"/>
                <a:cs typeface="Arial"/>
              </a:rPr>
              <a:t>Cluste</a:t>
            </a:r>
            <a:r>
              <a:rPr sz="614" spc="-10" dirty="0">
                <a:solidFill>
                  <a:srgbClr val="143D8D"/>
                </a:solidFill>
                <a:latin typeface="Arial"/>
                <a:cs typeface="Arial"/>
              </a:rPr>
              <a:t>r</a:t>
            </a:r>
            <a:r>
              <a:rPr sz="614" spc="-3" dirty="0">
                <a:solidFill>
                  <a:srgbClr val="143D8D"/>
                </a:solidFill>
                <a:latin typeface="Arial"/>
                <a:cs typeface="Arial"/>
              </a:rPr>
              <a:t> 2</a:t>
            </a:r>
            <a:r>
              <a:rPr sz="614" dirty="0">
                <a:solidFill>
                  <a:srgbClr val="143D8D"/>
                </a:solidFill>
                <a:latin typeface="Arial"/>
                <a:cs typeface="Arial"/>
              </a:rPr>
              <a:t>8</a:t>
            </a:r>
            <a:endParaRPr sz="614">
              <a:latin typeface="Arial"/>
              <a:cs typeface="Arial"/>
            </a:endParaRPr>
          </a:p>
          <a:p>
            <a:pPr marL="8659">
              <a:spcBef>
                <a:spcPts val="14"/>
              </a:spcBef>
            </a:pPr>
            <a:r>
              <a:rPr sz="614" spc="-20" dirty="0">
                <a:solidFill>
                  <a:srgbClr val="143D8D"/>
                </a:solidFill>
                <a:latin typeface="Arial"/>
                <a:cs typeface="Arial"/>
              </a:rPr>
              <a:t>Cluste</a:t>
            </a:r>
            <a:r>
              <a:rPr sz="614" spc="-10" dirty="0">
                <a:solidFill>
                  <a:srgbClr val="143D8D"/>
                </a:solidFill>
                <a:latin typeface="Arial"/>
                <a:cs typeface="Arial"/>
              </a:rPr>
              <a:t>r</a:t>
            </a:r>
            <a:r>
              <a:rPr sz="614" spc="-3" dirty="0">
                <a:solidFill>
                  <a:srgbClr val="143D8D"/>
                </a:solidFill>
                <a:latin typeface="Arial"/>
                <a:cs typeface="Arial"/>
              </a:rPr>
              <a:t> 3</a:t>
            </a:r>
            <a:r>
              <a:rPr sz="614" dirty="0">
                <a:solidFill>
                  <a:srgbClr val="143D8D"/>
                </a:solidFill>
                <a:latin typeface="Arial"/>
                <a:cs typeface="Arial"/>
              </a:rPr>
              <a:t>6</a:t>
            </a:r>
            <a:endParaRPr sz="614">
              <a:latin typeface="Arial"/>
              <a:cs typeface="Arial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5425189" y="4931157"/>
            <a:ext cx="619125" cy="2891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 marR="3464" indent="-433">
              <a:lnSpc>
                <a:spcPct val="101800"/>
              </a:lnSpc>
            </a:pPr>
            <a:r>
              <a:rPr sz="614" spc="-14" dirty="0">
                <a:solidFill>
                  <a:srgbClr val="143D8D"/>
                </a:solidFill>
                <a:latin typeface="Arial"/>
                <a:cs typeface="Arial"/>
              </a:rPr>
              <a:t>Club</a:t>
            </a:r>
            <a:r>
              <a:rPr sz="614" spc="-10" dirty="0">
                <a:solidFill>
                  <a:srgbClr val="143D8D"/>
                </a:solidFill>
                <a:latin typeface="Arial"/>
                <a:cs typeface="Arial"/>
              </a:rPr>
              <a:t>s</a:t>
            </a:r>
            <a:r>
              <a:rPr sz="614" spc="-3" dirty="0">
                <a:solidFill>
                  <a:srgbClr val="143D8D"/>
                </a:solidFill>
                <a:latin typeface="Arial"/>
                <a:cs typeface="Arial"/>
              </a:rPr>
              <a:t> </a:t>
            </a:r>
            <a:r>
              <a:rPr sz="614" spc="-37" dirty="0">
                <a:solidFill>
                  <a:srgbClr val="143D8D"/>
                </a:solidFill>
                <a:latin typeface="Arial"/>
                <a:cs typeface="Arial"/>
              </a:rPr>
              <a:t>&amp;</a:t>
            </a:r>
            <a:r>
              <a:rPr sz="614" spc="-3" dirty="0">
                <a:solidFill>
                  <a:srgbClr val="143D8D"/>
                </a:solidFill>
                <a:latin typeface="Arial"/>
                <a:cs typeface="Arial"/>
              </a:rPr>
              <a:t> </a:t>
            </a:r>
            <a:r>
              <a:rPr sz="614" spc="-24" dirty="0">
                <a:solidFill>
                  <a:srgbClr val="143D8D"/>
                </a:solidFill>
                <a:latin typeface="Arial"/>
                <a:cs typeface="Arial"/>
              </a:rPr>
              <a:t>Causes</a:t>
            </a:r>
            <a:r>
              <a:rPr sz="614" spc="-14" dirty="0">
                <a:solidFill>
                  <a:srgbClr val="143D8D"/>
                </a:solidFill>
                <a:latin typeface="Arial"/>
                <a:cs typeface="Arial"/>
              </a:rPr>
              <a:t> Suburba</a:t>
            </a:r>
            <a:r>
              <a:rPr sz="614" spc="-10" dirty="0">
                <a:solidFill>
                  <a:srgbClr val="143D8D"/>
                </a:solidFill>
                <a:latin typeface="Arial"/>
                <a:cs typeface="Arial"/>
              </a:rPr>
              <a:t>n</a:t>
            </a:r>
            <a:r>
              <a:rPr sz="614" spc="-3" dirty="0">
                <a:solidFill>
                  <a:srgbClr val="143D8D"/>
                </a:solidFill>
                <a:latin typeface="Arial"/>
                <a:cs typeface="Arial"/>
              </a:rPr>
              <a:t> </a:t>
            </a:r>
            <a:r>
              <a:rPr sz="614" spc="-27" dirty="0">
                <a:solidFill>
                  <a:srgbClr val="143D8D"/>
                </a:solidFill>
                <a:latin typeface="Arial"/>
                <a:cs typeface="Arial"/>
              </a:rPr>
              <a:t>S</a:t>
            </a:r>
            <a:r>
              <a:rPr sz="614" spc="-20" dirty="0">
                <a:solidFill>
                  <a:srgbClr val="143D8D"/>
                </a:solidFill>
                <a:latin typeface="Arial"/>
                <a:cs typeface="Arial"/>
              </a:rPr>
              <a:t>eniors</a:t>
            </a:r>
            <a:r>
              <a:rPr sz="614" spc="-14" dirty="0">
                <a:solidFill>
                  <a:srgbClr val="143D8D"/>
                </a:solidFill>
                <a:latin typeface="Arial"/>
                <a:cs typeface="Arial"/>
              </a:rPr>
              <a:t> </a:t>
            </a:r>
            <a:r>
              <a:rPr sz="614" spc="-37" dirty="0">
                <a:solidFill>
                  <a:srgbClr val="143D8D"/>
                </a:solidFill>
                <a:latin typeface="Arial"/>
                <a:cs typeface="Arial"/>
              </a:rPr>
              <a:t>R</a:t>
            </a:r>
            <a:r>
              <a:rPr sz="614" spc="-17" dirty="0">
                <a:solidFill>
                  <a:srgbClr val="143D8D"/>
                </a:solidFill>
                <a:latin typeface="Arial"/>
                <a:cs typeface="Arial"/>
              </a:rPr>
              <a:t>aisin</a:t>
            </a:r>
            <a:r>
              <a:rPr sz="614" spc="-7" dirty="0">
                <a:solidFill>
                  <a:srgbClr val="143D8D"/>
                </a:solidFill>
                <a:latin typeface="Arial"/>
                <a:cs typeface="Arial"/>
              </a:rPr>
              <a:t>’</a:t>
            </a:r>
            <a:r>
              <a:rPr sz="614" spc="-3" dirty="0">
                <a:solidFill>
                  <a:srgbClr val="143D8D"/>
                </a:solidFill>
                <a:latin typeface="Arial"/>
                <a:cs typeface="Arial"/>
              </a:rPr>
              <a:t> </a:t>
            </a:r>
            <a:r>
              <a:rPr sz="614" spc="-27" dirty="0">
                <a:solidFill>
                  <a:srgbClr val="143D8D"/>
                </a:solidFill>
                <a:latin typeface="Arial"/>
                <a:cs typeface="Arial"/>
              </a:rPr>
              <a:t>G</a:t>
            </a:r>
            <a:r>
              <a:rPr sz="614" spc="-14" dirty="0">
                <a:solidFill>
                  <a:srgbClr val="143D8D"/>
                </a:solidFill>
                <a:latin typeface="Arial"/>
                <a:cs typeface="Arial"/>
              </a:rPr>
              <a:t>randkids</a:t>
            </a:r>
            <a:endParaRPr sz="614">
              <a:latin typeface="Arial"/>
              <a:cs typeface="Arial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4787630" y="5260778"/>
            <a:ext cx="787544" cy="945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/>
            <a:r>
              <a:rPr sz="614" b="1" spc="-10" dirty="0">
                <a:solidFill>
                  <a:srgbClr val="143D8D"/>
                </a:solidFill>
                <a:latin typeface="Arial"/>
                <a:cs typeface="Arial"/>
              </a:rPr>
              <a:t>21S</a:t>
            </a:r>
            <a:r>
              <a:rPr sz="614" b="1" spc="-3" dirty="0">
                <a:solidFill>
                  <a:srgbClr val="143D8D"/>
                </a:solidFill>
                <a:latin typeface="Arial"/>
                <a:cs typeface="Arial"/>
              </a:rPr>
              <a:t> </a:t>
            </a:r>
            <a:r>
              <a:rPr sz="614" b="1" spc="-10" dirty="0">
                <a:solidFill>
                  <a:srgbClr val="143D8D"/>
                </a:solidFill>
                <a:latin typeface="Arial"/>
                <a:cs typeface="Arial"/>
              </a:rPr>
              <a:t>LEISUR</a:t>
            </a:r>
            <a:r>
              <a:rPr sz="614" b="1" spc="-7" dirty="0">
                <a:solidFill>
                  <a:srgbClr val="143D8D"/>
                </a:solidFill>
                <a:latin typeface="Arial"/>
                <a:cs typeface="Arial"/>
              </a:rPr>
              <a:t>E</a:t>
            </a:r>
            <a:r>
              <a:rPr sz="614" b="1" spc="-3" dirty="0">
                <a:solidFill>
                  <a:srgbClr val="143D8D"/>
                </a:solidFill>
                <a:latin typeface="Arial"/>
                <a:cs typeface="Arial"/>
              </a:rPr>
              <a:t> </a:t>
            </a:r>
            <a:r>
              <a:rPr sz="614" b="1" spc="-14" dirty="0">
                <a:solidFill>
                  <a:srgbClr val="143D8D"/>
                </a:solidFill>
                <a:latin typeface="Arial"/>
                <a:cs typeface="Arial"/>
              </a:rPr>
              <a:t>BUFFS</a:t>
            </a:r>
            <a:endParaRPr sz="614">
              <a:latin typeface="Arial"/>
              <a:cs typeface="Arial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4943493" y="5355730"/>
            <a:ext cx="362383" cy="47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/>
            <a:r>
              <a:rPr sz="614" spc="-20" dirty="0">
                <a:solidFill>
                  <a:srgbClr val="143D8D"/>
                </a:solidFill>
                <a:latin typeface="Arial"/>
                <a:cs typeface="Arial"/>
              </a:rPr>
              <a:t>Cluste</a:t>
            </a:r>
            <a:r>
              <a:rPr sz="614" spc="-10" dirty="0">
                <a:solidFill>
                  <a:srgbClr val="143D8D"/>
                </a:solidFill>
                <a:latin typeface="Arial"/>
                <a:cs typeface="Arial"/>
              </a:rPr>
              <a:t>r</a:t>
            </a:r>
            <a:r>
              <a:rPr sz="614" spc="-3" dirty="0">
                <a:solidFill>
                  <a:srgbClr val="143D8D"/>
                </a:solidFill>
                <a:latin typeface="Arial"/>
                <a:cs typeface="Arial"/>
              </a:rPr>
              <a:t> 4</a:t>
            </a:r>
            <a:r>
              <a:rPr sz="614" dirty="0">
                <a:solidFill>
                  <a:srgbClr val="143D8D"/>
                </a:solidFill>
                <a:latin typeface="Arial"/>
                <a:cs typeface="Arial"/>
              </a:rPr>
              <a:t>9</a:t>
            </a:r>
            <a:endParaRPr sz="614">
              <a:latin typeface="Arial"/>
              <a:cs typeface="Arial"/>
            </a:endParaRPr>
          </a:p>
          <a:p>
            <a:pPr marL="8659">
              <a:spcBef>
                <a:spcPts val="14"/>
              </a:spcBef>
            </a:pPr>
            <a:r>
              <a:rPr sz="614" spc="-20" dirty="0">
                <a:solidFill>
                  <a:srgbClr val="143D8D"/>
                </a:solidFill>
                <a:latin typeface="Arial"/>
                <a:cs typeface="Arial"/>
              </a:rPr>
              <a:t>Cluste</a:t>
            </a:r>
            <a:r>
              <a:rPr sz="614" spc="-10" dirty="0">
                <a:solidFill>
                  <a:srgbClr val="143D8D"/>
                </a:solidFill>
                <a:latin typeface="Arial"/>
                <a:cs typeface="Arial"/>
              </a:rPr>
              <a:t>r</a:t>
            </a:r>
            <a:r>
              <a:rPr sz="614" spc="-3" dirty="0">
                <a:solidFill>
                  <a:srgbClr val="143D8D"/>
                </a:solidFill>
                <a:latin typeface="Arial"/>
                <a:cs typeface="Arial"/>
              </a:rPr>
              <a:t> 5</a:t>
            </a:r>
            <a:r>
              <a:rPr sz="614" dirty="0">
                <a:solidFill>
                  <a:srgbClr val="143D8D"/>
                </a:solidFill>
                <a:latin typeface="Arial"/>
                <a:cs typeface="Arial"/>
              </a:rPr>
              <a:t>1</a:t>
            </a:r>
            <a:endParaRPr sz="614">
              <a:latin typeface="Arial"/>
              <a:cs typeface="Arial"/>
            </a:endParaRPr>
          </a:p>
          <a:p>
            <a:pPr marL="8659">
              <a:spcBef>
                <a:spcPts val="14"/>
              </a:spcBef>
            </a:pPr>
            <a:r>
              <a:rPr sz="614" spc="-20" dirty="0">
                <a:solidFill>
                  <a:srgbClr val="143D8D"/>
                </a:solidFill>
                <a:latin typeface="Arial"/>
                <a:cs typeface="Arial"/>
              </a:rPr>
              <a:t>Cluste</a:t>
            </a:r>
            <a:r>
              <a:rPr sz="614" spc="-10" dirty="0">
                <a:solidFill>
                  <a:srgbClr val="143D8D"/>
                </a:solidFill>
                <a:latin typeface="Arial"/>
                <a:cs typeface="Arial"/>
              </a:rPr>
              <a:t>r</a:t>
            </a:r>
            <a:r>
              <a:rPr sz="614" spc="-3" dirty="0">
                <a:solidFill>
                  <a:srgbClr val="143D8D"/>
                </a:solidFill>
                <a:latin typeface="Arial"/>
                <a:cs typeface="Arial"/>
              </a:rPr>
              <a:t> 6</a:t>
            </a:r>
            <a:r>
              <a:rPr sz="614" dirty="0">
                <a:solidFill>
                  <a:srgbClr val="143D8D"/>
                </a:solidFill>
                <a:latin typeface="Arial"/>
                <a:cs typeface="Arial"/>
              </a:rPr>
              <a:t>4</a:t>
            </a:r>
            <a:endParaRPr sz="614">
              <a:latin typeface="Arial"/>
              <a:cs typeface="Arial"/>
            </a:endParaRPr>
          </a:p>
          <a:p>
            <a:pPr marL="8659">
              <a:spcBef>
                <a:spcPts val="14"/>
              </a:spcBef>
            </a:pPr>
            <a:r>
              <a:rPr sz="614" spc="-20" dirty="0">
                <a:solidFill>
                  <a:srgbClr val="143D8D"/>
                </a:solidFill>
                <a:latin typeface="Arial"/>
                <a:cs typeface="Arial"/>
              </a:rPr>
              <a:t>Cluste</a:t>
            </a:r>
            <a:r>
              <a:rPr sz="614" spc="-10" dirty="0">
                <a:solidFill>
                  <a:srgbClr val="143D8D"/>
                </a:solidFill>
                <a:latin typeface="Arial"/>
                <a:cs typeface="Arial"/>
              </a:rPr>
              <a:t>r</a:t>
            </a:r>
            <a:r>
              <a:rPr sz="614" spc="-3" dirty="0">
                <a:solidFill>
                  <a:srgbClr val="143D8D"/>
                </a:solidFill>
                <a:latin typeface="Arial"/>
                <a:cs typeface="Arial"/>
              </a:rPr>
              <a:t> 6</a:t>
            </a:r>
            <a:r>
              <a:rPr sz="614" dirty="0">
                <a:solidFill>
                  <a:srgbClr val="143D8D"/>
                </a:solidFill>
                <a:latin typeface="Arial"/>
                <a:cs typeface="Arial"/>
              </a:rPr>
              <a:t>5</a:t>
            </a:r>
            <a:endParaRPr sz="614">
              <a:latin typeface="Arial"/>
              <a:cs typeface="Arial"/>
            </a:endParaRPr>
          </a:p>
          <a:p>
            <a:pPr marL="8659">
              <a:spcBef>
                <a:spcPts val="14"/>
              </a:spcBef>
            </a:pPr>
            <a:r>
              <a:rPr sz="614" spc="-20" dirty="0">
                <a:solidFill>
                  <a:srgbClr val="143D8D"/>
                </a:solidFill>
                <a:latin typeface="Arial"/>
                <a:cs typeface="Arial"/>
              </a:rPr>
              <a:t>Cluste</a:t>
            </a:r>
            <a:r>
              <a:rPr sz="614" spc="-10" dirty="0">
                <a:solidFill>
                  <a:srgbClr val="143D8D"/>
                </a:solidFill>
                <a:latin typeface="Arial"/>
                <a:cs typeface="Arial"/>
              </a:rPr>
              <a:t>r</a:t>
            </a:r>
            <a:r>
              <a:rPr sz="614" spc="-3" dirty="0">
                <a:solidFill>
                  <a:srgbClr val="143D8D"/>
                </a:solidFill>
                <a:latin typeface="Arial"/>
                <a:cs typeface="Arial"/>
              </a:rPr>
              <a:t> 6</a:t>
            </a:r>
            <a:r>
              <a:rPr sz="614" dirty="0">
                <a:solidFill>
                  <a:srgbClr val="143D8D"/>
                </a:solidFill>
                <a:latin typeface="Arial"/>
                <a:cs typeface="Arial"/>
              </a:rPr>
              <a:t>6</a:t>
            </a:r>
            <a:endParaRPr sz="614">
              <a:latin typeface="Arial"/>
              <a:cs typeface="Arial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5425143" y="5355730"/>
            <a:ext cx="574098" cy="4818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 marR="3464">
              <a:lnSpc>
                <a:spcPct val="101800"/>
              </a:lnSpc>
            </a:pPr>
            <a:r>
              <a:rPr sz="614" spc="-17" dirty="0">
                <a:solidFill>
                  <a:srgbClr val="143D8D"/>
                </a:solidFill>
                <a:latin typeface="Arial"/>
                <a:cs typeface="Arial"/>
              </a:rPr>
              <a:t>Devote</a:t>
            </a:r>
            <a:r>
              <a:rPr sz="614" spc="-14" dirty="0">
                <a:solidFill>
                  <a:srgbClr val="143D8D"/>
                </a:solidFill>
                <a:latin typeface="Arial"/>
                <a:cs typeface="Arial"/>
              </a:rPr>
              <a:t>d</a:t>
            </a:r>
            <a:r>
              <a:rPr sz="614" spc="-3" dirty="0">
                <a:solidFill>
                  <a:srgbClr val="143D8D"/>
                </a:solidFill>
                <a:latin typeface="Arial"/>
                <a:cs typeface="Arial"/>
              </a:rPr>
              <a:t> </a:t>
            </a:r>
            <a:r>
              <a:rPr sz="614" spc="-20" dirty="0">
                <a:solidFill>
                  <a:srgbClr val="143D8D"/>
                </a:solidFill>
                <a:latin typeface="Arial"/>
                <a:cs typeface="Arial"/>
              </a:rPr>
              <a:t>Duos</a:t>
            </a:r>
            <a:r>
              <a:rPr sz="614" spc="-10" dirty="0">
                <a:solidFill>
                  <a:srgbClr val="143D8D"/>
                </a:solidFill>
                <a:latin typeface="Arial"/>
                <a:cs typeface="Arial"/>
              </a:rPr>
              <a:t> </a:t>
            </a:r>
            <a:r>
              <a:rPr sz="614" spc="-51" dirty="0">
                <a:solidFill>
                  <a:srgbClr val="143D8D"/>
                </a:solidFill>
                <a:latin typeface="Arial"/>
                <a:cs typeface="Arial"/>
              </a:rPr>
              <a:t>F</a:t>
            </a:r>
            <a:r>
              <a:rPr sz="614" spc="-24" dirty="0">
                <a:solidFill>
                  <a:srgbClr val="143D8D"/>
                </a:solidFill>
                <a:latin typeface="Arial"/>
                <a:cs typeface="Arial"/>
              </a:rPr>
              <a:t>amily</a:t>
            </a:r>
            <a:r>
              <a:rPr sz="614" spc="-3" dirty="0">
                <a:solidFill>
                  <a:srgbClr val="143D8D"/>
                </a:solidFill>
                <a:latin typeface="Arial"/>
                <a:cs typeface="Arial"/>
              </a:rPr>
              <a:t> </a:t>
            </a:r>
            <a:r>
              <a:rPr sz="614" spc="-14" dirty="0">
                <a:solidFill>
                  <a:srgbClr val="143D8D"/>
                </a:solidFill>
                <a:latin typeface="Arial"/>
                <a:cs typeface="Arial"/>
              </a:rPr>
              <a:t>Matters</a:t>
            </a:r>
            <a:r>
              <a:rPr sz="614" spc="-10" dirty="0">
                <a:solidFill>
                  <a:srgbClr val="143D8D"/>
                </a:solidFill>
                <a:latin typeface="Arial"/>
                <a:cs typeface="Arial"/>
              </a:rPr>
              <a:t> </a:t>
            </a:r>
            <a:r>
              <a:rPr sz="614" spc="-27" dirty="0">
                <a:solidFill>
                  <a:srgbClr val="143D8D"/>
                </a:solidFill>
                <a:latin typeface="Arial"/>
                <a:cs typeface="Arial"/>
              </a:rPr>
              <a:t>Rura</a:t>
            </a:r>
            <a:r>
              <a:rPr sz="614" spc="-10" dirty="0">
                <a:solidFill>
                  <a:srgbClr val="143D8D"/>
                </a:solidFill>
                <a:latin typeface="Arial"/>
                <a:cs typeface="Arial"/>
              </a:rPr>
              <a:t>l</a:t>
            </a:r>
            <a:r>
              <a:rPr sz="614" spc="-3" dirty="0">
                <a:solidFill>
                  <a:srgbClr val="143D8D"/>
                </a:solidFill>
                <a:latin typeface="Arial"/>
                <a:cs typeface="Arial"/>
              </a:rPr>
              <a:t> </a:t>
            </a:r>
            <a:r>
              <a:rPr sz="614" spc="-51" dirty="0">
                <a:solidFill>
                  <a:srgbClr val="143D8D"/>
                </a:solidFill>
                <a:latin typeface="Arial"/>
                <a:cs typeface="Arial"/>
              </a:rPr>
              <a:t>E</a:t>
            </a:r>
            <a:r>
              <a:rPr sz="614" spc="-20" dirty="0">
                <a:solidFill>
                  <a:srgbClr val="143D8D"/>
                </a:solidFill>
                <a:latin typeface="Arial"/>
                <a:cs typeface="Arial"/>
              </a:rPr>
              <a:t>verlasting</a:t>
            </a:r>
            <a:r>
              <a:rPr sz="614" spc="-14" dirty="0">
                <a:solidFill>
                  <a:srgbClr val="143D8D"/>
                </a:solidFill>
                <a:latin typeface="Arial"/>
                <a:cs typeface="Arial"/>
              </a:rPr>
              <a:t> </a:t>
            </a:r>
            <a:r>
              <a:rPr sz="614" spc="-41" dirty="0">
                <a:solidFill>
                  <a:srgbClr val="143D8D"/>
                </a:solidFill>
                <a:latin typeface="Arial"/>
                <a:cs typeface="Arial"/>
              </a:rPr>
              <a:t>T</a:t>
            </a:r>
            <a:r>
              <a:rPr sz="614" spc="-17" dirty="0">
                <a:solidFill>
                  <a:srgbClr val="143D8D"/>
                </a:solidFill>
                <a:latin typeface="Arial"/>
                <a:cs typeface="Arial"/>
              </a:rPr>
              <a:t>hrift</a:t>
            </a:r>
            <a:r>
              <a:rPr sz="614" spc="-20" dirty="0">
                <a:solidFill>
                  <a:srgbClr val="143D8D"/>
                </a:solidFill>
                <a:latin typeface="Arial"/>
                <a:cs typeface="Arial"/>
              </a:rPr>
              <a:t>y</a:t>
            </a:r>
            <a:r>
              <a:rPr sz="614" spc="-3" dirty="0">
                <a:solidFill>
                  <a:srgbClr val="143D8D"/>
                </a:solidFill>
                <a:latin typeface="Arial"/>
                <a:cs typeface="Arial"/>
              </a:rPr>
              <a:t> </a:t>
            </a:r>
            <a:r>
              <a:rPr sz="614" spc="-24" dirty="0">
                <a:solidFill>
                  <a:srgbClr val="143D8D"/>
                </a:solidFill>
                <a:latin typeface="Arial"/>
                <a:cs typeface="Arial"/>
              </a:rPr>
              <a:t>Elders</a:t>
            </a:r>
            <a:r>
              <a:rPr sz="614" spc="-14" dirty="0">
                <a:solidFill>
                  <a:srgbClr val="143D8D"/>
                </a:solidFill>
                <a:latin typeface="Arial"/>
                <a:cs typeface="Arial"/>
              </a:rPr>
              <a:t> </a:t>
            </a:r>
            <a:r>
              <a:rPr sz="614" spc="-24" dirty="0">
                <a:solidFill>
                  <a:srgbClr val="143D8D"/>
                </a:solidFill>
                <a:latin typeface="Arial"/>
                <a:cs typeface="Arial"/>
              </a:rPr>
              <a:t>Timeles</a:t>
            </a:r>
            <a:r>
              <a:rPr sz="614" spc="-20" dirty="0">
                <a:solidFill>
                  <a:srgbClr val="143D8D"/>
                </a:solidFill>
                <a:latin typeface="Arial"/>
                <a:cs typeface="Arial"/>
              </a:rPr>
              <a:t>s</a:t>
            </a:r>
            <a:r>
              <a:rPr sz="614" spc="-3" dirty="0">
                <a:solidFill>
                  <a:srgbClr val="143D8D"/>
                </a:solidFill>
                <a:latin typeface="Arial"/>
                <a:cs typeface="Arial"/>
              </a:rPr>
              <a:t> </a:t>
            </a:r>
            <a:r>
              <a:rPr sz="614" spc="-51" dirty="0">
                <a:solidFill>
                  <a:srgbClr val="143D8D"/>
                </a:solidFill>
                <a:latin typeface="Arial"/>
                <a:cs typeface="Arial"/>
              </a:rPr>
              <a:t>E</a:t>
            </a:r>
            <a:r>
              <a:rPr sz="614" spc="-17" dirty="0">
                <a:solidFill>
                  <a:srgbClr val="143D8D"/>
                </a:solidFill>
                <a:latin typeface="Arial"/>
                <a:cs typeface="Arial"/>
              </a:rPr>
              <a:t>lders</a:t>
            </a:r>
            <a:endParaRPr sz="614">
              <a:latin typeface="Arial"/>
              <a:cs typeface="Arial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6946333" y="550985"/>
            <a:ext cx="209929" cy="914833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8659"/>
            <a:r>
              <a:rPr sz="682" spc="-3" dirty="0">
                <a:solidFill>
                  <a:srgbClr val="FFFFFF"/>
                </a:solidFill>
                <a:latin typeface="Arial"/>
                <a:cs typeface="Arial"/>
              </a:rPr>
              <a:t>ORDE</a:t>
            </a:r>
            <a:r>
              <a:rPr sz="682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682" spc="-3" dirty="0">
                <a:solidFill>
                  <a:srgbClr val="FFFFFF"/>
                </a:solidFill>
                <a:latin typeface="Arial"/>
                <a:cs typeface="Arial"/>
              </a:rPr>
              <a:t> O</a:t>
            </a:r>
            <a:r>
              <a:rPr sz="682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682" spc="-3" dirty="0">
                <a:solidFill>
                  <a:srgbClr val="FFFFFF"/>
                </a:solidFill>
                <a:latin typeface="Arial"/>
                <a:cs typeface="Arial"/>
              </a:rPr>
              <a:t> CONTENTS</a:t>
            </a:r>
            <a:endParaRPr sz="682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11861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933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250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3893245"/>
              </p:ext>
            </p:extLst>
          </p:nvPr>
        </p:nvGraphicFramePr>
        <p:xfrm>
          <a:off x="4114800" y="3043238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Acrobat Document" showAsIcon="1" r:id="rId3" imgW="914400" imgH="771480" progId="Acrobat.Document.DC">
                  <p:embed/>
                </p:oleObj>
              </mc:Choice>
              <mc:Fallback>
                <p:oleObj name="Acrobat Document" showAsIcon="1" r:id="rId3" imgW="914400" imgH="771480" progId="Acrobat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114800" y="3043238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477694" y="2514600"/>
            <a:ext cx="2188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Rolling Stones Details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890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90"/>
          <p:cNvSpPr>
            <a:spLocks noGrp="1"/>
          </p:cNvSpPr>
          <p:nvPr>
            <p:ph type="title"/>
          </p:nvPr>
        </p:nvSpPr>
        <p:spPr>
          <a:xfrm>
            <a:off x="0" y="160338"/>
            <a:ext cx="9254055" cy="5254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Applying Segmentation Systems:</a:t>
            </a:r>
            <a:br>
              <a:rPr lang="en-US" dirty="0" smtClean="0"/>
            </a:br>
            <a:r>
              <a:rPr lang="en-US" dirty="0" smtClean="0"/>
              <a:t>Customer Database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3048000"/>
            <a:ext cx="9144000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000"/>
              </a:spcAft>
              <a:buFont typeface="Arial" pitchFamily="34" charset="0"/>
              <a:buChar char="•"/>
            </a:pPr>
            <a:r>
              <a:rPr lang="en-US" sz="2200" dirty="0" smtClean="0"/>
              <a:t>Because almost every household in the US has a </a:t>
            </a:r>
            <a:r>
              <a:rPr lang="en-US" sz="2200" dirty="0" err="1" smtClean="0"/>
              <a:t>Personicx</a:t>
            </a:r>
            <a:r>
              <a:rPr lang="en-US" sz="2200" dirty="0" smtClean="0"/>
              <a:t> cluster</a:t>
            </a:r>
          </a:p>
          <a:p>
            <a:pPr lvl="1">
              <a:spcAft>
                <a:spcPts val="1000"/>
              </a:spcAft>
              <a:buFont typeface="Arial" pitchFamily="34" charset="0"/>
              <a:buChar char="•"/>
            </a:pPr>
            <a:r>
              <a:rPr lang="en-US" sz="2200" dirty="0" smtClean="0"/>
              <a:t>Companies can append the </a:t>
            </a:r>
            <a:r>
              <a:rPr lang="en-US" sz="2200" dirty="0" err="1" smtClean="0"/>
              <a:t>Personicx</a:t>
            </a:r>
            <a:r>
              <a:rPr lang="en-US" sz="2200" dirty="0" smtClean="0"/>
              <a:t> cluster to their customer database</a:t>
            </a:r>
          </a:p>
          <a:p>
            <a:pPr lvl="1">
              <a:spcAft>
                <a:spcPts val="1000"/>
              </a:spcAft>
              <a:buFont typeface="Arial" pitchFamily="34" charset="0"/>
              <a:buChar char="•"/>
            </a:pPr>
            <a:r>
              <a:rPr lang="en-US" sz="2200" dirty="0" smtClean="0"/>
              <a:t>New enhanced customer database much more powerful</a:t>
            </a:r>
          </a:p>
          <a:p>
            <a:pPr lvl="2">
              <a:spcAft>
                <a:spcPts val="1000"/>
              </a:spcAft>
              <a:buFont typeface="Arial" pitchFamily="34" charset="0"/>
              <a:buChar char="•"/>
            </a:pPr>
            <a:r>
              <a:rPr lang="en-US" sz="2200" dirty="0" smtClean="0"/>
              <a:t>What is the distribution of segments across the database?</a:t>
            </a:r>
          </a:p>
          <a:p>
            <a:pPr lvl="3">
              <a:spcAft>
                <a:spcPts val="1000"/>
              </a:spcAft>
              <a:buFont typeface="Arial" pitchFamily="34" charset="0"/>
              <a:buChar char="•"/>
            </a:pPr>
            <a:r>
              <a:rPr lang="en-US" sz="2200" dirty="0" smtClean="0"/>
              <a:t>Which segments over-index or under-index against US?</a:t>
            </a:r>
          </a:p>
          <a:p>
            <a:pPr lvl="2">
              <a:spcAft>
                <a:spcPts val="1000"/>
              </a:spcAft>
              <a:buFont typeface="Arial" pitchFamily="34" charset="0"/>
              <a:buChar char="•"/>
            </a:pPr>
            <a:r>
              <a:rPr lang="en-US" sz="2200" dirty="0" smtClean="0"/>
              <a:t>Which segments buy the most?  Which ones buy the most expensive products?</a:t>
            </a:r>
          </a:p>
          <a:p>
            <a:pPr lvl="2">
              <a:spcAft>
                <a:spcPts val="1000"/>
              </a:spcAft>
              <a:buFont typeface="Arial" pitchFamily="34" charset="0"/>
              <a:buChar char="•"/>
            </a:pPr>
            <a:r>
              <a:rPr lang="en-US" sz="2200" dirty="0" smtClean="0"/>
              <a:t>What do my customers look like according to the segment descriptions?</a:t>
            </a:r>
          </a:p>
        </p:txBody>
      </p:sp>
      <p:sp>
        <p:nvSpPr>
          <p:cNvPr id="8" name="Title 90"/>
          <p:cNvSpPr txBox="1">
            <a:spLocks/>
          </p:cNvSpPr>
          <p:nvPr/>
        </p:nvSpPr>
        <p:spPr bwMode="white">
          <a:xfrm>
            <a:off x="62341" y="6587836"/>
            <a:ext cx="8956968" cy="1882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0" bIns="0" numCol="1" anchor="b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 Black"/>
              <a:ea typeface="Geneva" pitchFamily="-65" charset="-128"/>
              <a:cs typeface="Geneva" pitchFamily="-108" charset="-128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600" y="1002859"/>
            <a:ext cx="2832100" cy="2121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99375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Simulated data</a:t>
            </a:r>
            <a:endParaRPr lang="en-US" dirty="0"/>
          </a:p>
        </p:txBody>
      </p:sp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3815066027"/>
              </p:ext>
            </p:extLst>
          </p:nvPr>
        </p:nvGraphicFramePr>
        <p:xfrm>
          <a:off x="838200" y="1143000"/>
          <a:ext cx="7924800" cy="4775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990600" y="914400"/>
            <a:ext cx="6970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Personicx</a:t>
            </a:r>
            <a:r>
              <a:rPr lang="en-US" dirty="0" smtClean="0"/>
              <a:t> </a:t>
            </a:r>
            <a:r>
              <a:rPr lang="en-US" sz="200" dirty="0" smtClean="0"/>
              <a:t>Taking</a:t>
            </a:r>
            <a:r>
              <a:rPr lang="en-US" dirty="0" smtClean="0"/>
              <a:t> Taking Hold Group by Distribution in Tide Customer Database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524000" y="3352800"/>
            <a:ext cx="1162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Index=110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048000" y="1295400"/>
            <a:ext cx="1162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Index=173</a:t>
            </a:r>
            <a:endParaRPr lang="en-US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90"/>
          <p:cNvSpPr>
            <a:spLocks noGrp="1"/>
          </p:cNvSpPr>
          <p:nvPr>
            <p:ph type="title"/>
          </p:nvPr>
        </p:nvSpPr>
        <p:spPr>
          <a:xfrm>
            <a:off x="0" y="236538"/>
            <a:ext cx="9254055" cy="5254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What is an index?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1143000"/>
            <a:ext cx="9144000" cy="5391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000"/>
              </a:spcAft>
              <a:buFont typeface="Arial" pitchFamily="34" charset="0"/>
              <a:buChar char="•"/>
            </a:pPr>
            <a:r>
              <a:rPr lang="en-US" sz="2200" dirty="0" smtClean="0"/>
              <a:t>Here is an example from our data…</a:t>
            </a:r>
          </a:p>
          <a:p>
            <a:pPr lvl="1">
              <a:spcAft>
                <a:spcPts val="1000"/>
              </a:spcAft>
              <a:buFont typeface="Arial" pitchFamily="34" charset="0"/>
              <a:buChar char="•"/>
            </a:pPr>
            <a:r>
              <a:rPr lang="en-US" sz="2200" dirty="0" smtClean="0"/>
              <a:t>We know from </a:t>
            </a:r>
            <a:r>
              <a:rPr lang="en-US" sz="2200" dirty="0" err="1" smtClean="0"/>
              <a:t>Personicx</a:t>
            </a:r>
            <a:r>
              <a:rPr lang="en-US" sz="2200" dirty="0" smtClean="0"/>
              <a:t> that 1.65% of households in the US are in the “Children First” segment – that is our baseline</a:t>
            </a:r>
          </a:p>
          <a:p>
            <a:pPr lvl="1">
              <a:spcAft>
                <a:spcPts val="1000"/>
              </a:spcAft>
              <a:buFont typeface="Arial" pitchFamily="34" charset="0"/>
              <a:buChar char="•"/>
            </a:pPr>
            <a:r>
              <a:rPr lang="en-US" sz="2200" dirty="0" smtClean="0"/>
              <a:t>We know from our customer database that 2.6% of our customer households are Children First households</a:t>
            </a:r>
          </a:p>
          <a:p>
            <a:pPr lvl="1">
              <a:spcAft>
                <a:spcPts val="1000"/>
              </a:spcAft>
              <a:buFont typeface="Arial" pitchFamily="34" charset="0"/>
              <a:buChar char="•"/>
            </a:pPr>
            <a:r>
              <a:rPr lang="en-US" sz="2200" dirty="0" smtClean="0"/>
              <a:t>Divide 2.6% by 1.65% or .026 / .0165 = 1.73</a:t>
            </a:r>
          </a:p>
          <a:p>
            <a:pPr lvl="1">
              <a:spcAft>
                <a:spcPts val="1000"/>
              </a:spcAft>
              <a:buFont typeface="Arial" pitchFamily="34" charset="0"/>
              <a:buChar char="•"/>
            </a:pPr>
            <a:r>
              <a:rPr lang="en-US" sz="2200" dirty="0" smtClean="0"/>
              <a:t>Multiply 1.73 by 100 = 173, that is the index for Children First in our customer database compared to the US population</a:t>
            </a:r>
          </a:p>
          <a:p>
            <a:pPr lvl="1">
              <a:spcAft>
                <a:spcPts val="1000"/>
              </a:spcAft>
              <a:buFont typeface="Arial" pitchFamily="34" charset="0"/>
              <a:buChar char="•"/>
            </a:pPr>
            <a:endParaRPr lang="en-US" sz="2200" dirty="0" smtClean="0"/>
          </a:p>
          <a:p>
            <a:pPr lvl="1">
              <a:spcAft>
                <a:spcPts val="1000"/>
              </a:spcAft>
              <a:buFont typeface="Arial" pitchFamily="34" charset="0"/>
              <a:buChar char="•"/>
            </a:pPr>
            <a:r>
              <a:rPr lang="en-US" sz="2200" dirty="0" smtClean="0"/>
              <a:t>You can interpret this by saying “Children First households are 1.7 times more prevalent in our database than in the US population”.</a:t>
            </a:r>
          </a:p>
          <a:p>
            <a:pPr lvl="1">
              <a:spcAft>
                <a:spcPts val="1000"/>
              </a:spcAft>
              <a:buFont typeface="Arial" pitchFamily="34" charset="0"/>
              <a:buChar char="•"/>
            </a:pPr>
            <a:r>
              <a:rPr lang="en-US" sz="2200" dirty="0" smtClean="0"/>
              <a:t>This gives you an idea of how your customer database compares to the US population in general</a:t>
            </a:r>
          </a:p>
        </p:txBody>
      </p:sp>
      <p:sp>
        <p:nvSpPr>
          <p:cNvPr id="8" name="Title 90"/>
          <p:cNvSpPr txBox="1">
            <a:spLocks/>
          </p:cNvSpPr>
          <p:nvPr/>
        </p:nvSpPr>
        <p:spPr bwMode="white">
          <a:xfrm>
            <a:off x="62341" y="6587836"/>
            <a:ext cx="8956968" cy="1882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0" bIns="0" numCol="1" anchor="b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 Black"/>
              <a:ea typeface="Geneva" pitchFamily="-65" charset="-128"/>
              <a:cs typeface="Geneva" pitchFamily="-10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3299375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90"/>
          <p:cNvSpPr>
            <a:spLocks noGrp="1"/>
          </p:cNvSpPr>
          <p:nvPr>
            <p:ph type="title"/>
          </p:nvPr>
        </p:nvSpPr>
        <p:spPr>
          <a:xfrm>
            <a:off x="0" y="236538"/>
            <a:ext cx="9254055" cy="5254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What is an index? – Let’s try another…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1143000"/>
            <a:ext cx="9144000" cy="5729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000"/>
              </a:spcAft>
              <a:buFont typeface="Arial" pitchFamily="34" charset="0"/>
              <a:buChar char="•"/>
            </a:pPr>
            <a:r>
              <a:rPr lang="en-US" sz="2200" dirty="0" smtClean="0"/>
              <a:t>Here is an example from our data…</a:t>
            </a:r>
          </a:p>
          <a:p>
            <a:pPr lvl="1">
              <a:spcAft>
                <a:spcPts val="1000"/>
              </a:spcAft>
              <a:buFont typeface="Arial" pitchFamily="34" charset="0"/>
              <a:buChar char="•"/>
            </a:pPr>
            <a:r>
              <a:rPr lang="en-US" sz="2200" dirty="0" smtClean="0"/>
              <a:t>We know from </a:t>
            </a:r>
            <a:r>
              <a:rPr lang="en-US" sz="2200" dirty="0" err="1" smtClean="0"/>
              <a:t>Personicx</a:t>
            </a:r>
            <a:r>
              <a:rPr lang="en-US" sz="2200" dirty="0" smtClean="0"/>
              <a:t> that 0.49% of households in the US are in the “Spouses and Houses” segment – that is our baseline</a:t>
            </a:r>
          </a:p>
          <a:p>
            <a:pPr lvl="1">
              <a:spcAft>
                <a:spcPts val="1000"/>
              </a:spcAft>
              <a:buFont typeface="Arial" pitchFamily="34" charset="0"/>
              <a:buChar char="•"/>
            </a:pPr>
            <a:r>
              <a:rPr lang="en-US" sz="2200" dirty="0" smtClean="0"/>
              <a:t>We know from our customer database that 0.25% of our customer households are Spouses and Houses households</a:t>
            </a:r>
          </a:p>
          <a:p>
            <a:pPr lvl="1">
              <a:spcAft>
                <a:spcPts val="1000"/>
              </a:spcAft>
              <a:buFont typeface="Arial" pitchFamily="34" charset="0"/>
              <a:buChar char="•"/>
            </a:pPr>
            <a:r>
              <a:rPr lang="en-US" sz="2200" dirty="0" smtClean="0"/>
              <a:t>Divide 0.25% by 0.49% or .0025 / .0049 = 0.51</a:t>
            </a:r>
          </a:p>
          <a:p>
            <a:pPr lvl="1">
              <a:spcAft>
                <a:spcPts val="1000"/>
              </a:spcAft>
              <a:buFont typeface="Arial" pitchFamily="34" charset="0"/>
              <a:buChar char="•"/>
            </a:pPr>
            <a:r>
              <a:rPr lang="en-US" sz="2200" dirty="0" smtClean="0"/>
              <a:t>Multiply 0.51 by 100 = 51, that is the index for Spouses and Houses in our customer database compared to the US population</a:t>
            </a:r>
          </a:p>
          <a:p>
            <a:pPr lvl="1">
              <a:spcAft>
                <a:spcPts val="1000"/>
              </a:spcAft>
              <a:buFont typeface="Arial" pitchFamily="34" charset="0"/>
              <a:buChar char="•"/>
            </a:pPr>
            <a:endParaRPr lang="en-US" sz="2200" dirty="0" smtClean="0"/>
          </a:p>
          <a:p>
            <a:pPr lvl="1">
              <a:spcAft>
                <a:spcPts val="1000"/>
              </a:spcAft>
              <a:buFont typeface="Arial" pitchFamily="34" charset="0"/>
              <a:buChar char="•"/>
            </a:pPr>
            <a:r>
              <a:rPr lang="en-US" sz="2200" dirty="0" smtClean="0"/>
              <a:t>You can interpret this by saying “there are about half as many Spouses and Houses households in our database than you would expect given their incidence in the </a:t>
            </a:r>
            <a:r>
              <a:rPr lang="en-US" sz="2200" smtClean="0"/>
              <a:t>US population”</a:t>
            </a:r>
          </a:p>
          <a:p>
            <a:pPr lvl="1">
              <a:spcAft>
                <a:spcPts val="1000"/>
              </a:spcAft>
              <a:buFont typeface="Arial" pitchFamily="34" charset="0"/>
              <a:buChar char="•"/>
            </a:pPr>
            <a:r>
              <a:rPr lang="en-US" sz="2200" dirty="0" smtClean="0"/>
              <a:t>This gives you an idea of how your customer database compares to the US population in general</a:t>
            </a:r>
          </a:p>
        </p:txBody>
      </p:sp>
      <p:sp>
        <p:nvSpPr>
          <p:cNvPr id="8" name="Title 90"/>
          <p:cNvSpPr txBox="1">
            <a:spLocks/>
          </p:cNvSpPr>
          <p:nvPr/>
        </p:nvSpPr>
        <p:spPr bwMode="white">
          <a:xfrm>
            <a:off x="62341" y="6587836"/>
            <a:ext cx="8956968" cy="1882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0" bIns="0" numCol="1" anchor="b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 Black"/>
              <a:ea typeface="Geneva" pitchFamily="-65" charset="-128"/>
              <a:cs typeface="Geneva" pitchFamily="-10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3299375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90"/>
          <p:cNvSpPr>
            <a:spLocks noGrp="1"/>
          </p:cNvSpPr>
          <p:nvPr>
            <p:ph type="title"/>
          </p:nvPr>
        </p:nvSpPr>
        <p:spPr>
          <a:xfrm>
            <a:off x="0" y="236538"/>
            <a:ext cx="9254055" cy="5254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 General, in Interpreting an Index…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1143000"/>
            <a:ext cx="9144000" cy="6324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000"/>
              </a:spcAft>
              <a:buFont typeface="Arial" pitchFamily="34" charset="0"/>
              <a:buChar char="•"/>
            </a:pPr>
            <a:r>
              <a:rPr lang="en-US" sz="2200" dirty="0" smtClean="0"/>
              <a:t>When the index is above 100, then there is a higher incidence of the group or characteristic in the group you are examining than in the baseline group</a:t>
            </a:r>
          </a:p>
          <a:p>
            <a:pPr>
              <a:spcAft>
                <a:spcPts val="1000"/>
              </a:spcAft>
              <a:buFont typeface="Arial" pitchFamily="34" charset="0"/>
              <a:buChar char="•"/>
            </a:pPr>
            <a:endParaRPr lang="en-US" sz="2200" dirty="0" smtClean="0"/>
          </a:p>
          <a:p>
            <a:pPr>
              <a:spcAft>
                <a:spcPts val="1000"/>
              </a:spcAft>
              <a:buFont typeface="Arial" pitchFamily="34" charset="0"/>
              <a:buChar char="•"/>
            </a:pPr>
            <a:r>
              <a:rPr lang="en-US" sz="2200" dirty="0" smtClean="0"/>
              <a:t>When the number is below 100, then there is a lower incidence of the group or characteristic in the group you are examining than in the baseline group</a:t>
            </a:r>
          </a:p>
          <a:p>
            <a:pPr>
              <a:spcAft>
                <a:spcPts val="1000"/>
              </a:spcAft>
              <a:buFont typeface="Arial" pitchFamily="34" charset="0"/>
              <a:buChar char="•"/>
            </a:pPr>
            <a:endParaRPr lang="en-US" sz="2200" dirty="0" smtClean="0"/>
          </a:p>
          <a:p>
            <a:pPr>
              <a:spcAft>
                <a:spcPts val="1000"/>
              </a:spcAft>
              <a:buFont typeface="Arial" pitchFamily="34" charset="0"/>
              <a:buChar char="•"/>
            </a:pPr>
            <a:r>
              <a:rPr lang="en-US" sz="2200" dirty="0" smtClean="0"/>
              <a:t>An index of 100 means that the group you are examining has the same incidence or level of characteristics as the baseline group</a:t>
            </a:r>
          </a:p>
          <a:p>
            <a:pPr>
              <a:spcAft>
                <a:spcPts val="1000"/>
              </a:spcAft>
              <a:buFont typeface="Arial" pitchFamily="34" charset="0"/>
              <a:buChar char="•"/>
            </a:pPr>
            <a:endParaRPr lang="en-US" sz="2200" dirty="0" smtClean="0"/>
          </a:p>
          <a:p>
            <a:pPr>
              <a:spcAft>
                <a:spcPts val="1000"/>
              </a:spcAft>
              <a:buFont typeface="Arial" pitchFamily="34" charset="0"/>
              <a:buChar char="•"/>
            </a:pPr>
            <a:r>
              <a:rPr lang="en-US" sz="2200" dirty="0" smtClean="0"/>
              <a:t>The comparison or baseline group is often the US population, but it doesn’t have to be…it can be any comparison group that is useful to your interpretation</a:t>
            </a:r>
          </a:p>
          <a:p>
            <a:pPr>
              <a:spcAft>
                <a:spcPts val="1000"/>
              </a:spcAft>
              <a:buFont typeface="Arial" pitchFamily="34" charset="0"/>
              <a:buChar char="•"/>
            </a:pPr>
            <a:endParaRPr lang="en-US" sz="2200" dirty="0" smtClean="0"/>
          </a:p>
          <a:p>
            <a:pPr>
              <a:spcAft>
                <a:spcPts val="1000"/>
              </a:spcAft>
              <a:buFont typeface="Arial" pitchFamily="34" charset="0"/>
              <a:buChar char="•"/>
            </a:pPr>
            <a:endParaRPr lang="en-US" sz="2200" dirty="0" smtClean="0"/>
          </a:p>
          <a:p>
            <a:pPr>
              <a:spcAft>
                <a:spcPts val="1000"/>
              </a:spcAft>
              <a:buFont typeface="Arial" pitchFamily="34" charset="0"/>
              <a:buChar char="•"/>
            </a:pPr>
            <a:endParaRPr lang="en-US" sz="2200" dirty="0" smtClean="0"/>
          </a:p>
        </p:txBody>
      </p:sp>
      <p:sp>
        <p:nvSpPr>
          <p:cNvPr id="8" name="Title 90"/>
          <p:cNvSpPr txBox="1">
            <a:spLocks/>
          </p:cNvSpPr>
          <p:nvPr/>
        </p:nvSpPr>
        <p:spPr bwMode="white">
          <a:xfrm>
            <a:off x="62341" y="6587836"/>
            <a:ext cx="8956968" cy="1882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0" bIns="0" numCol="1" anchor="b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 Black"/>
              <a:ea typeface="Geneva" pitchFamily="-65" charset="-128"/>
              <a:cs typeface="Geneva" pitchFamily="-10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3299375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304800" y="0"/>
            <a:ext cx="9829800" cy="7162800"/>
          </a:xfrm>
          <a:prstGeom prst="rect">
            <a:avLst/>
          </a:prstGeom>
          <a:ln>
            <a:gradFill flip="none" rotWithShape="1">
              <a:gsLst>
                <a:gs pos="0">
                  <a:schemeClr val="accent1">
                    <a:shade val="95000"/>
                    <a:satMod val="105000"/>
                    <a:alpha val="87000"/>
                  </a:schemeClr>
                </a:gs>
                <a:gs pos="100000">
                  <a:srgbClr val="FFFFFF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200" dirty="0" smtClean="0"/>
              <a:t>Off-the-shelf Segmentation Systems</a:t>
            </a:r>
          </a:p>
          <a:p>
            <a:pPr algn="ctr"/>
            <a:r>
              <a:rPr lang="en-US" sz="4200" dirty="0" smtClean="0"/>
              <a:t>Mosaic Segmentation System Example</a:t>
            </a:r>
            <a:endParaRPr lang="en-US" sz="4200" dirty="0"/>
          </a:p>
        </p:txBody>
      </p:sp>
    </p:spTree>
    <p:extLst>
      <p:ext uri="{BB962C8B-B14F-4D97-AF65-F5344CB8AC3E}">
        <p14:creationId xmlns:p14="http://schemas.microsoft.com/office/powerpoint/2010/main" val="909251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1295400" y="2743200"/>
            <a:ext cx="8385175" cy="23669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Go to Mosaic Groups and Clusters PDF</a:t>
            </a:r>
          </a:p>
          <a:p>
            <a:pPr marL="0" indent="0">
              <a:buNone/>
            </a:pPr>
            <a:r>
              <a:rPr lang="en-US" dirty="0" smtClean="0"/>
              <a:t>Then </a:t>
            </a:r>
            <a:r>
              <a:rPr lang="en-US" dirty="0" err="1" smtClean="0"/>
              <a:t>Oneview</a:t>
            </a:r>
            <a:r>
              <a:rPr lang="en-US" smtClean="0"/>
              <a:t> demonstration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47498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90"/>
          <p:cNvSpPr>
            <a:spLocks noGrp="1"/>
          </p:cNvSpPr>
          <p:nvPr>
            <p:ph type="title"/>
          </p:nvPr>
        </p:nvSpPr>
        <p:spPr>
          <a:xfrm>
            <a:off x="0" y="0"/>
            <a:ext cx="9254055" cy="5254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Mass Marketing vs. Market Segmentation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3505200"/>
            <a:ext cx="8839201" cy="41190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000"/>
              </a:spcAft>
              <a:buFont typeface="Arial" pitchFamily="34" charset="0"/>
              <a:buChar char="•"/>
            </a:pPr>
            <a:r>
              <a:rPr lang="en-US" sz="2200" dirty="0" smtClean="0"/>
              <a:t>Mass Marketing</a:t>
            </a:r>
          </a:p>
          <a:p>
            <a:pPr lvl="1">
              <a:spcAft>
                <a:spcPts val="1000"/>
              </a:spcAft>
              <a:buFont typeface="Arial" pitchFamily="34" charset="0"/>
              <a:buChar char="•"/>
            </a:pPr>
            <a:r>
              <a:rPr lang="en-US" sz="2200" dirty="0" smtClean="0"/>
              <a:t>Ignores most of the differences of customers and prospects in the marketplace</a:t>
            </a:r>
          </a:p>
          <a:p>
            <a:pPr lvl="1">
              <a:spcAft>
                <a:spcPts val="1000"/>
              </a:spcAft>
              <a:buFont typeface="Arial" pitchFamily="34" charset="0"/>
              <a:buChar char="•"/>
            </a:pPr>
            <a:r>
              <a:rPr lang="en-US" sz="2200" dirty="0" smtClean="0"/>
              <a:t>Targets a wide audience often with a shotgun approach</a:t>
            </a:r>
          </a:p>
          <a:p>
            <a:pPr lvl="1">
              <a:spcAft>
                <a:spcPts val="1000"/>
              </a:spcAft>
              <a:buFont typeface="Arial" pitchFamily="34" charset="0"/>
              <a:buChar char="•"/>
            </a:pPr>
            <a:r>
              <a:rPr lang="en-US" sz="2200" dirty="0" smtClean="0"/>
              <a:t>Lower research costs</a:t>
            </a:r>
          </a:p>
          <a:p>
            <a:pPr lvl="1">
              <a:spcAft>
                <a:spcPts val="1000"/>
              </a:spcAft>
              <a:buFont typeface="Arial" pitchFamily="34" charset="0"/>
              <a:buChar char="•"/>
            </a:pPr>
            <a:r>
              <a:rPr lang="en-US" sz="2200" dirty="0" smtClean="0"/>
              <a:t>Less chance of misreading customer cues and characteristics</a:t>
            </a:r>
          </a:p>
          <a:p>
            <a:pPr>
              <a:buFont typeface="Arial" pitchFamily="34" charset="0"/>
              <a:buChar char="•"/>
            </a:pPr>
            <a:endParaRPr lang="en-US" sz="2200" dirty="0" smtClean="0"/>
          </a:p>
          <a:p>
            <a:pPr>
              <a:buFont typeface="Arial" pitchFamily="34" charset="0"/>
              <a:buChar char="•"/>
            </a:pPr>
            <a:endParaRPr lang="en-US" sz="2200" dirty="0" smtClean="0"/>
          </a:p>
          <a:p>
            <a:pPr>
              <a:buFont typeface="Arial" pitchFamily="34" charset="0"/>
              <a:buChar char="•"/>
            </a:pPr>
            <a:endParaRPr lang="en-US" sz="2200" dirty="0" smtClean="0"/>
          </a:p>
          <a:p>
            <a:pPr>
              <a:buFont typeface="Arial" pitchFamily="34" charset="0"/>
              <a:buChar char="•"/>
            </a:pPr>
            <a:endParaRPr lang="en-US" sz="2200" dirty="0" smtClean="0"/>
          </a:p>
        </p:txBody>
      </p:sp>
      <p:sp>
        <p:nvSpPr>
          <p:cNvPr id="8" name="Title 90"/>
          <p:cNvSpPr txBox="1">
            <a:spLocks/>
          </p:cNvSpPr>
          <p:nvPr/>
        </p:nvSpPr>
        <p:spPr bwMode="white">
          <a:xfrm>
            <a:off x="62341" y="6587836"/>
            <a:ext cx="8956968" cy="1882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0" bIns="0" numCol="1" anchor="b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 Black"/>
              <a:ea typeface="Geneva" pitchFamily="-65" charset="-128"/>
              <a:cs typeface="Geneva" pitchFamily="-108" charset="-128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762000"/>
            <a:ext cx="3810000" cy="2853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99375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304800" y="0"/>
            <a:ext cx="9829800" cy="7162800"/>
          </a:xfrm>
          <a:prstGeom prst="rect">
            <a:avLst/>
          </a:prstGeom>
          <a:ln>
            <a:gradFill flip="none" rotWithShape="1">
              <a:gsLst>
                <a:gs pos="0">
                  <a:schemeClr val="accent1">
                    <a:shade val="95000"/>
                    <a:satMod val="105000"/>
                    <a:alpha val="87000"/>
                  </a:schemeClr>
                </a:gs>
                <a:gs pos="100000">
                  <a:srgbClr val="FFFFFF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200" dirty="0" smtClean="0"/>
              <a:t>Custom Segmentation Systems</a:t>
            </a:r>
            <a:endParaRPr lang="en-US" sz="4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90"/>
          <p:cNvSpPr>
            <a:spLocks noGrp="1"/>
          </p:cNvSpPr>
          <p:nvPr>
            <p:ph type="title"/>
          </p:nvPr>
        </p:nvSpPr>
        <p:spPr>
          <a:xfrm>
            <a:off x="0" y="304800"/>
            <a:ext cx="9254055" cy="5254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Custom Market Segmentation Systems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3429000"/>
            <a:ext cx="9144000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000"/>
              </a:spcAft>
              <a:buFont typeface="Arial" pitchFamily="34" charset="0"/>
              <a:buChar char="•"/>
            </a:pPr>
            <a:r>
              <a:rPr lang="en-US" sz="2200" dirty="0" smtClean="0"/>
              <a:t>Custom segmentation systems are often built for a specific purpose and brand</a:t>
            </a:r>
          </a:p>
          <a:p>
            <a:pPr lvl="1">
              <a:spcAft>
                <a:spcPts val="1000"/>
              </a:spcAft>
              <a:buFont typeface="Arial" pitchFamily="34" charset="0"/>
              <a:buChar char="•"/>
            </a:pPr>
            <a:r>
              <a:rPr lang="en-US" sz="2200" dirty="0" smtClean="0"/>
              <a:t>Some systems may just be developed using already syndicated measures and data</a:t>
            </a:r>
          </a:p>
          <a:p>
            <a:pPr lvl="2">
              <a:spcAft>
                <a:spcPts val="1000"/>
              </a:spcAft>
              <a:buFont typeface="Arial" pitchFamily="34" charset="0"/>
              <a:buChar char="•"/>
            </a:pPr>
            <a:r>
              <a:rPr lang="en-US" sz="2200" dirty="0" smtClean="0"/>
              <a:t>Cheaper since no data collection</a:t>
            </a:r>
          </a:p>
          <a:p>
            <a:pPr lvl="2">
              <a:spcAft>
                <a:spcPts val="1000"/>
              </a:spcAft>
              <a:buFont typeface="Arial" pitchFamily="34" charset="0"/>
              <a:buChar char="•"/>
            </a:pPr>
            <a:r>
              <a:rPr lang="en-US" sz="2200" dirty="0" smtClean="0"/>
              <a:t>Take advantage of all the related syndicated measures</a:t>
            </a:r>
          </a:p>
          <a:p>
            <a:pPr lvl="1">
              <a:spcAft>
                <a:spcPts val="1000"/>
              </a:spcAft>
              <a:buFont typeface="Arial" pitchFamily="34" charset="0"/>
              <a:buChar char="•"/>
            </a:pPr>
            <a:r>
              <a:rPr lang="en-US" sz="2200" dirty="0" smtClean="0"/>
              <a:t>Some systems are more custom and require collection of primary data</a:t>
            </a:r>
          </a:p>
          <a:p>
            <a:pPr lvl="2">
              <a:spcAft>
                <a:spcPts val="1000"/>
              </a:spcAft>
              <a:buFont typeface="Arial" pitchFamily="34" charset="0"/>
              <a:buChar char="•"/>
            </a:pPr>
            <a:r>
              <a:rPr lang="en-US" sz="2200" dirty="0" smtClean="0"/>
              <a:t>Most costly because it requires measure development and data collection</a:t>
            </a:r>
          </a:p>
          <a:p>
            <a:pPr>
              <a:buFont typeface="Arial" pitchFamily="34" charset="0"/>
              <a:buChar char="•"/>
            </a:pPr>
            <a:endParaRPr lang="en-US" sz="2200" dirty="0" smtClean="0"/>
          </a:p>
        </p:txBody>
      </p:sp>
      <p:sp>
        <p:nvSpPr>
          <p:cNvPr id="8" name="Title 90"/>
          <p:cNvSpPr txBox="1">
            <a:spLocks/>
          </p:cNvSpPr>
          <p:nvPr/>
        </p:nvSpPr>
        <p:spPr bwMode="white">
          <a:xfrm>
            <a:off x="62341" y="6587836"/>
            <a:ext cx="8956968" cy="1882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0" bIns="0" numCol="1" anchor="b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 Black"/>
              <a:ea typeface="Geneva" pitchFamily="-65" charset="-128"/>
              <a:cs typeface="Geneva" pitchFamily="-108" charset="-128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914400"/>
            <a:ext cx="3549755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99375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90"/>
          <p:cNvSpPr>
            <a:spLocks noGrp="1"/>
          </p:cNvSpPr>
          <p:nvPr>
            <p:ph type="title"/>
          </p:nvPr>
        </p:nvSpPr>
        <p:spPr>
          <a:xfrm>
            <a:off x="0" y="304800"/>
            <a:ext cx="9254055" cy="5254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Custom Market Segmentation Systems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3429000"/>
            <a:ext cx="9144000" cy="25083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000"/>
              </a:spcAft>
              <a:buFont typeface="Arial" pitchFamily="34" charset="0"/>
              <a:buChar char="•"/>
            </a:pPr>
            <a:r>
              <a:rPr lang="en-US" sz="2200" dirty="0" smtClean="0"/>
              <a:t>Collecting primary data for custom segmentation system</a:t>
            </a:r>
          </a:p>
          <a:p>
            <a:pPr lvl="1">
              <a:spcAft>
                <a:spcPts val="1000"/>
              </a:spcAft>
              <a:buFont typeface="Arial" pitchFamily="34" charset="0"/>
              <a:buChar char="•"/>
            </a:pPr>
            <a:r>
              <a:rPr lang="en-US" sz="2200" dirty="0" smtClean="0"/>
              <a:t>One effective way to do this is to do a “</a:t>
            </a:r>
            <a:r>
              <a:rPr lang="en-US" sz="2200" dirty="0" err="1" smtClean="0"/>
              <a:t>recontact</a:t>
            </a:r>
            <a:r>
              <a:rPr lang="en-US" sz="2200" dirty="0" smtClean="0"/>
              <a:t>” of syndicated survey respondents</a:t>
            </a:r>
          </a:p>
          <a:p>
            <a:pPr lvl="2">
              <a:spcAft>
                <a:spcPts val="1000"/>
              </a:spcAft>
              <a:buFont typeface="Arial" pitchFamily="34" charset="0"/>
              <a:buChar char="•"/>
            </a:pPr>
            <a:r>
              <a:rPr lang="en-US" sz="2200" dirty="0" smtClean="0"/>
              <a:t>This allows you to collect your custom measures and then merge them with the already collected data</a:t>
            </a:r>
          </a:p>
          <a:p>
            <a:pPr lvl="1">
              <a:spcAft>
                <a:spcPts val="1000"/>
              </a:spcAft>
              <a:buFont typeface="Arial" pitchFamily="34" charset="0"/>
              <a:buChar char="•"/>
            </a:pPr>
            <a:r>
              <a:rPr lang="en-US" sz="2200" dirty="0" smtClean="0"/>
              <a:t>If not a </a:t>
            </a:r>
            <a:r>
              <a:rPr lang="en-US" sz="2200" dirty="0" err="1" smtClean="0"/>
              <a:t>recontact</a:t>
            </a:r>
            <a:r>
              <a:rPr lang="en-US" sz="2200" dirty="0" smtClean="0"/>
              <a:t>, then be sure you collect all the measures you need</a:t>
            </a:r>
          </a:p>
        </p:txBody>
      </p:sp>
      <p:sp>
        <p:nvSpPr>
          <p:cNvPr id="8" name="Title 90"/>
          <p:cNvSpPr txBox="1">
            <a:spLocks/>
          </p:cNvSpPr>
          <p:nvPr/>
        </p:nvSpPr>
        <p:spPr bwMode="white">
          <a:xfrm>
            <a:off x="62341" y="6587836"/>
            <a:ext cx="8956968" cy="1882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0" bIns="0" numCol="1" anchor="b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 Black"/>
              <a:ea typeface="Geneva" pitchFamily="-65" charset="-128"/>
              <a:cs typeface="Geneva" pitchFamily="-108" charset="-128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990600"/>
            <a:ext cx="3549755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99375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90"/>
          <p:cNvSpPr>
            <a:spLocks noGrp="1"/>
          </p:cNvSpPr>
          <p:nvPr>
            <p:ph type="title"/>
          </p:nvPr>
        </p:nvSpPr>
        <p:spPr>
          <a:xfrm>
            <a:off x="0" y="304800"/>
            <a:ext cx="9254055" cy="5254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Custom Market Segmentation Systems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1143000"/>
            <a:ext cx="9144000" cy="29751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000"/>
              </a:spcAft>
              <a:buFont typeface="Arial" pitchFamily="34" charset="0"/>
              <a:buChar char="•"/>
            </a:pPr>
            <a:r>
              <a:rPr lang="en-US" sz="2200" dirty="0" smtClean="0"/>
              <a:t>Collecting primary data for custom segmentation system</a:t>
            </a:r>
          </a:p>
          <a:p>
            <a:pPr lvl="1">
              <a:spcAft>
                <a:spcPts val="1000"/>
              </a:spcAft>
              <a:buFont typeface="Arial" pitchFamily="34" charset="0"/>
              <a:buChar char="•"/>
            </a:pPr>
            <a:r>
              <a:rPr lang="en-US" sz="2200" dirty="0" smtClean="0"/>
              <a:t>Sometimes the data is collected from client’s own customer database</a:t>
            </a:r>
          </a:p>
          <a:p>
            <a:pPr lvl="2">
              <a:spcAft>
                <a:spcPts val="1000"/>
              </a:spcAft>
              <a:buFont typeface="Arial" pitchFamily="34" charset="0"/>
              <a:buChar char="•"/>
            </a:pPr>
            <a:r>
              <a:rPr lang="en-US" sz="2200" dirty="0" smtClean="0"/>
              <a:t>Custom segmentation measure data is collected from a subset of customers</a:t>
            </a:r>
          </a:p>
          <a:p>
            <a:pPr lvl="2">
              <a:spcAft>
                <a:spcPts val="1000"/>
              </a:spcAft>
              <a:buFont typeface="Arial" pitchFamily="34" charset="0"/>
              <a:buChar char="•"/>
            </a:pPr>
            <a:r>
              <a:rPr lang="en-US" sz="2200" dirty="0" smtClean="0"/>
              <a:t>Custom segmentation is then built</a:t>
            </a:r>
          </a:p>
          <a:p>
            <a:pPr lvl="2">
              <a:spcAft>
                <a:spcPts val="1000"/>
              </a:spcAft>
              <a:buFont typeface="Arial" pitchFamily="34" charset="0"/>
              <a:buChar char="•"/>
            </a:pPr>
            <a:r>
              <a:rPr lang="en-US" sz="2200" dirty="0" smtClean="0"/>
              <a:t>Statistical model is then constructed to model the segments from the subset of the customer database to the rest of the customers</a:t>
            </a:r>
          </a:p>
        </p:txBody>
      </p:sp>
      <p:sp>
        <p:nvSpPr>
          <p:cNvPr id="8" name="Title 90"/>
          <p:cNvSpPr txBox="1">
            <a:spLocks/>
          </p:cNvSpPr>
          <p:nvPr/>
        </p:nvSpPr>
        <p:spPr bwMode="white">
          <a:xfrm>
            <a:off x="62341" y="6587836"/>
            <a:ext cx="8956968" cy="1882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0" bIns="0" numCol="1" anchor="b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 Black"/>
              <a:ea typeface="Geneva" pitchFamily="-65" charset="-128"/>
              <a:cs typeface="Geneva" pitchFamily="-108" charset="-128"/>
            </a:endParaRPr>
          </a:p>
        </p:txBody>
      </p:sp>
      <p:graphicFrame>
        <p:nvGraphicFramePr>
          <p:cNvPr id="7" name="Chart 6"/>
          <p:cNvGraphicFramePr/>
          <p:nvPr/>
        </p:nvGraphicFramePr>
        <p:xfrm>
          <a:off x="-609600" y="3810000"/>
          <a:ext cx="4876800" cy="2514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Chart 10"/>
          <p:cNvGraphicFramePr/>
          <p:nvPr/>
        </p:nvGraphicFramePr>
        <p:xfrm>
          <a:off x="6324600" y="4419600"/>
          <a:ext cx="2819400" cy="152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2" name="Plaque 11"/>
          <p:cNvSpPr/>
          <p:nvPr/>
        </p:nvSpPr>
        <p:spPr>
          <a:xfrm>
            <a:off x="3429000" y="4343400"/>
            <a:ext cx="2133600" cy="1524000"/>
          </a:xfrm>
          <a:prstGeom prst="plaque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038600" y="4800600"/>
            <a:ext cx="152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Statistical</a:t>
            </a:r>
          </a:p>
          <a:p>
            <a:r>
              <a:rPr lang="en-US" dirty="0" smtClean="0"/>
              <a:t>  Model</a:t>
            </a:r>
            <a:endParaRPr lang="en-US" dirty="0"/>
          </a:p>
        </p:txBody>
      </p:sp>
      <p:sp>
        <p:nvSpPr>
          <p:cNvPr id="16" name="Right Arrow 15"/>
          <p:cNvSpPr/>
          <p:nvPr/>
        </p:nvSpPr>
        <p:spPr>
          <a:xfrm>
            <a:off x="2438400" y="5029200"/>
            <a:ext cx="673608" cy="4572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17" name="Right Arrow 16"/>
          <p:cNvSpPr/>
          <p:nvPr/>
        </p:nvSpPr>
        <p:spPr>
          <a:xfrm>
            <a:off x="5943600" y="5029200"/>
            <a:ext cx="673608" cy="4572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299375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90"/>
          <p:cNvSpPr>
            <a:spLocks noGrp="1"/>
          </p:cNvSpPr>
          <p:nvPr>
            <p:ph type="title"/>
          </p:nvPr>
        </p:nvSpPr>
        <p:spPr>
          <a:xfrm>
            <a:off x="0" y="304800"/>
            <a:ext cx="9254055" cy="5254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Custom Market Segmentation Systems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4349621"/>
            <a:ext cx="9144000" cy="1236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000"/>
              </a:spcAft>
              <a:buFont typeface="Arial" pitchFamily="34" charset="0"/>
              <a:buChar char="•"/>
            </a:pPr>
            <a:r>
              <a:rPr lang="en-US" sz="2200" dirty="0" smtClean="0"/>
              <a:t>What kinds of measures are custom built segmentation systems built of?</a:t>
            </a:r>
          </a:p>
          <a:p>
            <a:pPr lvl="1">
              <a:spcAft>
                <a:spcPts val="1000"/>
              </a:spcAft>
              <a:buFont typeface="Arial" pitchFamily="34" charset="0"/>
              <a:buChar char="•"/>
            </a:pPr>
            <a:r>
              <a:rPr lang="en-US" sz="2200" dirty="0" smtClean="0"/>
              <a:t>Less emphasis on demographics and geography – more emphasis on behavior and psychographics</a:t>
            </a:r>
          </a:p>
        </p:txBody>
      </p:sp>
      <p:sp>
        <p:nvSpPr>
          <p:cNvPr id="8" name="Title 90"/>
          <p:cNvSpPr txBox="1">
            <a:spLocks/>
          </p:cNvSpPr>
          <p:nvPr/>
        </p:nvSpPr>
        <p:spPr bwMode="white">
          <a:xfrm>
            <a:off x="62341" y="6587836"/>
            <a:ext cx="8956968" cy="1882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0" bIns="0" numCol="1" anchor="b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 Black"/>
              <a:ea typeface="Geneva" pitchFamily="-65" charset="-128"/>
              <a:cs typeface="Geneva" pitchFamily="-108" charset="-128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990600"/>
            <a:ext cx="4343400" cy="325335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486400" y="3886200"/>
            <a:ext cx="1219200" cy="381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99375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90"/>
          <p:cNvSpPr>
            <a:spLocks noGrp="1"/>
          </p:cNvSpPr>
          <p:nvPr>
            <p:ph type="title"/>
          </p:nvPr>
        </p:nvSpPr>
        <p:spPr>
          <a:xfrm>
            <a:off x="0" y="304800"/>
            <a:ext cx="9254055" cy="5254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 Set of Measures as Segmentation Drivers</a:t>
            </a:r>
            <a:endParaRPr lang="en-US" dirty="0"/>
          </a:p>
        </p:txBody>
      </p:sp>
      <p:sp>
        <p:nvSpPr>
          <p:cNvPr id="8" name="Title 90"/>
          <p:cNvSpPr txBox="1">
            <a:spLocks/>
          </p:cNvSpPr>
          <p:nvPr/>
        </p:nvSpPr>
        <p:spPr bwMode="white">
          <a:xfrm>
            <a:off x="62341" y="6587836"/>
            <a:ext cx="8956968" cy="1882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0" bIns="0" numCol="1" anchor="b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 Black"/>
              <a:ea typeface="Geneva" pitchFamily="-65" charset="-128"/>
              <a:cs typeface="Geneva" pitchFamily="-108" charset="-128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486400" y="3886200"/>
            <a:ext cx="1219200" cy="381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33400" y="2667000"/>
            <a:ext cx="8229600" cy="4016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000"/>
              </a:spcAft>
              <a:buFont typeface="Arial"/>
              <a:buChar char="•"/>
            </a:pPr>
            <a:r>
              <a:rPr lang="en-US" dirty="0" smtClean="0"/>
              <a:t>I like to use coupons to save money when I shop</a:t>
            </a:r>
          </a:p>
          <a:p>
            <a:pPr>
              <a:spcAft>
                <a:spcPts val="1000"/>
              </a:spcAft>
              <a:buFont typeface="Arial"/>
              <a:buChar char="•"/>
            </a:pPr>
            <a:r>
              <a:rPr lang="en-US" dirty="0" smtClean="0"/>
              <a:t>I usually wait until the item I want goes on sale before I buy it</a:t>
            </a:r>
          </a:p>
          <a:p>
            <a:pPr>
              <a:spcAft>
                <a:spcPts val="1000"/>
              </a:spcAft>
              <a:buFont typeface="Arial"/>
              <a:buChar char="•"/>
            </a:pPr>
            <a:r>
              <a:rPr lang="en-US" dirty="0" smtClean="0"/>
              <a:t>I will compare prices from store to store to get the best deal</a:t>
            </a:r>
          </a:p>
          <a:p>
            <a:pPr>
              <a:spcAft>
                <a:spcPts val="1000"/>
              </a:spcAft>
              <a:buFont typeface="Arial"/>
              <a:buChar char="•"/>
            </a:pPr>
            <a:r>
              <a:rPr lang="en-US" dirty="0" smtClean="0"/>
              <a:t>I often buy things that I know will impress my friends</a:t>
            </a:r>
          </a:p>
          <a:p>
            <a:pPr>
              <a:spcAft>
                <a:spcPts val="1000"/>
              </a:spcAft>
              <a:buFont typeface="Arial"/>
              <a:buChar char="•"/>
            </a:pPr>
            <a:r>
              <a:rPr lang="en-US" dirty="0" smtClean="0"/>
              <a:t>I usually shop for the latest in fashion</a:t>
            </a:r>
          </a:p>
          <a:p>
            <a:pPr>
              <a:spcAft>
                <a:spcPts val="1000"/>
              </a:spcAft>
              <a:buFont typeface="Arial"/>
              <a:buChar char="•"/>
            </a:pPr>
            <a:r>
              <a:rPr lang="en-US" dirty="0" smtClean="0"/>
              <a:t>Designer labels usually mean better quality products</a:t>
            </a:r>
          </a:p>
          <a:p>
            <a:pPr>
              <a:spcAft>
                <a:spcPts val="1000"/>
              </a:spcAft>
              <a:buFont typeface="Arial"/>
              <a:buChar char="•"/>
            </a:pPr>
            <a:r>
              <a:rPr lang="en-US" dirty="0" smtClean="0"/>
              <a:t>When I find a brand that I like, I usually stick with it</a:t>
            </a:r>
          </a:p>
          <a:p>
            <a:pPr>
              <a:spcAft>
                <a:spcPts val="1000"/>
              </a:spcAft>
              <a:buFont typeface="Arial"/>
              <a:buChar char="•"/>
            </a:pPr>
            <a:r>
              <a:rPr lang="en-US" dirty="0" smtClean="0"/>
              <a:t>When I see a brand I use advertised, I usually pay attention to the advertisement</a:t>
            </a:r>
          </a:p>
          <a:p>
            <a:pPr>
              <a:spcAft>
                <a:spcPts val="1000"/>
              </a:spcAft>
              <a:buFont typeface="Arial"/>
              <a:buChar char="•"/>
            </a:pPr>
            <a:r>
              <a:rPr lang="en-US" dirty="0" smtClean="0"/>
              <a:t>It is important to me that I can count on the quality of a brand name product</a:t>
            </a:r>
          </a:p>
          <a:p>
            <a:pPr>
              <a:spcAft>
                <a:spcPts val="1000"/>
              </a:spcAft>
              <a:buFont typeface="Arial"/>
              <a:buChar char="•"/>
            </a:pP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0" y="1364159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000"/>
              </a:spcAft>
              <a:buFont typeface="Arial" pitchFamily="34" charset="0"/>
              <a:buChar char="•"/>
            </a:pPr>
            <a:r>
              <a:rPr lang="en-US" sz="2200" dirty="0" smtClean="0"/>
              <a:t>Think carefully about the characteristics that you want to discriminate your customers by…</a:t>
            </a:r>
          </a:p>
        </p:txBody>
      </p:sp>
    </p:spTree>
    <p:extLst>
      <p:ext uri="{BB962C8B-B14F-4D97-AF65-F5344CB8AC3E}">
        <p14:creationId xmlns:p14="http://schemas.microsoft.com/office/powerpoint/2010/main" val="233299375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90"/>
          <p:cNvSpPr>
            <a:spLocks noGrp="1"/>
          </p:cNvSpPr>
          <p:nvPr>
            <p:ph type="title"/>
          </p:nvPr>
        </p:nvSpPr>
        <p:spPr>
          <a:xfrm>
            <a:off x="0" y="228600"/>
            <a:ext cx="9254055" cy="5254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Constructing Abstract Concepts for Segmentation Drivers</a:t>
            </a:r>
            <a:endParaRPr lang="en-US" dirty="0"/>
          </a:p>
        </p:txBody>
      </p:sp>
      <p:sp>
        <p:nvSpPr>
          <p:cNvPr id="8" name="Title 90"/>
          <p:cNvSpPr txBox="1">
            <a:spLocks/>
          </p:cNvSpPr>
          <p:nvPr/>
        </p:nvSpPr>
        <p:spPr bwMode="white">
          <a:xfrm>
            <a:off x="62341" y="6587836"/>
            <a:ext cx="8956968" cy="1882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0" bIns="0" numCol="1" anchor="b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 Black"/>
              <a:ea typeface="Geneva" pitchFamily="-65" charset="-128"/>
              <a:cs typeface="Geneva" pitchFamily="-108" charset="-128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486400" y="3886200"/>
            <a:ext cx="1219200" cy="381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09600" y="1771471"/>
            <a:ext cx="1752600" cy="120032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1000"/>
              </a:spcAft>
            </a:pPr>
            <a:r>
              <a:rPr lang="en-US" dirty="0" smtClean="0"/>
              <a:t>I like to use coupons to save money when I shop</a:t>
            </a:r>
          </a:p>
        </p:txBody>
      </p:sp>
      <p:sp>
        <p:nvSpPr>
          <p:cNvPr id="10" name="Rectangle 9"/>
          <p:cNvSpPr/>
          <p:nvPr/>
        </p:nvSpPr>
        <p:spPr>
          <a:xfrm>
            <a:off x="3505200" y="1771471"/>
            <a:ext cx="1752600" cy="147732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1000"/>
              </a:spcAft>
            </a:pPr>
            <a:r>
              <a:rPr lang="en-US" dirty="0" smtClean="0"/>
              <a:t>I usually wait until the item I want goes on sale before I buy it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477000" y="1771471"/>
            <a:ext cx="1752600" cy="120032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1000"/>
              </a:spcAft>
            </a:pPr>
            <a:r>
              <a:rPr lang="en-US" dirty="0" smtClean="0"/>
              <a:t>I will compare prices from store to store to get the best deal</a:t>
            </a:r>
          </a:p>
        </p:txBody>
      </p:sp>
      <p:sp>
        <p:nvSpPr>
          <p:cNvPr id="12" name="Oval 11"/>
          <p:cNvSpPr/>
          <p:nvPr/>
        </p:nvSpPr>
        <p:spPr>
          <a:xfrm>
            <a:off x="2895600" y="4953000"/>
            <a:ext cx="3810000" cy="1447800"/>
          </a:xfrm>
          <a:prstGeom prst="ellipse">
            <a:avLst/>
          </a:prstGeom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Cost Conscious</a:t>
            </a:r>
            <a:endParaRPr lang="en-US" sz="2400" dirty="0"/>
          </a:p>
        </p:txBody>
      </p:sp>
      <p:cxnSp>
        <p:nvCxnSpPr>
          <p:cNvPr id="13" name="Straight Connector 12"/>
          <p:cNvCxnSpPr>
            <a:stCxn id="12" idx="1"/>
            <a:endCxn id="9" idx="2"/>
          </p:cNvCxnSpPr>
          <p:nvPr/>
        </p:nvCxnSpPr>
        <p:spPr>
          <a:xfrm rot="16200000" flipV="1">
            <a:off x="1373119" y="3084582"/>
            <a:ext cx="2193225" cy="1967662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2" idx="0"/>
            <a:endCxn id="10" idx="2"/>
          </p:cNvCxnSpPr>
          <p:nvPr/>
        </p:nvCxnSpPr>
        <p:spPr>
          <a:xfrm rot="16200000" flipV="1">
            <a:off x="3738950" y="3891350"/>
            <a:ext cx="1704201" cy="419100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2" idx="7"/>
            <a:endCxn id="11" idx="2"/>
          </p:cNvCxnSpPr>
          <p:nvPr/>
        </p:nvCxnSpPr>
        <p:spPr>
          <a:xfrm rot="5400000" flipH="1" flipV="1">
            <a:off x="5653857" y="3465582"/>
            <a:ext cx="2193225" cy="1205662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2993753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90"/>
          <p:cNvSpPr>
            <a:spLocks noGrp="1"/>
          </p:cNvSpPr>
          <p:nvPr>
            <p:ph type="title"/>
          </p:nvPr>
        </p:nvSpPr>
        <p:spPr>
          <a:xfrm>
            <a:off x="0" y="228600"/>
            <a:ext cx="9254055" cy="5254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Constructing Abstract Concepts for Segmentation Drivers</a:t>
            </a:r>
            <a:endParaRPr lang="en-US" dirty="0"/>
          </a:p>
        </p:txBody>
      </p:sp>
      <p:sp>
        <p:nvSpPr>
          <p:cNvPr id="8" name="Title 90"/>
          <p:cNvSpPr txBox="1">
            <a:spLocks/>
          </p:cNvSpPr>
          <p:nvPr/>
        </p:nvSpPr>
        <p:spPr bwMode="white">
          <a:xfrm>
            <a:off x="62341" y="6587836"/>
            <a:ext cx="8956968" cy="1882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0" bIns="0" numCol="1" anchor="b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 Black"/>
              <a:ea typeface="Geneva" pitchFamily="-65" charset="-128"/>
              <a:cs typeface="Geneva" pitchFamily="-108" charset="-128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486400" y="3886200"/>
            <a:ext cx="1219200" cy="381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09600" y="1771471"/>
            <a:ext cx="1752600" cy="147732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1000"/>
              </a:spcAft>
            </a:pPr>
            <a:r>
              <a:rPr lang="en-US" dirty="0" smtClean="0"/>
              <a:t>I often buy things that I know will impress my friends</a:t>
            </a:r>
          </a:p>
        </p:txBody>
      </p:sp>
      <p:sp>
        <p:nvSpPr>
          <p:cNvPr id="10" name="Rectangle 9"/>
          <p:cNvSpPr/>
          <p:nvPr/>
        </p:nvSpPr>
        <p:spPr>
          <a:xfrm>
            <a:off x="3505200" y="1771471"/>
            <a:ext cx="1752600" cy="92333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1000"/>
              </a:spcAft>
            </a:pPr>
            <a:r>
              <a:rPr lang="en-US" dirty="0" smtClean="0"/>
              <a:t>I usually shop for the latest in fashion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477000" y="1771471"/>
            <a:ext cx="1752600" cy="120032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1000"/>
              </a:spcAft>
            </a:pPr>
            <a:r>
              <a:rPr lang="en-US" dirty="0" smtClean="0"/>
              <a:t>Designer labels usually mean better quality products</a:t>
            </a:r>
          </a:p>
        </p:txBody>
      </p:sp>
      <p:sp>
        <p:nvSpPr>
          <p:cNvPr id="12" name="Oval 11"/>
          <p:cNvSpPr/>
          <p:nvPr/>
        </p:nvSpPr>
        <p:spPr>
          <a:xfrm>
            <a:off x="2895600" y="4953000"/>
            <a:ext cx="3505200" cy="1447800"/>
          </a:xfrm>
          <a:prstGeom prst="ellipse">
            <a:avLst/>
          </a:prstGeom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Style Conscious</a:t>
            </a:r>
            <a:endParaRPr lang="en-US" sz="2400" dirty="0"/>
          </a:p>
        </p:txBody>
      </p:sp>
      <p:cxnSp>
        <p:nvCxnSpPr>
          <p:cNvPr id="13" name="Straight Connector 12"/>
          <p:cNvCxnSpPr>
            <a:stCxn id="12" idx="1"/>
            <a:endCxn id="9" idx="2"/>
          </p:cNvCxnSpPr>
          <p:nvPr/>
        </p:nvCxnSpPr>
        <p:spPr>
          <a:xfrm rot="16200000" flipV="1">
            <a:off x="1489300" y="3245399"/>
            <a:ext cx="1916226" cy="1923025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2" idx="0"/>
            <a:endCxn id="10" idx="2"/>
          </p:cNvCxnSpPr>
          <p:nvPr/>
        </p:nvCxnSpPr>
        <p:spPr>
          <a:xfrm rot="16200000" flipV="1">
            <a:off x="3385751" y="3690551"/>
            <a:ext cx="2258199" cy="266700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2" idx="7"/>
            <a:endCxn id="11" idx="2"/>
          </p:cNvCxnSpPr>
          <p:nvPr/>
        </p:nvCxnSpPr>
        <p:spPr>
          <a:xfrm rot="5400000" flipH="1" flipV="1">
            <a:off x="5523775" y="3335501"/>
            <a:ext cx="2193225" cy="1465825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2993753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90"/>
          <p:cNvSpPr>
            <a:spLocks noGrp="1"/>
          </p:cNvSpPr>
          <p:nvPr>
            <p:ph type="title"/>
          </p:nvPr>
        </p:nvSpPr>
        <p:spPr>
          <a:xfrm>
            <a:off x="0" y="228600"/>
            <a:ext cx="9254055" cy="5254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Constructing Abstract Concepts for Segmentation Drivers</a:t>
            </a:r>
            <a:endParaRPr lang="en-US" dirty="0"/>
          </a:p>
        </p:txBody>
      </p:sp>
      <p:sp>
        <p:nvSpPr>
          <p:cNvPr id="8" name="Title 90"/>
          <p:cNvSpPr txBox="1">
            <a:spLocks/>
          </p:cNvSpPr>
          <p:nvPr/>
        </p:nvSpPr>
        <p:spPr bwMode="white">
          <a:xfrm>
            <a:off x="62341" y="6587836"/>
            <a:ext cx="8956968" cy="1882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0" bIns="0" numCol="1" anchor="b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 Black"/>
              <a:ea typeface="Geneva" pitchFamily="-65" charset="-128"/>
              <a:cs typeface="Geneva" pitchFamily="-108" charset="-128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486400" y="3886200"/>
            <a:ext cx="1219200" cy="381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09600" y="1771471"/>
            <a:ext cx="1752600" cy="120032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1000"/>
              </a:spcAft>
            </a:pPr>
            <a:r>
              <a:rPr lang="en-US" dirty="0" smtClean="0"/>
              <a:t>When I find a brand that I like, I usually stick with it</a:t>
            </a:r>
          </a:p>
        </p:txBody>
      </p:sp>
      <p:sp>
        <p:nvSpPr>
          <p:cNvPr id="10" name="Rectangle 9"/>
          <p:cNvSpPr/>
          <p:nvPr/>
        </p:nvSpPr>
        <p:spPr>
          <a:xfrm>
            <a:off x="3505200" y="1771471"/>
            <a:ext cx="1752600" cy="175432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1000"/>
              </a:spcAft>
            </a:pPr>
            <a:r>
              <a:rPr lang="en-US" dirty="0" smtClean="0"/>
              <a:t>When I see a brand I use advertised, I usually pay attention to the advertisement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477000" y="1771471"/>
            <a:ext cx="1752600" cy="175432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1000"/>
              </a:spcAft>
            </a:pPr>
            <a:r>
              <a:rPr lang="en-US" dirty="0" smtClean="0"/>
              <a:t>It is important to me that I can count on the quality of a brand name product</a:t>
            </a:r>
          </a:p>
        </p:txBody>
      </p:sp>
      <p:sp>
        <p:nvSpPr>
          <p:cNvPr id="12" name="Oval 11"/>
          <p:cNvSpPr/>
          <p:nvPr/>
        </p:nvSpPr>
        <p:spPr>
          <a:xfrm>
            <a:off x="2895600" y="4953000"/>
            <a:ext cx="3505200" cy="1447800"/>
          </a:xfrm>
          <a:prstGeom prst="ellipse">
            <a:avLst/>
          </a:prstGeom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Brand Loyal</a:t>
            </a:r>
            <a:endParaRPr lang="en-US" sz="2400" dirty="0"/>
          </a:p>
        </p:txBody>
      </p:sp>
      <p:cxnSp>
        <p:nvCxnSpPr>
          <p:cNvPr id="13" name="Straight Connector 12"/>
          <p:cNvCxnSpPr>
            <a:stCxn id="12" idx="1"/>
            <a:endCxn id="9" idx="2"/>
          </p:cNvCxnSpPr>
          <p:nvPr/>
        </p:nvCxnSpPr>
        <p:spPr>
          <a:xfrm rot="16200000" flipV="1">
            <a:off x="1350801" y="3106900"/>
            <a:ext cx="2193225" cy="1923025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2" idx="0"/>
            <a:endCxn id="10" idx="2"/>
          </p:cNvCxnSpPr>
          <p:nvPr/>
        </p:nvCxnSpPr>
        <p:spPr>
          <a:xfrm rot="16200000" flipV="1">
            <a:off x="3801249" y="4106049"/>
            <a:ext cx="1427202" cy="266700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2" idx="7"/>
            <a:endCxn id="11" idx="2"/>
          </p:cNvCxnSpPr>
          <p:nvPr/>
        </p:nvCxnSpPr>
        <p:spPr>
          <a:xfrm rot="5400000" flipH="1" flipV="1">
            <a:off x="5800774" y="3612500"/>
            <a:ext cx="1639227" cy="1465825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2993753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90"/>
          <p:cNvSpPr>
            <a:spLocks noGrp="1"/>
          </p:cNvSpPr>
          <p:nvPr>
            <p:ph type="title"/>
          </p:nvPr>
        </p:nvSpPr>
        <p:spPr>
          <a:xfrm>
            <a:off x="0" y="304800"/>
            <a:ext cx="9254055" cy="5254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Applying the Clustering Algorithm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1143000"/>
            <a:ext cx="9144000" cy="5519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000"/>
              </a:spcAft>
              <a:buFont typeface="Arial" pitchFamily="34" charset="0"/>
              <a:buChar char="•"/>
            </a:pPr>
            <a:r>
              <a:rPr lang="en-US" sz="2200" dirty="0" smtClean="0"/>
              <a:t>We now have our three concepts/variables – Cost Consciousness, Style Consciousness and Brand Loyalty -  that we will use to put people into clusters or segments</a:t>
            </a:r>
          </a:p>
          <a:p>
            <a:pPr>
              <a:spcAft>
                <a:spcPts val="1000"/>
              </a:spcAft>
              <a:buFont typeface="Arial" pitchFamily="34" charset="0"/>
              <a:buChar char="•"/>
            </a:pPr>
            <a:endParaRPr lang="en-US" sz="2200" dirty="0" smtClean="0"/>
          </a:p>
          <a:p>
            <a:pPr>
              <a:spcAft>
                <a:spcPts val="1000"/>
              </a:spcAft>
              <a:buFont typeface="Arial" pitchFamily="34" charset="0"/>
              <a:buChar char="•"/>
            </a:pPr>
            <a:r>
              <a:rPr lang="en-US" sz="2200" dirty="0" smtClean="0"/>
              <a:t>The clustering algorithm tries to do two things simultaneously</a:t>
            </a:r>
          </a:p>
          <a:p>
            <a:pPr lvl="1">
              <a:spcAft>
                <a:spcPts val="1000"/>
              </a:spcAft>
              <a:buFont typeface="Arial" pitchFamily="34" charset="0"/>
              <a:buChar char="•"/>
            </a:pPr>
            <a:r>
              <a:rPr lang="en-US" sz="2200" dirty="0" smtClean="0"/>
              <a:t>Create segments that are as distinct from each other as possible in terms of the three concepts</a:t>
            </a:r>
          </a:p>
          <a:p>
            <a:pPr lvl="1">
              <a:spcAft>
                <a:spcPts val="1000"/>
              </a:spcAft>
              <a:buFont typeface="Arial" pitchFamily="34" charset="0"/>
              <a:buChar char="•"/>
            </a:pPr>
            <a:r>
              <a:rPr lang="en-US" sz="2200" dirty="0" smtClean="0"/>
              <a:t>Create segments so that people within a single cluster as are alike as possible across the three concepts</a:t>
            </a:r>
          </a:p>
          <a:p>
            <a:pPr>
              <a:spcAft>
                <a:spcPts val="1000"/>
              </a:spcAft>
              <a:buFont typeface="Arial" pitchFamily="34" charset="0"/>
              <a:buChar char="•"/>
            </a:pPr>
            <a:endParaRPr lang="en-US" sz="2200" dirty="0" smtClean="0"/>
          </a:p>
          <a:p>
            <a:pPr>
              <a:spcAft>
                <a:spcPts val="1000"/>
              </a:spcAft>
              <a:buFont typeface="Arial" pitchFamily="34" charset="0"/>
              <a:buChar char="•"/>
            </a:pPr>
            <a:r>
              <a:rPr lang="en-US" sz="2200" dirty="0" smtClean="0"/>
              <a:t>As we mentioned there are an almost infinite number of possible solutions…</a:t>
            </a:r>
          </a:p>
          <a:p>
            <a:pPr>
              <a:spcAft>
                <a:spcPts val="1000"/>
              </a:spcAft>
              <a:buFont typeface="Arial" pitchFamily="34" charset="0"/>
              <a:buChar char="•"/>
            </a:pPr>
            <a:endParaRPr lang="en-US" sz="2200" dirty="0" smtClean="0"/>
          </a:p>
          <a:p>
            <a:pPr>
              <a:spcAft>
                <a:spcPts val="1000"/>
              </a:spcAft>
              <a:buFont typeface="Arial" pitchFamily="34" charset="0"/>
              <a:buChar char="•"/>
            </a:pPr>
            <a:r>
              <a:rPr lang="en-US" sz="2200" dirty="0" smtClean="0"/>
              <a:t>In the next couple of slides there are hints about finding a good solution</a:t>
            </a:r>
          </a:p>
        </p:txBody>
      </p:sp>
      <p:sp>
        <p:nvSpPr>
          <p:cNvPr id="8" name="Title 90"/>
          <p:cNvSpPr txBox="1">
            <a:spLocks/>
          </p:cNvSpPr>
          <p:nvPr/>
        </p:nvSpPr>
        <p:spPr bwMode="white">
          <a:xfrm>
            <a:off x="62341" y="6587836"/>
            <a:ext cx="8956968" cy="1882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0" bIns="0" numCol="1" anchor="b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 Black"/>
              <a:ea typeface="Geneva" pitchFamily="-65" charset="-128"/>
              <a:cs typeface="Geneva" pitchFamily="-10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3299375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90"/>
          <p:cNvSpPr>
            <a:spLocks noGrp="1"/>
          </p:cNvSpPr>
          <p:nvPr>
            <p:ph type="title"/>
          </p:nvPr>
        </p:nvSpPr>
        <p:spPr>
          <a:xfrm>
            <a:off x="-33855" y="0"/>
            <a:ext cx="9254055" cy="5254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Mass Marketing vs. Market Segmentation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3276600"/>
            <a:ext cx="8839201" cy="4457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000"/>
              </a:spcAft>
              <a:buFont typeface="Arial" pitchFamily="34" charset="0"/>
              <a:buChar char="•"/>
            </a:pPr>
            <a:r>
              <a:rPr lang="en-US" sz="2200" dirty="0" smtClean="0"/>
              <a:t>Market Segmentation Approach</a:t>
            </a:r>
          </a:p>
          <a:p>
            <a:pPr lvl="1">
              <a:spcAft>
                <a:spcPts val="1000"/>
              </a:spcAft>
              <a:buFont typeface="Arial" pitchFamily="34" charset="0"/>
              <a:buChar char="•"/>
            </a:pPr>
            <a:r>
              <a:rPr lang="en-US" sz="2200" dirty="0" smtClean="0"/>
              <a:t>Utilizes information about customers and prospects to precisely target customers and prospects</a:t>
            </a:r>
          </a:p>
          <a:p>
            <a:pPr lvl="1">
              <a:spcAft>
                <a:spcPts val="1000"/>
              </a:spcAft>
              <a:buFont typeface="Arial" pitchFamily="34" charset="0"/>
              <a:buChar char="•"/>
            </a:pPr>
            <a:r>
              <a:rPr lang="en-US" sz="2200" dirty="0" smtClean="0"/>
              <a:t>Builds different customer/prospect segments, each with its own unique characteristics and qualities</a:t>
            </a:r>
          </a:p>
          <a:p>
            <a:pPr lvl="1">
              <a:spcAft>
                <a:spcPts val="1000"/>
              </a:spcAft>
              <a:buFont typeface="Arial" pitchFamily="34" charset="0"/>
              <a:buChar char="•"/>
            </a:pPr>
            <a:r>
              <a:rPr lang="en-US" sz="2200" dirty="0" smtClean="0"/>
              <a:t>Requires significant investment in research</a:t>
            </a:r>
          </a:p>
          <a:p>
            <a:pPr lvl="1">
              <a:spcAft>
                <a:spcPts val="1000"/>
              </a:spcAft>
              <a:buFont typeface="Arial" pitchFamily="34" charset="0"/>
              <a:buChar char="•"/>
            </a:pPr>
            <a:r>
              <a:rPr lang="en-US" sz="2200" dirty="0" smtClean="0"/>
              <a:t>More efficient use of advertising dollars</a:t>
            </a:r>
          </a:p>
          <a:p>
            <a:pPr>
              <a:buFont typeface="Arial" pitchFamily="34" charset="0"/>
              <a:buChar char="•"/>
            </a:pPr>
            <a:endParaRPr lang="en-US" sz="2200" dirty="0" smtClean="0"/>
          </a:p>
          <a:p>
            <a:pPr>
              <a:buFont typeface="Arial" pitchFamily="34" charset="0"/>
              <a:buChar char="•"/>
            </a:pPr>
            <a:endParaRPr lang="en-US" sz="2200" dirty="0" smtClean="0"/>
          </a:p>
          <a:p>
            <a:pPr>
              <a:buFont typeface="Arial" pitchFamily="34" charset="0"/>
              <a:buChar char="•"/>
            </a:pPr>
            <a:endParaRPr lang="en-US" sz="2200" dirty="0" smtClean="0"/>
          </a:p>
          <a:p>
            <a:pPr>
              <a:buFont typeface="Arial" pitchFamily="34" charset="0"/>
              <a:buChar char="•"/>
            </a:pPr>
            <a:endParaRPr lang="en-US" sz="2200" dirty="0" smtClean="0"/>
          </a:p>
        </p:txBody>
      </p:sp>
      <p:sp>
        <p:nvSpPr>
          <p:cNvPr id="8" name="Title 90"/>
          <p:cNvSpPr txBox="1">
            <a:spLocks/>
          </p:cNvSpPr>
          <p:nvPr/>
        </p:nvSpPr>
        <p:spPr bwMode="white">
          <a:xfrm>
            <a:off x="62341" y="6587836"/>
            <a:ext cx="8956968" cy="1882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0" bIns="0" numCol="1" anchor="b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 Black"/>
              <a:ea typeface="Geneva" pitchFamily="-65" charset="-128"/>
              <a:cs typeface="Geneva" pitchFamily="-108" charset="-128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400" y="625082"/>
            <a:ext cx="3352800" cy="2684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99375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90"/>
          <p:cNvSpPr>
            <a:spLocks noGrp="1"/>
          </p:cNvSpPr>
          <p:nvPr>
            <p:ph type="title"/>
          </p:nvPr>
        </p:nvSpPr>
        <p:spPr>
          <a:xfrm>
            <a:off x="0" y="304800"/>
            <a:ext cx="9254055" cy="5254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Key Questions in Creating a Custom Segmentation System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3200400"/>
            <a:ext cx="9144000" cy="5309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000"/>
              </a:spcAft>
              <a:buFont typeface="Arial" pitchFamily="34" charset="0"/>
              <a:buChar char="•"/>
            </a:pPr>
            <a:r>
              <a:rPr lang="en-US" sz="2200" dirty="0" smtClean="0"/>
              <a:t>How many segments should there be in my segmentation system?</a:t>
            </a:r>
          </a:p>
          <a:p>
            <a:pPr lvl="1">
              <a:spcAft>
                <a:spcPts val="1000"/>
              </a:spcAft>
              <a:buFont typeface="Arial" pitchFamily="34" charset="0"/>
              <a:buChar char="•"/>
            </a:pPr>
            <a:r>
              <a:rPr lang="en-US" sz="2200" dirty="0" smtClean="0"/>
              <a:t>There is no true “right” answer…</a:t>
            </a:r>
          </a:p>
          <a:p>
            <a:pPr lvl="1">
              <a:spcAft>
                <a:spcPts val="1000"/>
              </a:spcAft>
              <a:buFont typeface="Arial" pitchFamily="34" charset="0"/>
              <a:buChar char="•"/>
            </a:pPr>
            <a:r>
              <a:rPr lang="en-US" sz="2200" dirty="0" smtClean="0"/>
              <a:t>The number of segments can be roughly based on</a:t>
            </a:r>
          </a:p>
          <a:p>
            <a:pPr lvl="2">
              <a:spcAft>
                <a:spcPts val="1000"/>
              </a:spcAft>
              <a:buFont typeface="Arial" pitchFamily="34" charset="0"/>
              <a:buChar char="•"/>
            </a:pPr>
            <a:r>
              <a:rPr lang="en-US" sz="2200" dirty="0" smtClean="0"/>
              <a:t>Diagnostic statistics during the statistical process when the system is being created</a:t>
            </a:r>
          </a:p>
          <a:p>
            <a:pPr lvl="2">
              <a:spcAft>
                <a:spcPts val="1000"/>
              </a:spcAft>
              <a:buFont typeface="Arial" pitchFamily="34" charset="0"/>
              <a:buChar char="•"/>
            </a:pPr>
            <a:r>
              <a:rPr lang="en-US" sz="2200" dirty="0" smtClean="0"/>
              <a:t>Segments are fairly unique as well as meaningful</a:t>
            </a:r>
          </a:p>
          <a:p>
            <a:pPr lvl="2">
              <a:spcAft>
                <a:spcPts val="1000"/>
              </a:spcAft>
              <a:buFont typeface="Arial" pitchFamily="34" charset="0"/>
              <a:buChar char="•"/>
            </a:pPr>
            <a:r>
              <a:rPr lang="en-US" sz="2200" dirty="0" smtClean="0"/>
              <a:t>Too many or too few people in some of the clusters</a:t>
            </a:r>
          </a:p>
          <a:p>
            <a:pPr lvl="2">
              <a:spcAft>
                <a:spcPts val="1000"/>
              </a:spcAft>
              <a:buFont typeface="Arial" pitchFamily="34" charset="0"/>
              <a:buChar char="•"/>
            </a:pPr>
            <a:r>
              <a:rPr lang="en-US" sz="2200" dirty="0" smtClean="0"/>
              <a:t>Too few clusters or too many for meaningful interpretation</a:t>
            </a:r>
          </a:p>
          <a:p>
            <a:pPr lvl="1">
              <a:spcAft>
                <a:spcPts val="1000"/>
              </a:spcAft>
              <a:buFont typeface="Arial" pitchFamily="34" charset="0"/>
              <a:buChar char="•"/>
            </a:pPr>
            <a:endParaRPr lang="en-US" sz="2200" dirty="0" smtClean="0"/>
          </a:p>
          <a:p>
            <a:pPr lvl="2">
              <a:spcAft>
                <a:spcPts val="1000"/>
              </a:spcAft>
              <a:buFont typeface="Arial" pitchFamily="34" charset="0"/>
              <a:buChar char="•"/>
            </a:pPr>
            <a:r>
              <a:rPr lang="en-US" sz="2200" dirty="0" smtClean="0"/>
              <a:t>This allows you to collect your custom measures and then merge them with the already collected data</a:t>
            </a:r>
          </a:p>
          <a:p>
            <a:pPr lvl="1">
              <a:spcAft>
                <a:spcPts val="1000"/>
              </a:spcAft>
              <a:buFont typeface="Arial" pitchFamily="34" charset="0"/>
              <a:buChar char="•"/>
            </a:pPr>
            <a:r>
              <a:rPr lang="en-US" sz="2200" dirty="0" smtClean="0"/>
              <a:t>If not a </a:t>
            </a:r>
            <a:r>
              <a:rPr lang="en-US" sz="2200" dirty="0" err="1" smtClean="0"/>
              <a:t>recontact</a:t>
            </a:r>
            <a:r>
              <a:rPr lang="en-US" sz="2200" dirty="0" smtClean="0"/>
              <a:t>, then be sure you collect all the measures you need</a:t>
            </a:r>
          </a:p>
        </p:txBody>
      </p:sp>
      <p:sp>
        <p:nvSpPr>
          <p:cNvPr id="8" name="Title 90"/>
          <p:cNvSpPr txBox="1">
            <a:spLocks/>
          </p:cNvSpPr>
          <p:nvPr/>
        </p:nvSpPr>
        <p:spPr bwMode="white">
          <a:xfrm>
            <a:off x="62341" y="6587836"/>
            <a:ext cx="8956968" cy="1882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0" bIns="0" numCol="1" anchor="b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 Black"/>
              <a:ea typeface="Geneva" pitchFamily="-65" charset="-128"/>
              <a:cs typeface="Geneva" pitchFamily="-108" charset="-128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6200" y="1447800"/>
            <a:ext cx="1336431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99375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90"/>
          <p:cNvSpPr>
            <a:spLocks noGrp="1"/>
          </p:cNvSpPr>
          <p:nvPr>
            <p:ph type="title"/>
          </p:nvPr>
        </p:nvSpPr>
        <p:spPr>
          <a:xfrm>
            <a:off x="0" y="304800"/>
            <a:ext cx="9254055" cy="5254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Key Questions in Creating a Custom Segmentation System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3733800"/>
            <a:ext cx="9144000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000"/>
              </a:spcAft>
              <a:buFont typeface="Arial" pitchFamily="34" charset="0"/>
              <a:buChar char="•"/>
            </a:pPr>
            <a:r>
              <a:rPr lang="en-US" sz="2200" dirty="0" smtClean="0"/>
              <a:t>How good is my newly minted segmentation system?</a:t>
            </a:r>
          </a:p>
          <a:p>
            <a:pPr lvl="1">
              <a:spcAft>
                <a:spcPts val="1000"/>
              </a:spcAft>
              <a:buFont typeface="Arial" pitchFamily="34" charset="0"/>
              <a:buChar char="•"/>
            </a:pPr>
            <a:r>
              <a:rPr lang="en-US" sz="2200" dirty="0" smtClean="0"/>
              <a:t>Do the groups or segments that were created differ in terms of the values of the statistical drivers?</a:t>
            </a:r>
          </a:p>
          <a:p>
            <a:pPr lvl="1">
              <a:spcAft>
                <a:spcPts val="1000"/>
              </a:spcAft>
              <a:buFont typeface="Arial" pitchFamily="34" charset="0"/>
              <a:buChar char="•"/>
            </a:pPr>
            <a:r>
              <a:rPr lang="en-US" sz="2200" dirty="0" smtClean="0"/>
              <a:t>Do the groups or segments that were created differ in terms of the values of variables other than the statistical drivers</a:t>
            </a:r>
          </a:p>
          <a:p>
            <a:pPr lvl="1">
              <a:spcAft>
                <a:spcPts val="1000"/>
              </a:spcAft>
              <a:buFont typeface="Arial" pitchFamily="34" charset="0"/>
              <a:buChar char="•"/>
            </a:pPr>
            <a:r>
              <a:rPr lang="en-US" sz="2200" dirty="0" smtClean="0"/>
              <a:t>Do the groups or segments make logical sense?</a:t>
            </a:r>
          </a:p>
          <a:p>
            <a:pPr lvl="1">
              <a:spcAft>
                <a:spcPts val="1000"/>
              </a:spcAft>
              <a:buFont typeface="Arial" pitchFamily="34" charset="0"/>
              <a:buChar char="•"/>
            </a:pPr>
            <a:r>
              <a:rPr lang="en-US" sz="2200" dirty="0" smtClean="0"/>
              <a:t>Are they sufficiently different from each other that they are useful</a:t>
            </a:r>
          </a:p>
          <a:p>
            <a:pPr lvl="1">
              <a:spcAft>
                <a:spcPts val="1000"/>
              </a:spcAft>
              <a:buFont typeface="Arial" pitchFamily="34" charset="0"/>
              <a:buChar char="•"/>
            </a:pPr>
            <a:endParaRPr lang="en-US" sz="2200" dirty="0" smtClean="0"/>
          </a:p>
          <a:p>
            <a:pPr lvl="1">
              <a:spcAft>
                <a:spcPts val="1000"/>
              </a:spcAft>
              <a:buFont typeface="Arial" pitchFamily="34" charset="0"/>
              <a:buChar char="•"/>
            </a:pPr>
            <a:endParaRPr lang="en-US" sz="2200" dirty="0" smtClean="0"/>
          </a:p>
        </p:txBody>
      </p:sp>
      <p:sp>
        <p:nvSpPr>
          <p:cNvPr id="8" name="Title 90"/>
          <p:cNvSpPr txBox="1">
            <a:spLocks/>
          </p:cNvSpPr>
          <p:nvPr/>
        </p:nvSpPr>
        <p:spPr bwMode="white">
          <a:xfrm>
            <a:off x="62341" y="6587836"/>
            <a:ext cx="8956968" cy="1882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0" bIns="0" numCol="1" anchor="b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 Black"/>
              <a:ea typeface="Geneva" pitchFamily="-65" charset="-128"/>
              <a:cs typeface="Geneva" pitchFamily="-108" charset="-128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1219200"/>
            <a:ext cx="3492500" cy="23241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743200" y="3352800"/>
            <a:ext cx="35052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99375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304800" y="0"/>
            <a:ext cx="9829800" cy="7162800"/>
          </a:xfrm>
          <a:prstGeom prst="rect">
            <a:avLst/>
          </a:prstGeom>
          <a:ln>
            <a:gradFill flip="none" rotWithShape="1">
              <a:gsLst>
                <a:gs pos="0">
                  <a:schemeClr val="accent1">
                    <a:shade val="95000"/>
                    <a:satMod val="105000"/>
                    <a:alpha val="87000"/>
                  </a:schemeClr>
                </a:gs>
                <a:gs pos="100000">
                  <a:srgbClr val="FFFFFF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200" dirty="0" smtClean="0"/>
              <a:t>Summary</a:t>
            </a:r>
            <a:endParaRPr lang="en-US" sz="4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90"/>
          <p:cNvSpPr>
            <a:spLocks noGrp="1"/>
          </p:cNvSpPr>
          <p:nvPr>
            <p:ph type="title"/>
          </p:nvPr>
        </p:nvSpPr>
        <p:spPr>
          <a:xfrm>
            <a:off x="0" y="304800"/>
            <a:ext cx="9254055" cy="5254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Summary of Key Points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4038600"/>
            <a:ext cx="9144000" cy="18312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000"/>
              </a:spcAft>
              <a:buFont typeface="Arial" pitchFamily="34" charset="0"/>
              <a:buChar char="•"/>
            </a:pPr>
            <a:r>
              <a:rPr lang="en-US" sz="2200" dirty="0" smtClean="0"/>
              <a:t>Mass marketing versus market segmentation</a:t>
            </a:r>
          </a:p>
          <a:p>
            <a:pPr>
              <a:spcAft>
                <a:spcPts val="1000"/>
              </a:spcAft>
              <a:buFont typeface="Arial" pitchFamily="34" charset="0"/>
              <a:buChar char="•"/>
            </a:pPr>
            <a:r>
              <a:rPr lang="en-US" sz="2200" dirty="0" smtClean="0"/>
              <a:t>Off-the-shelf versus custom segmentation systems</a:t>
            </a:r>
          </a:p>
          <a:p>
            <a:pPr>
              <a:spcAft>
                <a:spcPts val="1000"/>
              </a:spcAft>
              <a:buFont typeface="Arial" pitchFamily="34" charset="0"/>
              <a:buChar char="•"/>
            </a:pPr>
            <a:r>
              <a:rPr lang="en-US" sz="2200" dirty="0" smtClean="0"/>
              <a:t>What is an index?</a:t>
            </a:r>
          </a:p>
          <a:p>
            <a:pPr>
              <a:spcAft>
                <a:spcPts val="1000"/>
              </a:spcAft>
              <a:buFont typeface="Arial" pitchFamily="34" charset="0"/>
              <a:buChar char="•"/>
            </a:pPr>
            <a:r>
              <a:rPr lang="en-US" sz="2200" dirty="0" smtClean="0"/>
              <a:t>How custom segmentation systems are created and evaluated</a:t>
            </a:r>
          </a:p>
        </p:txBody>
      </p:sp>
      <p:sp>
        <p:nvSpPr>
          <p:cNvPr id="8" name="Title 90"/>
          <p:cNvSpPr txBox="1">
            <a:spLocks/>
          </p:cNvSpPr>
          <p:nvPr/>
        </p:nvSpPr>
        <p:spPr bwMode="white">
          <a:xfrm>
            <a:off x="62341" y="6587836"/>
            <a:ext cx="8956968" cy="1882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0" bIns="0" numCol="1" anchor="b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 Black"/>
              <a:ea typeface="Geneva" pitchFamily="-65" charset="-128"/>
              <a:cs typeface="Geneva" pitchFamily="-108" charset="-128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743200" y="3352800"/>
            <a:ext cx="35052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7350" y="990600"/>
            <a:ext cx="3289300" cy="246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99375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90"/>
          <p:cNvSpPr>
            <a:spLocks noGrp="1"/>
          </p:cNvSpPr>
          <p:nvPr>
            <p:ph type="title"/>
          </p:nvPr>
        </p:nvSpPr>
        <p:spPr>
          <a:xfrm>
            <a:off x="0" y="304800"/>
            <a:ext cx="9254055" cy="5254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Targeting as a Key Concept in Market Segmentation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4196318"/>
            <a:ext cx="8839201" cy="41190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000"/>
              </a:spcAft>
              <a:buFont typeface="Arial" pitchFamily="34" charset="0"/>
              <a:buChar char="•"/>
            </a:pPr>
            <a:r>
              <a:rPr lang="en-US" sz="2200" dirty="0" smtClean="0"/>
              <a:t>Key questions to answer in market segmentation</a:t>
            </a:r>
          </a:p>
          <a:p>
            <a:pPr lvl="1">
              <a:spcAft>
                <a:spcPts val="1000"/>
              </a:spcAft>
              <a:buFont typeface="Arial" pitchFamily="34" charset="0"/>
              <a:buChar char="•"/>
            </a:pPr>
            <a:r>
              <a:rPr lang="en-US" sz="2200" dirty="0" smtClean="0"/>
              <a:t>Who are my customers?  What do they look like?</a:t>
            </a:r>
          </a:p>
          <a:p>
            <a:pPr lvl="1">
              <a:spcAft>
                <a:spcPts val="1000"/>
              </a:spcAft>
              <a:buFont typeface="Arial" pitchFamily="34" charset="0"/>
              <a:buChar char="•"/>
            </a:pPr>
            <a:r>
              <a:rPr lang="en-US" sz="2200" dirty="0" smtClean="0"/>
              <a:t>How do I reach them?</a:t>
            </a:r>
          </a:p>
          <a:p>
            <a:pPr lvl="1">
              <a:spcAft>
                <a:spcPts val="1000"/>
              </a:spcAft>
              <a:buFont typeface="Arial" pitchFamily="34" charset="0"/>
              <a:buChar char="•"/>
            </a:pPr>
            <a:r>
              <a:rPr lang="en-US" sz="2200" dirty="0" smtClean="0"/>
              <a:t>What are the messages that I want to use to most effectively convince them? </a:t>
            </a:r>
          </a:p>
          <a:p>
            <a:pPr lvl="1">
              <a:spcAft>
                <a:spcPts val="1000"/>
              </a:spcAft>
              <a:buFont typeface="Arial" pitchFamily="34" charset="0"/>
              <a:buChar char="•"/>
            </a:pPr>
            <a:r>
              <a:rPr lang="en-US" sz="2200" dirty="0" smtClean="0"/>
              <a:t>What are the differences between customers and prospects?</a:t>
            </a:r>
          </a:p>
          <a:p>
            <a:pPr>
              <a:buFont typeface="Arial" pitchFamily="34" charset="0"/>
              <a:buChar char="•"/>
            </a:pPr>
            <a:endParaRPr lang="en-US" sz="2200" dirty="0" smtClean="0"/>
          </a:p>
          <a:p>
            <a:pPr>
              <a:buFont typeface="Arial" pitchFamily="34" charset="0"/>
              <a:buChar char="•"/>
            </a:pPr>
            <a:endParaRPr lang="en-US" sz="2200" dirty="0" smtClean="0"/>
          </a:p>
          <a:p>
            <a:pPr>
              <a:buFont typeface="Arial" pitchFamily="34" charset="0"/>
              <a:buChar char="•"/>
            </a:pPr>
            <a:endParaRPr lang="en-US" sz="2200" dirty="0" smtClean="0"/>
          </a:p>
          <a:p>
            <a:pPr>
              <a:buFont typeface="Arial" pitchFamily="34" charset="0"/>
              <a:buChar char="•"/>
            </a:pPr>
            <a:endParaRPr lang="en-US" sz="2200" dirty="0" smtClean="0"/>
          </a:p>
        </p:txBody>
      </p:sp>
      <p:sp>
        <p:nvSpPr>
          <p:cNvPr id="8" name="Title 90"/>
          <p:cNvSpPr txBox="1">
            <a:spLocks/>
          </p:cNvSpPr>
          <p:nvPr/>
        </p:nvSpPr>
        <p:spPr bwMode="white">
          <a:xfrm>
            <a:off x="62341" y="6587836"/>
            <a:ext cx="8956968" cy="1882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0" bIns="0" numCol="1" anchor="b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 Black"/>
              <a:ea typeface="Geneva" pitchFamily="-65" charset="-128"/>
              <a:cs typeface="Geneva" pitchFamily="-108" charset="-128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3869" y="1498600"/>
            <a:ext cx="3391031" cy="2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99375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90"/>
          <p:cNvSpPr>
            <a:spLocks noGrp="1"/>
          </p:cNvSpPr>
          <p:nvPr>
            <p:ph type="title"/>
          </p:nvPr>
        </p:nvSpPr>
        <p:spPr>
          <a:xfrm>
            <a:off x="0" y="304800"/>
            <a:ext cx="9254055" cy="5254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Idea of Multiple Customer Segments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791200" y="1513850"/>
            <a:ext cx="3200400" cy="4201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000"/>
              </a:spcAft>
              <a:buFont typeface="Arial" pitchFamily="34" charset="0"/>
              <a:buChar char="•"/>
            </a:pPr>
            <a:r>
              <a:rPr lang="en-US" sz="2200" dirty="0" smtClean="0"/>
              <a:t>Critical concept of multiple customer segments</a:t>
            </a:r>
          </a:p>
          <a:p>
            <a:pPr lvl="1">
              <a:spcAft>
                <a:spcPts val="1000"/>
              </a:spcAft>
              <a:buFont typeface="Arial" pitchFamily="34" charset="0"/>
              <a:buChar char="•"/>
            </a:pPr>
            <a:r>
              <a:rPr lang="en-US" sz="2200" dirty="0" smtClean="0"/>
              <a:t>Your customers do not all look alike</a:t>
            </a:r>
          </a:p>
          <a:p>
            <a:pPr lvl="1">
              <a:spcAft>
                <a:spcPts val="1000"/>
              </a:spcAft>
              <a:buFont typeface="Arial" pitchFamily="34" charset="0"/>
              <a:buChar char="•"/>
            </a:pPr>
            <a:r>
              <a:rPr lang="en-US" sz="2200" dirty="0" smtClean="0"/>
              <a:t>Your customers can be described as belonging to one of a number of different customer segments</a:t>
            </a:r>
          </a:p>
          <a:p>
            <a:pPr>
              <a:buFont typeface="Arial" pitchFamily="34" charset="0"/>
              <a:buChar char="•"/>
            </a:pPr>
            <a:endParaRPr lang="en-US" sz="2200" dirty="0" smtClean="0"/>
          </a:p>
        </p:txBody>
      </p:sp>
      <p:sp>
        <p:nvSpPr>
          <p:cNvPr id="8" name="Title 90"/>
          <p:cNvSpPr txBox="1">
            <a:spLocks/>
          </p:cNvSpPr>
          <p:nvPr/>
        </p:nvSpPr>
        <p:spPr bwMode="white">
          <a:xfrm>
            <a:off x="62341" y="6587836"/>
            <a:ext cx="8956968" cy="1882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0" bIns="0" numCol="1" anchor="b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 Black"/>
              <a:ea typeface="Geneva" pitchFamily="-65" charset="-128"/>
              <a:cs typeface="Geneva" pitchFamily="-108" charset="-128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295399"/>
            <a:ext cx="5086548" cy="381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99375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90"/>
          <p:cNvSpPr>
            <a:spLocks noGrp="1"/>
          </p:cNvSpPr>
          <p:nvPr>
            <p:ph type="title"/>
          </p:nvPr>
        </p:nvSpPr>
        <p:spPr>
          <a:xfrm>
            <a:off x="0" y="304800"/>
            <a:ext cx="9254055" cy="5254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How Do I Place My Customers Into Market Segments?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105400" y="1882438"/>
            <a:ext cx="3962400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000"/>
              </a:spcAft>
              <a:buFont typeface="Arial" pitchFamily="34" charset="0"/>
              <a:buChar char="•"/>
            </a:pPr>
            <a:r>
              <a:rPr lang="en-US" sz="2200" dirty="0" smtClean="0"/>
              <a:t>Market segmentation systems often use the following to create market segments:</a:t>
            </a:r>
          </a:p>
          <a:p>
            <a:pPr lvl="1">
              <a:spcAft>
                <a:spcPts val="1000"/>
              </a:spcAft>
              <a:buFont typeface="Arial" pitchFamily="34" charset="0"/>
              <a:buChar char="•"/>
            </a:pPr>
            <a:r>
              <a:rPr lang="en-US" sz="2200" dirty="0" smtClean="0"/>
              <a:t>Demographics</a:t>
            </a:r>
          </a:p>
          <a:p>
            <a:pPr lvl="1">
              <a:spcAft>
                <a:spcPts val="1000"/>
              </a:spcAft>
              <a:buFont typeface="Arial" pitchFamily="34" charset="0"/>
              <a:buChar char="•"/>
            </a:pPr>
            <a:r>
              <a:rPr lang="en-US" sz="2200" dirty="0" smtClean="0"/>
              <a:t>Geography</a:t>
            </a:r>
          </a:p>
          <a:p>
            <a:pPr lvl="1">
              <a:spcAft>
                <a:spcPts val="1000"/>
              </a:spcAft>
              <a:buFont typeface="Arial" pitchFamily="34" charset="0"/>
              <a:buChar char="•"/>
            </a:pPr>
            <a:r>
              <a:rPr lang="en-US" sz="2200" dirty="0" smtClean="0"/>
              <a:t>Behaviors</a:t>
            </a:r>
          </a:p>
          <a:p>
            <a:pPr lvl="1">
              <a:spcAft>
                <a:spcPts val="1000"/>
              </a:spcAft>
              <a:buFont typeface="Arial" pitchFamily="34" charset="0"/>
              <a:buChar char="•"/>
            </a:pPr>
            <a:r>
              <a:rPr lang="en-US" sz="2200" dirty="0" smtClean="0"/>
              <a:t>Psychographics</a:t>
            </a:r>
          </a:p>
          <a:p>
            <a:pPr lvl="1">
              <a:spcAft>
                <a:spcPts val="1000"/>
              </a:spcAft>
              <a:buFont typeface="Arial" pitchFamily="34" charset="0"/>
              <a:buChar char="•"/>
            </a:pPr>
            <a:r>
              <a:rPr lang="en-US" sz="2200" dirty="0" smtClean="0"/>
              <a:t>And more…</a:t>
            </a:r>
          </a:p>
          <a:p>
            <a:pPr>
              <a:buFont typeface="Arial" pitchFamily="34" charset="0"/>
              <a:buChar char="•"/>
            </a:pPr>
            <a:endParaRPr lang="en-US" sz="2200" dirty="0" smtClean="0"/>
          </a:p>
        </p:txBody>
      </p:sp>
      <p:sp>
        <p:nvSpPr>
          <p:cNvPr id="8" name="Title 90"/>
          <p:cNvSpPr txBox="1">
            <a:spLocks/>
          </p:cNvSpPr>
          <p:nvPr/>
        </p:nvSpPr>
        <p:spPr bwMode="white">
          <a:xfrm>
            <a:off x="62341" y="6587836"/>
            <a:ext cx="8956968" cy="1882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0" bIns="0" numCol="1" anchor="b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 Black"/>
              <a:ea typeface="Geneva" pitchFamily="-65" charset="-128"/>
              <a:cs typeface="Geneva" pitchFamily="-108" charset="-128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828800"/>
            <a:ext cx="4343400" cy="3253358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962400" y="4724400"/>
            <a:ext cx="1219200" cy="381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99375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90"/>
          <p:cNvSpPr>
            <a:spLocks noGrp="1"/>
          </p:cNvSpPr>
          <p:nvPr>
            <p:ph type="title"/>
          </p:nvPr>
        </p:nvSpPr>
        <p:spPr>
          <a:xfrm>
            <a:off x="0" y="304800"/>
            <a:ext cx="9254055" cy="5254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Off-The-Shelf vs. Custom Market Segmentation Systems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5026729"/>
            <a:ext cx="10896600" cy="18312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000"/>
              </a:spcAft>
              <a:buFont typeface="Arial" pitchFamily="34" charset="0"/>
              <a:buChar char="•"/>
            </a:pPr>
            <a:r>
              <a:rPr lang="en-US" sz="2200" dirty="0" smtClean="0"/>
              <a:t>Two different paths typically taken in applying market segmentations systems</a:t>
            </a:r>
          </a:p>
          <a:p>
            <a:pPr lvl="1">
              <a:spcAft>
                <a:spcPts val="1000"/>
              </a:spcAft>
              <a:buFont typeface="Arial" pitchFamily="34" charset="0"/>
              <a:buChar char="•"/>
            </a:pPr>
            <a:r>
              <a:rPr lang="en-US" sz="2200" dirty="0" smtClean="0"/>
              <a:t>Off the shelf systems like Mosaic, </a:t>
            </a:r>
            <a:r>
              <a:rPr lang="en-US" sz="2200" dirty="0" err="1" smtClean="0"/>
              <a:t>Prizm</a:t>
            </a:r>
            <a:r>
              <a:rPr lang="en-US" sz="2200" dirty="0" smtClean="0"/>
              <a:t>, </a:t>
            </a:r>
            <a:r>
              <a:rPr lang="en-US" sz="2200" dirty="0" err="1" smtClean="0"/>
              <a:t>Personicx</a:t>
            </a:r>
            <a:r>
              <a:rPr lang="en-US" sz="2200" dirty="0" smtClean="0"/>
              <a:t>, Tapestry, </a:t>
            </a:r>
            <a:r>
              <a:rPr lang="en-US" sz="2200" dirty="0" err="1" smtClean="0"/>
              <a:t>ConneXions</a:t>
            </a:r>
            <a:endParaRPr lang="en-US" sz="2200" dirty="0" smtClean="0"/>
          </a:p>
          <a:p>
            <a:pPr lvl="1">
              <a:spcAft>
                <a:spcPts val="1000"/>
              </a:spcAft>
              <a:buFont typeface="Arial" pitchFamily="34" charset="0"/>
              <a:buChar char="•"/>
            </a:pPr>
            <a:r>
              <a:rPr lang="en-US" sz="2200" dirty="0" smtClean="0"/>
              <a:t>Develop a customized segmentation system</a:t>
            </a:r>
          </a:p>
          <a:p>
            <a:pPr>
              <a:buFont typeface="Arial" pitchFamily="34" charset="0"/>
              <a:buChar char="•"/>
            </a:pPr>
            <a:endParaRPr lang="en-US" sz="2200" dirty="0" smtClean="0"/>
          </a:p>
        </p:txBody>
      </p:sp>
      <p:sp>
        <p:nvSpPr>
          <p:cNvPr id="8" name="Title 90"/>
          <p:cNvSpPr txBox="1">
            <a:spLocks/>
          </p:cNvSpPr>
          <p:nvPr/>
        </p:nvSpPr>
        <p:spPr bwMode="white">
          <a:xfrm>
            <a:off x="62341" y="6587836"/>
            <a:ext cx="8956968" cy="1882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0" bIns="0" numCol="1" anchor="b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 Black"/>
              <a:ea typeface="Geneva" pitchFamily="-65" charset="-128"/>
              <a:cs typeface="Geneva" pitchFamily="-108" charset="-128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962400" y="4724400"/>
            <a:ext cx="1219200" cy="381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47800"/>
            <a:ext cx="3657600" cy="3048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0200" y="1905000"/>
            <a:ext cx="3187700" cy="2121269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114800"/>
            <a:ext cx="1219200" cy="381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191000" y="2895600"/>
            <a:ext cx="52871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/>
              <a:t>vs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33299375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304800" y="0"/>
            <a:ext cx="9829800" cy="7162800"/>
          </a:xfrm>
          <a:prstGeom prst="rect">
            <a:avLst/>
          </a:prstGeom>
          <a:ln>
            <a:gradFill flip="none" rotWithShape="1">
              <a:gsLst>
                <a:gs pos="0">
                  <a:schemeClr val="accent1">
                    <a:shade val="95000"/>
                    <a:satMod val="105000"/>
                    <a:alpha val="87000"/>
                  </a:schemeClr>
                </a:gs>
                <a:gs pos="100000">
                  <a:srgbClr val="FFFFFF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200" dirty="0" smtClean="0"/>
              <a:t>Off-the-shelf Segmentation Systems</a:t>
            </a:r>
          </a:p>
          <a:p>
            <a:pPr algn="ctr"/>
            <a:r>
              <a:rPr lang="en-US" sz="4200" dirty="0" err="1" smtClean="0"/>
              <a:t>Personicx</a:t>
            </a:r>
            <a:r>
              <a:rPr lang="en-US" sz="4200" dirty="0" smtClean="0"/>
              <a:t> Example</a:t>
            </a:r>
            <a:endParaRPr lang="en-US" sz="4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90"/>
          <p:cNvSpPr>
            <a:spLocks noGrp="1"/>
          </p:cNvSpPr>
          <p:nvPr>
            <p:ph type="title"/>
          </p:nvPr>
        </p:nvSpPr>
        <p:spPr>
          <a:xfrm>
            <a:off x="-228600" y="76200"/>
            <a:ext cx="9558855" cy="5254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Off-The-Shelf Market Segmentation Systems</a:t>
            </a:r>
            <a:endParaRPr lang="en-US" dirty="0"/>
          </a:p>
        </p:txBody>
      </p:sp>
      <p:sp>
        <p:nvSpPr>
          <p:cNvPr id="8" name="Title 90"/>
          <p:cNvSpPr txBox="1">
            <a:spLocks/>
          </p:cNvSpPr>
          <p:nvPr/>
        </p:nvSpPr>
        <p:spPr bwMode="white">
          <a:xfrm>
            <a:off x="62341" y="6587836"/>
            <a:ext cx="8956968" cy="1882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0" bIns="0" numCol="1" anchor="b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 Black"/>
              <a:ea typeface="Geneva" pitchFamily="-65" charset="-128"/>
              <a:cs typeface="Geneva" pitchFamily="-108" charset="-128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962400" y="4724400"/>
            <a:ext cx="1219200" cy="381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0" y="914400"/>
            <a:ext cx="2362200" cy="3074551"/>
            <a:chOff x="0" y="914400"/>
            <a:chExt cx="2362200" cy="3074551"/>
          </a:xfrm>
        </p:grpSpPr>
        <p:sp>
          <p:nvSpPr>
            <p:cNvPr id="4" name="TextBox 3"/>
            <p:cNvSpPr txBox="1"/>
            <p:nvPr/>
          </p:nvSpPr>
          <p:spPr>
            <a:xfrm>
              <a:off x="0" y="2819400"/>
              <a:ext cx="2362200" cy="11695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>
                <a:spcAft>
                  <a:spcPts val="1000"/>
                </a:spcAft>
              </a:pPr>
              <a:r>
                <a:rPr lang="en-US" sz="1400" dirty="0" smtClean="0"/>
                <a:t>Consumer lifestyle household segmentation system utilizing demographics, geographic location and behavior.  71 segments and 19 groups.</a:t>
              </a:r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8600" y="914400"/>
              <a:ext cx="1879600" cy="1854200"/>
            </a:xfrm>
            <a:prstGeom prst="rect">
              <a:avLst/>
            </a:prstGeom>
          </p:spPr>
        </p:pic>
      </p:grpSp>
      <p:grpSp>
        <p:nvGrpSpPr>
          <p:cNvPr id="23" name="Group 22"/>
          <p:cNvGrpSpPr/>
          <p:nvPr/>
        </p:nvGrpSpPr>
        <p:grpSpPr>
          <a:xfrm>
            <a:off x="4724400" y="4114800"/>
            <a:ext cx="4114800" cy="1576864"/>
            <a:chOff x="4724400" y="4114800"/>
            <a:chExt cx="4114800" cy="1576864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24400" y="4114800"/>
              <a:ext cx="4064000" cy="889000"/>
            </a:xfrm>
            <a:prstGeom prst="rect">
              <a:avLst/>
            </a:prstGeom>
          </p:spPr>
        </p:pic>
        <p:sp>
          <p:nvSpPr>
            <p:cNvPr id="17" name="TextBox 16"/>
            <p:cNvSpPr txBox="1"/>
            <p:nvPr/>
          </p:nvSpPr>
          <p:spPr>
            <a:xfrm>
              <a:off x="4800600" y="4953000"/>
              <a:ext cx="4038600" cy="7386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>
                <a:spcAft>
                  <a:spcPts val="1000"/>
                </a:spcAft>
              </a:pPr>
              <a:r>
                <a:rPr lang="en-US" sz="1400" dirty="0" smtClean="0"/>
                <a:t>Consumer life-stage household segmentation system utilizing demographics, geographic and life stage events.   70 segments and 21 life-stage groups.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228600" y="4724400"/>
            <a:ext cx="2743200" cy="1931551"/>
            <a:chOff x="228600" y="4724400"/>
            <a:chExt cx="2743200" cy="1931551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7200" y="4724400"/>
              <a:ext cx="1930400" cy="660400"/>
            </a:xfrm>
            <a:prstGeom prst="rect">
              <a:avLst/>
            </a:prstGeom>
          </p:spPr>
        </p:pic>
        <p:sp>
          <p:nvSpPr>
            <p:cNvPr id="18" name="TextBox 17"/>
            <p:cNvSpPr txBox="1"/>
            <p:nvPr/>
          </p:nvSpPr>
          <p:spPr>
            <a:xfrm>
              <a:off x="228600" y="5486400"/>
              <a:ext cx="2743200" cy="11695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>
                <a:spcAft>
                  <a:spcPts val="1000"/>
                </a:spcAft>
              </a:pPr>
              <a:r>
                <a:rPr lang="en-US" sz="1400" dirty="0" smtClean="0"/>
                <a:t>Consumer household segmentation system utilizing demographics and geographic urbanization information.   66 segments..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5029200" y="1143000"/>
            <a:ext cx="3581400" cy="2415064"/>
            <a:chOff x="5029200" y="1143000"/>
            <a:chExt cx="3581400" cy="2415064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257800" y="1143000"/>
              <a:ext cx="3048000" cy="1572846"/>
            </a:xfrm>
            <a:prstGeom prst="rect">
              <a:avLst/>
            </a:prstGeom>
          </p:spPr>
        </p:pic>
        <p:sp>
          <p:nvSpPr>
            <p:cNvPr id="19" name="TextBox 18"/>
            <p:cNvSpPr txBox="1"/>
            <p:nvPr/>
          </p:nvSpPr>
          <p:spPr>
            <a:xfrm>
              <a:off x="5029200" y="2819400"/>
              <a:ext cx="3581400" cy="7386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>
                <a:spcAft>
                  <a:spcPts val="1000"/>
                </a:spcAft>
              </a:pPr>
              <a:r>
                <a:rPr lang="en-US" sz="1400" dirty="0" smtClean="0"/>
                <a:t>Household level segmentation system based on demographics and socioeconomic variables. 65 segments.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32993753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TC101859861[[fn=Tradeshow]]</Template>
  <TotalTime>13102</TotalTime>
  <Words>2041</Words>
  <Application>Microsoft Office PowerPoint</Application>
  <PresentationFormat>On-screen Show (4:3)</PresentationFormat>
  <Paragraphs>307</Paragraphs>
  <Slides>33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4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4" baseType="lpstr">
      <vt:lpstr>Arial</vt:lpstr>
      <vt:lpstr>Arial Black</vt:lpstr>
      <vt:lpstr>Calibri</vt:lpstr>
      <vt:lpstr>Candara</vt:lpstr>
      <vt:lpstr>Geneva</vt:lpstr>
      <vt:lpstr>Symbol</vt:lpstr>
      <vt:lpstr>Custom Design</vt:lpstr>
      <vt:lpstr>1_Custom Design</vt:lpstr>
      <vt:lpstr>Waveform</vt:lpstr>
      <vt:lpstr>Office Theme</vt:lpstr>
      <vt:lpstr>Adobe Acrobat Document</vt:lpstr>
      <vt:lpstr> Segmentation Systems in Marketing  </vt:lpstr>
      <vt:lpstr>Mass Marketing vs. Market Segmentation</vt:lpstr>
      <vt:lpstr>Mass Marketing vs. Market Segmentation</vt:lpstr>
      <vt:lpstr>Targeting as a Key Concept in Market Segmentation</vt:lpstr>
      <vt:lpstr>Idea of Multiple Customer Segments</vt:lpstr>
      <vt:lpstr>How Do I Place My Customers Into Market Segments?</vt:lpstr>
      <vt:lpstr>Off-The-Shelf vs. Custom Market Segmentation Systems</vt:lpstr>
      <vt:lpstr>PowerPoint Presentation</vt:lpstr>
      <vt:lpstr>Off-The-Shelf Market Segmentation Systems</vt:lpstr>
      <vt:lpstr>PowerPoint Presentation</vt:lpstr>
      <vt:lpstr>PowerPoint Presentation</vt:lpstr>
      <vt:lpstr>PowerPoint Presentation</vt:lpstr>
      <vt:lpstr>Applying Segmentation Systems: Customer Database</vt:lpstr>
      <vt:lpstr>PowerPoint Presentation</vt:lpstr>
      <vt:lpstr>What is an index?</vt:lpstr>
      <vt:lpstr>What is an index? – Let’s try another…</vt:lpstr>
      <vt:lpstr>In General, in Interpreting an Index…</vt:lpstr>
      <vt:lpstr>PowerPoint Presentation</vt:lpstr>
      <vt:lpstr>PowerPoint Presentation</vt:lpstr>
      <vt:lpstr>PowerPoint Presentation</vt:lpstr>
      <vt:lpstr>Custom Market Segmentation Systems</vt:lpstr>
      <vt:lpstr>Custom Market Segmentation Systems</vt:lpstr>
      <vt:lpstr>Custom Market Segmentation Systems</vt:lpstr>
      <vt:lpstr>Custom Market Segmentation Systems</vt:lpstr>
      <vt:lpstr>Example Set of Measures as Segmentation Drivers</vt:lpstr>
      <vt:lpstr>Constructing Abstract Concepts for Segmentation Drivers</vt:lpstr>
      <vt:lpstr>Constructing Abstract Concepts for Segmentation Drivers</vt:lpstr>
      <vt:lpstr>Constructing Abstract Concepts for Segmentation Drivers</vt:lpstr>
      <vt:lpstr>Applying the Clustering Algorithm</vt:lpstr>
      <vt:lpstr>Key Questions in Creating a Custom Segmentation System</vt:lpstr>
      <vt:lpstr>Key Questions in Creating a Custom Segmentation System</vt:lpstr>
      <vt:lpstr>PowerPoint Presentation</vt:lpstr>
      <vt:lpstr>Summary of Key Points</vt:lpstr>
    </vt:vector>
  </TitlesOfParts>
  <Company>Experian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Data: Leveraging New Analytical Strategies</dc:title>
  <dc:creator>Max Kilger</dc:creator>
  <cp:lastModifiedBy>Max Kilger</cp:lastModifiedBy>
  <cp:revision>211</cp:revision>
  <cp:lastPrinted>2016-09-28T17:34:01Z</cp:lastPrinted>
  <dcterms:created xsi:type="dcterms:W3CDTF">2015-02-15T16:30:23Z</dcterms:created>
  <dcterms:modified xsi:type="dcterms:W3CDTF">2020-01-22T16:53:21Z</dcterms:modified>
</cp:coreProperties>
</file>