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19"/>
  </p:notesMasterIdLst>
  <p:sldIdLst>
    <p:sldId id="256" r:id="rId5"/>
    <p:sldId id="257" r:id="rId6"/>
    <p:sldId id="269" r:id="rId7"/>
    <p:sldId id="258" r:id="rId8"/>
    <p:sldId id="259" r:id="rId9"/>
    <p:sldId id="260" r:id="rId10"/>
    <p:sldId id="261" r:id="rId11"/>
    <p:sldId id="262" r:id="rId12"/>
    <p:sldId id="263" r:id="rId13"/>
    <p:sldId id="265" r:id="rId14"/>
    <p:sldId id="264"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E7C"/>
    <a:srgbClr val="4CFFA7"/>
    <a:srgbClr val="FF6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2"/>
    <p:restoredTop sz="83059"/>
  </p:normalViewPr>
  <p:slideViewPr>
    <p:cSldViewPr snapToGrid="0">
      <p:cViewPr varScale="1">
        <p:scale>
          <a:sx n="73" d="100"/>
          <a:sy n="73"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courtneyhaug\Library\Mobile%20Documents\com~apple~CloudDocs\Spring%202023%20-%20Assignme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ourtneyhaug\Library\Mobile%20Documents\com~apple~CloudDocs\Spring%202023%20-%20Assignmen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'/Users/courtneyhaug/Documents/DA 6822 - Practicum 1/Exercises/[Exercise 4 Plots.xlsx]Sheet2'!$B$13</c:f>
              <c:strCache>
                <c:ptCount val="1"/>
                <c:pt idx="0">
                  <c:v>CCC</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[1]Sheet2!$A$14:$A$19</c:f>
              <c:numCache>
                <c:formatCode>General</c:formatCode>
                <c:ptCount val="6"/>
                <c:pt idx="0">
                  <c:v>3</c:v>
                </c:pt>
                <c:pt idx="1">
                  <c:v>4</c:v>
                </c:pt>
                <c:pt idx="2">
                  <c:v>5</c:v>
                </c:pt>
                <c:pt idx="3">
                  <c:v>6</c:v>
                </c:pt>
                <c:pt idx="4">
                  <c:v>7</c:v>
                </c:pt>
                <c:pt idx="5">
                  <c:v>8</c:v>
                </c:pt>
              </c:numCache>
            </c:numRef>
          </c:xVal>
          <c:yVal>
            <c:numRef>
              <c:f>[1]Sheet2!$B$14:$B$19</c:f>
              <c:numCache>
                <c:formatCode>General</c:formatCode>
                <c:ptCount val="6"/>
                <c:pt idx="0">
                  <c:v>147.81899999999999</c:v>
                </c:pt>
                <c:pt idx="1">
                  <c:v>151.887</c:v>
                </c:pt>
                <c:pt idx="2">
                  <c:v>118.62</c:v>
                </c:pt>
                <c:pt idx="3">
                  <c:v>145.245</c:v>
                </c:pt>
                <c:pt idx="4">
                  <c:v>123.67400000000001</c:v>
                </c:pt>
                <c:pt idx="5">
                  <c:v>168.197</c:v>
                </c:pt>
              </c:numCache>
            </c:numRef>
          </c:yVal>
          <c:smooth val="0"/>
          <c:extLst>
            <c:ext xmlns:c16="http://schemas.microsoft.com/office/drawing/2014/chart" uri="{C3380CC4-5D6E-409C-BE32-E72D297353CC}">
              <c16:uniqueId val="{00000000-E2F6-5B46-8FAC-0B762880D8CC}"/>
            </c:ext>
          </c:extLst>
        </c:ser>
        <c:dLbls>
          <c:showLegendKey val="0"/>
          <c:showVal val="0"/>
          <c:showCatName val="0"/>
          <c:showSerName val="0"/>
          <c:showPercent val="0"/>
          <c:showBubbleSize val="0"/>
        </c:dLbls>
        <c:axId val="1182286656"/>
        <c:axId val="1182618048"/>
      </c:scatterChart>
      <c:valAx>
        <c:axId val="118228665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82618048"/>
        <c:crosses val="autoZero"/>
        <c:crossBetween val="midCat"/>
      </c:valAx>
      <c:valAx>
        <c:axId val="118261804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8228665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'/Users/courtneyhaug/Documents/DA 6822 - Practicum 1/Exercises/[Exercise 4 Plots.xlsx]Sheet2'!$B$26</c:f>
              <c:strCache>
                <c:ptCount val="1"/>
                <c:pt idx="0">
                  <c:v>Pseudo F</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[1]Sheet2!$A$27:$A$32</c:f>
              <c:numCache>
                <c:formatCode>General</c:formatCode>
                <c:ptCount val="6"/>
                <c:pt idx="0">
                  <c:v>3</c:v>
                </c:pt>
                <c:pt idx="1">
                  <c:v>4</c:v>
                </c:pt>
                <c:pt idx="2">
                  <c:v>5</c:v>
                </c:pt>
                <c:pt idx="3">
                  <c:v>6</c:v>
                </c:pt>
                <c:pt idx="4">
                  <c:v>7</c:v>
                </c:pt>
                <c:pt idx="5">
                  <c:v>8</c:v>
                </c:pt>
              </c:numCache>
            </c:numRef>
          </c:xVal>
          <c:yVal>
            <c:numRef>
              <c:f>[1]Sheet2!$B$27:$B$32</c:f>
              <c:numCache>
                <c:formatCode>General</c:formatCode>
                <c:ptCount val="6"/>
                <c:pt idx="0">
                  <c:v>8102.11</c:v>
                </c:pt>
                <c:pt idx="1">
                  <c:v>6959.95</c:v>
                </c:pt>
                <c:pt idx="2">
                  <c:v>5599.23</c:v>
                </c:pt>
                <c:pt idx="3">
                  <c:v>5547.24</c:v>
                </c:pt>
                <c:pt idx="4">
                  <c:v>4717.7</c:v>
                </c:pt>
                <c:pt idx="5">
                  <c:v>4836.63</c:v>
                </c:pt>
              </c:numCache>
            </c:numRef>
          </c:yVal>
          <c:smooth val="0"/>
          <c:extLst>
            <c:ext xmlns:c16="http://schemas.microsoft.com/office/drawing/2014/chart" uri="{C3380CC4-5D6E-409C-BE32-E72D297353CC}">
              <c16:uniqueId val="{00000000-7B48-8A47-970A-551D83F64E66}"/>
            </c:ext>
          </c:extLst>
        </c:ser>
        <c:dLbls>
          <c:showLegendKey val="0"/>
          <c:showVal val="0"/>
          <c:showCatName val="0"/>
          <c:showSerName val="0"/>
          <c:showPercent val="0"/>
          <c:showBubbleSize val="0"/>
        </c:dLbls>
        <c:axId val="1236102000"/>
        <c:axId val="1236154816"/>
      </c:scatterChart>
      <c:valAx>
        <c:axId val="123610200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36154816"/>
        <c:crosses val="autoZero"/>
        <c:crossBetween val="midCat"/>
      </c:valAx>
      <c:valAx>
        <c:axId val="123615481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3610200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CC63F-CCDB-8F42-A2AC-444156DE07C5}"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6ED83-EAFA-F445-8175-8BA78B1979A3}" type="slidenum">
              <a:rPr lang="en-US" smtClean="0"/>
              <a:t>‹#›</a:t>
            </a:fld>
            <a:endParaRPr lang="en-US"/>
          </a:p>
        </p:txBody>
      </p:sp>
    </p:spTree>
    <p:extLst>
      <p:ext uri="{BB962C8B-B14F-4D97-AF65-F5344CB8AC3E}">
        <p14:creationId xmlns:p14="http://schemas.microsoft.com/office/powerpoint/2010/main" val="113216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I would recommend that PlayStation focus their marketing efforts on Clusters 4 and 6. Cluster 4 represents gamers who would defer to gaming as a source of entertainment, they are also frequent BestBuy shoppers. Cluster 6 represents the technologically involved parents, who like to have the newest piece of equipment and would pay anything for it if they really wanted it. They enjoy playing video games and respond well to both video and email advertisements. I would suggest that PlayStation consider targeting both clusters in order to maximize their advertising and marketing efforts. </a:t>
            </a:r>
            <a:endParaRPr lang="en-US" dirty="0"/>
          </a:p>
        </p:txBody>
      </p:sp>
      <p:sp>
        <p:nvSpPr>
          <p:cNvPr id="4" name="Slide Number Placeholder 3"/>
          <p:cNvSpPr>
            <a:spLocks noGrp="1"/>
          </p:cNvSpPr>
          <p:nvPr>
            <p:ph type="sldNum" sz="quarter" idx="5"/>
          </p:nvPr>
        </p:nvSpPr>
        <p:spPr/>
        <p:txBody>
          <a:bodyPr/>
          <a:lstStyle/>
          <a:p>
            <a:fld id="{9906ED83-EAFA-F445-8175-8BA78B1979A3}" type="slidenum">
              <a:rPr lang="en-US" smtClean="0"/>
              <a:t>14</a:t>
            </a:fld>
            <a:endParaRPr lang="en-US"/>
          </a:p>
        </p:txBody>
      </p:sp>
    </p:spTree>
    <p:extLst>
      <p:ext uri="{BB962C8B-B14F-4D97-AF65-F5344CB8AC3E}">
        <p14:creationId xmlns:p14="http://schemas.microsoft.com/office/powerpoint/2010/main" val="415420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817488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50485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5565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pPr/>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6638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008460-8B2F-4AAA-A4E2-10730069204C}"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38105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1008460-8B2F-4AAA-A4E2-10730069204C}" type="datetimeFigureOut">
              <a:rPr lang="en-US" smtClean="0"/>
              <a:pPr/>
              <a:t>6/26/2023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41082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008460-8B2F-4AAA-A4E2-10730069204C}" type="datetimeFigureOut">
              <a:rPr lang="en-US" smtClean="0"/>
              <a:pPr/>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46259B-8396-46CD-AD42-FDEDA89DA27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21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5525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559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1008460-8B2F-4AAA-A4E2-10730069204C}" type="datetimeFigureOut">
              <a:rPr lang="en-US" smtClean="0"/>
              <a:pPr/>
              <a:t>6/26/2023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01111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008460-8B2F-4AAA-A4E2-10730069204C}" type="datetimeFigureOut">
              <a:rPr lang="en-US" smtClean="0"/>
              <a:t>6/26/2023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7912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008460-8B2F-4AAA-A4E2-10730069204C}" type="datetimeFigureOut">
              <a:rPr lang="en-US" smtClean="0"/>
              <a:pPr/>
              <a:t>6/26/2023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566295969"/>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adgets on a desk">
            <a:extLst>
              <a:ext uri="{FF2B5EF4-FFF2-40B4-BE49-F238E27FC236}">
                <a16:creationId xmlns:a16="http://schemas.microsoft.com/office/drawing/2014/main" id="{56BF8D73-369F-037B-375C-4BEA0EE3811A}"/>
              </a:ext>
            </a:extLst>
          </p:cNvPr>
          <p:cNvPicPr>
            <a:picLocks noChangeAspect="1"/>
          </p:cNvPicPr>
          <p:nvPr/>
        </p:nvPicPr>
        <p:blipFill rotWithShape="1">
          <a:blip r:embed="rId2"/>
          <a:srcRect t="5979" b="19021"/>
          <a:stretch/>
        </p:blipFill>
        <p:spPr>
          <a:xfrm>
            <a:off x="20" y="10"/>
            <a:ext cx="12191980" cy="6857990"/>
          </a:xfrm>
          <a:prstGeom prst="rect">
            <a:avLst/>
          </a:prstGeom>
        </p:spPr>
      </p:pic>
      <p:sp>
        <p:nvSpPr>
          <p:cNvPr id="2" name="Title 1">
            <a:extLst>
              <a:ext uri="{FF2B5EF4-FFF2-40B4-BE49-F238E27FC236}">
                <a16:creationId xmlns:a16="http://schemas.microsoft.com/office/drawing/2014/main" id="{4252724F-9AED-6A19-5FDB-4D0D616EE2C3}"/>
              </a:ext>
            </a:extLst>
          </p:cNvPr>
          <p:cNvSpPr>
            <a:spLocks noGrp="1"/>
          </p:cNvSpPr>
          <p:nvPr>
            <p:ph type="ctrTitle"/>
          </p:nvPr>
        </p:nvSpPr>
        <p:spPr>
          <a:xfrm>
            <a:off x="1600200" y="2386744"/>
            <a:ext cx="8991600" cy="1645920"/>
          </a:xfrm>
          <a:solidFill>
            <a:schemeClr val="accent2">
              <a:alpha val="43145"/>
            </a:schemeClr>
          </a:solidFill>
          <a:ln w="38100" cap="sq">
            <a:solidFill>
              <a:schemeClr val="tx1"/>
            </a:solidFill>
            <a:miter lim="800000"/>
          </a:ln>
        </p:spPr>
        <p:txBody>
          <a:bodyPr anchor="ctr">
            <a:normAutofit/>
          </a:bodyPr>
          <a:lstStyle/>
          <a:p>
            <a:r>
              <a:rPr lang="en-US" dirty="0">
                <a:solidFill>
                  <a:schemeClr val="tx1"/>
                </a:solidFill>
              </a:rPr>
              <a:t>Market Segmentation: PlayStation</a:t>
            </a:r>
          </a:p>
        </p:txBody>
      </p:sp>
      <p:sp>
        <p:nvSpPr>
          <p:cNvPr id="3" name="Subtitle 2">
            <a:extLst>
              <a:ext uri="{FF2B5EF4-FFF2-40B4-BE49-F238E27FC236}">
                <a16:creationId xmlns:a16="http://schemas.microsoft.com/office/drawing/2014/main" id="{DFDBEAF5-A02D-1915-8610-35D00001A116}"/>
              </a:ext>
            </a:extLst>
          </p:cNvPr>
          <p:cNvSpPr>
            <a:spLocks noGrp="1"/>
          </p:cNvSpPr>
          <p:nvPr>
            <p:ph type="subTitle" idx="1"/>
          </p:nvPr>
        </p:nvSpPr>
        <p:spPr>
          <a:xfrm>
            <a:off x="2695194" y="4352544"/>
            <a:ext cx="6801612" cy="1239894"/>
          </a:xfrm>
        </p:spPr>
        <p:txBody>
          <a:bodyPr>
            <a:normAutofit/>
          </a:bodyPr>
          <a:lstStyle/>
          <a:p>
            <a:pPr>
              <a:lnSpc>
                <a:spcPct val="90000"/>
              </a:lnSpc>
            </a:pPr>
            <a:r>
              <a:rPr lang="en-US" smtClean="0">
                <a:solidFill>
                  <a:srgbClr val="FFFFFF"/>
                </a:solidFill>
              </a:rPr>
              <a:t>DA6822</a:t>
            </a:r>
            <a:endParaRPr lang="en-US" dirty="0">
              <a:solidFill>
                <a:srgbClr val="FFFFFF"/>
              </a:solidFill>
            </a:endParaRPr>
          </a:p>
        </p:txBody>
      </p:sp>
    </p:spTree>
    <p:extLst>
      <p:ext uri="{BB962C8B-B14F-4D97-AF65-F5344CB8AC3E}">
        <p14:creationId xmlns:p14="http://schemas.microsoft.com/office/powerpoint/2010/main" val="342156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6A9AE5-69DF-4153-B35A-94BDEF32EB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9B5318-27A8-4E50-80D9-B92D4F28EA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99B0D-31B1-2EAC-E60A-A79364F87965}"/>
              </a:ext>
            </a:extLst>
          </p:cNvPr>
          <p:cNvSpPr>
            <a:spLocks noGrp="1"/>
          </p:cNvSpPr>
          <p:nvPr>
            <p:ph type="title"/>
          </p:nvPr>
        </p:nvSpPr>
        <p:spPr>
          <a:xfrm>
            <a:off x="4210049" y="376385"/>
            <a:ext cx="3771901" cy="826914"/>
          </a:xfrm>
          <a:solidFill>
            <a:srgbClr val="FFFFFF"/>
          </a:solidFill>
        </p:spPr>
        <p:txBody>
          <a:bodyPr anchor="t">
            <a:noAutofit/>
          </a:bodyPr>
          <a:lstStyle/>
          <a:p>
            <a:pPr defTabSz="749808">
              <a:lnSpc>
                <a:spcPct val="150000"/>
              </a:lnSpc>
            </a:pPr>
            <a:r>
              <a:rPr lang="en-US" sz="2296" kern="1200" cap="all" spc="164" baseline="0" dirty="0">
                <a:solidFill>
                  <a:srgbClr val="262626"/>
                </a:solidFill>
                <a:latin typeface="+mj-lt"/>
                <a:ea typeface="+mj-ea"/>
                <a:cs typeface="+mj-cs"/>
              </a:rPr>
              <a:t>Cluster Means</a:t>
            </a:r>
            <a:br>
              <a:rPr lang="en-US" sz="2296" kern="1200" cap="all" spc="164" baseline="0" dirty="0">
                <a:solidFill>
                  <a:srgbClr val="262626"/>
                </a:solidFill>
                <a:latin typeface="+mj-lt"/>
                <a:ea typeface="+mj-ea"/>
                <a:cs typeface="+mj-cs"/>
              </a:rPr>
            </a:br>
            <a:r>
              <a:rPr lang="en-US" sz="2296" kern="1200" cap="all" spc="164" baseline="0" dirty="0">
                <a:solidFill>
                  <a:srgbClr val="262626"/>
                </a:solidFill>
                <a:latin typeface="+mj-lt"/>
                <a:ea typeface="+mj-ea"/>
                <a:cs typeface="+mj-cs"/>
              </a:rPr>
              <a:t> </a:t>
            </a:r>
            <a:endParaRPr lang="en-US" dirty="0"/>
          </a:p>
        </p:txBody>
      </p:sp>
      <p:pic>
        <p:nvPicPr>
          <p:cNvPr id="4" name="Content Placeholder 3" descr="Table&#10;&#10;Description automatically generated">
            <a:extLst>
              <a:ext uri="{FF2B5EF4-FFF2-40B4-BE49-F238E27FC236}">
                <a16:creationId xmlns:a16="http://schemas.microsoft.com/office/drawing/2014/main" id="{A1B6D00E-83AD-5248-C6C3-AEB972EB835F}"/>
              </a:ext>
            </a:extLst>
          </p:cNvPr>
          <p:cNvPicPr>
            <a:picLocks noGrp="1" noChangeAspect="1"/>
          </p:cNvPicPr>
          <p:nvPr>
            <p:ph idx="1"/>
          </p:nvPr>
        </p:nvPicPr>
        <p:blipFill>
          <a:blip r:embed="rId2"/>
          <a:stretch>
            <a:fillRect/>
          </a:stretch>
        </p:blipFill>
        <p:spPr>
          <a:xfrm>
            <a:off x="936639" y="3610531"/>
            <a:ext cx="10434742" cy="2359722"/>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3A417B8E-7566-8DD6-F0FC-92FE3EB3F021}"/>
              </a:ext>
            </a:extLst>
          </p:cNvPr>
          <p:cNvPicPr>
            <a:picLocks noChangeAspect="1"/>
          </p:cNvPicPr>
          <p:nvPr/>
        </p:nvPicPr>
        <p:blipFill>
          <a:blip r:embed="rId3"/>
          <a:stretch>
            <a:fillRect/>
          </a:stretch>
        </p:blipFill>
        <p:spPr>
          <a:xfrm>
            <a:off x="903339" y="1401721"/>
            <a:ext cx="10385319" cy="1809664"/>
          </a:xfrm>
          <a:prstGeom prst="rect">
            <a:avLst/>
          </a:prstGeom>
        </p:spPr>
      </p:pic>
      <p:sp>
        <p:nvSpPr>
          <p:cNvPr id="6" name="TextBox 5">
            <a:extLst>
              <a:ext uri="{FF2B5EF4-FFF2-40B4-BE49-F238E27FC236}">
                <a16:creationId xmlns:a16="http://schemas.microsoft.com/office/drawing/2014/main" id="{752DBF2E-BDB0-FFFA-B8CC-EEE0AD6F170E}"/>
              </a:ext>
            </a:extLst>
          </p:cNvPr>
          <p:cNvSpPr txBox="1"/>
          <p:nvPr/>
        </p:nvSpPr>
        <p:spPr>
          <a:xfrm>
            <a:off x="1127731" y="1066431"/>
            <a:ext cx="747320" cy="344710"/>
          </a:xfrm>
          <a:prstGeom prst="rect">
            <a:avLst/>
          </a:prstGeom>
          <a:noFill/>
        </p:spPr>
        <p:txBody>
          <a:bodyPr wrap="none" rtlCol="0">
            <a:spAutoFit/>
          </a:bodyPr>
          <a:lstStyle/>
          <a:p>
            <a:pPr defTabSz="374904">
              <a:spcAft>
                <a:spcPts val="600"/>
              </a:spcAft>
            </a:pPr>
            <a:r>
              <a:rPr lang="en-US" sz="1640" b="1" kern="1200" dirty="0">
                <a:solidFill>
                  <a:schemeClr val="tx1"/>
                </a:solidFill>
                <a:latin typeface="+mn-lt"/>
                <a:ea typeface="+mn-ea"/>
                <a:cs typeface="+mn-cs"/>
              </a:rPr>
              <a:t>K = 4 </a:t>
            </a:r>
            <a:endParaRPr lang="en-US" sz="2000" b="1" dirty="0"/>
          </a:p>
        </p:txBody>
      </p:sp>
      <p:sp>
        <p:nvSpPr>
          <p:cNvPr id="7" name="TextBox 6">
            <a:extLst>
              <a:ext uri="{FF2B5EF4-FFF2-40B4-BE49-F238E27FC236}">
                <a16:creationId xmlns:a16="http://schemas.microsoft.com/office/drawing/2014/main" id="{B2163661-77A3-7F81-BAE1-1C5A189DE9B8}"/>
              </a:ext>
            </a:extLst>
          </p:cNvPr>
          <p:cNvSpPr txBox="1"/>
          <p:nvPr/>
        </p:nvSpPr>
        <p:spPr>
          <a:xfrm>
            <a:off x="1127731" y="3265820"/>
            <a:ext cx="689612" cy="344710"/>
          </a:xfrm>
          <a:prstGeom prst="rect">
            <a:avLst/>
          </a:prstGeom>
          <a:noFill/>
        </p:spPr>
        <p:txBody>
          <a:bodyPr wrap="none" rtlCol="0">
            <a:spAutoFit/>
          </a:bodyPr>
          <a:lstStyle/>
          <a:p>
            <a:pPr defTabSz="374904">
              <a:spcAft>
                <a:spcPts val="600"/>
              </a:spcAft>
            </a:pPr>
            <a:r>
              <a:rPr lang="en-US" sz="1640" b="1" kern="1200" dirty="0">
                <a:solidFill>
                  <a:schemeClr val="tx1"/>
                </a:solidFill>
                <a:latin typeface="+mn-lt"/>
                <a:ea typeface="+mn-ea"/>
                <a:cs typeface="+mn-cs"/>
              </a:rPr>
              <a:t>K = 6</a:t>
            </a:r>
            <a:endParaRPr lang="en-US" sz="2000" b="1" dirty="0"/>
          </a:p>
        </p:txBody>
      </p:sp>
    </p:spTree>
    <p:extLst>
      <p:ext uri="{BB962C8B-B14F-4D97-AF65-F5344CB8AC3E}">
        <p14:creationId xmlns:p14="http://schemas.microsoft.com/office/powerpoint/2010/main" val="225412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4E54-AC56-E91E-A325-7A1776DBF583}"/>
              </a:ext>
            </a:extLst>
          </p:cNvPr>
          <p:cNvSpPr>
            <a:spLocks noGrp="1"/>
          </p:cNvSpPr>
          <p:nvPr>
            <p:ph type="title"/>
          </p:nvPr>
        </p:nvSpPr>
        <p:spPr>
          <a:xfrm>
            <a:off x="2231136" y="582740"/>
            <a:ext cx="7729728" cy="1188720"/>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lstStyle/>
          <a:p>
            <a:r>
              <a:rPr lang="en-US" dirty="0"/>
              <a:t>Gap Analysis</a:t>
            </a:r>
          </a:p>
        </p:txBody>
      </p:sp>
      <p:pic>
        <p:nvPicPr>
          <p:cNvPr id="2050" name="Picture 58" descr="Table&#10;&#10;Description automatically generated">
            <a:extLst>
              <a:ext uri="{FF2B5EF4-FFF2-40B4-BE49-F238E27FC236}">
                <a16:creationId xmlns:a16="http://schemas.microsoft.com/office/drawing/2014/main" id="{F1F7211C-BBBD-8048-A3BB-810841261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195" y="2201800"/>
            <a:ext cx="4636119" cy="4082316"/>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60" descr="Table&#10;&#10;Description automatically generated">
            <a:extLst>
              <a:ext uri="{FF2B5EF4-FFF2-40B4-BE49-F238E27FC236}">
                <a16:creationId xmlns:a16="http://schemas.microsoft.com/office/drawing/2014/main" id="{4971D0A6-FCB9-46DC-343C-DEA5F8A1C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44" y="2229476"/>
            <a:ext cx="4636119" cy="4054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E9B38F2-56A6-0D1E-74A4-D6039E51D660}"/>
              </a:ext>
            </a:extLst>
          </p:cNvPr>
          <p:cNvSpPr>
            <a:spLocks noChangeArrowheads="1"/>
          </p:cNvSpPr>
          <p:nvPr/>
        </p:nvSpPr>
        <p:spPr bwMode="auto">
          <a:xfrm>
            <a:off x="3178098"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41B75C50-1B23-4B8F-2B22-B2FBE0C3766B}"/>
              </a:ext>
            </a:extLst>
          </p:cNvPr>
          <p:cNvSpPr>
            <a:spLocks noChangeArrowheads="1"/>
          </p:cNvSpPr>
          <p:nvPr/>
        </p:nvSpPr>
        <p:spPr bwMode="auto">
          <a:xfrm>
            <a:off x="317809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6126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27E2E-83AD-8408-AA8A-5B04345783A6}"/>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Gap Analysis Cluster Means</a:t>
            </a:r>
          </a:p>
        </p:txBody>
      </p:sp>
      <p:pic>
        <p:nvPicPr>
          <p:cNvPr id="4" name="Content Placeholder 3" descr="Table&#10;&#10;Description automatically generated with low confidence">
            <a:extLst>
              <a:ext uri="{FF2B5EF4-FFF2-40B4-BE49-F238E27FC236}">
                <a16:creationId xmlns:a16="http://schemas.microsoft.com/office/drawing/2014/main" id="{2852318D-7CC6-1477-BE3A-33503163F774}"/>
              </a:ext>
            </a:extLst>
          </p:cNvPr>
          <p:cNvPicPr>
            <a:picLocks noGrp="1" noChangeAspect="1"/>
          </p:cNvPicPr>
          <p:nvPr>
            <p:ph idx="1"/>
          </p:nvPr>
        </p:nvPicPr>
        <p:blipFill>
          <a:blip r:embed="rId2"/>
          <a:stretch>
            <a:fillRect/>
          </a:stretch>
        </p:blipFill>
        <p:spPr>
          <a:xfrm>
            <a:off x="6553200" y="312348"/>
            <a:ext cx="3303649" cy="6233303"/>
          </a:xfrm>
          <a:prstGeom prst="rect">
            <a:avLst/>
          </a:prstGeom>
        </p:spPr>
      </p:pic>
    </p:spTree>
    <p:extLst>
      <p:ext uri="{BB962C8B-B14F-4D97-AF65-F5344CB8AC3E}">
        <p14:creationId xmlns:p14="http://schemas.microsoft.com/office/powerpoint/2010/main" val="302227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7000">
              <a:schemeClr val="accent2">
                <a:lumMod val="67000"/>
              </a:schemeClr>
            </a:gs>
            <a:gs pos="56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FA21C72-692C-49FD-9EB4-DDDDDEBD4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AF941A-6830-47A3-B63C-7C7B66AEA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A47E9-9A77-082D-0CAF-132FC6FEA10A}"/>
              </a:ext>
            </a:extLst>
          </p:cNvPr>
          <p:cNvSpPr>
            <a:spLocks noGrp="1"/>
          </p:cNvSpPr>
          <p:nvPr>
            <p:ph type="title"/>
          </p:nvPr>
        </p:nvSpPr>
        <p:spPr>
          <a:xfrm>
            <a:off x="632380" y="789110"/>
            <a:ext cx="2157984" cy="1828800"/>
          </a:xfrm>
          <a:prstGeom prst="ellipse">
            <a:avLst/>
          </a:prstGeom>
          <a:noFill/>
          <a:ln>
            <a:solidFill>
              <a:srgbClr val="FFFFFF"/>
            </a:solidFill>
          </a:ln>
        </p:spPr>
        <p:txBody>
          <a:bodyPr vert="horz" lIns="182880" tIns="182880" rIns="182880" bIns="182880" rtlCol="0" anchor="ctr">
            <a:normAutofit/>
          </a:bodyPr>
          <a:lstStyle/>
          <a:p>
            <a:r>
              <a:rPr lang="en-US" sz="1200" dirty="0">
                <a:solidFill>
                  <a:srgbClr val="FFFFFF"/>
                </a:solidFill>
              </a:rPr>
              <a:t>Descriptor Variables </a:t>
            </a:r>
          </a:p>
        </p:txBody>
      </p:sp>
      <p:graphicFrame>
        <p:nvGraphicFramePr>
          <p:cNvPr id="4" name="Content Placeholder 3">
            <a:extLst>
              <a:ext uri="{FF2B5EF4-FFF2-40B4-BE49-F238E27FC236}">
                <a16:creationId xmlns:a16="http://schemas.microsoft.com/office/drawing/2014/main" id="{3E6C38FC-372A-C39E-D152-994DAF44B1EB}"/>
              </a:ext>
            </a:extLst>
          </p:cNvPr>
          <p:cNvGraphicFramePr>
            <a:graphicFrameLocks noGrp="1"/>
          </p:cNvGraphicFramePr>
          <p:nvPr>
            <p:ph idx="1"/>
            <p:extLst>
              <p:ext uri="{D42A27DB-BD31-4B8C-83A1-F6EECF244321}">
                <p14:modId xmlns:p14="http://schemas.microsoft.com/office/powerpoint/2010/main" val="1764914837"/>
              </p:ext>
            </p:extLst>
          </p:nvPr>
        </p:nvGraphicFramePr>
        <p:xfrm>
          <a:off x="3018964" y="1110999"/>
          <a:ext cx="6737172" cy="4636002"/>
        </p:xfrm>
        <a:graphic>
          <a:graphicData uri="http://schemas.openxmlformats.org/drawingml/2006/table">
            <a:tbl>
              <a:tblPr firstRow="1" bandRow="1">
                <a:solidFill>
                  <a:schemeClr val="bg1"/>
                </a:solidFill>
                <a:tableStyleId>{3B4B98B0-60AC-42C2-AFA5-B58CD77FA1E5}</a:tableStyleId>
              </a:tblPr>
              <a:tblGrid>
                <a:gridCol w="1393140">
                  <a:extLst>
                    <a:ext uri="{9D8B030D-6E8A-4147-A177-3AD203B41FA5}">
                      <a16:colId xmlns:a16="http://schemas.microsoft.com/office/drawing/2014/main" val="2945778887"/>
                    </a:ext>
                  </a:extLst>
                </a:gridCol>
                <a:gridCol w="890672">
                  <a:extLst>
                    <a:ext uri="{9D8B030D-6E8A-4147-A177-3AD203B41FA5}">
                      <a16:colId xmlns:a16="http://schemas.microsoft.com/office/drawing/2014/main" val="1472348782"/>
                    </a:ext>
                  </a:extLst>
                </a:gridCol>
                <a:gridCol w="890672">
                  <a:extLst>
                    <a:ext uri="{9D8B030D-6E8A-4147-A177-3AD203B41FA5}">
                      <a16:colId xmlns:a16="http://schemas.microsoft.com/office/drawing/2014/main" val="3578174149"/>
                    </a:ext>
                  </a:extLst>
                </a:gridCol>
                <a:gridCol w="890672">
                  <a:extLst>
                    <a:ext uri="{9D8B030D-6E8A-4147-A177-3AD203B41FA5}">
                      <a16:colId xmlns:a16="http://schemas.microsoft.com/office/drawing/2014/main" val="536132355"/>
                    </a:ext>
                  </a:extLst>
                </a:gridCol>
                <a:gridCol w="890672">
                  <a:extLst>
                    <a:ext uri="{9D8B030D-6E8A-4147-A177-3AD203B41FA5}">
                      <a16:colId xmlns:a16="http://schemas.microsoft.com/office/drawing/2014/main" val="497621606"/>
                    </a:ext>
                  </a:extLst>
                </a:gridCol>
                <a:gridCol w="890672">
                  <a:extLst>
                    <a:ext uri="{9D8B030D-6E8A-4147-A177-3AD203B41FA5}">
                      <a16:colId xmlns:a16="http://schemas.microsoft.com/office/drawing/2014/main" val="1261671542"/>
                    </a:ext>
                  </a:extLst>
                </a:gridCol>
                <a:gridCol w="890672">
                  <a:extLst>
                    <a:ext uri="{9D8B030D-6E8A-4147-A177-3AD203B41FA5}">
                      <a16:colId xmlns:a16="http://schemas.microsoft.com/office/drawing/2014/main" val="1777181892"/>
                    </a:ext>
                  </a:extLst>
                </a:gridCol>
              </a:tblGrid>
              <a:tr h="331143">
                <a:tc>
                  <a:txBody>
                    <a:bodyPr/>
                    <a:lstStyle/>
                    <a:p>
                      <a:pPr algn="l" fontAlgn="b"/>
                      <a:r>
                        <a:rPr lang="en-US" sz="1400" b="0" u="none" strike="noStrike" cap="none" spc="0" dirty="0">
                          <a:solidFill>
                            <a:schemeClr val="bg1"/>
                          </a:solidFill>
                          <a:effectLst/>
                        </a:rPr>
                        <a:t>Variable</a:t>
                      </a:r>
                      <a:endParaRPr lang="en-US" sz="1400" b="0" i="0" u="none" strike="noStrike" cap="none" spc="0" dirty="0">
                        <a:solidFill>
                          <a:schemeClr val="bg1"/>
                        </a:solidFill>
                        <a:effectLst/>
                        <a:latin typeface="Calibri" panose="020F0502020204030204" pitchFamily="34" charset="0"/>
                      </a:endParaRPr>
                    </a:p>
                  </a:txBody>
                  <a:tcPr marL="68654" marR="5674" marT="52811" marB="5281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en-US" sz="1400" b="0" u="none" strike="noStrike" cap="none" spc="0" dirty="0">
                          <a:solidFill>
                            <a:schemeClr val="bg1"/>
                          </a:solidFill>
                          <a:effectLst/>
                        </a:rPr>
                        <a:t>Cluster 1</a:t>
                      </a:r>
                      <a:endParaRPr lang="en-US" sz="1400" b="0" i="0" u="none" strike="noStrike" cap="none" spc="0" dirty="0">
                        <a:solidFill>
                          <a:schemeClr val="bg1"/>
                        </a:solidFill>
                        <a:effectLst/>
                        <a:latin typeface="Calibri" panose="020F0502020204030204" pitchFamily="34" charset="0"/>
                      </a:endParaRPr>
                    </a:p>
                  </a:txBody>
                  <a:tcPr marL="68654" marR="5674" marT="52811" marB="528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en-US" sz="1400" b="0" u="none" strike="noStrike" cap="none" spc="0" dirty="0">
                          <a:solidFill>
                            <a:schemeClr val="bg1"/>
                          </a:solidFill>
                          <a:effectLst/>
                        </a:rPr>
                        <a:t>Cluster 2</a:t>
                      </a:r>
                      <a:endParaRPr lang="en-US" sz="1400" b="0" i="0" u="none" strike="noStrike" cap="none" spc="0" dirty="0">
                        <a:solidFill>
                          <a:schemeClr val="bg1"/>
                        </a:solidFill>
                        <a:effectLst/>
                        <a:latin typeface="Calibri" panose="020F0502020204030204" pitchFamily="34" charset="0"/>
                      </a:endParaRPr>
                    </a:p>
                  </a:txBody>
                  <a:tcPr marL="68654" marR="5674" marT="52811" marB="528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en-US" sz="1400" b="0" u="none" strike="noStrike" cap="none" spc="0" dirty="0">
                          <a:solidFill>
                            <a:schemeClr val="bg1"/>
                          </a:solidFill>
                          <a:effectLst/>
                        </a:rPr>
                        <a:t>Cluster 3</a:t>
                      </a:r>
                      <a:endParaRPr lang="en-US" sz="1400" b="0" i="0" u="none" strike="noStrike" cap="none" spc="0" dirty="0">
                        <a:solidFill>
                          <a:schemeClr val="bg1"/>
                        </a:solidFill>
                        <a:effectLst/>
                        <a:latin typeface="Calibri" panose="020F0502020204030204" pitchFamily="34" charset="0"/>
                      </a:endParaRPr>
                    </a:p>
                  </a:txBody>
                  <a:tcPr marL="68654" marR="5674" marT="52811" marB="528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en-US" sz="1400" b="0" u="none" strike="noStrike" cap="none" spc="0" dirty="0">
                          <a:solidFill>
                            <a:schemeClr val="bg1"/>
                          </a:solidFill>
                          <a:effectLst/>
                        </a:rPr>
                        <a:t>Cluster 4</a:t>
                      </a:r>
                      <a:endParaRPr lang="en-US" sz="1400" b="0" i="0" u="none" strike="noStrike" cap="none" spc="0" dirty="0">
                        <a:solidFill>
                          <a:schemeClr val="bg1"/>
                        </a:solidFill>
                        <a:effectLst/>
                        <a:latin typeface="Calibri" panose="020F0502020204030204" pitchFamily="34" charset="0"/>
                      </a:endParaRPr>
                    </a:p>
                  </a:txBody>
                  <a:tcPr marL="68654" marR="5674" marT="52811" marB="528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en-US" sz="1400" b="0" u="none" strike="noStrike" cap="none" spc="0" dirty="0">
                          <a:solidFill>
                            <a:schemeClr val="bg1"/>
                          </a:solidFill>
                          <a:effectLst/>
                        </a:rPr>
                        <a:t>Cluster 5</a:t>
                      </a:r>
                      <a:endParaRPr lang="en-US" sz="1400" b="0" i="0" u="none" strike="noStrike" cap="none" spc="0" dirty="0">
                        <a:solidFill>
                          <a:schemeClr val="bg1"/>
                        </a:solidFill>
                        <a:effectLst/>
                        <a:latin typeface="Calibri" panose="020F0502020204030204" pitchFamily="34" charset="0"/>
                      </a:endParaRPr>
                    </a:p>
                  </a:txBody>
                  <a:tcPr marL="68654" marR="5674" marT="52811" marB="528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en-US" sz="1400" b="0" u="none" strike="noStrike" cap="none" spc="0">
                          <a:solidFill>
                            <a:schemeClr val="bg1"/>
                          </a:solidFill>
                          <a:effectLst/>
                        </a:rPr>
                        <a:t>Cluster 6</a:t>
                      </a:r>
                      <a:endParaRPr lang="en-US" sz="1400" b="0" i="0" u="none" strike="noStrike" cap="none" spc="0">
                        <a:solidFill>
                          <a:schemeClr val="bg1"/>
                        </a:solidFill>
                        <a:effectLst/>
                        <a:latin typeface="Calibri" panose="020F0502020204030204" pitchFamily="34" charset="0"/>
                      </a:endParaRPr>
                    </a:p>
                  </a:txBody>
                  <a:tcPr marL="68654" marR="5674" marT="52811" marB="5281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166240669"/>
                  </a:ext>
                </a:extLst>
              </a:tr>
              <a:tr h="331143">
                <a:tc>
                  <a:txBody>
                    <a:bodyPr/>
                    <a:lstStyle/>
                    <a:p>
                      <a:pPr algn="l" fontAlgn="b"/>
                      <a:r>
                        <a:rPr lang="en-US" sz="1400" u="none" strike="noStrike" cap="none" spc="0">
                          <a:solidFill>
                            <a:schemeClr val="tx1"/>
                          </a:solidFill>
                          <a:effectLst/>
                        </a:rPr>
                        <a:t>PlayStation</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0.0842</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0.0472</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0.1230</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0.1631</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0.1206</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0.1751</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256507438"/>
                  </a:ext>
                </a:extLst>
              </a:tr>
              <a:tr h="331143">
                <a:tc>
                  <a:txBody>
                    <a:bodyPr/>
                    <a:lstStyle/>
                    <a:p>
                      <a:pPr algn="l" fontAlgn="b"/>
                      <a:r>
                        <a:rPr lang="en-US" sz="1400" u="none" strike="noStrike" cap="none" spc="0">
                          <a:solidFill>
                            <a:schemeClr val="tx1"/>
                          </a:solidFill>
                          <a:effectLst/>
                        </a:rPr>
                        <a:t>Xbox</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0.0826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0.0441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0.1109</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0.1414</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0.1063</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0.1567</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665554287"/>
                  </a:ext>
                </a:extLst>
              </a:tr>
              <a:tr h="331143">
                <a:tc>
                  <a:txBody>
                    <a:bodyPr/>
                    <a:lstStyle/>
                    <a:p>
                      <a:pPr algn="l" fontAlgn="b"/>
                      <a:r>
                        <a:rPr lang="en-US" sz="1400" u="none" strike="noStrike" cap="none" spc="0">
                          <a:solidFill>
                            <a:schemeClr val="tx1"/>
                          </a:solidFill>
                          <a:effectLst/>
                        </a:rPr>
                        <a:t>Nintendo</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0.1378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0.0450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0.1660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0.1158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0.0993</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0.1926</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540698069"/>
                  </a:ext>
                </a:extLst>
              </a:tr>
              <a:tr h="331143">
                <a:tc>
                  <a:txBody>
                    <a:bodyPr/>
                    <a:lstStyle/>
                    <a:p>
                      <a:pPr algn="l" fontAlgn="b"/>
                      <a:r>
                        <a:rPr lang="en-US" sz="1400" u="none" strike="noStrike" cap="none" spc="0">
                          <a:solidFill>
                            <a:schemeClr val="tx1"/>
                          </a:solidFill>
                          <a:effectLst/>
                        </a:rPr>
                        <a:t>BestBuy</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0.1931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0.1278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0.2563</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0.3001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0.1766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0.2788</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006825473"/>
                  </a:ext>
                </a:extLst>
              </a:tr>
              <a:tr h="331143">
                <a:tc>
                  <a:txBody>
                    <a:bodyPr/>
                    <a:lstStyle/>
                    <a:p>
                      <a:pPr algn="l" fontAlgn="b"/>
                      <a:r>
                        <a:rPr lang="en-US" sz="1400" u="none" strike="noStrike" cap="none" spc="0">
                          <a:solidFill>
                            <a:schemeClr val="tx1"/>
                          </a:solidFill>
                          <a:effectLst/>
                        </a:rPr>
                        <a:t>MTV</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0.0663</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0.0380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0.0762</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0.1030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0.1166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0.1535</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619544935"/>
                  </a:ext>
                </a:extLst>
              </a:tr>
              <a:tr h="331143">
                <a:tc>
                  <a:txBody>
                    <a:bodyPr/>
                    <a:lstStyle/>
                    <a:p>
                      <a:pPr algn="l" fontAlgn="b"/>
                      <a:r>
                        <a:rPr lang="en-US" sz="1400" u="none" strike="noStrike" cap="none" spc="0">
                          <a:solidFill>
                            <a:schemeClr val="tx1"/>
                          </a:solidFill>
                          <a:effectLst/>
                        </a:rPr>
                        <a:t>HBO</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0.1465</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0.1298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0.1902</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0.2349</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0.1836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0.2481</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140046783"/>
                  </a:ext>
                </a:extLst>
              </a:tr>
              <a:tr h="331143">
                <a:tc>
                  <a:txBody>
                    <a:bodyPr/>
                    <a:lstStyle/>
                    <a:p>
                      <a:pPr algn="l" fontAlgn="b"/>
                      <a:r>
                        <a:rPr lang="en-US" sz="1400" u="none" strike="noStrike" cap="none" spc="0">
                          <a:solidFill>
                            <a:schemeClr val="tx1"/>
                          </a:solidFill>
                          <a:effectLst/>
                        </a:rPr>
                        <a:t>McDonalds</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0.3562</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0.3211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0.3159</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0.2750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0.3268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0.3111</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053115498"/>
                  </a:ext>
                </a:extLst>
              </a:tr>
              <a:tr h="331143">
                <a:tc>
                  <a:txBody>
                    <a:bodyPr/>
                    <a:lstStyle/>
                    <a:p>
                      <a:pPr algn="l" fontAlgn="b"/>
                      <a:r>
                        <a:rPr lang="en-US" sz="1400" u="none" strike="noStrike" cap="none" spc="0">
                          <a:solidFill>
                            <a:schemeClr val="tx1"/>
                          </a:solidFill>
                          <a:effectLst/>
                        </a:rPr>
                        <a:t>Male</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0.3630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0.4230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0.4426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0.5801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0.4906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0.4998</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650581421"/>
                  </a:ext>
                </a:extLst>
              </a:tr>
              <a:tr h="331143">
                <a:tc>
                  <a:txBody>
                    <a:bodyPr/>
                    <a:lstStyle/>
                    <a:p>
                      <a:pPr algn="l" fontAlgn="b"/>
                      <a:r>
                        <a:rPr lang="en-US" sz="1400" u="none" strike="noStrike" cap="none" spc="0">
                          <a:solidFill>
                            <a:schemeClr val="tx1"/>
                          </a:solidFill>
                          <a:effectLst/>
                        </a:rPr>
                        <a:t>Video Ads</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0.0137</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0.0103</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0.0172</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0.0334</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0.0248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0.0358</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994796765"/>
                  </a:ext>
                </a:extLst>
              </a:tr>
              <a:tr h="331143">
                <a:tc>
                  <a:txBody>
                    <a:bodyPr/>
                    <a:lstStyle/>
                    <a:p>
                      <a:pPr algn="l" fontAlgn="b"/>
                      <a:r>
                        <a:rPr lang="en-US" sz="1400" u="none" strike="noStrike" cap="none" spc="0">
                          <a:solidFill>
                            <a:schemeClr val="tx1"/>
                          </a:solidFill>
                          <a:effectLst/>
                        </a:rPr>
                        <a:t>Children Present</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0.2333</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0.2000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0.2659</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0.2511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0.2769</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0.3071</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813258327"/>
                  </a:ext>
                </a:extLst>
              </a:tr>
              <a:tr h="331143">
                <a:tc>
                  <a:txBody>
                    <a:bodyPr/>
                    <a:lstStyle/>
                    <a:p>
                      <a:pPr algn="l" fontAlgn="b"/>
                      <a:r>
                        <a:rPr lang="en-US" sz="1400" u="none" strike="noStrike" cap="none" spc="0">
                          <a:solidFill>
                            <a:schemeClr val="tx1"/>
                          </a:solidFill>
                          <a:effectLst/>
                        </a:rPr>
                        <a:t>Unemployed</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0.4110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0.5090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0.3752</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0.3518</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0.4076</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0.3334</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753174616"/>
                  </a:ext>
                </a:extLst>
              </a:tr>
              <a:tr h="331143">
                <a:tc>
                  <a:txBody>
                    <a:bodyPr/>
                    <a:lstStyle/>
                    <a:p>
                      <a:pPr algn="l" fontAlgn="b"/>
                      <a:r>
                        <a:rPr lang="en-US" sz="1400" u="none" strike="noStrike" cap="none" spc="0" dirty="0">
                          <a:solidFill>
                            <a:schemeClr val="tx1"/>
                          </a:solidFill>
                          <a:effectLst/>
                        </a:rPr>
                        <a:t>Comedy Central</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0.0567</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0.0357</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0.0640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0.0740</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0.0591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0.0773</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816979789"/>
                  </a:ext>
                </a:extLst>
              </a:tr>
              <a:tr h="331143">
                <a:tc>
                  <a:txBody>
                    <a:bodyPr/>
                    <a:lstStyle/>
                    <a:p>
                      <a:pPr algn="l" fontAlgn="b"/>
                      <a:r>
                        <a:rPr lang="en-US" sz="1400" u="none" strike="noStrike" cap="none" spc="0">
                          <a:solidFill>
                            <a:schemeClr val="tx1"/>
                          </a:solidFill>
                          <a:effectLst/>
                        </a:rPr>
                        <a:t>Email Ads</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0.1373</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0.0747</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0.1552</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0.1531</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a:solidFill>
                            <a:schemeClr val="tx1"/>
                          </a:solidFill>
                          <a:effectLst/>
                        </a:rPr>
                        <a:t>0.1174</a:t>
                      </a:r>
                      <a:endParaRPr lang="en-US" sz="1400" b="0" i="0" u="none" strike="noStrike" cap="none" spc="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400" u="none" strike="noStrike" cap="none" spc="0" dirty="0">
                          <a:solidFill>
                            <a:schemeClr val="tx1"/>
                          </a:solidFill>
                          <a:effectLst/>
                        </a:rPr>
                        <a:t>0.1814</a:t>
                      </a:r>
                      <a:endParaRPr lang="en-US" sz="1400" b="0" i="0" u="none" strike="noStrike" cap="none" spc="0" dirty="0">
                        <a:solidFill>
                          <a:schemeClr val="tx1"/>
                        </a:solidFill>
                        <a:effectLst/>
                        <a:latin typeface="Calibri" panose="020F0502020204030204" pitchFamily="34" charset="0"/>
                      </a:endParaRPr>
                    </a:p>
                  </a:txBody>
                  <a:tcPr marL="68654" marR="5674" marT="52811" marB="52811"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246360947"/>
                  </a:ext>
                </a:extLst>
              </a:tr>
            </a:tbl>
          </a:graphicData>
        </a:graphic>
      </p:graphicFrame>
    </p:spTree>
    <p:extLst>
      <p:ext uri="{BB962C8B-B14F-4D97-AF65-F5344CB8AC3E}">
        <p14:creationId xmlns:p14="http://schemas.microsoft.com/office/powerpoint/2010/main" val="377759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04B4-8954-DAB6-B6FD-53A1FA598417}"/>
              </a:ext>
            </a:extLst>
          </p:cNvPr>
          <p:cNvSpPr>
            <a:spLocks noGrp="1"/>
          </p:cNvSpPr>
          <p:nvPr>
            <p:ph type="title"/>
          </p:nvPr>
        </p:nvSpPr>
        <p:spPr>
          <a:xfrm>
            <a:off x="3445878" y="207213"/>
            <a:ext cx="5300242" cy="1064277"/>
          </a:xfrm>
        </p:spPr>
        <p:txBody>
          <a:bodyPr>
            <a:normAutofit fontScale="90000"/>
          </a:bodyPr>
          <a:lstStyle/>
          <a:p>
            <a:r>
              <a:rPr lang="en-US" sz="3200" dirty="0"/>
              <a:t>Cluster Names &amp; Descriptions</a:t>
            </a:r>
          </a:p>
        </p:txBody>
      </p:sp>
      <p:sp>
        <p:nvSpPr>
          <p:cNvPr id="3" name="Content Placeholder 2">
            <a:extLst>
              <a:ext uri="{FF2B5EF4-FFF2-40B4-BE49-F238E27FC236}">
                <a16:creationId xmlns:a16="http://schemas.microsoft.com/office/drawing/2014/main" id="{7AEA769C-73B2-7DEC-46F7-E23D30B16B9C}"/>
              </a:ext>
            </a:extLst>
          </p:cNvPr>
          <p:cNvSpPr>
            <a:spLocks noGrp="1"/>
          </p:cNvSpPr>
          <p:nvPr>
            <p:ph idx="1"/>
          </p:nvPr>
        </p:nvSpPr>
        <p:spPr>
          <a:xfrm>
            <a:off x="168430" y="1414365"/>
            <a:ext cx="11855139" cy="6615209"/>
          </a:xfrm>
        </p:spPr>
        <p:txBody>
          <a:bodyPr>
            <a:normAutofit fontScale="32500" lnSpcReduction="20000"/>
          </a:bodyPr>
          <a:lstStyle/>
          <a:p>
            <a:pPr marL="0" marR="0">
              <a:lnSpc>
                <a:spcPct val="120000"/>
              </a:lnSpc>
              <a:spcBef>
                <a:spcPts val="0"/>
              </a:spcBef>
              <a:spcAft>
                <a:spcPts val="0"/>
              </a:spcAft>
            </a:pPr>
            <a:r>
              <a:rPr lang="en-US" sz="4900" b="1" u="sng" dirty="0">
                <a:effectLst/>
                <a:ea typeface="Times New Roman" panose="02020603050405020304" pitchFamily="18" charset="0"/>
                <a:cs typeface="Times New Roman" panose="02020603050405020304" pitchFamily="18" charset="0"/>
              </a:rPr>
              <a:t>Cluster 1</a:t>
            </a:r>
            <a:r>
              <a:rPr lang="en-US" sz="4900" b="1" dirty="0">
                <a:effectLst/>
                <a:ea typeface="Times New Roman" panose="02020603050405020304" pitchFamily="18" charset="0"/>
                <a:cs typeface="Times New Roman" panose="02020603050405020304" pitchFamily="18" charset="0"/>
              </a:rPr>
              <a:t>: Lazy Bones – This cluster loads the highest for consumers who frequent McDonald’s and have poor dietary habits. They snack between meals and often feel they over-eat. Majority of consumers in this cluster are women and prefer playing Nintendo. They also don’t mind asking friends advice before buying a new electronic. </a:t>
            </a:r>
          </a:p>
          <a:p>
            <a:pPr marL="0" marR="0" indent="0">
              <a:lnSpc>
                <a:spcPct val="120000"/>
              </a:lnSpc>
              <a:spcBef>
                <a:spcPts val="0"/>
              </a:spcBef>
              <a:spcAft>
                <a:spcPts val="0"/>
              </a:spcAft>
              <a:buNone/>
            </a:pPr>
            <a:endParaRPr lang="en-US" sz="49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0"/>
              </a:spcAft>
            </a:pPr>
            <a:r>
              <a:rPr lang="en-US" sz="4900" b="1" u="sng" dirty="0">
                <a:effectLst/>
                <a:ea typeface="Times New Roman" panose="02020603050405020304" pitchFamily="18" charset="0"/>
                <a:cs typeface="Times New Roman" panose="02020603050405020304" pitchFamily="18" charset="0"/>
              </a:rPr>
              <a:t>Cluster 2</a:t>
            </a:r>
            <a:r>
              <a:rPr lang="en-US" sz="4900" b="1" dirty="0">
                <a:effectLst/>
                <a:ea typeface="Times New Roman" panose="02020603050405020304" pitchFamily="18" charset="0"/>
                <a:cs typeface="Times New Roman" panose="02020603050405020304" pitchFamily="18" charset="0"/>
              </a:rPr>
              <a:t>: Unemployed – These consumers enjoy playing video games more than watching tv but do not consider themselves to be tech friendly. They also have cleaner eating habits and do not often indulge themselves with snacks, majority are unemployed. </a:t>
            </a:r>
          </a:p>
          <a:p>
            <a:pPr marL="0" marR="0" indent="0">
              <a:lnSpc>
                <a:spcPct val="120000"/>
              </a:lnSpc>
              <a:spcBef>
                <a:spcPts val="0"/>
              </a:spcBef>
              <a:spcAft>
                <a:spcPts val="0"/>
              </a:spcAft>
              <a:buNone/>
            </a:pPr>
            <a:endParaRPr lang="en-US" sz="49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0"/>
              </a:spcAft>
            </a:pPr>
            <a:r>
              <a:rPr lang="en-US" sz="4900" b="1" u="sng" dirty="0">
                <a:effectLst/>
                <a:ea typeface="Times New Roman" panose="02020603050405020304" pitchFamily="18" charset="0"/>
                <a:cs typeface="Times New Roman" panose="02020603050405020304" pitchFamily="18" charset="0"/>
              </a:rPr>
              <a:t>Cluster 3</a:t>
            </a:r>
            <a:r>
              <a:rPr lang="en-US" sz="4900" b="1" dirty="0">
                <a:effectLst/>
                <a:ea typeface="Times New Roman" panose="02020603050405020304" pitchFamily="18" charset="0"/>
                <a:cs typeface="Times New Roman" panose="02020603050405020304" pitchFamily="18" charset="0"/>
              </a:rPr>
              <a:t>: Duds –  This cluster contains consumers who enjoy shopping at BestBuy and respond moderately well to email ads. They also have the cleanest eating habits of all clusters and would prefer watching tv over playing video games. </a:t>
            </a:r>
          </a:p>
          <a:p>
            <a:pPr marL="0" marR="0" indent="0">
              <a:lnSpc>
                <a:spcPct val="120000"/>
              </a:lnSpc>
              <a:spcBef>
                <a:spcPts val="0"/>
              </a:spcBef>
              <a:spcAft>
                <a:spcPts val="0"/>
              </a:spcAft>
              <a:buNone/>
            </a:pPr>
            <a:endParaRPr lang="en-US" sz="49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0"/>
              </a:spcAft>
            </a:pPr>
            <a:r>
              <a:rPr lang="en-US" sz="4900" b="1" u="sng" dirty="0">
                <a:effectLst/>
                <a:ea typeface="Times New Roman" panose="02020603050405020304" pitchFamily="18" charset="0"/>
                <a:cs typeface="Times New Roman" panose="02020603050405020304" pitchFamily="18" charset="0"/>
              </a:rPr>
              <a:t>Cluster 4</a:t>
            </a:r>
            <a:r>
              <a:rPr lang="en-US" sz="4900" b="1" dirty="0">
                <a:effectLst/>
                <a:ea typeface="Times New Roman" panose="02020603050405020304" pitchFamily="18" charset="0"/>
                <a:cs typeface="Times New Roman" panose="02020603050405020304" pitchFamily="18" charset="0"/>
              </a:rPr>
              <a:t>: Gamers –  These consumers prefer playing video games over watching tv and will often use video games as their main source of entertainment. They are frequent BestBuy shoppers,  majority are men, and they enjoy watching HBO and Comedy Central. </a:t>
            </a:r>
          </a:p>
          <a:p>
            <a:pPr marL="0" marR="0" indent="0">
              <a:lnSpc>
                <a:spcPct val="120000"/>
              </a:lnSpc>
              <a:spcBef>
                <a:spcPts val="0"/>
              </a:spcBef>
              <a:spcAft>
                <a:spcPts val="0"/>
              </a:spcAft>
              <a:buNone/>
            </a:pPr>
            <a:endParaRPr lang="en-US" sz="49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0"/>
              </a:spcAft>
            </a:pPr>
            <a:r>
              <a:rPr lang="en-US" sz="4900" b="1" u="sng" dirty="0">
                <a:effectLst/>
                <a:ea typeface="Times New Roman" panose="02020603050405020304" pitchFamily="18" charset="0"/>
                <a:cs typeface="Times New Roman" panose="02020603050405020304" pitchFamily="18" charset="0"/>
              </a:rPr>
              <a:t>Cluster 5</a:t>
            </a:r>
            <a:r>
              <a:rPr lang="en-US" sz="4900" b="1" dirty="0">
                <a:effectLst/>
                <a:ea typeface="Times New Roman" panose="02020603050405020304" pitchFamily="18" charset="0"/>
                <a:cs typeface="Times New Roman" panose="02020603050405020304" pitchFamily="18" charset="0"/>
              </a:rPr>
              <a:t>: In-betweens –   This cluster contains parents who respond moderately well to video advertisements. They enjoy playing video games but would not consider them to be a main source of entertainment. </a:t>
            </a:r>
          </a:p>
          <a:p>
            <a:pPr marL="0" marR="0" indent="0">
              <a:lnSpc>
                <a:spcPct val="120000"/>
              </a:lnSpc>
              <a:spcBef>
                <a:spcPts val="0"/>
              </a:spcBef>
              <a:spcAft>
                <a:spcPts val="0"/>
              </a:spcAft>
              <a:buNone/>
            </a:pPr>
            <a:endParaRPr lang="en-US" sz="49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0"/>
              </a:spcAft>
            </a:pPr>
            <a:r>
              <a:rPr lang="en-US" sz="4900" b="1" u="sng" dirty="0">
                <a:effectLst/>
                <a:ea typeface="Times New Roman" panose="02020603050405020304" pitchFamily="18" charset="0"/>
                <a:cs typeface="Times New Roman" panose="02020603050405020304" pitchFamily="18" charset="0"/>
              </a:rPr>
              <a:t>Cluster 6</a:t>
            </a:r>
            <a:r>
              <a:rPr lang="en-US" sz="4900" b="1" dirty="0">
                <a:effectLst/>
                <a:ea typeface="Times New Roman" panose="02020603050405020304" pitchFamily="18" charset="0"/>
                <a:cs typeface="Times New Roman" panose="02020603050405020304" pitchFamily="18" charset="0"/>
              </a:rPr>
              <a:t>: Techy Parents – These consumers are the first of their friends to have the newest equipment and would pay anything to get it if they really wanted it. They enjoy playing PlayStation, Xbox, and Nintendo, and watch MTV, HBO and Comedy Central. These consumers also have children in the home and respond the best to video and email advertisements. </a:t>
            </a:r>
            <a:endParaRPr lang="en-US" sz="49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39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F4680D4-DEE2-49EE-AF90-EFEAF50AE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9B5D7-B9AC-FB1A-C5F6-0C193FB63E70}"/>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Objectives</a:t>
            </a:r>
            <a:endParaRPr lang="en-US"/>
          </a:p>
        </p:txBody>
      </p:sp>
      <p:sp>
        <p:nvSpPr>
          <p:cNvPr id="3" name="Content Placeholder 2">
            <a:extLst>
              <a:ext uri="{FF2B5EF4-FFF2-40B4-BE49-F238E27FC236}">
                <a16:creationId xmlns:a16="http://schemas.microsoft.com/office/drawing/2014/main" id="{0F447067-5576-E250-33CB-BB26906C17C2}"/>
              </a:ext>
            </a:extLst>
          </p:cNvPr>
          <p:cNvSpPr>
            <a:spLocks noGrp="1"/>
          </p:cNvSpPr>
          <p:nvPr>
            <p:ph idx="1"/>
          </p:nvPr>
        </p:nvSpPr>
        <p:spPr>
          <a:xfrm>
            <a:off x="804671" y="2858703"/>
            <a:ext cx="5285791" cy="3042547"/>
          </a:xfrm>
        </p:spPr>
        <p:txBody>
          <a:bodyPr>
            <a:normAutofit/>
          </a:bodyPr>
          <a:lstStyle/>
          <a:p>
            <a:r>
              <a:rPr lang="en-US" sz="2000" dirty="0">
                <a:solidFill>
                  <a:srgbClr val="FFFFFF"/>
                </a:solidFill>
                <a:effectLst/>
                <a:ea typeface="Times New Roman" panose="02020603050405020304" pitchFamily="18" charset="0"/>
              </a:rPr>
              <a:t>Using the Simmons’ National Consumer Survey, we are tasked with determining the</a:t>
            </a:r>
            <a:r>
              <a:rPr lang="en-US" sz="2000" dirty="0">
                <a:solidFill>
                  <a:srgbClr val="FFFFFF"/>
                </a:solidFill>
                <a:effectLst/>
                <a:ea typeface="Calibri" panose="020F0502020204030204" pitchFamily="34" charset="0"/>
                <a:cs typeface="Times New Roman" panose="02020603050405020304" pitchFamily="18" charset="0"/>
              </a:rPr>
              <a:t> customers likely to purchase the newest PlayStation system. </a:t>
            </a:r>
            <a:endPar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solidFill>
                <a:srgbClr val="FFFFFF"/>
              </a:solidFill>
              <a:effectLst/>
              <a:ea typeface="Times New Roman" panose="02020603050405020304" pitchFamily="18" charset="0"/>
            </a:endParaRPr>
          </a:p>
          <a:p>
            <a:r>
              <a:rPr lang="en-US" sz="2000" b="1" dirty="0">
                <a:solidFill>
                  <a:srgbClr val="FFFFFF"/>
                </a:solidFill>
              </a:rPr>
              <a:t>Where should we focus our marketing efforts to maximize advertising and marketing expenditure? </a:t>
            </a:r>
          </a:p>
        </p:txBody>
      </p:sp>
      <p:sp>
        <p:nvSpPr>
          <p:cNvPr id="1033" name="Rectangle 1032">
            <a:extLst>
              <a:ext uri="{FF2B5EF4-FFF2-40B4-BE49-F238E27FC236}">
                <a16:creationId xmlns:a16="http://schemas.microsoft.com/office/drawing/2014/main" id="{50C52EE1-5085-4960-AD29-A926E62EC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Rectangle 1034">
            <a:extLst>
              <a:ext uri="{FF2B5EF4-FFF2-40B4-BE49-F238E27FC236}">
                <a16:creationId xmlns:a16="http://schemas.microsoft.com/office/drawing/2014/main" id="{CD15AA94-C237-4412-B37B-EB317D2B05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laystation Network (PSN) Parental Controls | Internet Matters">
            <a:extLst>
              <a:ext uri="{FF2B5EF4-FFF2-40B4-BE49-F238E27FC236}">
                <a16:creationId xmlns:a16="http://schemas.microsoft.com/office/drawing/2014/main" id="{0B8B60F1-AAB9-7616-647D-282AD3FA8D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364" y="2388402"/>
            <a:ext cx="3355848" cy="1764526"/>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a:extLst>
              <a:ext uri="{FF2B5EF4-FFF2-40B4-BE49-F238E27FC236}">
                <a16:creationId xmlns:a16="http://schemas.microsoft.com/office/drawing/2014/main" id="{AA489BAC-CAB0-6F00-2774-C6D992691676}"/>
              </a:ext>
            </a:extLst>
          </p:cNvPr>
          <p:cNvSpPr/>
          <p:nvPr/>
        </p:nvSpPr>
        <p:spPr>
          <a:xfrm>
            <a:off x="7681610" y="806357"/>
            <a:ext cx="3685032" cy="4928616"/>
          </a:xfrm>
          <a:prstGeom prst="frame">
            <a:avLst/>
          </a:prstGeom>
          <a:solidFill>
            <a:schemeClr val="tx1">
              <a:alpha val="61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221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28EE9-9094-A55F-5ECE-0A40A6549A76}"/>
              </a:ext>
            </a:extLst>
          </p:cNvPr>
          <p:cNvSpPr>
            <a:spLocks noGrp="1"/>
          </p:cNvSpPr>
          <p:nvPr>
            <p:ph type="title"/>
          </p:nvPr>
        </p:nvSpPr>
        <p:spPr>
          <a:xfrm>
            <a:off x="2231136" y="467418"/>
            <a:ext cx="7729728" cy="1188720"/>
          </a:xfrm>
          <a:solidFill>
            <a:srgbClr val="FFFFFF"/>
          </a:solidFill>
        </p:spPr>
        <p:txBody>
          <a:bodyPr>
            <a:normAutofit/>
          </a:bodyPr>
          <a:lstStyle/>
          <a:p>
            <a:r>
              <a:rPr lang="en-US" dirty="0"/>
              <a:t>Variables of Interest</a:t>
            </a:r>
          </a:p>
        </p:txBody>
      </p:sp>
      <p:sp>
        <p:nvSpPr>
          <p:cNvPr id="3" name="Content Placeholder 2">
            <a:extLst>
              <a:ext uri="{FF2B5EF4-FFF2-40B4-BE49-F238E27FC236}">
                <a16:creationId xmlns:a16="http://schemas.microsoft.com/office/drawing/2014/main" id="{01A822EB-2C2F-F402-D175-CDC1794C9B14}"/>
              </a:ext>
            </a:extLst>
          </p:cNvPr>
          <p:cNvSpPr>
            <a:spLocks noGrp="1"/>
          </p:cNvSpPr>
          <p:nvPr>
            <p:ph idx="1"/>
          </p:nvPr>
        </p:nvSpPr>
        <p:spPr>
          <a:xfrm>
            <a:off x="1706244" y="2123556"/>
            <a:ext cx="8779512" cy="2879256"/>
          </a:xfrm>
        </p:spPr>
        <p:txBody>
          <a:bodyPr>
            <a:normAutofit/>
          </a:bodyPr>
          <a:lstStyle/>
          <a:p>
            <a:pPr marL="0" indent="0">
              <a:lnSpc>
                <a:spcPct val="90000"/>
              </a:lnSpc>
              <a:buNone/>
            </a:pPr>
            <a:r>
              <a:rPr lang="en-US" sz="1400" dirty="0">
                <a:solidFill>
                  <a:srgbClr val="404040"/>
                </a:solidFill>
              </a:rPr>
              <a:t>Target Variable: </a:t>
            </a:r>
          </a:p>
          <a:p>
            <a:pPr>
              <a:lnSpc>
                <a:spcPct val="90000"/>
              </a:lnSpc>
            </a:pPr>
            <a:r>
              <a:rPr lang="en-US" sz="1400" b="1" dirty="0">
                <a:solidFill>
                  <a:srgbClr val="404040"/>
                </a:solidFill>
              </a:rPr>
              <a:t>PlayStation – Brand Summary </a:t>
            </a:r>
          </a:p>
          <a:p>
            <a:pPr marL="0" indent="0">
              <a:lnSpc>
                <a:spcPct val="90000"/>
              </a:lnSpc>
              <a:buNone/>
            </a:pPr>
            <a:endParaRPr lang="en-US" sz="1400" b="1" dirty="0">
              <a:solidFill>
                <a:srgbClr val="404040"/>
              </a:solidFill>
            </a:endParaRPr>
          </a:p>
          <a:p>
            <a:pPr marL="0" indent="0">
              <a:lnSpc>
                <a:spcPct val="90000"/>
              </a:lnSpc>
              <a:buNone/>
            </a:pPr>
            <a:r>
              <a:rPr lang="en-US" sz="1400" dirty="0">
                <a:solidFill>
                  <a:srgbClr val="404040"/>
                </a:solidFill>
              </a:rPr>
              <a:t>Single Driver Variables: </a:t>
            </a:r>
          </a:p>
          <a:p>
            <a:pPr>
              <a:lnSpc>
                <a:spcPct val="90000"/>
              </a:lnSpc>
            </a:pPr>
            <a:r>
              <a:rPr lang="en-US" sz="1400" b="1" dirty="0">
                <a:solidFill>
                  <a:srgbClr val="404040"/>
                </a:solidFill>
              </a:rPr>
              <a:t>“Video games are my main source of entertainment”</a:t>
            </a:r>
          </a:p>
          <a:p>
            <a:pPr>
              <a:lnSpc>
                <a:spcPct val="90000"/>
              </a:lnSpc>
            </a:pPr>
            <a:r>
              <a:rPr lang="en-US" sz="1400" b="1" dirty="0">
                <a:solidFill>
                  <a:srgbClr val="404040"/>
                </a:solidFill>
              </a:rPr>
              <a:t>“I’m always the first among my friends to have the latest in electronic equipment”</a:t>
            </a:r>
          </a:p>
          <a:p>
            <a:pPr>
              <a:lnSpc>
                <a:spcPct val="90000"/>
              </a:lnSpc>
            </a:pPr>
            <a:r>
              <a:rPr lang="en-US" sz="1400" b="1" dirty="0">
                <a:solidFill>
                  <a:srgbClr val="404040"/>
                </a:solidFill>
              </a:rPr>
              <a:t>“I’d pay just about anything for the electronic product I really want”</a:t>
            </a:r>
          </a:p>
          <a:p>
            <a:pPr>
              <a:lnSpc>
                <a:spcPct val="90000"/>
              </a:lnSpc>
            </a:pPr>
            <a:r>
              <a:rPr lang="en-US" sz="1400" b="1" dirty="0">
                <a:solidFill>
                  <a:srgbClr val="404040"/>
                </a:solidFill>
              </a:rPr>
              <a:t>“I spend more time playing video games than watching TV”</a:t>
            </a:r>
          </a:p>
          <a:p>
            <a:pPr>
              <a:lnSpc>
                <a:spcPct val="90000"/>
              </a:lnSpc>
            </a:pPr>
            <a:r>
              <a:rPr lang="en-US" sz="1400" b="1" dirty="0">
                <a:solidFill>
                  <a:srgbClr val="404040"/>
                </a:solidFill>
              </a:rPr>
              <a:t>“I always ask my friends advice before I buy any electronic equipment” </a:t>
            </a:r>
          </a:p>
        </p:txBody>
      </p:sp>
    </p:spTree>
    <p:extLst>
      <p:ext uri="{BB962C8B-B14F-4D97-AF65-F5344CB8AC3E}">
        <p14:creationId xmlns:p14="http://schemas.microsoft.com/office/powerpoint/2010/main" val="194341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D4A7F-A880-9877-EFDE-5AC958C4FE66}"/>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Abstract Constructs</a:t>
            </a:r>
          </a:p>
        </p:txBody>
      </p:sp>
      <p:sp>
        <p:nvSpPr>
          <p:cNvPr id="3" name="Content Placeholder 2">
            <a:extLst>
              <a:ext uri="{FF2B5EF4-FFF2-40B4-BE49-F238E27FC236}">
                <a16:creationId xmlns:a16="http://schemas.microsoft.com/office/drawing/2014/main" id="{6F0E39BF-2B13-FC88-3A16-69FE634896C0}"/>
              </a:ext>
            </a:extLst>
          </p:cNvPr>
          <p:cNvSpPr>
            <a:spLocks noGrp="1"/>
          </p:cNvSpPr>
          <p:nvPr>
            <p:ph idx="1"/>
          </p:nvPr>
        </p:nvSpPr>
        <p:spPr>
          <a:xfrm>
            <a:off x="5548833" y="1029652"/>
            <a:ext cx="5638280" cy="4798695"/>
          </a:xfrm>
        </p:spPr>
        <p:txBody>
          <a:bodyPr anchor="ctr">
            <a:normAutofit fontScale="92500" lnSpcReduction="10000"/>
          </a:bodyPr>
          <a:lstStyle/>
          <a:p>
            <a:pPr marR="0" indent="0">
              <a:lnSpc>
                <a:spcPct val="150000"/>
              </a:lnSpc>
              <a:spcBef>
                <a:spcPts val="0"/>
              </a:spcBef>
              <a:spcAft>
                <a:spcPts val="0"/>
              </a:spcAft>
              <a:buNone/>
            </a:pPr>
            <a:r>
              <a:rPr lang="en-US" sz="1900" b="1" dirty="0">
                <a:effectLst/>
                <a:ea typeface="Calibri" panose="020F0502020204030204" pitchFamily="34" charset="0"/>
                <a:cs typeface="Times New Roman" panose="02020603050405020304" pitchFamily="18" charset="0"/>
              </a:rPr>
              <a:t>1. How technologically involved is our consumer? </a:t>
            </a: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try to keep up with developments in technology” </a:t>
            </a:r>
            <a:endParaRPr lang="en-US" sz="1700" b="1" dirty="0">
              <a:ea typeface="Calibri" panose="020F0502020204030204" pitchFamily="34" charset="0"/>
              <a:cs typeface="Times New Roman" panose="02020603050405020304" pitchFamily="18" charset="0"/>
            </a:endParaRP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“Technology is moving so fast I don’t even bother to try and keep up”</a:t>
            </a:r>
            <a:endParaRPr lang="en-US" sz="1700" b="1" dirty="0">
              <a:ea typeface="Calibri" panose="020F0502020204030204" pitchFamily="34" charset="0"/>
              <a:cs typeface="Times New Roman" panose="02020603050405020304" pitchFamily="18" charset="0"/>
            </a:endParaRP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like to get as much information as possible about an electronic item before I buy it” </a:t>
            </a:r>
            <a:endParaRPr lang="en-US" sz="1700" dirty="0">
              <a:ea typeface="Calibri" panose="020F0502020204030204" pitchFamily="34" charset="0"/>
              <a:cs typeface="Times New Roman" panose="02020603050405020304" pitchFamily="18" charset="0"/>
            </a:endParaRP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love to buy new gadgets and appliances” </a:t>
            </a:r>
          </a:p>
          <a:p>
            <a:pPr marR="0" indent="0">
              <a:lnSpc>
                <a:spcPct val="150000"/>
              </a:lnSpc>
              <a:spcBef>
                <a:spcPts val="0"/>
              </a:spcBef>
              <a:spcAft>
                <a:spcPts val="0"/>
              </a:spcAft>
              <a:buNone/>
            </a:pPr>
            <a:endParaRPr lang="en-US" sz="1700" b="1" dirty="0">
              <a:effectLst/>
              <a:ea typeface="Calibri" panose="020F0502020204030204" pitchFamily="34" charset="0"/>
              <a:cs typeface="Times New Roman" panose="02020603050405020304" pitchFamily="18" charset="0"/>
            </a:endParaRPr>
          </a:p>
          <a:p>
            <a:pPr indent="0">
              <a:lnSpc>
                <a:spcPct val="150000"/>
              </a:lnSpc>
              <a:spcBef>
                <a:spcPts val="0"/>
              </a:spcBef>
              <a:buNone/>
            </a:pPr>
            <a:r>
              <a:rPr lang="en-US" sz="1900" b="1" dirty="0">
                <a:ea typeface="Times New Roman" panose="02020603050405020304" pitchFamily="18" charset="0"/>
                <a:cs typeface="Times New Roman" panose="02020603050405020304" pitchFamily="18" charset="0"/>
              </a:rPr>
              <a:t>2. What are the dietary habits of our consumer? </a:t>
            </a: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often snack between meals” </a:t>
            </a:r>
            <a:endParaRPr lang="en-US" sz="1700" dirty="0">
              <a:effectLst/>
              <a:ea typeface="Calibri" panose="020F0502020204030204" pitchFamily="34" charset="0"/>
              <a:cs typeface="Times New Roman" panose="02020603050405020304" pitchFamily="18" charset="0"/>
            </a:endParaRP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treat myself to foods not good for me”</a:t>
            </a:r>
            <a:endParaRPr lang="en-US" sz="1700" dirty="0">
              <a:effectLst/>
              <a:ea typeface="Calibri" panose="020F0502020204030204" pitchFamily="34" charset="0"/>
              <a:cs typeface="Times New Roman" panose="02020603050405020304" pitchFamily="18" charset="0"/>
            </a:endParaRP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often feel I over-eat” </a:t>
            </a:r>
            <a:endParaRPr lang="en-US" sz="1700" b="1" dirty="0">
              <a:ea typeface="Calibri" panose="020F0502020204030204" pitchFamily="34" charset="0"/>
              <a:cs typeface="Times New Roman" panose="02020603050405020304" pitchFamily="18" charset="0"/>
            </a:endParaRPr>
          </a:p>
          <a:p>
            <a:pPr marL="514350" indent="-285750">
              <a:lnSpc>
                <a:spcPct val="150000"/>
              </a:lnSpc>
              <a:spcBef>
                <a:spcPts val="0"/>
              </a:spcBef>
            </a:pPr>
            <a:r>
              <a:rPr lang="en-US" sz="1700" b="1" dirty="0">
                <a:effectLst/>
                <a:ea typeface="Calibri" panose="020F0502020204030204" pitchFamily="34" charset="0"/>
                <a:cs typeface="Times New Roman" panose="02020603050405020304" pitchFamily="18" charset="0"/>
              </a:rPr>
              <a:t>“I make sure I exercise regularly” </a:t>
            </a:r>
            <a:endParaRPr lang="en-US" sz="1700" dirty="0">
              <a:effectLst/>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101568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7000">
              <a:schemeClr val="accent2">
                <a:lumMod val="67000"/>
              </a:schemeClr>
            </a:gs>
            <a:gs pos="56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C1D6-0B46-F8C6-EEE2-D563BEEA090E}"/>
              </a:ext>
            </a:extLst>
          </p:cNvPr>
          <p:cNvSpPr>
            <a:spLocks noGrp="1"/>
          </p:cNvSpPr>
          <p:nvPr>
            <p:ph type="title"/>
          </p:nvPr>
        </p:nvSpPr>
        <p:spPr>
          <a:xfrm>
            <a:off x="2736771" y="495838"/>
            <a:ext cx="6718457" cy="1064277"/>
          </a:xfrm>
        </p:spPr>
        <p:txBody>
          <a:bodyPr>
            <a:normAutofit fontScale="90000"/>
          </a:bodyPr>
          <a:lstStyle/>
          <a:p>
            <a:r>
              <a:rPr lang="en-US" dirty="0"/>
              <a:t>Principal Components Analysis </a:t>
            </a:r>
          </a:p>
        </p:txBody>
      </p:sp>
      <p:pic>
        <p:nvPicPr>
          <p:cNvPr id="4" name="Content Placeholder 3" descr="Table&#10;&#10;Description automatically generated">
            <a:extLst>
              <a:ext uri="{FF2B5EF4-FFF2-40B4-BE49-F238E27FC236}">
                <a16:creationId xmlns:a16="http://schemas.microsoft.com/office/drawing/2014/main" id="{7E753B80-FCAC-2A16-DB32-085445384AF7}"/>
              </a:ext>
            </a:extLst>
          </p:cNvPr>
          <p:cNvPicPr>
            <a:picLocks noGrp="1" noChangeAspect="1"/>
          </p:cNvPicPr>
          <p:nvPr>
            <p:ph idx="1"/>
          </p:nvPr>
        </p:nvPicPr>
        <p:blipFill>
          <a:blip r:embed="rId2"/>
          <a:stretch>
            <a:fillRect/>
          </a:stretch>
        </p:blipFill>
        <p:spPr>
          <a:xfrm>
            <a:off x="747306" y="2052439"/>
            <a:ext cx="4889060" cy="3405386"/>
          </a:xfrm>
          <a:prstGeom prst="rect">
            <a:avLst/>
          </a:prstGeom>
        </p:spPr>
      </p:pic>
      <p:sp>
        <p:nvSpPr>
          <p:cNvPr id="6" name="TextBox 5">
            <a:extLst>
              <a:ext uri="{FF2B5EF4-FFF2-40B4-BE49-F238E27FC236}">
                <a16:creationId xmlns:a16="http://schemas.microsoft.com/office/drawing/2014/main" id="{3CFDE1B1-87F3-61F6-AAB4-C46B85B52382}"/>
              </a:ext>
            </a:extLst>
          </p:cNvPr>
          <p:cNvSpPr txBox="1"/>
          <p:nvPr/>
        </p:nvSpPr>
        <p:spPr>
          <a:xfrm>
            <a:off x="5636366" y="2023864"/>
            <a:ext cx="5365444" cy="1388457"/>
          </a:xfrm>
          <a:prstGeom prst="rect">
            <a:avLst/>
          </a:prstGeom>
          <a:noFill/>
        </p:spPr>
        <p:txBody>
          <a:bodyPr wrap="square">
            <a:spAutoFit/>
          </a:bodyPr>
          <a:lstStyle/>
          <a:p>
            <a:pPr marL="914400" marR="0">
              <a:lnSpc>
                <a:spcPct val="107000"/>
              </a:lnSpc>
              <a:spcBef>
                <a:spcPts val="0"/>
              </a:spcBef>
              <a:spcAft>
                <a:spcPts val="0"/>
              </a:spcAft>
            </a:pPr>
            <a:r>
              <a:rPr lang="en-US" sz="2000" dirty="0">
                <a:effectLst/>
                <a:ea typeface="Calibri" panose="020F0502020204030204" pitchFamily="34" charset="0"/>
                <a:cs typeface="Times New Roman" panose="02020603050405020304" pitchFamily="18" charset="0"/>
              </a:rPr>
              <a:t>We use the Kaiser criterion for determining which factor to extract. We keep factors that have an eigenvalue greater than or equal to 1. </a:t>
            </a:r>
          </a:p>
        </p:txBody>
      </p:sp>
      <p:sp>
        <p:nvSpPr>
          <p:cNvPr id="8" name="TextBox 7">
            <a:extLst>
              <a:ext uri="{FF2B5EF4-FFF2-40B4-BE49-F238E27FC236}">
                <a16:creationId xmlns:a16="http://schemas.microsoft.com/office/drawing/2014/main" id="{C94A937D-F6E5-1A19-164A-2B9CD1D12F24}"/>
              </a:ext>
            </a:extLst>
          </p:cNvPr>
          <p:cNvSpPr txBox="1"/>
          <p:nvPr/>
        </p:nvSpPr>
        <p:spPr>
          <a:xfrm>
            <a:off x="5636366" y="3582789"/>
            <a:ext cx="5223730" cy="1717778"/>
          </a:xfrm>
          <a:prstGeom prst="rect">
            <a:avLst/>
          </a:prstGeom>
          <a:noFill/>
        </p:spPr>
        <p:txBody>
          <a:bodyPr wrap="square">
            <a:spAutoFit/>
          </a:bodyPr>
          <a:lstStyle/>
          <a:p>
            <a:pPr marL="914400" marR="0">
              <a:lnSpc>
                <a:spcPct val="107000"/>
              </a:lnSpc>
              <a:spcBef>
                <a:spcPts val="0"/>
              </a:spcBef>
              <a:spcAft>
                <a:spcPts val="0"/>
              </a:spcAft>
            </a:pPr>
            <a:r>
              <a:rPr lang="en-US" sz="2000" dirty="0">
                <a:effectLst/>
                <a:ea typeface="Calibri" panose="020F0502020204030204" pitchFamily="34" charset="0"/>
                <a:cs typeface="Times New Roman" panose="02020603050405020304" pitchFamily="18" charset="0"/>
              </a:rPr>
              <a:t>The cumulative amount of variance explained by our two extracted factors is 53.54%, with 32.06% explained by Factor 1 and 21.48% explained by Factor 2. </a:t>
            </a:r>
          </a:p>
        </p:txBody>
      </p:sp>
    </p:spTree>
    <p:extLst>
      <p:ext uri="{BB962C8B-B14F-4D97-AF65-F5344CB8AC3E}">
        <p14:creationId xmlns:p14="http://schemas.microsoft.com/office/powerpoint/2010/main" val="172823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CA398B-8CB4-4C0C-89C6-A8AB6F78D7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4E618-0E93-EAC2-1CBC-9ECB36AB836C}"/>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Scree Plot</a:t>
            </a:r>
          </a:p>
        </p:txBody>
      </p:sp>
      <p:sp>
        <p:nvSpPr>
          <p:cNvPr id="6" name="TextBox 5">
            <a:extLst>
              <a:ext uri="{FF2B5EF4-FFF2-40B4-BE49-F238E27FC236}">
                <a16:creationId xmlns:a16="http://schemas.microsoft.com/office/drawing/2014/main" id="{5B064DA6-AD8E-3DB2-BC6F-B4A85AFA37F6}"/>
              </a:ext>
            </a:extLst>
          </p:cNvPr>
          <p:cNvSpPr txBox="1"/>
          <p:nvPr/>
        </p:nvSpPr>
        <p:spPr>
          <a:xfrm>
            <a:off x="804672" y="2858703"/>
            <a:ext cx="4475892" cy="3042547"/>
          </a:xfrm>
          <a:prstGeom prst="rect">
            <a:avLst/>
          </a:prstGeom>
        </p:spPr>
        <p:txBody>
          <a:bodyPr vert="horz" lIns="91440" tIns="45720" rIns="91440" bIns="45720" rtlCol="0">
            <a:normAutofit/>
          </a:bodyPr>
          <a:lstStyle/>
          <a:p>
            <a:pPr defTabSz="914400">
              <a:spcBef>
                <a:spcPts val="1000"/>
              </a:spcBef>
              <a:buClr>
                <a:schemeClr val="accent2"/>
              </a:buClr>
            </a:pPr>
            <a:r>
              <a:rPr lang="en-US" dirty="0">
                <a:solidFill>
                  <a:srgbClr val="FFFFFF"/>
                </a:solidFill>
                <a:effectLst/>
              </a:rPr>
              <a:t>The rule of thumb is to find where the descent in the plot stops and pick the value immediately prior. In our example, we see that our stopping point occurs at factors equal to 3, therefore we would select factors equal to 2</a:t>
            </a:r>
            <a:r>
              <a:rPr lang="en-US" dirty="0">
                <a:solidFill>
                  <a:srgbClr val="FFFFFF"/>
                </a:solidFill>
              </a:rPr>
              <a:t>.</a:t>
            </a:r>
          </a:p>
        </p:txBody>
      </p:sp>
      <p:sp>
        <p:nvSpPr>
          <p:cNvPr id="13" name="Rectangle 12">
            <a:extLst>
              <a:ext uri="{FF2B5EF4-FFF2-40B4-BE49-F238E27FC236}">
                <a16:creationId xmlns:a16="http://schemas.microsoft.com/office/drawing/2014/main" id="{9E8345C6-0280-4226-BD83-7333BA6C3A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9823778-D290-4538-B146-1F73C3755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3AF979E-6A64-D722-9584-EF8E27CA867B}"/>
              </a:ext>
            </a:extLst>
          </p:cNvPr>
          <p:cNvPicPr>
            <a:picLocks noGrp="1" noChangeAspect="1"/>
          </p:cNvPicPr>
          <p:nvPr>
            <p:ph idx="1"/>
          </p:nvPr>
        </p:nvPicPr>
        <p:blipFill rotWithShape="1">
          <a:blip r:embed="rId2"/>
          <a:srcRect r="-3" b="4368"/>
          <a:stretch/>
        </p:blipFill>
        <p:spPr>
          <a:xfrm>
            <a:off x="6382478" y="640080"/>
            <a:ext cx="5169442" cy="5563641"/>
          </a:xfrm>
          <a:prstGeom prst="rect">
            <a:avLst/>
          </a:prstGeom>
          <a:ln w="31750">
            <a:noFill/>
          </a:ln>
        </p:spPr>
      </p:pic>
    </p:spTree>
    <p:extLst>
      <p:ext uri="{BB962C8B-B14F-4D97-AF65-F5344CB8AC3E}">
        <p14:creationId xmlns:p14="http://schemas.microsoft.com/office/powerpoint/2010/main" val="46468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3414-B4C5-F886-83F6-0C56729DF07D}"/>
              </a:ext>
            </a:extLst>
          </p:cNvPr>
          <p:cNvSpPr>
            <a:spLocks noGrp="1"/>
          </p:cNvSpPr>
          <p:nvPr>
            <p:ph type="title"/>
          </p:nvPr>
        </p:nvSpPr>
        <p:spPr>
          <a:xfrm>
            <a:off x="3152460" y="231116"/>
            <a:ext cx="4823997" cy="1064277"/>
          </a:xfrm>
        </p:spPr>
        <p:txBody>
          <a:bodyPr>
            <a:normAutofit fontScale="90000"/>
          </a:bodyPr>
          <a:lstStyle/>
          <a:p>
            <a:r>
              <a:rPr lang="en-US" dirty="0"/>
              <a:t>Rotated Factor Pattern </a:t>
            </a:r>
          </a:p>
        </p:txBody>
      </p:sp>
      <p:sp>
        <p:nvSpPr>
          <p:cNvPr id="3" name="Content Placeholder 2">
            <a:extLst>
              <a:ext uri="{FF2B5EF4-FFF2-40B4-BE49-F238E27FC236}">
                <a16:creationId xmlns:a16="http://schemas.microsoft.com/office/drawing/2014/main" id="{B0A46C8C-8071-CF9A-DFFC-ED06AD54EA7F}"/>
              </a:ext>
            </a:extLst>
          </p:cNvPr>
          <p:cNvSpPr>
            <a:spLocks noGrp="1"/>
          </p:cNvSpPr>
          <p:nvPr>
            <p:ph idx="1"/>
          </p:nvPr>
        </p:nvSpPr>
        <p:spPr>
          <a:xfrm>
            <a:off x="853602" y="1656900"/>
            <a:ext cx="4597715" cy="416125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examine the value for each variable and find where it loads the highest, anything greater than 0.6 is acceptable. We conclude that the first three variables load highly on Factor 1 and the last three variables load highly on Factor 2.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presented factors represent a latent variable that is an unobservable common construct among their corresponding variables. Here, </a:t>
            </a:r>
            <a:r>
              <a:rPr lang="en-US" sz="1800" dirty="0">
                <a:solidFill>
                  <a:srgbClr val="FF68CF"/>
                </a:solidFill>
                <a:effectLst/>
                <a:latin typeface="Calibri" panose="020F0502020204030204" pitchFamily="34" charset="0"/>
                <a:ea typeface="Calibri" panose="020F0502020204030204" pitchFamily="34" charset="0"/>
                <a:cs typeface="Times New Roman" panose="02020603050405020304" pitchFamily="18" charset="0"/>
              </a:rPr>
              <a:t>Factor 1</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represents technological involvement and </a:t>
            </a:r>
            <a:r>
              <a:rPr lang="en-US" sz="1800" dirty="0">
                <a:solidFill>
                  <a:srgbClr val="19BE7C"/>
                </a:solidFill>
                <a:effectLst/>
                <a:latin typeface="Calibri" panose="020F0502020204030204" pitchFamily="34" charset="0"/>
                <a:ea typeface="Calibri" panose="020F0502020204030204" pitchFamily="34" charset="0"/>
                <a:cs typeface="Times New Roman" panose="02020603050405020304" pitchFamily="18" charset="0"/>
              </a:rPr>
              <a:t>Factor 2 </a:t>
            </a:r>
            <a:r>
              <a:rPr lang="en-US" sz="1800" dirty="0">
                <a:effectLst/>
                <a:latin typeface="Calibri" panose="020F0502020204030204" pitchFamily="34" charset="0"/>
                <a:ea typeface="Calibri" panose="020F0502020204030204" pitchFamily="34" charset="0"/>
                <a:cs typeface="Times New Roman" panose="02020603050405020304" pitchFamily="18" charset="0"/>
              </a:rPr>
              <a:t>represents dietary habits. </a:t>
            </a:r>
          </a:p>
          <a:p>
            <a:endParaRPr lang="en-US" dirty="0"/>
          </a:p>
        </p:txBody>
      </p:sp>
      <p:pic>
        <p:nvPicPr>
          <p:cNvPr id="5" name="Picture 4">
            <a:extLst>
              <a:ext uri="{FF2B5EF4-FFF2-40B4-BE49-F238E27FC236}">
                <a16:creationId xmlns:a16="http://schemas.microsoft.com/office/drawing/2014/main" id="{9EE923C7-EBE7-0DF9-B809-C6A6281547B4}"/>
              </a:ext>
            </a:extLst>
          </p:cNvPr>
          <p:cNvPicPr>
            <a:picLocks noChangeAspect="1"/>
          </p:cNvPicPr>
          <p:nvPr/>
        </p:nvPicPr>
        <p:blipFill>
          <a:blip r:embed="rId2"/>
          <a:stretch>
            <a:fillRect/>
          </a:stretch>
        </p:blipFill>
        <p:spPr>
          <a:xfrm>
            <a:off x="6096000" y="1912452"/>
            <a:ext cx="5595957" cy="3650155"/>
          </a:xfrm>
          <a:prstGeom prst="rect">
            <a:avLst/>
          </a:prstGeom>
        </p:spPr>
      </p:pic>
    </p:spTree>
    <p:extLst>
      <p:ext uri="{BB962C8B-B14F-4D97-AF65-F5344CB8AC3E}">
        <p14:creationId xmlns:p14="http://schemas.microsoft.com/office/powerpoint/2010/main" val="369216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6776-2102-5A06-2D52-9A85FA73A861}"/>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sz="2600">
                <a:solidFill>
                  <a:schemeClr val="bg1"/>
                </a:solidFill>
              </a:rPr>
              <a:t>K-means Cluster Analysis</a:t>
            </a:r>
          </a:p>
        </p:txBody>
      </p:sp>
      <p:graphicFrame>
        <p:nvGraphicFramePr>
          <p:cNvPr id="4" name="Content Placeholder 3">
            <a:extLst>
              <a:ext uri="{FF2B5EF4-FFF2-40B4-BE49-F238E27FC236}">
                <a16:creationId xmlns:a16="http://schemas.microsoft.com/office/drawing/2014/main" id="{FC728B02-0B22-B2F3-AEFD-F49EFFF8A267}"/>
              </a:ext>
            </a:extLst>
          </p:cNvPr>
          <p:cNvGraphicFramePr>
            <a:graphicFrameLocks noGrp="1"/>
          </p:cNvGraphicFramePr>
          <p:nvPr>
            <p:ph idx="1"/>
            <p:extLst>
              <p:ext uri="{D42A27DB-BD31-4B8C-83A1-F6EECF244321}">
                <p14:modId xmlns:p14="http://schemas.microsoft.com/office/powerpoint/2010/main" val="1349895212"/>
              </p:ext>
            </p:extLst>
          </p:nvPr>
        </p:nvGraphicFramePr>
        <p:xfrm>
          <a:off x="5619750" y="1523272"/>
          <a:ext cx="5607051" cy="3811459"/>
        </p:xfrm>
        <a:graphic>
          <a:graphicData uri="http://schemas.openxmlformats.org/drawingml/2006/table">
            <a:tbl>
              <a:tblPr firstRow="1" firstCol="1" bandRow="1">
                <a:solidFill>
                  <a:srgbClr val="404040"/>
                </a:solidFill>
                <a:tableStyleId>{3C2FFA5D-87B4-456A-9821-1D502468CF0F}</a:tableStyleId>
              </a:tblPr>
              <a:tblGrid>
                <a:gridCol w="1619711">
                  <a:extLst>
                    <a:ext uri="{9D8B030D-6E8A-4147-A177-3AD203B41FA5}">
                      <a16:colId xmlns:a16="http://schemas.microsoft.com/office/drawing/2014/main" val="3368101703"/>
                    </a:ext>
                  </a:extLst>
                </a:gridCol>
                <a:gridCol w="1437292">
                  <a:extLst>
                    <a:ext uri="{9D8B030D-6E8A-4147-A177-3AD203B41FA5}">
                      <a16:colId xmlns:a16="http://schemas.microsoft.com/office/drawing/2014/main" val="3092243614"/>
                    </a:ext>
                  </a:extLst>
                </a:gridCol>
                <a:gridCol w="1053364">
                  <a:extLst>
                    <a:ext uri="{9D8B030D-6E8A-4147-A177-3AD203B41FA5}">
                      <a16:colId xmlns:a16="http://schemas.microsoft.com/office/drawing/2014/main" val="1628652749"/>
                    </a:ext>
                  </a:extLst>
                </a:gridCol>
                <a:gridCol w="1496684">
                  <a:extLst>
                    <a:ext uri="{9D8B030D-6E8A-4147-A177-3AD203B41FA5}">
                      <a16:colId xmlns:a16="http://schemas.microsoft.com/office/drawing/2014/main" val="852462702"/>
                    </a:ext>
                  </a:extLst>
                </a:gridCol>
              </a:tblGrid>
              <a:tr h="822667">
                <a:tc>
                  <a:txBody>
                    <a:bodyPr/>
                    <a:lstStyle/>
                    <a:p>
                      <a:pPr marL="0" marR="0" algn="ctr">
                        <a:spcBef>
                          <a:spcPts val="0"/>
                        </a:spcBef>
                        <a:spcAft>
                          <a:spcPts val="0"/>
                        </a:spcAft>
                      </a:pPr>
                      <a:r>
                        <a:rPr lang="en-US" sz="2100" b="0" cap="none" spc="0">
                          <a:solidFill>
                            <a:schemeClr val="bg1"/>
                          </a:solidFill>
                          <a:effectLst/>
                        </a:rPr>
                        <a:t>Number of Clusters</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ctr">
                        <a:spcBef>
                          <a:spcPts val="0"/>
                        </a:spcBef>
                        <a:spcAft>
                          <a:spcPts val="0"/>
                        </a:spcAft>
                      </a:pPr>
                      <a:r>
                        <a:rPr lang="en-US" sz="2100" b="0" cap="none" spc="0">
                          <a:solidFill>
                            <a:schemeClr val="bg1"/>
                          </a:solidFill>
                          <a:effectLst/>
                        </a:rPr>
                        <a:t>R square</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ctr">
                        <a:spcBef>
                          <a:spcPts val="0"/>
                        </a:spcBef>
                        <a:spcAft>
                          <a:spcPts val="0"/>
                        </a:spcAft>
                      </a:pPr>
                      <a:r>
                        <a:rPr lang="en-US" sz="2100" b="0" cap="none" spc="0">
                          <a:solidFill>
                            <a:schemeClr val="bg1"/>
                          </a:solidFill>
                          <a:effectLst/>
                        </a:rPr>
                        <a:t>CCC</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ctr">
                        <a:spcBef>
                          <a:spcPts val="0"/>
                        </a:spcBef>
                        <a:spcAft>
                          <a:spcPts val="0"/>
                        </a:spcAft>
                      </a:pPr>
                      <a:r>
                        <a:rPr lang="en-US" sz="2100" b="0" cap="none" spc="0">
                          <a:solidFill>
                            <a:schemeClr val="bg1"/>
                          </a:solidFill>
                          <a:effectLst/>
                        </a:rPr>
                        <a:t>Pseudo F</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713767366"/>
                  </a:ext>
                </a:extLst>
              </a:tr>
              <a:tr h="498132">
                <a:tc>
                  <a:txBody>
                    <a:bodyPr/>
                    <a:lstStyle/>
                    <a:p>
                      <a:pPr marL="0" marR="0" algn="ctr">
                        <a:lnSpc>
                          <a:spcPct val="150000"/>
                        </a:lnSpc>
                        <a:spcBef>
                          <a:spcPts val="0"/>
                        </a:spcBef>
                        <a:spcAft>
                          <a:spcPts val="0"/>
                        </a:spcAft>
                      </a:pPr>
                      <a:r>
                        <a:rPr lang="en-US" sz="1600" b="1" cap="none" spc="0">
                          <a:solidFill>
                            <a:schemeClr val="bg1"/>
                          </a:solidFill>
                          <a:effectLst/>
                        </a:rPr>
                        <a:t>3</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0.26795</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147.819</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8102.11</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10189445"/>
                  </a:ext>
                </a:extLst>
              </a:tr>
              <a:tr h="498132">
                <a:tc>
                  <a:txBody>
                    <a:bodyPr/>
                    <a:lstStyle/>
                    <a:p>
                      <a:pPr marL="0" marR="0" algn="ctr">
                        <a:lnSpc>
                          <a:spcPct val="150000"/>
                        </a:lnSpc>
                        <a:spcBef>
                          <a:spcPts val="0"/>
                        </a:spcBef>
                        <a:spcAft>
                          <a:spcPts val="0"/>
                        </a:spcAft>
                      </a:pPr>
                      <a:r>
                        <a:rPr lang="en-US" sz="1600" b="1" cap="none" spc="0">
                          <a:solidFill>
                            <a:schemeClr val="bg1"/>
                          </a:solidFill>
                          <a:effectLst/>
                        </a:rPr>
                        <a:t>4</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0.33231</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151.887</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6959.95</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305946975"/>
                  </a:ext>
                </a:extLst>
              </a:tr>
              <a:tr h="498132">
                <a:tc>
                  <a:txBody>
                    <a:bodyPr/>
                    <a:lstStyle/>
                    <a:p>
                      <a:pPr marL="0" marR="0" algn="ctr">
                        <a:lnSpc>
                          <a:spcPct val="150000"/>
                        </a:lnSpc>
                        <a:spcBef>
                          <a:spcPts val="0"/>
                        </a:spcBef>
                        <a:spcAft>
                          <a:spcPts val="0"/>
                        </a:spcAft>
                      </a:pPr>
                      <a:r>
                        <a:rPr lang="en-US" sz="1600" b="1" cap="none" spc="0">
                          <a:solidFill>
                            <a:schemeClr val="bg1"/>
                          </a:solidFill>
                          <a:effectLst/>
                        </a:rPr>
                        <a:t>5</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0.38111</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118.620</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5599.23</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918592222"/>
                  </a:ext>
                </a:extLst>
              </a:tr>
              <a:tr h="498132">
                <a:tc>
                  <a:txBody>
                    <a:bodyPr/>
                    <a:lstStyle/>
                    <a:p>
                      <a:pPr marL="0" marR="0" algn="ctr">
                        <a:lnSpc>
                          <a:spcPct val="150000"/>
                        </a:lnSpc>
                        <a:spcBef>
                          <a:spcPts val="0"/>
                        </a:spcBef>
                        <a:spcAft>
                          <a:spcPts val="0"/>
                        </a:spcAft>
                      </a:pPr>
                      <a:r>
                        <a:rPr lang="en-US" sz="1600" b="1" cap="none" spc="0">
                          <a:solidFill>
                            <a:schemeClr val="bg1"/>
                          </a:solidFill>
                          <a:effectLst/>
                        </a:rPr>
                        <a:t>6</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0.42173</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145.245</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5547.24</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71899028"/>
                  </a:ext>
                </a:extLst>
              </a:tr>
              <a:tr h="498132">
                <a:tc>
                  <a:txBody>
                    <a:bodyPr/>
                    <a:lstStyle/>
                    <a:p>
                      <a:pPr marL="0" marR="0" algn="ctr">
                        <a:lnSpc>
                          <a:spcPct val="150000"/>
                        </a:lnSpc>
                        <a:spcBef>
                          <a:spcPts val="0"/>
                        </a:spcBef>
                        <a:spcAft>
                          <a:spcPts val="0"/>
                        </a:spcAft>
                      </a:pPr>
                      <a:r>
                        <a:rPr lang="en-US" sz="1600" b="1" cap="none" spc="0">
                          <a:solidFill>
                            <a:schemeClr val="bg1"/>
                          </a:solidFill>
                          <a:effectLst/>
                        </a:rPr>
                        <a:t>7</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0.44742</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123.674</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pPr>
                      <a:r>
                        <a:rPr lang="en-US" sz="1600" b="1" cap="none" spc="0">
                          <a:solidFill>
                            <a:schemeClr val="bg1"/>
                          </a:solidFill>
                          <a:effectLst/>
                        </a:rPr>
                        <a:t>4717.70</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7304315"/>
                  </a:ext>
                </a:extLst>
              </a:tr>
              <a:tr h="498132">
                <a:tc>
                  <a:txBody>
                    <a:bodyPr/>
                    <a:lstStyle/>
                    <a:p>
                      <a:pPr marL="0" marR="0" algn="ctr">
                        <a:lnSpc>
                          <a:spcPct val="150000"/>
                        </a:lnSpc>
                        <a:spcBef>
                          <a:spcPts val="0"/>
                        </a:spcBef>
                        <a:spcAft>
                          <a:spcPts val="0"/>
                        </a:spcAft>
                      </a:pPr>
                      <a:r>
                        <a:rPr lang="en-US" sz="1600" b="1" cap="none" spc="0">
                          <a:solidFill>
                            <a:schemeClr val="bg1"/>
                          </a:solidFill>
                          <a:effectLst/>
                        </a:rPr>
                        <a:t>8</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0.46990</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168.197</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pPr>
                      <a:r>
                        <a:rPr lang="en-US" sz="1600" b="1" cap="none" spc="0">
                          <a:solidFill>
                            <a:schemeClr val="bg1"/>
                          </a:solidFill>
                          <a:effectLst/>
                        </a:rPr>
                        <a:t>4836.63</a:t>
                      </a:r>
                      <a:endParaRPr lang="en-US" sz="16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634" marR="91634" marT="122178"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713866097"/>
                  </a:ext>
                </a:extLst>
              </a:tr>
            </a:tbl>
          </a:graphicData>
        </a:graphic>
      </p:graphicFrame>
    </p:spTree>
    <p:extLst>
      <p:ext uri="{BB962C8B-B14F-4D97-AF65-F5344CB8AC3E}">
        <p14:creationId xmlns:p14="http://schemas.microsoft.com/office/powerpoint/2010/main" val="299170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60001E0-3467-2701-C8DF-D7BD4B8B7EB7}"/>
              </a:ext>
            </a:extLst>
          </p:cNvPr>
          <p:cNvGraphicFramePr>
            <a:graphicFrameLocks noGrp="1"/>
          </p:cNvGraphicFramePr>
          <p:nvPr>
            <p:ph idx="1"/>
            <p:extLst>
              <p:ext uri="{D42A27DB-BD31-4B8C-83A1-F6EECF244321}">
                <p14:modId xmlns:p14="http://schemas.microsoft.com/office/powerpoint/2010/main" val="2535695721"/>
              </p:ext>
            </p:extLst>
          </p:nvPr>
        </p:nvGraphicFramePr>
        <p:xfrm>
          <a:off x="447560" y="459146"/>
          <a:ext cx="5648440" cy="33841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ACAE14E-AC78-8460-2233-A162814DF58F}"/>
              </a:ext>
            </a:extLst>
          </p:cNvPr>
          <p:cNvGraphicFramePr/>
          <p:nvPr>
            <p:extLst>
              <p:ext uri="{D42A27DB-BD31-4B8C-83A1-F6EECF244321}">
                <p14:modId xmlns:p14="http://schemas.microsoft.com/office/powerpoint/2010/main" val="3721682579"/>
              </p:ext>
            </p:extLst>
          </p:nvPr>
        </p:nvGraphicFramePr>
        <p:xfrm>
          <a:off x="6315076" y="3220528"/>
          <a:ext cx="5538278" cy="338419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482117A9-995F-0057-686B-D105756C96A9}"/>
              </a:ext>
            </a:extLst>
          </p:cNvPr>
          <p:cNvSpPr txBox="1"/>
          <p:nvPr/>
        </p:nvSpPr>
        <p:spPr>
          <a:xfrm>
            <a:off x="6030262" y="592935"/>
            <a:ext cx="6107906" cy="1555169"/>
          </a:xfrm>
          <a:prstGeom prst="rect">
            <a:avLst/>
          </a:prstGeom>
          <a:noFill/>
        </p:spPr>
        <p:txBody>
          <a:bodyPr wrap="square">
            <a:spAutoFit/>
          </a:bodyPr>
          <a:lstStyle/>
          <a:p>
            <a:pPr marL="457200" marR="0">
              <a:lnSpc>
                <a:spcPct val="107000"/>
              </a:lnSpc>
              <a:spcBef>
                <a:spcPts val="0"/>
              </a:spcBef>
              <a:spcAft>
                <a:spcPts val="0"/>
              </a:spcAft>
            </a:pPr>
            <a:r>
              <a:rPr lang="en-US" sz="1800" dirty="0">
                <a:effectLst/>
                <a:ea typeface="Calibri" panose="020F0502020204030204" pitchFamily="34" charset="0"/>
                <a:cs typeface="Times New Roman" panose="02020603050405020304" pitchFamily="18" charset="0"/>
              </a:rPr>
              <a:t>From the CCC plot, we conclude that the first local maxima appears at k=4 clusters, and the second local maxima appears at k=6 clusters. We would inspect the cluster means at k=4 and compare to the cluster means at k=6 to evaluate which is the more optimal solution. </a:t>
            </a:r>
          </a:p>
        </p:txBody>
      </p:sp>
      <p:sp>
        <p:nvSpPr>
          <p:cNvPr id="10" name="TextBox 9">
            <a:extLst>
              <a:ext uri="{FF2B5EF4-FFF2-40B4-BE49-F238E27FC236}">
                <a16:creationId xmlns:a16="http://schemas.microsoft.com/office/drawing/2014/main" id="{A7354896-F419-50EE-EF94-ACC2DA03486F}"/>
              </a:ext>
            </a:extLst>
          </p:cNvPr>
          <p:cNvSpPr txBox="1"/>
          <p:nvPr/>
        </p:nvSpPr>
        <p:spPr>
          <a:xfrm>
            <a:off x="-11906" y="4532610"/>
            <a:ext cx="6107906" cy="1264642"/>
          </a:xfrm>
          <a:prstGeom prst="rect">
            <a:avLst/>
          </a:prstGeom>
          <a:noFill/>
        </p:spPr>
        <p:txBody>
          <a:bodyPr wrap="square">
            <a:spAutoFit/>
          </a:bodyPr>
          <a:lstStyle/>
          <a:p>
            <a:pPr marL="457200" marR="0">
              <a:lnSpc>
                <a:spcPct val="107000"/>
              </a:lnSpc>
              <a:spcBef>
                <a:spcPts val="0"/>
              </a:spcBef>
              <a:spcAft>
                <a:spcPts val="0"/>
              </a:spcAft>
            </a:pPr>
            <a:r>
              <a:rPr lang="en-US" sz="1800" dirty="0">
                <a:effectLst/>
                <a:ea typeface="Calibri" panose="020F0502020204030204" pitchFamily="34" charset="0"/>
                <a:cs typeface="Times New Roman" panose="02020603050405020304" pitchFamily="18" charset="0"/>
              </a:rPr>
              <a:t>From the Pseudo F plot, we conclude that the first local maxima appears at k=6 clusters, which is also where the second local maxima for the CCC also appears. This suggests we keep 6 clusters. </a:t>
            </a:r>
          </a:p>
        </p:txBody>
      </p:sp>
    </p:spTree>
    <p:extLst>
      <p:ext uri="{BB962C8B-B14F-4D97-AF65-F5344CB8AC3E}">
        <p14:creationId xmlns:p14="http://schemas.microsoft.com/office/powerpoint/2010/main" val="38904952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4441AF-1AD8-48D5-A6DD-9227BCB9C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EF5BB9-78D8-440F-90BA-7192CF84CAA9}">
  <ds:schemaRefs>
    <ds:schemaRef ds:uri="http://schemas.microsoft.com/sharepoint/v3/contenttype/forms"/>
  </ds:schemaRefs>
</ds:datastoreItem>
</file>

<file path=customXml/itemProps3.xml><?xml version="1.0" encoding="utf-8"?>
<ds:datastoreItem xmlns:ds="http://schemas.openxmlformats.org/officeDocument/2006/customXml" ds:itemID="{D44A3470-404E-4978-BE37-0F64A42A57A1}">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50189497-729f-4dc5-9929-5ffc656f3910"/>
    <ds:schemaRef ds:uri="http://purl.org/dc/dcmitype/"/>
    <ds:schemaRef ds:uri="http://schemas.microsoft.com/office/infopath/2007/PartnerControls"/>
    <ds:schemaRef ds:uri="7c4dd8aa-edd7-4664-bc6c-feed373e4ae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{1C38ADCB-BC03-334D-86FD-7FEAAAD76095}tf10001120</Template>
  <TotalTime>8620</TotalTime>
  <Words>1075</Words>
  <Application>Microsoft Office PowerPoint</Application>
  <PresentationFormat>Widescreen</PresentationFormat>
  <Paragraphs>188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Times New Roman</vt:lpstr>
      <vt:lpstr>Parcel</vt:lpstr>
      <vt:lpstr>Market Segmentation: PlayStation</vt:lpstr>
      <vt:lpstr>Objectives</vt:lpstr>
      <vt:lpstr>Variables of Interest</vt:lpstr>
      <vt:lpstr>Abstract Constructs</vt:lpstr>
      <vt:lpstr>Principal Components Analysis </vt:lpstr>
      <vt:lpstr>Scree Plot</vt:lpstr>
      <vt:lpstr>Rotated Factor Pattern </vt:lpstr>
      <vt:lpstr>K-means Cluster Analysis</vt:lpstr>
      <vt:lpstr>PowerPoint Presentation</vt:lpstr>
      <vt:lpstr>Cluster Means  </vt:lpstr>
      <vt:lpstr>Gap Analysis</vt:lpstr>
      <vt:lpstr>Gap Analysis Cluster Means</vt:lpstr>
      <vt:lpstr>Descriptor Variables </vt:lpstr>
      <vt:lpstr>Cluster Names &amp; Descriptions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 PlayStation</dc:title>
  <dc:creator>Max Kilger</dc:creator>
  <cp:lastModifiedBy>Max Kilger</cp:lastModifiedBy>
  <cp:revision>5</cp:revision>
  <dcterms:created xsi:type="dcterms:W3CDTF">2023-04-21T00:32:25Z</dcterms:created>
  <dcterms:modified xsi:type="dcterms:W3CDTF">2023-06-26T20:01:28Z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