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314" r:id="rId2"/>
    <p:sldId id="533" r:id="rId3"/>
    <p:sldId id="305" r:id="rId4"/>
    <p:sldId id="548" r:id="rId5"/>
    <p:sldId id="549" r:id="rId6"/>
    <p:sldId id="524" r:id="rId7"/>
    <p:sldId id="525" r:id="rId8"/>
    <p:sldId id="526" r:id="rId9"/>
    <p:sldId id="257" r:id="rId10"/>
    <p:sldId id="436" r:id="rId11"/>
    <p:sldId id="563" r:id="rId12"/>
    <p:sldId id="564" r:id="rId13"/>
    <p:sldId id="565" r:id="rId14"/>
    <p:sldId id="566" r:id="rId15"/>
    <p:sldId id="567" r:id="rId16"/>
    <p:sldId id="568" r:id="rId17"/>
    <p:sldId id="570" r:id="rId18"/>
    <p:sldId id="571" r:id="rId19"/>
    <p:sldId id="573" r:id="rId20"/>
    <p:sldId id="574" r:id="rId21"/>
    <p:sldId id="575" r:id="rId22"/>
    <p:sldId id="603" r:id="rId23"/>
    <p:sldId id="604" r:id="rId24"/>
    <p:sldId id="611" r:id="rId25"/>
    <p:sldId id="605" r:id="rId26"/>
    <p:sldId id="606" r:id="rId27"/>
    <p:sldId id="607" r:id="rId28"/>
    <p:sldId id="608" r:id="rId29"/>
    <p:sldId id="609" r:id="rId30"/>
    <p:sldId id="610" r:id="rId31"/>
    <p:sldId id="599" r:id="rId32"/>
    <p:sldId id="600" r:id="rId33"/>
    <p:sldId id="601" r:id="rId34"/>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02"/>
    <p:restoredTop sz="93993" autoAdjust="0"/>
  </p:normalViewPr>
  <p:slideViewPr>
    <p:cSldViewPr>
      <p:cViewPr varScale="1">
        <p:scale>
          <a:sx n="180" d="100"/>
          <a:sy n="180" d="100"/>
        </p:scale>
        <p:origin x="2208"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0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defTabSz="930275">
              <a:defRPr sz="1200"/>
            </a:lvl1pPr>
          </a:lstStyle>
          <a:p>
            <a:pPr>
              <a:defRPr/>
            </a:pPr>
            <a:endParaRPr lang="en-US"/>
          </a:p>
        </p:txBody>
      </p:sp>
      <p:sp>
        <p:nvSpPr>
          <p:cNvPr id="34819" name="Rectangle 3"/>
          <p:cNvSpPr>
            <a:spLocks noGrp="1" noChangeArrowheads="1"/>
          </p:cNvSpPr>
          <p:nvPr>
            <p:ph type="dt" sz="quarter" idx="1"/>
          </p:nvPr>
        </p:nvSpPr>
        <p:spPr bwMode="auto">
          <a:xfrm>
            <a:off x="3884613"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a:defRPr sz="1200"/>
            </a:lvl1pPr>
          </a:lstStyle>
          <a:p>
            <a:pPr>
              <a:defRPr/>
            </a:pPr>
            <a:endParaRPr lang="en-US"/>
          </a:p>
        </p:txBody>
      </p:sp>
      <p:sp>
        <p:nvSpPr>
          <p:cNvPr id="34820" name="Rectangle 4"/>
          <p:cNvSpPr>
            <a:spLocks noGrp="1" noChangeArrowheads="1"/>
          </p:cNvSpPr>
          <p:nvPr>
            <p:ph type="ftr" sz="quarter" idx="2"/>
          </p:nvPr>
        </p:nvSpPr>
        <p:spPr bwMode="auto">
          <a:xfrm>
            <a:off x="0"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defTabSz="930275">
              <a:defRPr sz="1200"/>
            </a:lvl1pPr>
          </a:lstStyle>
          <a:p>
            <a:pPr>
              <a:defRPr/>
            </a:pPr>
            <a:endParaRPr lang="en-US"/>
          </a:p>
        </p:txBody>
      </p:sp>
      <p:sp>
        <p:nvSpPr>
          <p:cNvPr id="34821" name="Rectangle 5"/>
          <p:cNvSpPr>
            <a:spLocks noGrp="1" noChangeArrowheads="1"/>
          </p:cNvSpPr>
          <p:nvPr>
            <p:ph type="sldNum" sz="quarter" idx="3"/>
          </p:nvPr>
        </p:nvSpPr>
        <p:spPr bwMode="auto">
          <a:xfrm>
            <a:off x="3884613"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a:defRPr sz="1200"/>
            </a:lvl1pPr>
          </a:lstStyle>
          <a:p>
            <a:pPr>
              <a:defRPr/>
            </a:pPr>
            <a:fld id="{682686F2-20FB-49CD-9251-F6A85C3B6EFD}" type="slidenum">
              <a:rPr lang="en-US"/>
              <a:pPr>
                <a:defRPr/>
              </a:pPr>
              <a:t>‹#›</a:t>
            </a:fld>
            <a:endParaRPr lang="en-US"/>
          </a:p>
        </p:txBody>
      </p:sp>
    </p:spTree>
    <p:extLst>
      <p:ext uri="{BB962C8B-B14F-4D97-AF65-F5344CB8AC3E}">
        <p14:creationId xmlns:p14="http://schemas.microsoft.com/office/powerpoint/2010/main" val="1106607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defTabSz="930275">
              <a:defRPr sz="1200"/>
            </a:lvl1pPr>
          </a:lstStyle>
          <a:p>
            <a:pPr>
              <a:defRPr/>
            </a:pPr>
            <a:endParaRPr lang="en-US"/>
          </a:p>
        </p:txBody>
      </p:sp>
      <p:sp>
        <p:nvSpPr>
          <p:cNvPr id="32771" name="Rectangle 3"/>
          <p:cNvSpPr>
            <a:spLocks noGrp="1" noChangeArrowheads="1"/>
          </p:cNvSpPr>
          <p:nvPr>
            <p:ph type="dt" idx="1"/>
          </p:nvPr>
        </p:nvSpPr>
        <p:spPr bwMode="auto">
          <a:xfrm>
            <a:off x="3884613"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a:defRPr sz="1200"/>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04900" y="698500"/>
            <a:ext cx="4648200" cy="348615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85800" y="4416425"/>
            <a:ext cx="5486400" cy="418147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774" name="Rectangle 6"/>
          <p:cNvSpPr>
            <a:spLocks noGrp="1" noChangeArrowheads="1"/>
          </p:cNvSpPr>
          <p:nvPr>
            <p:ph type="ftr" sz="quarter" idx="4"/>
          </p:nvPr>
        </p:nvSpPr>
        <p:spPr bwMode="auto">
          <a:xfrm>
            <a:off x="0"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defTabSz="930275">
              <a:defRPr sz="1200"/>
            </a:lvl1pPr>
          </a:lstStyle>
          <a:p>
            <a:pPr>
              <a:defRPr/>
            </a:pPr>
            <a:endParaRPr lang="en-US"/>
          </a:p>
        </p:txBody>
      </p:sp>
      <p:sp>
        <p:nvSpPr>
          <p:cNvPr id="32775" name="Rectangle 7"/>
          <p:cNvSpPr>
            <a:spLocks noGrp="1" noChangeArrowheads="1"/>
          </p:cNvSpPr>
          <p:nvPr>
            <p:ph type="sldNum" sz="quarter" idx="5"/>
          </p:nvPr>
        </p:nvSpPr>
        <p:spPr bwMode="auto">
          <a:xfrm>
            <a:off x="3884613"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a:defRPr sz="1200"/>
            </a:lvl1pPr>
          </a:lstStyle>
          <a:p>
            <a:pPr>
              <a:defRPr/>
            </a:pPr>
            <a:fld id="{617AA1DB-E718-4430-A27D-7880F482F072}" type="slidenum">
              <a:rPr lang="en-US"/>
              <a:pPr>
                <a:defRPr/>
              </a:pPr>
              <a:t>‹#›</a:t>
            </a:fld>
            <a:endParaRPr lang="en-US"/>
          </a:p>
        </p:txBody>
      </p:sp>
    </p:spTree>
    <p:extLst>
      <p:ext uri="{BB962C8B-B14F-4D97-AF65-F5344CB8AC3E}">
        <p14:creationId xmlns:p14="http://schemas.microsoft.com/office/powerpoint/2010/main" val="3733129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49EF9BF-F6E8-40C6-BD01-C61D477D857C}" type="slidenum">
              <a:rPr lang="en-US" smtClean="0"/>
              <a:pPr/>
              <a:t>1</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488299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49EF9BF-F6E8-40C6-BD01-C61D477D857C}" type="slidenum">
              <a:rPr lang="en-US" smtClean="0"/>
              <a:pPr/>
              <a:t>6</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26093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49EF9BF-F6E8-40C6-BD01-C61D477D857C}" type="slidenum">
              <a:rPr lang="en-US" smtClean="0"/>
              <a:pPr/>
              <a:t>8</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66910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9</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951909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a:defRPr/>
            </a:pPr>
            <a:fld id="{390CBAF6-B14E-4F88-A1A6-EFC862E117D0}" type="slidenum">
              <a:rPr lang="en-US" smtClean="0"/>
              <a:pPr>
                <a:defRPr/>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530F555-82A6-45EF-90FE-066BA30E7CB2}"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5D63B7D-5AE7-490F-84B3-3CB2F235A050}"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53E5241-D357-4AA1-970B-ABC09812FA6E}" type="slidenum">
              <a:rPr lang="en-US" smtClean="0"/>
              <a:pPr>
                <a:defRPr/>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800100" y="6172200"/>
            <a:ext cx="4000500" cy="457200"/>
          </a:xfrm>
        </p:spPr>
        <p:txBody>
          <a:bodyPr/>
          <a:lstStyle/>
          <a:p>
            <a:pPr>
              <a:defRPr/>
            </a:pP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pPr>
              <a:defRPr/>
            </a:pPr>
            <a:fld id="{88295867-3995-4ECA-A30C-89B6A4E7556D}"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EBE7223-7BE4-4A00-973B-705F90FA20FE}" type="slidenum">
              <a:rPr lang="en-US" smtClean="0"/>
              <a:pPr>
                <a:defRPr/>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15A343B-662B-4A05-AEC2-B5200B27CA88}" type="slidenum">
              <a:rPr lang="en-US" smtClean="0"/>
              <a:pPr>
                <a:defRPr/>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AD3DE21-9EBA-4C6F-9BE8-7A4FB156DA5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1A71168-C908-42D1-9296-7D5E7133E79E}"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B6CB117-ACF3-4FB2-BC3E-33F692D7A2DE}" type="slidenum">
              <a:rPr lang="en-US" smtClean="0"/>
              <a:pPr>
                <a:defRPr/>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914400" y="6172200"/>
            <a:ext cx="3886200" cy="457200"/>
          </a:xfrm>
        </p:spPr>
        <p:txBody>
          <a:bodyPr/>
          <a:lstStyle/>
          <a:p>
            <a:pPr>
              <a:defRPr/>
            </a:pPr>
            <a:endParaRPr lang="en-US"/>
          </a:p>
        </p:txBody>
      </p:sp>
      <p:sp>
        <p:nvSpPr>
          <p:cNvPr id="7" name="Slide Number Placeholder 6"/>
          <p:cNvSpPr>
            <a:spLocks noGrp="1"/>
          </p:cNvSpPr>
          <p:nvPr>
            <p:ph type="sldNum" sz="quarter" idx="12"/>
          </p:nvPr>
        </p:nvSpPr>
        <p:spPr>
          <a:xfrm>
            <a:off x="146304" y="6208776"/>
            <a:ext cx="457200" cy="457200"/>
          </a:xfrm>
        </p:spPr>
        <p:txBody>
          <a:bodyPr/>
          <a:lstStyle/>
          <a:p>
            <a:pPr>
              <a:defRPr/>
            </a:pPr>
            <a:fld id="{62CFACBB-E437-491F-862B-7B691352BE96}" type="slidenum">
              <a:rPr lang="en-US" smtClean="0"/>
              <a:pPr>
                <a:defRPr/>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3CFCC041-D979-44D2-A88B-75B75D492645}"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600200"/>
            <a:ext cx="9144000" cy="1295400"/>
          </a:xfrm>
        </p:spPr>
        <p:txBody>
          <a:bodyPr>
            <a:normAutofit/>
          </a:bodyPr>
          <a:lstStyle/>
          <a:p>
            <a:pPr eaLnBrk="1" hangingPunct="1"/>
            <a:r>
              <a:rPr lang="en-US" sz="4800" dirty="0"/>
              <a:t> Time Series Fundamentals</a:t>
            </a:r>
            <a:br>
              <a:rPr lang="en-US" sz="4800" dirty="0"/>
            </a:br>
            <a:endParaRPr lang="en-US" sz="2700" dirty="0"/>
          </a:p>
        </p:txBody>
      </p:sp>
      <p:sp>
        <p:nvSpPr>
          <p:cNvPr id="5" name="Subtitle 4"/>
          <p:cNvSpPr>
            <a:spLocks noGrp="1"/>
          </p:cNvSpPr>
          <p:nvPr>
            <p:ph type="subTitle" idx="1"/>
          </p:nvPr>
        </p:nvSpPr>
        <p:spPr>
          <a:xfrm>
            <a:off x="1295400" y="3581400"/>
            <a:ext cx="6400800" cy="1600200"/>
          </a:xfrm>
        </p:spPr>
        <p:txBody>
          <a:bodyPr>
            <a:normAutofit/>
          </a:bodyPr>
          <a:lstStyle/>
          <a:p>
            <a:r>
              <a:rPr lang="en-US" sz="4000" dirty="0"/>
              <a:t>ACFs, PACFs and ARIMA Models</a:t>
            </a:r>
          </a:p>
          <a:p>
            <a:r>
              <a:rPr lang="en-US" sz="4000" dirty="0"/>
              <a:t>Part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a:solidFill>
                  <a:schemeClr val="tx2"/>
                </a:solidFill>
              </a:rPr>
              <a:t>a. Determine the technique to use from </a:t>
            </a:r>
            <a:r>
              <a:rPr lang="en-US" sz="3200" dirty="0" err="1">
                <a:solidFill>
                  <a:schemeClr val="tx2"/>
                </a:solidFill>
              </a:rPr>
              <a:t>idre</a:t>
            </a:r>
            <a:r>
              <a:rPr lang="en-US" sz="3200" dirty="0">
                <a:solidFill>
                  <a:schemeClr val="tx2"/>
                </a:solidFill>
              </a:rPr>
              <a:t> chart</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686800" cy="4953000"/>
          </a:xfrm>
        </p:spPr>
        <p:txBody>
          <a:bodyPr>
            <a:noAutofit/>
          </a:bodyPr>
          <a:lstStyle/>
          <a:p>
            <a:pPr marL="514350" indent="-514350">
              <a:spcBef>
                <a:spcPts val="0"/>
              </a:spcBef>
              <a:buAutoNum type="arabicPeriod"/>
            </a:pPr>
            <a:r>
              <a:rPr lang="en-US" sz="2000" dirty="0"/>
              <a:t>Sadly, the IDRE chart fails us here.  They don’t list time series in the chart.  But we can do it here ourselves.</a:t>
            </a:r>
          </a:p>
          <a:p>
            <a:pPr marL="788670" lvl="1" indent="-514350">
              <a:spcBef>
                <a:spcPts val="0"/>
              </a:spcBef>
              <a:buAutoNum type="arabicPeriod"/>
            </a:pPr>
            <a:endParaRPr lang="en-US" dirty="0"/>
          </a:p>
          <a:p>
            <a:pPr marL="514350" indent="-514350">
              <a:spcBef>
                <a:spcPts val="0"/>
              </a:spcBef>
              <a:buAutoNum type="arabicPeriod"/>
            </a:pPr>
            <a:endParaRPr lang="en-US" dirty="0"/>
          </a:p>
          <a:p>
            <a:pPr marL="514350" indent="-514350">
              <a:spcBef>
                <a:spcPts val="0"/>
              </a:spcBef>
              <a:buAutoNum type="arabicPeriod"/>
            </a:pPr>
            <a:endParaRPr lang="en-US" dirty="0"/>
          </a:p>
          <a:p>
            <a:pPr marL="0" indent="0">
              <a:spcBef>
                <a:spcPts val="0"/>
              </a:spcBef>
              <a:buNone/>
            </a:pPr>
            <a:endParaRPr lang="en-US" dirty="0"/>
          </a:p>
        </p:txBody>
      </p:sp>
      <p:pic>
        <p:nvPicPr>
          <p:cNvPr id="7" name="Picture 6"/>
          <p:cNvPicPr>
            <a:picLocks noChangeAspect="1"/>
          </p:cNvPicPr>
          <p:nvPr/>
        </p:nvPicPr>
        <p:blipFill>
          <a:blip r:embed="rId2"/>
          <a:stretch>
            <a:fillRect/>
          </a:stretch>
        </p:blipFill>
        <p:spPr>
          <a:xfrm>
            <a:off x="1828800" y="3129844"/>
            <a:ext cx="4648200" cy="3475743"/>
          </a:xfrm>
          <a:prstGeom prst="rect">
            <a:avLst/>
          </a:prstGeom>
        </p:spPr>
      </p:pic>
      <p:sp>
        <p:nvSpPr>
          <p:cNvPr id="2" name="Rectangle 1"/>
          <p:cNvSpPr/>
          <p:nvPr/>
        </p:nvSpPr>
        <p:spPr>
          <a:xfrm>
            <a:off x="5248133" y="3732094"/>
            <a:ext cx="1228867" cy="2303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419600" y="6056173"/>
            <a:ext cx="914400" cy="400110"/>
          </a:xfrm>
          <a:prstGeom prst="rect">
            <a:avLst/>
          </a:prstGeom>
          <a:solidFill>
            <a:schemeClr val="bg1"/>
          </a:solidFill>
        </p:spPr>
        <p:txBody>
          <a:bodyPr wrap="square" rtlCol="0">
            <a:spAutoFit/>
          </a:bodyPr>
          <a:lstStyle/>
          <a:p>
            <a:r>
              <a:rPr lang="en-US" sz="1000" dirty="0"/>
              <a:t>Typically Interval</a:t>
            </a:r>
          </a:p>
        </p:txBody>
      </p:sp>
      <p:sp>
        <p:nvSpPr>
          <p:cNvPr id="8" name="TextBox 7"/>
          <p:cNvSpPr txBox="1"/>
          <p:nvPr/>
        </p:nvSpPr>
        <p:spPr>
          <a:xfrm>
            <a:off x="5410200" y="6056173"/>
            <a:ext cx="990600" cy="400110"/>
          </a:xfrm>
          <a:prstGeom prst="rect">
            <a:avLst/>
          </a:prstGeom>
          <a:solidFill>
            <a:schemeClr val="bg1"/>
          </a:solidFill>
        </p:spPr>
        <p:txBody>
          <a:bodyPr wrap="square" rtlCol="0">
            <a:spAutoFit/>
          </a:bodyPr>
          <a:lstStyle/>
          <a:p>
            <a:r>
              <a:rPr lang="en-US" sz="1000" dirty="0"/>
              <a:t>ARIMA models</a:t>
            </a:r>
          </a:p>
        </p:txBody>
      </p:sp>
      <p:sp>
        <p:nvSpPr>
          <p:cNvPr id="10" name="TextBox 9"/>
          <p:cNvSpPr txBox="1"/>
          <p:nvPr/>
        </p:nvSpPr>
        <p:spPr>
          <a:xfrm>
            <a:off x="2209800" y="5257800"/>
            <a:ext cx="228600" cy="246221"/>
          </a:xfrm>
          <a:prstGeom prst="rect">
            <a:avLst/>
          </a:prstGeom>
          <a:solidFill>
            <a:schemeClr val="bg1"/>
          </a:solidFill>
        </p:spPr>
        <p:txBody>
          <a:bodyPr wrap="square" rtlCol="0">
            <a:spAutoFit/>
          </a:bodyPr>
          <a:lstStyle/>
          <a:p>
            <a:r>
              <a:rPr lang="en-US" sz="1000" dirty="0"/>
              <a:t>1</a:t>
            </a:r>
          </a:p>
        </p:txBody>
      </p:sp>
      <p:sp>
        <p:nvSpPr>
          <p:cNvPr id="11" name="TextBox 10"/>
          <p:cNvSpPr txBox="1"/>
          <p:nvPr/>
        </p:nvSpPr>
        <p:spPr>
          <a:xfrm>
            <a:off x="3219450" y="6210062"/>
            <a:ext cx="800100" cy="246221"/>
          </a:xfrm>
          <a:prstGeom prst="rect">
            <a:avLst/>
          </a:prstGeom>
          <a:solidFill>
            <a:schemeClr val="bg1"/>
          </a:solidFill>
        </p:spPr>
        <p:txBody>
          <a:bodyPr wrap="square" rtlCol="0">
            <a:spAutoFit/>
          </a:bodyPr>
          <a:lstStyle/>
          <a:p>
            <a:r>
              <a:rPr lang="en-US" sz="1000" dirty="0"/>
              <a:t>0 or more </a:t>
            </a:r>
          </a:p>
        </p:txBody>
      </p:sp>
    </p:spTree>
    <p:extLst>
      <p:ext uri="{BB962C8B-B14F-4D97-AF65-F5344CB8AC3E}">
        <p14:creationId xmlns:p14="http://schemas.microsoft.com/office/powerpoint/2010/main" val="251598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a:solidFill>
                  <a:schemeClr val="tx2"/>
                </a:solidFill>
              </a:rPr>
              <a:t>ARIMA </a:t>
            </a:r>
            <a:r>
              <a:rPr lang="en-US" sz="3200" dirty="0" err="1">
                <a:solidFill>
                  <a:schemeClr val="tx2"/>
                </a:solidFill>
              </a:rPr>
              <a:t>Paremeters</a:t>
            </a:r>
            <a:endParaRPr lang="en-US" sz="32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763000" cy="5029200"/>
          </a:xfrm>
        </p:spPr>
        <p:txBody>
          <a:bodyPr>
            <a:noAutofit/>
          </a:bodyPr>
          <a:lstStyle/>
          <a:p>
            <a:pPr marL="514350" indent="-514350">
              <a:spcBef>
                <a:spcPts val="0"/>
              </a:spcBef>
              <a:buAutoNum type="arabicPeriod"/>
            </a:pPr>
            <a:r>
              <a:rPr lang="en-US" sz="2400" dirty="0"/>
              <a:t>There are three parameters for ARIMA models – autoregressive (p), differencing (d) and moving average (q) or ARIMA(</a:t>
            </a:r>
            <a:r>
              <a:rPr lang="en-US" sz="2400" dirty="0" err="1"/>
              <a:t>p,d,q</a:t>
            </a:r>
            <a:r>
              <a:rPr lang="en-US" sz="2400" dirty="0"/>
              <a:t>).</a:t>
            </a:r>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r>
              <a:rPr lang="en-US" sz="2400" dirty="0"/>
              <a:t>Here is an example of an ARIMA model specification where there is a first order autoregressive process, a first order differencing and a first order moving average</a:t>
            </a:r>
          </a:p>
          <a:p>
            <a:pPr marL="274320" lvl="1" indent="0">
              <a:spcBef>
                <a:spcPts val="0"/>
              </a:spcBef>
              <a:buNone/>
            </a:pPr>
            <a:endParaRPr lang="en-US" sz="2200" dirty="0"/>
          </a:p>
          <a:p>
            <a:pPr marL="274320" lvl="1" indent="0">
              <a:spcBef>
                <a:spcPts val="0"/>
              </a:spcBef>
              <a:buNone/>
            </a:pPr>
            <a:endParaRPr lang="en-US" sz="2200" dirty="0"/>
          </a:p>
          <a:p>
            <a:pPr marL="274320" lvl="1" indent="0">
              <a:spcBef>
                <a:spcPts val="0"/>
              </a:spcBef>
              <a:buNone/>
            </a:pPr>
            <a:r>
              <a:rPr lang="en-US" sz="2200" dirty="0"/>
              <a:t>                                      </a:t>
            </a:r>
            <a:r>
              <a:rPr lang="en-US" sz="3600" dirty="0"/>
              <a:t>ARIMA (1,1,1)</a:t>
            </a:r>
            <a:endParaRPr lang="en-US" dirty="0"/>
          </a:p>
          <a:p>
            <a:pPr marL="514350" indent="-514350">
              <a:spcBef>
                <a:spcPts val="0"/>
              </a:spcBef>
              <a:buAutoNum type="arabicPeriod"/>
            </a:pPr>
            <a:endParaRPr lang="en-US" dirty="0"/>
          </a:p>
          <a:p>
            <a:pPr marL="0" indent="0">
              <a:spcBef>
                <a:spcPts val="0"/>
              </a:spcBef>
              <a:buNone/>
            </a:pPr>
            <a:endParaRPr lang="en-US" dirty="0"/>
          </a:p>
        </p:txBody>
      </p:sp>
    </p:spTree>
    <p:extLst>
      <p:ext uri="{BB962C8B-B14F-4D97-AF65-F5344CB8AC3E}">
        <p14:creationId xmlns:p14="http://schemas.microsoft.com/office/powerpoint/2010/main" val="2842181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a:solidFill>
                  <a:schemeClr val="tx2"/>
                </a:solidFill>
              </a:rPr>
              <a:t>ARIMA Parameters</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763000" cy="5029200"/>
          </a:xfrm>
        </p:spPr>
        <p:txBody>
          <a:bodyPr>
            <a:noAutofit/>
          </a:bodyPr>
          <a:lstStyle/>
          <a:p>
            <a:pPr marL="514350" indent="-514350">
              <a:spcBef>
                <a:spcPts val="0"/>
              </a:spcBef>
              <a:buAutoNum type="arabicPeriod"/>
            </a:pPr>
            <a:r>
              <a:rPr lang="en-US" sz="2400" dirty="0"/>
              <a:t>Remember that moving averages can be first order, second order, etc.  If you think the moving average process goes back two time periods then the ARIMA model might look like this:</a:t>
            </a:r>
          </a:p>
          <a:p>
            <a:pPr marL="274320" lvl="1" indent="0">
              <a:spcBef>
                <a:spcPts val="0"/>
              </a:spcBef>
              <a:buNone/>
            </a:pPr>
            <a:endParaRPr lang="en-US" sz="2200" dirty="0"/>
          </a:p>
          <a:p>
            <a:pPr marL="274320" lvl="1" indent="0">
              <a:spcBef>
                <a:spcPts val="0"/>
              </a:spcBef>
              <a:buNone/>
            </a:pPr>
            <a:r>
              <a:rPr lang="en-US" sz="2200" dirty="0"/>
              <a:t>                                      </a:t>
            </a:r>
            <a:r>
              <a:rPr lang="en-US" sz="3600" dirty="0"/>
              <a:t>ARIMA (1,1,2)</a:t>
            </a:r>
            <a:endParaRPr lang="en-US" dirty="0"/>
          </a:p>
          <a:p>
            <a:pPr marL="514350" indent="-514350">
              <a:spcBef>
                <a:spcPts val="0"/>
              </a:spcBef>
              <a:buAutoNum type="arabicPeriod"/>
            </a:pPr>
            <a:endParaRPr lang="en-US" dirty="0"/>
          </a:p>
          <a:p>
            <a:pPr marL="0" indent="0">
              <a:spcBef>
                <a:spcPts val="0"/>
              </a:spcBef>
              <a:buNone/>
            </a:pPr>
            <a:endParaRPr lang="en-US" dirty="0"/>
          </a:p>
        </p:txBody>
      </p:sp>
    </p:spTree>
    <p:extLst>
      <p:ext uri="{BB962C8B-B14F-4D97-AF65-F5344CB8AC3E}">
        <p14:creationId xmlns:p14="http://schemas.microsoft.com/office/powerpoint/2010/main" val="2317499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a:solidFill>
                  <a:schemeClr val="tx2"/>
                </a:solidFill>
              </a:rPr>
              <a:t>ARIMA Parameters</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763000" cy="5029200"/>
          </a:xfrm>
        </p:spPr>
        <p:txBody>
          <a:bodyPr>
            <a:noAutofit/>
          </a:bodyPr>
          <a:lstStyle/>
          <a:p>
            <a:pPr marL="514350" indent="-514350">
              <a:spcBef>
                <a:spcPts val="0"/>
              </a:spcBef>
              <a:buAutoNum type="arabicPeriod"/>
            </a:pPr>
            <a:r>
              <a:rPr lang="en-US" sz="2400" dirty="0"/>
              <a:t>If you think the autoregressive process goes back 2 time periods then the ARIMA model would look like this and there would be two autoregressive terms in the model – one for the time period t-1 and one for time period t-2.</a:t>
            </a:r>
          </a:p>
          <a:p>
            <a:pPr marL="274320" lvl="1" indent="0">
              <a:spcBef>
                <a:spcPts val="0"/>
              </a:spcBef>
              <a:buNone/>
            </a:pPr>
            <a:endParaRPr lang="en-US" sz="2200" dirty="0"/>
          </a:p>
          <a:p>
            <a:pPr marL="274320" lvl="1" indent="0">
              <a:spcBef>
                <a:spcPts val="0"/>
              </a:spcBef>
              <a:buNone/>
            </a:pPr>
            <a:r>
              <a:rPr lang="en-US" sz="2200" dirty="0"/>
              <a:t>                                      </a:t>
            </a:r>
            <a:r>
              <a:rPr lang="en-US" sz="3600" dirty="0"/>
              <a:t>ARIMA (2,1,1)</a:t>
            </a:r>
            <a:endParaRPr lang="en-US" dirty="0"/>
          </a:p>
          <a:p>
            <a:pPr marL="514350" indent="-514350">
              <a:spcBef>
                <a:spcPts val="0"/>
              </a:spcBef>
              <a:buAutoNum type="arabicPeriod"/>
            </a:pPr>
            <a:endParaRPr lang="en-US" dirty="0"/>
          </a:p>
          <a:p>
            <a:pPr marL="0" indent="0">
              <a:spcBef>
                <a:spcPts val="0"/>
              </a:spcBef>
              <a:buNone/>
            </a:pPr>
            <a:endParaRPr lang="en-US" dirty="0"/>
          </a:p>
        </p:txBody>
      </p:sp>
    </p:spTree>
    <p:extLst>
      <p:ext uri="{BB962C8B-B14F-4D97-AF65-F5344CB8AC3E}">
        <p14:creationId xmlns:p14="http://schemas.microsoft.com/office/powerpoint/2010/main" val="295694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a:solidFill>
                  <a:schemeClr val="tx2"/>
                </a:solidFill>
              </a:rPr>
              <a:t>ARIMA Parameters</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763000" cy="5029200"/>
          </a:xfrm>
        </p:spPr>
        <p:txBody>
          <a:bodyPr>
            <a:noAutofit/>
          </a:bodyPr>
          <a:lstStyle/>
          <a:p>
            <a:pPr marL="514350" indent="-514350">
              <a:spcBef>
                <a:spcPts val="0"/>
              </a:spcBef>
              <a:buAutoNum type="arabicPeriod"/>
            </a:pPr>
            <a:r>
              <a:rPr lang="en-US" sz="2400" dirty="0"/>
              <a:t>Remember that we need to work with stationary time series in our time series models.  That is, there should be no slope (e.g. constant mean) in our data.  In real life remember that often this is not the case – sales go up over time or the price of a stock goes down over time, etc.</a:t>
            </a:r>
          </a:p>
          <a:p>
            <a:pPr marL="514350" indent="-514350">
              <a:spcBef>
                <a:spcPts val="0"/>
              </a:spcBef>
              <a:buAutoNum type="arabicPeriod"/>
            </a:pPr>
            <a:endParaRPr lang="en-US" sz="2400" dirty="0"/>
          </a:p>
          <a:p>
            <a:pPr marL="514350" indent="-514350">
              <a:spcBef>
                <a:spcPts val="0"/>
              </a:spcBef>
              <a:buAutoNum type="arabicPeriod"/>
            </a:pPr>
            <a:r>
              <a:rPr lang="en-US" sz="2400" dirty="0"/>
              <a:t>The middle parameter in the ARIMA specification is the differencing parameter.  Remember how last time we differenced the data manually to remove the trend?  Well, ARIMA thoughtfully will do that for you if you put a 1 in the middle (d) parameter as seen here below.</a:t>
            </a:r>
          </a:p>
          <a:p>
            <a:pPr marL="514350" indent="-514350">
              <a:spcBef>
                <a:spcPts val="0"/>
              </a:spcBef>
              <a:buAutoNum type="arabicPeriod"/>
            </a:pPr>
            <a:endParaRPr lang="en-US" sz="2200" dirty="0"/>
          </a:p>
          <a:p>
            <a:pPr marL="274320" lvl="1" indent="0">
              <a:spcBef>
                <a:spcPts val="0"/>
              </a:spcBef>
              <a:buNone/>
            </a:pPr>
            <a:r>
              <a:rPr lang="en-US" sz="2200" dirty="0"/>
              <a:t>                                      </a:t>
            </a:r>
            <a:r>
              <a:rPr lang="en-US" sz="3600" dirty="0"/>
              <a:t>ARIMA (2,1,1)</a:t>
            </a:r>
            <a:endParaRPr lang="en-US" dirty="0"/>
          </a:p>
          <a:p>
            <a:pPr marL="514350" indent="-514350">
              <a:spcBef>
                <a:spcPts val="0"/>
              </a:spcBef>
              <a:buAutoNum type="arabicPeriod"/>
            </a:pPr>
            <a:endParaRPr lang="en-US" dirty="0"/>
          </a:p>
          <a:p>
            <a:pPr marL="0" indent="0">
              <a:spcBef>
                <a:spcPts val="0"/>
              </a:spcBef>
              <a:buNone/>
            </a:pPr>
            <a:endParaRPr lang="en-US" dirty="0"/>
          </a:p>
        </p:txBody>
      </p:sp>
    </p:spTree>
    <p:extLst>
      <p:ext uri="{BB962C8B-B14F-4D97-AF65-F5344CB8AC3E}">
        <p14:creationId xmlns:p14="http://schemas.microsoft.com/office/powerpoint/2010/main" val="1960396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a:solidFill>
                  <a:schemeClr val="tx2"/>
                </a:solidFill>
              </a:rPr>
              <a:t>ARIMA Parameters</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763000" cy="5029200"/>
          </a:xfrm>
        </p:spPr>
        <p:txBody>
          <a:bodyPr>
            <a:noAutofit/>
          </a:bodyPr>
          <a:lstStyle/>
          <a:p>
            <a:pPr marL="514350" indent="-514350">
              <a:spcBef>
                <a:spcPts val="0"/>
              </a:spcBef>
              <a:buAutoNum type="arabicPeriod"/>
            </a:pPr>
            <a:r>
              <a:rPr lang="en-US" sz="2400" dirty="0"/>
              <a:t>Remember that we need to work with stationary time series in our time series models.  That is, there should be no slope (e.g. constant mean) in our data.  In real life remember that often this is not the case – sales go up over time or the price of a stock goes down over time, etc.</a:t>
            </a:r>
          </a:p>
          <a:p>
            <a:pPr marL="514350" indent="-514350">
              <a:spcBef>
                <a:spcPts val="0"/>
              </a:spcBef>
              <a:buAutoNum type="arabicPeriod"/>
            </a:pPr>
            <a:endParaRPr lang="en-US" sz="2400" dirty="0"/>
          </a:p>
          <a:p>
            <a:pPr marL="514350" indent="-514350">
              <a:spcBef>
                <a:spcPts val="0"/>
              </a:spcBef>
              <a:buAutoNum type="arabicPeriod"/>
            </a:pPr>
            <a:r>
              <a:rPr lang="en-US" sz="2400" dirty="0"/>
              <a:t>The middle parameter in the ARIMA specification is the differencing parameter.  Remember how last time we differenced the data manually to remove the trend?  Well, ARIMA thoughtfully will do that for you if you put a 1 in the middle (d) parameter as seen here below.</a:t>
            </a:r>
          </a:p>
          <a:p>
            <a:pPr marL="514350" indent="-514350">
              <a:spcBef>
                <a:spcPts val="0"/>
              </a:spcBef>
              <a:buAutoNum type="arabicPeriod"/>
            </a:pPr>
            <a:endParaRPr lang="en-US" sz="2200" dirty="0"/>
          </a:p>
          <a:p>
            <a:pPr marL="274320" lvl="1" indent="0">
              <a:spcBef>
                <a:spcPts val="0"/>
              </a:spcBef>
              <a:buNone/>
            </a:pPr>
            <a:r>
              <a:rPr lang="en-US" sz="2200" dirty="0"/>
              <a:t>                                      </a:t>
            </a:r>
            <a:r>
              <a:rPr lang="en-US" sz="3600" dirty="0"/>
              <a:t>ARIMA (2,1,1)</a:t>
            </a:r>
            <a:endParaRPr lang="en-US" dirty="0"/>
          </a:p>
          <a:p>
            <a:pPr marL="514350" indent="-514350">
              <a:spcBef>
                <a:spcPts val="0"/>
              </a:spcBef>
              <a:buAutoNum type="arabicPeriod"/>
            </a:pPr>
            <a:endParaRPr lang="en-US" dirty="0"/>
          </a:p>
          <a:p>
            <a:pPr marL="0" indent="0">
              <a:spcBef>
                <a:spcPts val="0"/>
              </a:spcBef>
              <a:buNone/>
            </a:pPr>
            <a:endParaRPr lang="en-US" dirty="0"/>
          </a:p>
        </p:txBody>
      </p:sp>
    </p:spTree>
    <p:extLst>
      <p:ext uri="{BB962C8B-B14F-4D97-AF65-F5344CB8AC3E}">
        <p14:creationId xmlns:p14="http://schemas.microsoft.com/office/powerpoint/2010/main" val="2460603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a:solidFill>
                  <a:schemeClr val="tx2"/>
                </a:solidFill>
              </a:rPr>
              <a:t>ARIMA Parameters</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763000" cy="5029200"/>
          </a:xfrm>
        </p:spPr>
        <p:txBody>
          <a:bodyPr>
            <a:noAutofit/>
          </a:bodyPr>
          <a:lstStyle/>
          <a:p>
            <a:pPr marL="514350" indent="-514350">
              <a:spcBef>
                <a:spcPts val="0"/>
              </a:spcBef>
              <a:buAutoNum type="arabicPeriod"/>
            </a:pPr>
            <a:r>
              <a:rPr lang="en-US" sz="2400" dirty="0"/>
              <a:t>Don’t need differencing or a moving average process?  For any of the ARIMA(</a:t>
            </a:r>
            <a:r>
              <a:rPr lang="en-US" sz="2400" dirty="0" err="1"/>
              <a:t>p,d,q</a:t>
            </a:r>
            <a:r>
              <a:rPr lang="en-US" sz="2400" dirty="0"/>
              <a:t>) you can put zero.</a:t>
            </a:r>
          </a:p>
          <a:p>
            <a:pPr marL="514350" indent="-514350">
              <a:spcBef>
                <a:spcPts val="0"/>
              </a:spcBef>
              <a:buAutoNum type="arabicPeriod"/>
            </a:pPr>
            <a:endParaRPr lang="en-US" sz="2400" dirty="0"/>
          </a:p>
          <a:p>
            <a:pPr marL="514350" indent="-514350">
              <a:spcBef>
                <a:spcPts val="0"/>
              </a:spcBef>
              <a:buAutoNum type="arabicPeriod"/>
            </a:pPr>
            <a:r>
              <a:rPr lang="en-US" sz="2400" dirty="0"/>
              <a:t>Here is an ARIMA model where the data is already stationary (e.g. no trend, etc.) and there is no moving average in the model, just a first order autoregressive term.</a:t>
            </a:r>
          </a:p>
          <a:p>
            <a:pPr marL="514350" indent="-514350">
              <a:spcBef>
                <a:spcPts val="0"/>
              </a:spcBef>
              <a:buAutoNum type="arabicPeriod"/>
            </a:pPr>
            <a:endParaRPr lang="en-US" sz="2200" dirty="0"/>
          </a:p>
          <a:p>
            <a:pPr marL="274320" lvl="1" indent="0">
              <a:spcBef>
                <a:spcPts val="0"/>
              </a:spcBef>
              <a:buNone/>
            </a:pPr>
            <a:r>
              <a:rPr lang="en-US" sz="2200" dirty="0"/>
              <a:t>                                      </a:t>
            </a:r>
            <a:r>
              <a:rPr lang="en-US" sz="3600" dirty="0"/>
              <a:t>ARIMA (1,0,0)</a:t>
            </a:r>
            <a:endParaRPr lang="en-US" dirty="0"/>
          </a:p>
          <a:p>
            <a:pPr marL="514350" indent="-514350">
              <a:spcBef>
                <a:spcPts val="0"/>
              </a:spcBef>
              <a:buAutoNum type="arabicPeriod"/>
            </a:pPr>
            <a:endParaRPr lang="en-US" dirty="0"/>
          </a:p>
          <a:p>
            <a:pPr marL="0" indent="0">
              <a:spcBef>
                <a:spcPts val="0"/>
              </a:spcBef>
              <a:buNone/>
            </a:pPr>
            <a:endParaRPr lang="en-US" dirty="0"/>
          </a:p>
        </p:txBody>
      </p:sp>
    </p:spTree>
    <p:extLst>
      <p:ext uri="{BB962C8B-B14F-4D97-AF65-F5344CB8AC3E}">
        <p14:creationId xmlns:p14="http://schemas.microsoft.com/office/powerpoint/2010/main" val="2399122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a:solidFill>
                  <a:schemeClr val="tx2"/>
                </a:solidFill>
              </a:rPr>
              <a:t>ARIMA Parameters, ACF and PACF</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152399" y="1447800"/>
            <a:ext cx="8991601" cy="5181600"/>
          </a:xfrm>
        </p:spPr>
        <p:txBody>
          <a:bodyPr>
            <a:noAutofit/>
          </a:bodyPr>
          <a:lstStyle/>
          <a:p>
            <a:pPr marL="514350" indent="-514350">
              <a:spcBef>
                <a:spcPts val="0"/>
              </a:spcBef>
              <a:buAutoNum type="arabicPeriod"/>
            </a:pPr>
            <a:r>
              <a:rPr lang="en-US" sz="2400" dirty="0"/>
              <a:t>Automated ARIMA model identification - this one of those “I walked ten miles in the snow to go to school” stories when there is a car to take me there?</a:t>
            </a:r>
          </a:p>
          <a:p>
            <a:pPr marL="514350" indent="-514350">
              <a:spcBef>
                <a:spcPts val="0"/>
              </a:spcBef>
              <a:buAutoNum type="arabicPeriod"/>
            </a:pPr>
            <a:endParaRPr lang="en-US" sz="2400" dirty="0"/>
          </a:p>
          <a:p>
            <a:pPr marL="514350" indent="-514350">
              <a:spcBef>
                <a:spcPts val="0"/>
              </a:spcBef>
              <a:buAutoNum type="arabicPeriod"/>
            </a:pPr>
            <a:r>
              <a:rPr lang="en-US" sz="2400" dirty="0"/>
              <a:t>It really will help you understand the processes at work if you do the work yourself and on occasion the model you come up with may not be what your automated procedure suggests.  </a:t>
            </a:r>
          </a:p>
          <a:p>
            <a:pPr marL="514350" indent="-514350">
              <a:spcBef>
                <a:spcPts val="0"/>
              </a:spcBef>
              <a:buAutoNum type="arabicPeriod"/>
            </a:pPr>
            <a:endParaRPr lang="en-US" sz="2400" dirty="0"/>
          </a:p>
          <a:p>
            <a:pPr marL="514350" indent="-514350">
              <a:spcBef>
                <a:spcPts val="0"/>
              </a:spcBef>
              <a:buAutoNum type="arabicPeriod"/>
            </a:pPr>
            <a:r>
              <a:rPr lang="en-US" sz="2400" dirty="0"/>
              <a:t>So it’s time to return to our old </a:t>
            </a:r>
            <a:r>
              <a:rPr lang="en-US" sz="2400" dirty="0" err="1"/>
              <a:t>playpals</a:t>
            </a:r>
            <a:r>
              <a:rPr lang="en-US" sz="2400" dirty="0"/>
              <a:t> – the autocorrelation function (ACF) and the partial autocorrelation function (PACF) to help us decide how to set our ARIMA model parameters.</a:t>
            </a:r>
          </a:p>
          <a:p>
            <a:pPr marL="514350" indent="-514350">
              <a:spcBef>
                <a:spcPts val="0"/>
              </a:spcBef>
              <a:buAutoNum type="arabicPeriod"/>
            </a:pPr>
            <a:endParaRPr lang="en-US" sz="2400" dirty="0"/>
          </a:p>
          <a:p>
            <a:pPr marL="514350" indent="-514350">
              <a:spcBef>
                <a:spcPts val="0"/>
              </a:spcBef>
              <a:buAutoNum type="arabicPeriod"/>
            </a:pPr>
            <a:endParaRPr lang="en-US" dirty="0"/>
          </a:p>
          <a:p>
            <a:pPr marL="0" indent="0">
              <a:spcBef>
                <a:spcPts val="0"/>
              </a:spcBef>
              <a:buNone/>
            </a:pPr>
            <a:endParaRPr lang="en-US" dirty="0"/>
          </a:p>
        </p:txBody>
      </p:sp>
    </p:spTree>
    <p:extLst>
      <p:ext uri="{BB962C8B-B14F-4D97-AF65-F5344CB8AC3E}">
        <p14:creationId xmlns:p14="http://schemas.microsoft.com/office/powerpoint/2010/main" val="2504778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a:solidFill>
                  <a:schemeClr val="tx2"/>
                </a:solidFill>
              </a:rPr>
              <a:t>ARIMA Parameters, ACF and PACF</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152399" y="1447800"/>
            <a:ext cx="8991601" cy="5181600"/>
          </a:xfrm>
        </p:spPr>
        <p:txBody>
          <a:bodyPr>
            <a:noAutofit/>
          </a:bodyPr>
          <a:lstStyle/>
          <a:p>
            <a:pPr marL="514350" indent="-514350">
              <a:spcBef>
                <a:spcPts val="0"/>
              </a:spcBef>
              <a:buAutoNum type="arabicPeriod"/>
            </a:pPr>
            <a:r>
              <a:rPr lang="en-US" sz="2400" dirty="0"/>
              <a:t>Remember we are interested in specifying our three ARIMA parameters – ARIMA(</a:t>
            </a:r>
            <a:r>
              <a:rPr lang="en-US" sz="2400" dirty="0" err="1"/>
              <a:t>p,d,q</a:t>
            </a:r>
            <a:r>
              <a:rPr lang="en-US" sz="2400" dirty="0"/>
              <a:t>).  First let’s look at our advertising spend data…</a:t>
            </a:r>
          </a:p>
          <a:p>
            <a:pPr marL="514350" indent="-514350">
              <a:spcBef>
                <a:spcPts val="0"/>
              </a:spcBef>
              <a:buAutoNum type="arabicPeriod"/>
            </a:pPr>
            <a:endParaRPr lang="en-US" sz="2400" dirty="0"/>
          </a:p>
          <a:p>
            <a:pPr marL="514350" indent="-514350">
              <a:spcBef>
                <a:spcPts val="0"/>
              </a:spcBef>
              <a:buAutoNum type="arabicPeriod"/>
            </a:pPr>
            <a:r>
              <a:rPr lang="en-US" sz="2400" dirty="0"/>
              <a:t>Does it look like there is a trend we need to difference?</a:t>
            </a:r>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dirty="0"/>
          </a:p>
          <a:p>
            <a:pPr marL="0" indent="0">
              <a:spcBef>
                <a:spcPts val="0"/>
              </a:spcBef>
              <a:buNone/>
            </a:pPr>
            <a:endParaRPr lang="en-US" dirty="0"/>
          </a:p>
        </p:txBody>
      </p:sp>
      <p:pic>
        <p:nvPicPr>
          <p:cNvPr id="13" name="Picture 12"/>
          <p:cNvPicPr>
            <a:picLocks noChangeAspect="1"/>
          </p:cNvPicPr>
          <p:nvPr/>
        </p:nvPicPr>
        <p:blipFill>
          <a:blip r:embed="rId2"/>
          <a:stretch>
            <a:fillRect/>
          </a:stretch>
        </p:blipFill>
        <p:spPr>
          <a:xfrm>
            <a:off x="1676400" y="3048626"/>
            <a:ext cx="5557837" cy="3580774"/>
          </a:xfrm>
          <a:prstGeom prst="rect">
            <a:avLst/>
          </a:prstGeom>
        </p:spPr>
      </p:pic>
      <p:cxnSp>
        <p:nvCxnSpPr>
          <p:cNvPr id="10" name="Straight Connector 9"/>
          <p:cNvCxnSpPr/>
          <p:nvPr/>
        </p:nvCxnSpPr>
        <p:spPr>
          <a:xfrm flipV="1">
            <a:off x="2133600" y="4495800"/>
            <a:ext cx="4953000" cy="14478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92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a:solidFill>
                  <a:schemeClr val="tx2"/>
                </a:solidFill>
              </a:rPr>
              <a:t>ARIMA Parameters, ACF and PACF</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152399" y="1447800"/>
            <a:ext cx="8991601" cy="5181600"/>
          </a:xfrm>
        </p:spPr>
        <p:txBody>
          <a:bodyPr>
            <a:noAutofit/>
          </a:bodyPr>
          <a:lstStyle/>
          <a:p>
            <a:pPr marL="514350" indent="-514350">
              <a:spcBef>
                <a:spcPts val="0"/>
              </a:spcBef>
              <a:buAutoNum type="arabicPeriod"/>
            </a:pPr>
            <a:r>
              <a:rPr lang="en-US" dirty="0"/>
              <a:t>Now let’s try another tool to see if the mean is stationary – ACF plot.  Here is what a typical ACF plot looks like for a non-constant mean or trend in the data.</a:t>
            </a:r>
          </a:p>
          <a:p>
            <a:pPr marL="0" indent="0">
              <a:spcBef>
                <a:spcPts val="0"/>
              </a:spcBef>
              <a:buNone/>
            </a:pPr>
            <a:endParaRPr lang="en-US" dirty="0"/>
          </a:p>
        </p:txBody>
      </p:sp>
      <p:pic>
        <p:nvPicPr>
          <p:cNvPr id="4" name="Picture 3"/>
          <p:cNvPicPr>
            <a:picLocks noChangeAspect="1"/>
          </p:cNvPicPr>
          <p:nvPr/>
        </p:nvPicPr>
        <p:blipFill>
          <a:blip r:embed="rId2"/>
          <a:stretch>
            <a:fillRect/>
          </a:stretch>
        </p:blipFill>
        <p:spPr>
          <a:xfrm>
            <a:off x="1707649" y="3352800"/>
            <a:ext cx="5881100" cy="3188175"/>
          </a:xfrm>
          <a:prstGeom prst="rect">
            <a:avLst/>
          </a:prstGeom>
        </p:spPr>
      </p:pic>
      <p:sp>
        <p:nvSpPr>
          <p:cNvPr id="10" name="TextBox 9"/>
          <p:cNvSpPr txBox="1"/>
          <p:nvPr/>
        </p:nvSpPr>
        <p:spPr>
          <a:xfrm>
            <a:off x="3352800" y="3007882"/>
            <a:ext cx="3095847" cy="369332"/>
          </a:xfrm>
          <a:prstGeom prst="rect">
            <a:avLst/>
          </a:prstGeom>
          <a:noFill/>
        </p:spPr>
        <p:txBody>
          <a:bodyPr wrap="none" rtlCol="0">
            <a:spAutoFit/>
          </a:bodyPr>
          <a:lstStyle/>
          <a:p>
            <a:r>
              <a:rPr lang="en-US" dirty="0"/>
              <a:t>Typical ACF for trend in data</a:t>
            </a:r>
          </a:p>
        </p:txBody>
      </p:sp>
    </p:spTree>
    <p:extLst>
      <p:ext uri="{BB962C8B-B14F-4D97-AF65-F5344CB8AC3E}">
        <p14:creationId xmlns:p14="http://schemas.microsoft.com/office/powerpoint/2010/main" val="3899500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2"/>
                </a:solidFill>
                <a:effectLst/>
                <a:uLnTx/>
                <a:uFillTx/>
                <a:latin typeface="+mj-lt"/>
                <a:ea typeface="+mj-ea"/>
                <a:cs typeface="+mj-cs"/>
              </a:rPr>
              <a:t>Step 1:  Nature of Time Series</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4876800"/>
          </a:xfrm>
        </p:spPr>
        <p:txBody>
          <a:bodyPr>
            <a:noAutofit/>
          </a:bodyPr>
          <a:lstStyle/>
          <a:p>
            <a:pPr marL="514350" indent="-514350">
              <a:spcBef>
                <a:spcPts val="0"/>
              </a:spcBef>
              <a:buAutoNum type="arabicPeriod"/>
            </a:pPr>
            <a:r>
              <a:rPr lang="en-US" dirty="0"/>
              <a:t>We’ve been introduced to moving averages (MA), autoregressive processes (AR) and the idea of stationary series.  Now we are going to put them all together in a single time series model – ARIMA models.</a:t>
            </a:r>
          </a:p>
          <a:p>
            <a:pPr marL="514350" indent="-514350">
              <a:spcBef>
                <a:spcPts val="0"/>
              </a:spcBef>
              <a:buAutoNum type="arabicPeriod"/>
            </a:pPr>
            <a:endParaRPr lang="en-US" dirty="0"/>
          </a:p>
          <a:p>
            <a:pPr marL="514350" indent="-514350">
              <a:spcBef>
                <a:spcPts val="0"/>
              </a:spcBef>
              <a:buAutoNum type="arabicPeriod"/>
            </a:pPr>
            <a:r>
              <a:rPr lang="en-US" dirty="0"/>
              <a:t>In order to do that, we will need to explore the world of ACF and PACF functions a little more as well.  We were introduced to these handy things in the last lecture, but time to learn to interpret them a bit more closely.</a:t>
            </a:r>
          </a:p>
          <a:p>
            <a:pPr marL="0" indent="0">
              <a:spcBef>
                <a:spcPts val="0"/>
              </a:spcBef>
              <a:buNone/>
            </a:pPr>
            <a:endParaRPr lang="en-US" dirty="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a:p>
        </p:txBody>
      </p:sp>
    </p:spTree>
    <p:extLst>
      <p:ext uri="{BB962C8B-B14F-4D97-AF65-F5344CB8AC3E}">
        <p14:creationId xmlns:p14="http://schemas.microsoft.com/office/powerpoint/2010/main" val="1094018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a:solidFill>
                  <a:schemeClr val="tx2"/>
                </a:solidFill>
              </a:rPr>
              <a:t>ARIMA Parameters, ACF and PACF</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152399" y="1447800"/>
            <a:ext cx="8991601" cy="5181600"/>
          </a:xfrm>
        </p:spPr>
        <p:txBody>
          <a:bodyPr>
            <a:noAutofit/>
          </a:bodyPr>
          <a:lstStyle/>
          <a:p>
            <a:pPr marL="514350" indent="-514350">
              <a:spcBef>
                <a:spcPts val="0"/>
              </a:spcBef>
              <a:buAutoNum type="arabicPeriod"/>
            </a:pPr>
            <a:r>
              <a:rPr lang="en-US" sz="2400" dirty="0"/>
              <a:t>What does our ACF look like for our ad spend data?  It does seem to match our ski slope pattern and suggests non-constant mean.</a:t>
            </a:r>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dirty="0"/>
          </a:p>
          <a:p>
            <a:pPr marL="0" indent="0">
              <a:spcBef>
                <a:spcPts val="0"/>
              </a:spcBef>
              <a:buNone/>
            </a:pPr>
            <a:endParaRPr lang="en-US" dirty="0"/>
          </a:p>
        </p:txBody>
      </p:sp>
      <p:pic>
        <p:nvPicPr>
          <p:cNvPr id="8" name="Picture 7"/>
          <p:cNvPicPr>
            <a:picLocks noChangeAspect="1"/>
          </p:cNvPicPr>
          <p:nvPr/>
        </p:nvPicPr>
        <p:blipFill>
          <a:blip r:embed="rId2"/>
          <a:stretch>
            <a:fillRect/>
          </a:stretch>
        </p:blipFill>
        <p:spPr>
          <a:xfrm>
            <a:off x="807524" y="2868967"/>
            <a:ext cx="7528952" cy="3276600"/>
          </a:xfrm>
          <a:prstGeom prst="rect">
            <a:avLst/>
          </a:prstGeom>
        </p:spPr>
      </p:pic>
    </p:spTree>
    <p:extLst>
      <p:ext uri="{BB962C8B-B14F-4D97-AF65-F5344CB8AC3E}">
        <p14:creationId xmlns:p14="http://schemas.microsoft.com/office/powerpoint/2010/main" val="3368010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a:solidFill>
                  <a:schemeClr val="tx2"/>
                </a:solidFill>
              </a:rPr>
              <a:t>ARIMA Parameters, ACF and PACF</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152399" y="1447800"/>
            <a:ext cx="8839201" cy="5181600"/>
          </a:xfrm>
        </p:spPr>
        <p:txBody>
          <a:bodyPr>
            <a:noAutofit/>
          </a:bodyPr>
          <a:lstStyle/>
          <a:p>
            <a:pPr marL="514350" indent="-514350">
              <a:spcBef>
                <a:spcPts val="0"/>
              </a:spcBef>
              <a:buAutoNum type="arabicPeriod"/>
            </a:pPr>
            <a:r>
              <a:rPr lang="en-US" sz="2400" dirty="0"/>
              <a:t>So we’ve tried the mark I eyeball test and then secondly looked at the ACF graph – are there any actual tests I can use to see if there is a non-constant mean?     Yes there are!</a:t>
            </a:r>
          </a:p>
          <a:p>
            <a:pPr marL="514350" indent="-514350">
              <a:spcBef>
                <a:spcPts val="0"/>
              </a:spcBef>
              <a:buAutoNum type="arabicPeriod"/>
            </a:pPr>
            <a:endParaRPr lang="en-US" sz="2400" dirty="0"/>
          </a:p>
          <a:p>
            <a:pPr marL="514350" indent="-514350">
              <a:spcBef>
                <a:spcPts val="0"/>
              </a:spcBef>
              <a:buAutoNum type="arabicPeriod"/>
            </a:pPr>
            <a:r>
              <a:rPr lang="en-US" sz="2400" dirty="0"/>
              <a:t>In GRETL there are the </a:t>
            </a:r>
            <a:r>
              <a:rPr lang="en-US" sz="2400" dirty="0" err="1"/>
              <a:t>Augemented</a:t>
            </a:r>
            <a:r>
              <a:rPr lang="en-US" sz="2400" dirty="0"/>
              <a:t> Dickey Fuller test and the KPSS test.  </a:t>
            </a:r>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dirty="0"/>
          </a:p>
          <a:p>
            <a:pPr marL="0" indent="0">
              <a:spcBef>
                <a:spcPts val="0"/>
              </a:spcBef>
              <a:buNone/>
            </a:pPr>
            <a:endParaRPr lang="en-US" dirty="0"/>
          </a:p>
        </p:txBody>
      </p:sp>
    </p:spTree>
    <p:extLst>
      <p:ext uri="{BB962C8B-B14F-4D97-AF65-F5344CB8AC3E}">
        <p14:creationId xmlns:p14="http://schemas.microsoft.com/office/powerpoint/2010/main" val="966651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a:solidFill>
                  <a:schemeClr val="tx2"/>
                </a:solidFill>
              </a:rPr>
              <a:t>ARIMA Parameters, ACF and PACF</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152399" y="1447800"/>
            <a:ext cx="5105401" cy="5181600"/>
          </a:xfrm>
        </p:spPr>
        <p:txBody>
          <a:bodyPr>
            <a:noAutofit/>
          </a:bodyPr>
          <a:lstStyle/>
          <a:p>
            <a:pPr marL="514350" indent="-514350">
              <a:spcBef>
                <a:spcPts val="0"/>
              </a:spcBef>
              <a:buAutoNum type="arabicPeriod"/>
            </a:pPr>
            <a:r>
              <a:rPr lang="en-US" sz="2400" dirty="0"/>
              <a:t>Let’s look at the KPSS test first because it is more straightforward.</a:t>
            </a:r>
          </a:p>
          <a:p>
            <a:pPr marL="514350" indent="-514350">
              <a:spcBef>
                <a:spcPts val="0"/>
              </a:spcBef>
              <a:buAutoNum type="arabicPeriod"/>
            </a:pPr>
            <a:endParaRPr lang="en-US" sz="2400" dirty="0"/>
          </a:p>
          <a:p>
            <a:pPr marL="514350" indent="-514350">
              <a:spcBef>
                <a:spcPts val="0"/>
              </a:spcBef>
              <a:buAutoNum type="arabicPeriod"/>
            </a:pPr>
            <a:r>
              <a:rPr lang="en-US" sz="2400" dirty="0"/>
              <a:t>The  null and alternative hypotheses for KPSS are</a:t>
            </a:r>
          </a:p>
          <a:p>
            <a:pPr marL="0" indent="0">
              <a:spcBef>
                <a:spcPts val="0"/>
              </a:spcBef>
              <a:buNone/>
            </a:pPr>
            <a:endParaRPr lang="en-US" sz="2400" dirty="0"/>
          </a:p>
          <a:p>
            <a:pPr marL="0" indent="0">
              <a:spcBef>
                <a:spcPts val="0"/>
              </a:spcBef>
              <a:buNone/>
            </a:pPr>
            <a:r>
              <a:rPr lang="en-US" sz="2400" dirty="0" err="1"/>
              <a:t>Hnull</a:t>
            </a:r>
            <a:r>
              <a:rPr lang="en-US" sz="2400" dirty="0"/>
              <a:t>:  constant mean</a:t>
            </a:r>
          </a:p>
          <a:p>
            <a:pPr marL="0" indent="0">
              <a:spcBef>
                <a:spcPts val="0"/>
              </a:spcBef>
              <a:buNone/>
            </a:pPr>
            <a:endParaRPr lang="en-US" sz="2400" dirty="0"/>
          </a:p>
          <a:p>
            <a:pPr marL="0" indent="0">
              <a:spcBef>
                <a:spcPts val="0"/>
              </a:spcBef>
              <a:buNone/>
            </a:pPr>
            <a:r>
              <a:rPr lang="en-US" sz="2400" dirty="0"/>
              <a:t>Halt:  non-constant mean</a:t>
            </a:r>
          </a:p>
          <a:p>
            <a:pPr marL="0" indent="0">
              <a:spcBef>
                <a:spcPts val="0"/>
              </a:spcBef>
              <a:buNone/>
            </a:pPr>
            <a:endParaRPr lang="en-US" sz="2400" dirty="0"/>
          </a:p>
          <a:p>
            <a:pPr marL="0" indent="0">
              <a:spcBef>
                <a:spcPts val="0"/>
              </a:spcBef>
              <a:buNone/>
            </a:pPr>
            <a:r>
              <a:rPr lang="en-US" sz="2400" dirty="0"/>
              <a:t>What does our KPSS test show?</a:t>
            </a:r>
          </a:p>
          <a:p>
            <a:pPr marL="0" indent="0">
              <a:spcBef>
                <a:spcPts val="0"/>
              </a:spcBef>
              <a:buNone/>
            </a:pPr>
            <a:endParaRPr lang="en-US" sz="2400" dirty="0"/>
          </a:p>
          <a:p>
            <a:pPr marL="0" indent="0">
              <a:spcBef>
                <a:spcPts val="0"/>
              </a:spcBef>
              <a:buNone/>
            </a:pPr>
            <a:r>
              <a:rPr lang="en-US" sz="2400" dirty="0"/>
              <a:t>No evidence of non-constant mean or trend</a:t>
            </a:r>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dirty="0"/>
          </a:p>
          <a:p>
            <a:pPr marL="0" indent="0">
              <a:spcBef>
                <a:spcPts val="0"/>
              </a:spcBef>
              <a:buNone/>
            </a:pPr>
            <a:endParaRPr lang="en-US" dirty="0"/>
          </a:p>
        </p:txBody>
      </p:sp>
      <p:pic>
        <p:nvPicPr>
          <p:cNvPr id="2" name="Picture 1"/>
          <p:cNvPicPr>
            <a:picLocks noChangeAspect="1"/>
          </p:cNvPicPr>
          <p:nvPr/>
        </p:nvPicPr>
        <p:blipFill>
          <a:blip r:embed="rId2"/>
          <a:stretch>
            <a:fillRect/>
          </a:stretch>
        </p:blipFill>
        <p:spPr>
          <a:xfrm>
            <a:off x="5543550" y="3200400"/>
            <a:ext cx="3448050" cy="3533775"/>
          </a:xfrm>
          <a:prstGeom prst="rect">
            <a:avLst/>
          </a:prstGeom>
        </p:spPr>
      </p:pic>
    </p:spTree>
    <p:extLst>
      <p:ext uri="{BB962C8B-B14F-4D97-AF65-F5344CB8AC3E}">
        <p14:creationId xmlns:p14="http://schemas.microsoft.com/office/powerpoint/2010/main" val="37468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a:solidFill>
                  <a:schemeClr val="tx2"/>
                </a:solidFill>
              </a:rPr>
              <a:t>ARIMA Parameters, ACF and PACF</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152399" y="1447800"/>
            <a:ext cx="5105401" cy="5181600"/>
          </a:xfrm>
        </p:spPr>
        <p:txBody>
          <a:bodyPr>
            <a:noAutofit/>
          </a:bodyPr>
          <a:lstStyle/>
          <a:p>
            <a:pPr marL="514350" indent="-514350">
              <a:spcBef>
                <a:spcPts val="0"/>
              </a:spcBef>
              <a:buAutoNum type="arabicPeriod"/>
            </a:pPr>
            <a:r>
              <a:rPr lang="en-US" sz="2400" dirty="0"/>
              <a:t>Let’s look at the Augmented Dickey Fuller (ADF) test next.</a:t>
            </a:r>
          </a:p>
          <a:p>
            <a:pPr marL="514350" indent="-514350">
              <a:spcBef>
                <a:spcPts val="0"/>
              </a:spcBef>
              <a:buAutoNum type="arabicPeriod"/>
            </a:pPr>
            <a:endParaRPr lang="en-US" sz="2400" dirty="0"/>
          </a:p>
          <a:p>
            <a:pPr marL="514350" indent="-514350">
              <a:spcBef>
                <a:spcPts val="0"/>
              </a:spcBef>
              <a:buAutoNum type="arabicPeriod"/>
            </a:pPr>
            <a:r>
              <a:rPr lang="en-US" sz="2400" dirty="0"/>
              <a:t>The  null and alternative hypotheses for ADF test are</a:t>
            </a:r>
          </a:p>
          <a:p>
            <a:pPr marL="0" indent="0">
              <a:spcBef>
                <a:spcPts val="0"/>
              </a:spcBef>
              <a:buNone/>
            </a:pPr>
            <a:endParaRPr lang="en-US" sz="2400" dirty="0"/>
          </a:p>
          <a:p>
            <a:pPr marL="0" indent="0">
              <a:spcBef>
                <a:spcPts val="0"/>
              </a:spcBef>
              <a:buNone/>
            </a:pPr>
            <a:r>
              <a:rPr lang="en-US" sz="2400" dirty="0" err="1"/>
              <a:t>Hnull</a:t>
            </a:r>
            <a:r>
              <a:rPr lang="en-US" sz="2400" dirty="0"/>
              <a:t>:  non-constant mean</a:t>
            </a:r>
          </a:p>
          <a:p>
            <a:pPr marL="0" indent="0">
              <a:spcBef>
                <a:spcPts val="0"/>
              </a:spcBef>
              <a:buNone/>
            </a:pPr>
            <a:endParaRPr lang="en-US" sz="2400" dirty="0"/>
          </a:p>
          <a:p>
            <a:pPr marL="0" indent="0">
              <a:spcBef>
                <a:spcPts val="0"/>
              </a:spcBef>
              <a:buNone/>
            </a:pPr>
            <a:r>
              <a:rPr lang="en-US" sz="2400" dirty="0"/>
              <a:t>Halt:  constant mean</a:t>
            </a:r>
          </a:p>
          <a:p>
            <a:pPr marL="0" indent="0">
              <a:spcBef>
                <a:spcPts val="0"/>
              </a:spcBef>
              <a:buNone/>
            </a:pPr>
            <a:endParaRPr lang="en-US" sz="2400" dirty="0"/>
          </a:p>
          <a:p>
            <a:pPr marL="0" indent="0">
              <a:spcBef>
                <a:spcPts val="0"/>
              </a:spcBef>
              <a:buNone/>
            </a:pPr>
            <a:r>
              <a:rPr lang="en-US" sz="2400" dirty="0"/>
              <a:t>What does our ADF test suggest?</a:t>
            </a:r>
          </a:p>
          <a:p>
            <a:pPr marL="0" indent="0">
              <a:spcBef>
                <a:spcPts val="0"/>
              </a:spcBef>
              <a:buNone/>
            </a:pPr>
            <a:endParaRPr lang="en-US" sz="2400" dirty="0"/>
          </a:p>
          <a:p>
            <a:pPr marL="0" indent="0">
              <a:spcBef>
                <a:spcPts val="0"/>
              </a:spcBef>
              <a:buNone/>
            </a:pPr>
            <a:r>
              <a:rPr lang="en-US" sz="2400" dirty="0"/>
              <a:t>Oh no!!! Just the opposite of KPSS!  Kill me now!</a:t>
            </a:r>
          </a:p>
          <a:p>
            <a:pPr marL="0" indent="0">
              <a:spcBef>
                <a:spcPts val="0"/>
              </a:spcBef>
              <a:buNone/>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dirty="0"/>
          </a:p>
          <a:p>
            <a:pPr marL="0" indent="0">
              <a:spcBef>
                <a:spcPts val="0"/>
              </a:spcBef>
              <a:buNone/>
            </a:pPr>
            <a:endParaRPr lang="en-US" dirty="0"/>
          </a:p>
        </p:txBody>
      </p:sp>
      <p:pic>
        <p:nvPicPr>
          <p:cNvPr id="3" name="Picture 2"/>
          <p:cNvPicPr>
            <a:picLocks noChangeAspect="1"/>
          </p:cNvPicPr>
          <p:nvPr/>
        </p:nvPicPr>
        <p:blipFill>
          <a:blip r:embed="rId2"/>
          <a:stretch>
            <a:fillRect/>
          </a:stretch>
        </p:blipFill>
        <p:spPr>
          <a:xfrm>
            <a:off x="5181600" y="3429000"/>
            <a:ext cx="3664838" cy="3200400"/>
          </a:xfrm>
          <a:prstGeom prst="rect">
            <a:avLst/>
          </a:prstGeom>
        </p:spPr>
      </p:pic>
    </p:spTree>
    <p:extLst>
      <p:ext uri="{BB962C8B-B14F-4D97-AF65-F5344CB8AC3E}">
        <p14:creationId xmlns:p14="http://schemas.microsoft.com/office/powerpoint/2010/main" val="362902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a:solidFill>
                  <a:schemeClr val="tx2"/>
                </a:solidFill>
              </a:rPr>
              <a:t>ARIMA Parameters, ACF and PACF</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152399" y="1447800"/>
            <a:ext cx="5105401" cy="5181600"/>
          </a:xfrm>
        </p:spPr>
        <p:txBody>
          <a:bodyPr>
            <a:noAutofit/>
          </a:bodyPr>
          <a:lstStyle/>
          <a:p>
            <a:pPr marL="514350" indent="-514350">
              <a:spcBef>
                <a:spcPts val="0"/>
              </a:spcBef>
              <a:buAutoNum type="arabicPeriod"/>
            </a:pPr>
            <a:r>
              <a:rPr lang="en-US" sz="2400" dirty="0"/>
              <a:t>So what do we do now?  In summary:</a:t>
            </a:r>
          </a:p>
          <a:p>
            <a:pPr marL="788670" lvl="1" indent="-514350">
              <a:spcBef>
                <a:spcPts val="0"/>
              </a:spcBef>
              <a:buAutoNum type="arabicPeriod"/>
            </a:pPr>
            <a:r>
              <a:rPr lang="en-US" sz="2200" dirty="0"/>
              <a:t>The following suggest non-constant mean or trend</a:t>
            </a:r>
          </a:p>
          <a:p>
            <a:pPr marL="1062990" lvl="2" indent="-514350">
              <a:spcBef>
                <a:spcPts val="0"/>
              </a:spcBef>
              <a:buAutoNum type="arabicPeriod"/>
            </a:pPr>
            <a:r>
              <a:rPr lang="en-US" sz="1800" dirty="0"/>
              <a:t>Eyeball test with trend line</a:t>
            </a:r>
          </a:p>
          <a:p>
            <a:pPr marL="1062990" lvl="2" indent="-514350">
              <a:spcBef>
                <a:spcPts val="0"/>
              </a:spcBef>
              <a:buAutoNum type="arabicPeriod"/>
            </a:pPr>
            <a:r>
              <a:rPr lang="en-US" sz="1800" dirty="0"/>
              <a:t>ACF plot</a:t>
            </a:r>
          </a:p>
          <a:p>
            <a:pPr marL="1062990" lvl="2" indent="-514350">
              <a:spcBef>
                <a:spcPts val="0"/>
              </a:spcBef>
              <a:buAutoNum type="arabicPeriod"/>
            </a:pPr>
            <a:r>
              <a:rPr lang="en-US" sz="1800" dirty="0" err="1"/>
              <a:t>Augemented</a:t>
            </a:r>
            <a:r>
              <a:rPr lang="en-US" sz="1800" dirty="0"/>
              <a:t> Dickey Fuller test</a:t>
            </a:r>
          </a:p>
          <a:p>
            <a:pPr marL="0" indent="0">
              <a:spcBef>
                <a:spcPts val="0"/>
              </a:spcBef>
              <a:buNone/>
            </a:pPr>
            <a:endParaRPr lang="en-US" sz="2400" dirty="0"/>
          </a:p>
          <a:p>
            <a:pPr marL="0" indent="0">
              <a:spcBef>
                <a:spcPts val="0"/>
              </a:spcBef>
              <a:buNone/>
            </a:pPr>
            <a:r>
              <a:rPr lang="en-US" sz="2400" dirty="0"/>
              <a:t>Only the KPSS test suggests no evidence of non-constant mean or trend.</a:t>
            </a:r>
          </a:p>
          <a:p>
            <a:pPr marL="514350" indent="-514350">
              <a:spcBef>
                <a:spcPts val="0"/>
              </a:spcBef>
              <a:buAutoNum type="arabicPeriod"/>
            </a:pPr>
            <a:endParaRPr lang="en-US" sz="2400" dirty="0"/>
          </a:p>
          <a:p>
            <a:pPr marL="0" indent="0">
              <a:spcBef>
                <a:spcPts val="0"/>
              </a:spcBef>
              <a:buNone/>
            </a:pPr>
            <a:r>
              <a:rPr lang="en-US" sz="2400" dirty="0"/>
              <a:t>The solution is to be conservative and if two or more of the indicator suggest non-constant mean then declare that and now to fix this</a:t>
            </a:r>
          </a:p>
          <a:p>
            <a:pPr marL="0" indent="0">
              <a:spcBef>
                <a:spcPts val="0"/>
              </a:spcBef>
              <a:buNone/>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dirty="0"/>
          </a:p>
          <a:p>
            <a:pPr marL="0" indent="0">
              <a:spcBef>
                <a:spcPts val="0"/>
              </a:spcBef>
              <a:buNone/>
            </a:pPr>
            <a:endParaRPr lang="en-US" dirty="0"/>
          </a:p>
        </p:txBody>
      </p:sp>
      <p:pic>
        <p:nvPicPr>
          <p:cNvPr id="2" name="Picture 1"/>
          <p:cNvPicPr>
            <a:picLocks noChangeAspect="1"/>
          </p:cNvPicPr>
          <p:nvPr/>
        </p:nvPicPr>
        <p:blipFill>
          <a:blip r:embed="rId2"/>
          <a:stretch>
            <a:fillRect/>
          </a:stretch>
        </p:blipFill>
        <p:spPr>
          <a:xfrm>
            <a:off x="6096000" y="4495800"/>
            <a:ext cx="2647950" cy="1724025"/>
          </a:xfrm>
          <a:prstGeom prst="rect">
            <a:avLst/>
          </a:prstGeom>
        </p:spPr>
      </p:pic>
    </p:spTree>
    <p:extLst>
      <p:ext uri="{BB962C8B-B14F-4D97-AF65-F5344CB8AC3E}">
        <p14:creationId xmlns:p14="http://schemas.microsoft.com/office/powerpoint/2010/main" val="3025514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a:solidFill>
                  <a:schemeClr val="tx2"/>
                </a:solidFill>
              </a:rPr>
              <a:t>ARIMA Parameters, ACF and PACF</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152399" y="1447800"/>
            <a:ext cx="5105401" cy="5181600"/>
          </a:xfrm>
        </p:spPr>
        <p:txBody>
          <a:bodyPr>
            <a:noAutofit/>
          </a:bodyPr>
          <a:lstStyle/>
          <a:p>
            <a:pPr marL="514350" indent="-514350">
              <a:spcBef>
                <a:spcPts val="0"/>
              </a:spcBef>
              <a:buAutoNum type="arabicPeriod"/>
            </a:pPr>
            <a:r>
              <a:rPr lang="en-US" sz="2400" dirty="0"/>
              <a:t>So we are going to have to difference the ad spend variable.  Let’s do that now!</a:t>
            </a:r>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dirty="0"/>
          </a:p>
          <a:p>
            <a:pPr marL="0" indent="0">
              <a:spcBef>
                <a:spcPts val="0"/>
              </a:spcBef>
              <a:buNone/>
            </a:pPr>
            <a:endParaRPr lang="en-US" dirty="0"/>
          </a:p>
        </p:txBody>
      </p:sp>
      <p:pic>
        <p:nvPicPr>
          <p:cNvPr id="2" name="Picture 1"/>
          <p:cNvPicPr>
            <a:picLocks noChangeAspect="1"/>
          </p:cNvPicPr>
          <p:nvPr/>
        </p:nvPicPr>
        <p:blipFill>
          <a:blip r:embed="rId2"/>
          <a:stretch>
            <a:fillRect/>
          </a:stretch>
        </p:blipFill>
        <p:spPr>
          <a:xfrm>
            <a:off x="2459210" y="2286000"/>
            <a:ext cx="5597179" cy="4252913"/>
          </a:xfrm>
          <a:prstGeom prst="rect">
            <a:avLst/>
          </a:prstGeom>
        </p:spPr>
      </p:pic>
    </p:spTree>
    <p:extLst>
      <p:ext uri="{BB962C8B-B14F-4D97-AF65-F5344CB8AC3E}">
        <p14:creationId xmlns:p14="http://schemas.microsoft.com/office/powerpoint/2010/main" val="172405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a:solidFill>
                  <a:schemeClr val="tx2"/>
                </a:solidFill>
              </a:rPr>
              <a:t>ARIMA Parameters, ACF and PACF</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152399" y="1447800"/>
            <a:ext cx="8534401" cy="5181600"/>
          </a:xfrm>
        </p:spPr>
        <p:txBody>
          <a:bodyPr>
            <a:noAutofit/>
          </a:bodyPr>
          <a:lstStyle/>
          <a:p>
            <a:pPr marL="514350" indent="-514350">
              <a:spcBef>
                <a:spcPts val="0"/>
              </a:spcBef>
              <a:buAutoNum type="arabicPeriod"/>
            </a:pPr>
            <a:r>
              <a:rPr lang="en-US" sz="2400" dirty="0"/>
              <a:t>There is the differenced variable now! </a:t>
            </a:r>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dirty="0"/>
          </a:p>
          <a:p>
            <a:pPr marL="0" indent="0">
              <a:spcBef>
                <a:spcPts val="0"/>
              </a:spcBef>
              <a:buNone/>
            </a:pPr>
            <a:endParaRPr lang="en-US" dirty="0"/>
          </a:p>
        </p:txBody>
      </p:sp>
      <p:pic>
        <p:nvPicPr>
          <p:cNvPr id="3" name="Picture 2"/>
          <p:cNvPicPr>
            <a:picLocks noChangeAspect="1"/>
          </p:cNvPicPr>
          <p:nvPr/>
        </p:nvPicPr>
        <p:blipFill>
          <a:blip r:embed="rId2"/>
          <a:stretch>
            <a:fillRect/>
          </a:stretch>
        </p:blipFill>
        <p:spPr>
          <a:xfrm>
            <a:off x="1752600" y="2209800"/>
            <a:ext cx="5918990" cy="4523290"/>
          </a:xfrm>
          <a:prstGeom prst="rect">
            <a:avLst/>
          </a:prstGeom>
        </p:spPr>
      </p:pic>
    </p:spTree>
    <p:extLst>
      <p:ext uri="{BB962C8B-B14F-4D97-AF65-F5344CB8AC3E}">
        <p14:creationId xmlns:p14="http://schemas.microsoft.com/office/powerpoint/2010/main" val="1413395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a:solidFill>
                  <a:schemeClr val="tx2"/>
                </a:solidFill>
              </a:rPr>
              <a:t>ARIMA Parameters, ACF and PACF</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152399" y="1447800"/>
            <a:ext cx="8991601" cy="5181600"/>
          </a:xfrm>
        </p:spPr>
        <p:txBody>
          <a:bodyPr>
            <a:noAutofit/>
          </a:bodyPr>
          <a:lstStyle/>
          <a:p>
            <a:pPr marL="514350" indent="-514350">
              <a:spcBef>
                <a:spcPts val="0"/>
              </a:spcBef>
              <a:buFont typeface="Wingdings 2"/>
              <a:buAutoNum type="arabicPeriod"/>
            </a:pPr>
            <a:r>
              <a:rPr lang="en-US" sz="2400" dirty="0"/>
              <a:t>Let’s use our Mark I eyeball to see if the trend went away in our differenced variable? </a:t>
            </a:r>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dirty="0"/>
          </a:p>
          <a:p>
            <a:pPr marL="0" indent="0">
              <a:spcBef>
                <a:spcPts val="0"/>
              </a:spcBef>
              <a:buNone/>
            </a:pPr>
            <a:endParaRPr lang="en-US" dirty="0"/>
          </a:p>
        </p:txBody>
      </p:sp>
      <p:pic>
        <p:nvPicPr>
          <p:cNvPr id="2" name="Picture 1"/>
          <p:cNvPicPr>
            <a:picLocks noChangeAspect="1"/>
          </p:cNvPicPr>
          <p:nvPr/>
        </p:nvPicPr>
        <p:blipFill>
          <a:blip r:embed="rId2"/>
          <a:stretch>
            <a:fillRect/>
          </a:stretch>
        </p:blipFill>
        <p:spPr>
          <a:xfrm>
            <a:off x="1524000" y="2286370"/>
            <a:ext cx="6391275" cy="4305300"/>
          </a:xfrm>
          <a:prstGeom prst="rect">
            <a:avLst/>
          </a:prstGeom>
        </p:spPr>
      </p:pic>
      <p:cxnSp>
        <p:nvCxnSpPr>
          <p:cNvPr id="10" name="Straight Connector 9"/>
          <p:cNvCxnSpPr/>
          <p:nvPr/>
        </p:nvCxnSpPr>
        <p:spPr>
          <a:xfrm>
            <a:off x="2057400" y="4724401"/>
            <a:ext cx="5791200" cy="76199"/>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267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a:solidFill>
                  <a:schemeClr val="tx2"/>
                </a:solidFill>
              </a:rPr>
              <a:t>ARIMA Parameters, ACF and PACF</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152399" y="1447800"/>
            <a:ext cx="8991601" cy="5181600"/>
          </a:xfrm>
        </p:spPr>
        <p:txBody>
          <a:bodyPr>
            <a:noAutofit/>
          </a:bodyPr>
          <a:lstStyle/>
          <a:p>
            <a:pPr marL="514350" indent="-514350">
              <a:spcBef>
                <a:spcPts val="0"/>
              </a:spcBef>
              <a:buAutoNum type="arabicPeriod"/>
            </a:pPr>
            <a:r>
              <a:rPr lang="en-US" sz="2400" dirty="0"/>
              <a:t>What does our ACF look like for our differenced ad spend data?  The skis slope pattern is gone!  Now it looks more like the “flip flop” pattern we would suggest where there is a constant mean.</a:t>
            </a:r>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dirty="0"/>
          </a:p>
          <a:p>
            <a:pPr marL="0" indent="0">
              <a:spcBef>
                <a:spcPts val="0"/>
              </a:spcBef>
              <a:buNone/>
            </a:pPr>
            <a:endParaRPr lang="en-US" dirty="0"/>
          </a:p>
        </p:txBody>
      </p:sp>
      <p:pic>
        <p:nvPicPr>
          <p:cNvPr id="2" name="Picture 1"/>
          <p:cNvPicPr>
            <a:picLocks noChangeAspect="1"/>
          </p:cNvPicPr>
          <p:nvPr/>
        </p:nvPicPr>
        <p:blipFill>
          <a:blip r:embed="rId2"/>
          <a:stretch>
            <a:fillRect/>
          </a:stretch>
        </p:blipFill>
        <p:spPr>
          <a:xfrm>
            <a:off x="650286" y="3124200"/>
            <a:ext cx="7995825" cy="3395663"/>
          </a:xfrm>
          <a:prstGeom prst="rect">
            <a:avLst/>
          </a:prstGeom>
        </p:spPr>
      </p:pic>
    </p:spTree>
    <p:extLst>
      <p:ext uri="{BB962C8B-B14F-4D97-AF65-F5344CB8AC3E}">
        <p14:creationId xmlns:p14="http://schemas.microsoft.com/office/powerpoint/2010/main" val="1154506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a:solidFill>
                  <a:schemeClr val="tx2"/>
                </a:solidFill>
              </a:rPr>
              <a:t>ARIMA Parameters, ACF and PACF</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152399" y="1447800"/>
            <a:ext cx="8534401" cy="5181600"/>
          </a:xfrm>
        </p:spPr>
        <p:txBody>
          <a:bodyPr>
            <a:noAutofit/>
          </a:bodyPr>
          <a:lstStyle/>
          <a:p>
            <a:pPr marL="514350" indent="-514350">
              <a:spcBef>
                <a:spcPts val="0"/>
              </a:spcBef>
              <a:buAutoNum type="arabicPeriod"/>
            </a:pPr>
            <a:r>
              <a:rPr lang="en-US" sz="2400" dirty="0"/>
              <a:t>Let’s look at the Augmented Dickey Fuller (ADF) and KPSS tests and see if the trend is gone.  Yes it is!</a:t>
            </a:r>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dirty="0"/>
          </a:p>
          <a:p>
            <a:pPr marL="0" indent="0">
              <a:spcBef>
                <a:spcPts val="0"/>
              </a:spcBef>
              <a:buNone/>
            </a:pPr>
            <a:endParaRPr lang="en-US" dirty="0"/>
          </a:p>
        </p:txBody>
      </p:sp>
      <p:pic>
        <p:nvPicPr>
          <p:cNvPr id="2" name="Picture 1"/>
          <p:cNvPicPr>
            <a:picLocks noChangeAspect="1"/>
          </p:cNvPicPr>
          <p:nvPr/>
        </p:nvPicPr>
        <p:blipFill>
          <a:blip r:embed="rId2"/>
          <a:stretch>
            <a:fillRect/>
          </a:stretch>
        </p:blipFill>
        <p:spPr>
          <a:xfrm>
            <a:off x="5509334" y="3200400"/>
            <a:ext cx="3429000" cy="3571875"/>
          </a:xfrm>
          <a:prstGeom prst="rect">
            <a:avLst/>
          </a:prstGeom>
        </p:spPr>
      </p:pic>
      <p:pic>
        <p:nvPicPr>
          <p:cNvPr id="7" name="Picture 6"/>
          <p:cNvPicPr>
            <a:picLocks noChangeAspect="1"/>
          </p:cNvPicPr>
          <p:nvPr/>
        </p:nvPicPr>
        <p:blipFill>
          <a:blip r:embed="rId3"/>
          <a:stretch>
            <a:fillRect/>
          </a:stretch>
        </p:blipFill>
        <p:spPr>
          <a:xfrm>
            <a:off x="609600" y="3211497"/>
            <a:ext cx="4133850" cy="3571875"/>
          </a:xfrm>
          <a:prstGeom prst="rect">
            <a:avLst/>
          </a:prstGeom>
        </p:spPr>
      </p:pic>
    </p:spTree>
    <p:extLst>
      <p:ext uri="{BB962C8B-B14F-4D97-AF65-F5344CB8AC3E}">
        <p14:creationId xmlns:p14="http://schemas.microsoft.com/office/powerpoint/2010/main" val="1355575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2"/>
                </a:solidFill>
                <a:effectLst/>
                <a:uLnTx/>
                <a:uFillTx/>
                <a:latin typeface="+mj-lt"/>
                <a:ea typeface="+mj-ea"/>
                <a:cs typeface="+mj-cs"/>
              </a:rPr>
              <a:t>Step 1:  Nature of Time Series</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4191000"/>
          </a:xfrm>
        </p:spPr>
        <p:txBody>
          <a:bodyPr>
            <a:noAutofit/>
          </a:bodyPr>
          <a:lstStyle/>
          <a:p>
            <a:pPr marL="514350" indent="-514350">
              <a:spcBef>
                <a:spcPts val="0"/>
              </a:spcBef>
              <a:buAutoNum type="arabicPeriod"/>
            </a:pPr>
            <a:endParaRPr lang="en-US" dirty="0"/>
          </a:p>
          <a:p>
            <a:pPr marL="514350" indent="-514350">
              <a:spcBef>
                <a:spcPts val="0"/>
              </a:spcBef>
              <a:buAutoNum type="arabicPeriod"/>
            </a:pPr>
            <a:r>
              <a:rPr lang="en-US" b="1" dirty="0"/>
              <a:t>Example 1:  </a:t>
            </a:r>
            <a:r>
              <a:rPr lang="en-US" dirty="0"/>
              <a:t>Skitters weight control company has data on its monthly sales for the last 3 years.  Company officials want to know if you can model that data and predict the next 12 months of sales.</a:t>
            </a:r>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a:solidFill>
                  <a:schemeClr val="tx2"/>
                </a:solidFill>
              </a:rPr>
              <a:t>ARIMA Parameters, ACF and PACF</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152399" y="1447800"/>
            <a:ext cx="8534401" cy="5181600"/>
          </a:xfrm>
        </p:spPr>
        <p:txBody>
          <a:bodyPr>
            <a:noAutofit/>
          </a:bodyPr>
          <a:lstStyle/>
          <a:p>
            <a:pPr marL="514350" indent="-514350">
              <a:spcBef>
                <a:spcPts val="0"/>
              </a:spcBef>
              <a:buAutoNum type="arabicPeriod"/>
            </a:pPr>
            <a:r>
              <a:rPr lang="en-US" sz="2400" dirty="0"/>
              <a:t>Now we can move on to Part 2 of the ARIMA analysis process!</a:t>
            </a:r>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dirty="0"/>
          </a:p>
          <a:p>
            <a:pPr marL="0" indent="0">
              <a:spcBef>
                <a:spcPts val="0"/>
              </a:spcBef>
              <a:buNone/>
            </a:pPr>
            <a:endParaRPr lang="en-US" dirty="0"/>
          </a:p>
        </p:txBody>
      </p:sp>
      <p:sp>
        <p:nvSpPr>
          <p:cNvPr id="3" name="AutoShape 2" descr="Success Is Never an Accident. It's a Choi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stretch>
            <a:fillRect/>
          </a:stretch>
        </p:blipFill>
        <p:spPr>
          <a:xfrm>
            <a:off x="1626992" y="2362200"/>
            <a:ext cx="5890016" cy="3919538"/>
          </a:xfrm>
          <a:prstGeom prst="rect">
            <a:avLst/>
          </a:prstGeom>
        </p:spPr>
      </p:pic>
    </p:spTree>
    <p:extLst>
      <p:ext uri="{BB962C8B-B14F-4D97-AF65-F5344CB8AC3E}">
        <p14:creationId xmlns:p14="http://schemas.microsoft.com/office/powerpoint/2010/main" val="530589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2"/>
                </a:solidFill>
                <a:effectLst/>
                <a:uLnTx/>
                <a:uFillTx/>
                <a:latin typeface="+mj-lt"/>
                <a:ea typeface="+mj-ea"/>
                <a:cs typeface="+mj-cs"/>
              </a:rPr>
              <a:t>Step 7:  Sample Size</a:t>
            </a:r>
            <a:r>
              <a:rPr kumimoji="0" lang="en-US" sz="3200" b="0" i="0" u="none" strike="noStrike" kern="1200" cap="none" spc="0" normalizeH="0" noProof="0" dirty="0">
                <a:ln>
                  <a:noFill/>
                </a:ln>
                <a:solidFill>
                  <a:schemeClr val="tx2"/>
                </a:solidFill>
                <a:effectLst/>
                <a:uLnTx/>
                <a:uFillTx/>
                <a:latin typeface="+mj-lt"/>
                <a:ea typeface="+mj-ea"/>
                <a:cs typeface="+mj-cs"/>
              </a:rPr>
              <a:t> and Power</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686800" cy="4953000"/>
          </a:xfrm>
        </p:spPr>
        <p:txBody>
          <a:bodyPr>
            <a:noAutofit/>
          </a:bodyPr>
          <a:lstStyle/>
          <a:p>
            <a:pPr marL="514350" indent="-514350">
              <a:spcBef>
                <a:spcPts val="0"/>
              </a:spcBef>
              <a:buAutoNum type="arabicPeriod"/>
            </a:pPr>
            <a:r>
              <a:rPr lang="en-US" dirty="0"/>
              <a:t>Most stat textbooks recommend a minimum of 50 observations for working on time series models…</a:t>
            </a:r>
          </a:p>
          <a:p>
            <a:pPr marL="0" indent="0">
              <a:spcBef>
                <a:spcPts val="0"/>
              </a:spcBef>
              <a:buNone/>
            </a:pPr>
            <a:endParaRPr lang="en-US" b="1" dirty="0"/>
          </a:p>
          <a:p>
            <a:pPr marL="514350" indent="-514350">
              <a:spcBef>
                <a:spcPts val="0"/>
              </a:spcBef>
              <a:buFont typeface="Wingdings 2"/>
              <a:buAutoNum type="arabicPeriod"/>
            </a:pPr>
            <a:r>
              <a:rPr lang="en-US" dirty="0"/>
              <a:t>Technically discussions of power and time series often do not mix very easily.  The more cases one has (see #1 above) the more power the ARIMA model will have to find statistically significant AR and MA processes.</a:t>
            </a:r>
          </a:p>
        </p:txBody>
      </p:sp>
    </p:spTree>
    <p:extLst>
      <p:ext uri="{BB962C8B-B14F-4D97-AF65-F5344CB8AC3E}">
        <p14:creationId xmlns:p14="http://schemas.microsoft.com/office/powerpoint/2010/main" val="924436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2"/>
                </a:solidFill>
                <a:effectLst/>
                <a:uLnTx/>
                <a:uFillTx/>
                <a:latin typeface="+mj-lt"/>
                <a:ea typeface="+mj-ea"/>
                <a:cs typeface="+mj-cs"/>
              </a:rPr>
              <a:t>Step 8:  Assumptions of the Test</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686800" cy="4953000"/>
          </a:xfrm>
        </p:spPr>
        <p:txBody>
          <a:bodyPr>
            <a:noAutofit/>
          </a:bodyPr>
          <a:lstStyle/>
          <a:p>
            <a:pPr marL="0" indent="0">
              <a:spcBef>
                <a:spcPts val="0"/>
              </a:spcBef>
              <a:buNone/>
            </a:pPr>
            <a:r>
              <a:rPr lang="en-US" dirty="0"/>
              <a:t>The two most classic assumptions of ARIMA models are:</a:t>
            </a:r>
          </a:p>
          <a:p>
            <a:pPr marL="514350" indent="-514350">
              <a:spcBef>
                <a:spcPts val="0"/>
              </a:spcBef>
              <a:buAutoNum type="arabicPeriod"/>
            </a:pPr>
            <a:endParaRPr lang="en-US" dirty="0"/>
          </a:p>
          <a:p>
            <a:pPr marL="514350" indent="-514350">
              <a:spcBef>
                <a:spcPts val="0"/>
              </a:spcBef>
              <a:buAutoNum type="arabicPeriod"/>
            </a:pPr>
            <a:r>
              <a:rPr lang="en-US" dirty="0"/>
              <a:t>The time series data is at least weakly stationary</a:t>
            </a:r>
          </a:p>
          <a:p>
            <a:pPr marL="788670" lvl="1" indent="-514350">
              <a:spcBef>
                <a:spcPts val="0"/>
              </a:spcBef>
              <a:buAutoNum type="arabicPeriod"/>
            </a:pPr>
            <a:r>
              <a:rPr lang="en-US" dirty="0"/>
              <a:t>Constant mean over time</a:t>
            </a:r>
          </a:p>
          <a:p>
            <a:pPr marL="788670" lvl="1" indent="-514350">
              <a:spcBef>
                <a:spcPts val="0"/>
              </a:spcBef>
              <a:buAutoNum type="arabicPeriod"/>
            </a:pPr>
            <a:r>
              <a:rPr lang="en-US" dirty="0"/>
              <a:t>Constant variance over time</a:t>
            </a:r>
          </a:p>
          <a:p>
            <a:pPr marL="514350" indent="-514350">
              <a:spcBef>
                <a:spcPts val="0"/>
              </a:spcBef>
              <a:buAutoNum type="arabicPeriod"/>
            </a:pPr>
            <a:endParaRPr lang="en-US" dirty="0"/>
          </a:p>
          <a:p>
            <a:pPr marL="514350" indent="-514350">
              <a:spcBef>
                <a:spcPts val="0"/>
              </a:spcBef>
              <a:buAutoNum type="arabicPeriod"/>
            </a:pPr>
            <a:r>
              <a:rPr lang="en-US" dirty="0" err="1"/>
              <a:t>Homoskedasticity</a:t>
            </a:r>
            <a:r>
              <a:rPr lang="en-US" dirty="0"/>
              <a:t> of residuals</a:t>
            </a:r>
          </a:p>
          <a:p>
            <a:pPr marL="514350" indent="-514350">
              <a:spcBef>
                <a:spcPts val="0"/>
              </a:spcBef>
              <a:buAutoNum type="arabicPeriod"/>
            </a:pPr>
            <a:endParaRPr lang="en-US" dirty="0"/>
          </a:p>
          <a:p>
            <a:pPr marL="514350" indent="-514350">
              <a:spcBef>
                <a:spcPts val="0"/>
              </a:spcBef>
              <a:buAutoNum type="arabicPeriod"/>
            </a:pPr>
            <a:endParaRPr lang="en-US" dirty="0"/>
          </a:p>
        </p:txBody>
      </p:sp>
    </p:spTree>
    <p:extLst>
      <p:ext uri="{BB962C8B-B14F-4D97-AF65-F5344CB8AC3E}">
        <p14:creationId xmlns:p14="http://schemas.microsoft.com/office/powerpoint/2010/main" val="41735630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2"/>
                </a:solidFill>
                <a:effectLst/>
                <a:uLnTx/>
                <a:uFillTx/>
                <a:latin typeface="+mj-lt"/>
                <a:ea typeface="+mj-ea"/>
                <a:cs typeface="+mj-cs"/>
              </a:rPr>
              <a:t>Step 9:  Notes</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686800" cy="4953000"/>
          </a:xfrm>
        </p:spPr>
        <p:txBody>
          <a:bodyPr>
            <a:noAutofit/>
          </a:bodyPr>
          <a:lstStyle/>
          <a:p>
            <a:pPr marL="514350" indent="-514350">
              <a:spcBef>
                <a:spcPts val="0"/>
              </a:spcBef>
              <a:buAutoNum type="arabicPeriod"/>
            </a:pPr>
            <a:r>
              <a:rPr lang="en-US" dirty="0"/>
              <a:t>Note that the interpretation of the ACF and PACF are subjective to some degree.  Note that in my example I ignored the seasonality component of sales in those diagnostic plots.  There is a non-trivial amount of discretion often involved in forming some types of time series models.</a:t>
            </a:r>
          </a:p>
          <a:p>
            <a:pPr marL="514350" indent="-514350">
              <a:spcBef>
                <a:spcPts val="0"/>
              </a:spcBef>
              <a:buAutoNum type="arabicPeriod"/>
            </a:pPr>
            <a:endParaRPr lang="en-US" dirty="0"/>
          </a:p>
          <a:p>
            <a:pPr marL="514350" indent="-514350">
              <a:spcBef>
                <a:spcPts val="0"/>
              </a:spcBef>
              <a:buAutoNum type="arabicPeriod"/>
            </a:pPr>
            <a:r>
              <a:rPr lang="en-US" dirty="0"/>
              <a:t>There are other software packages (the freeware GRETL for example) that have more complex time series models available</a:t>
            </a:r>
          </a:p>
          <a:p>
            <a:pPr marL="514350" indent="-514350">
              <a:spcBef>
                <a:spcPts val="0"/>
              </a:spcBef>
              <a:buAutoNum type="arabicPeriod"/>
            </a:pPr>
            <a:endParaRPr lang="en-US" dirty="0"/>
          </a:p>
          <a:p>
            <a:pPr marL="514350" indent="-514350">
              <a:spcBef>
                <a:spcPts val="0"/>
              </a:spcBef>
              <a:buAutoNum type="arabicPeriod"/>
            </a:pPr>
            <a:endParaRPr lang="en-US" dirty="0"/>
          </a:p>
          <a:p>
            <a:pPr marL="514350" indent="-514350">
              <a:spcBef>
                <a:spcPts val="0"/>
              </a:spcBef>
              <a:buAutoNum type="arabicPeriod"/>
            </a:pPr>
            <a:endParaRPr lang="en-US" dirty="0"/>
          </a:p>
          <a:p>
            <a:pPr marL="514350" indent="-514350">
              <a:spcBef>
                <a:spcPts val="0"/>
              </a:spcBef>
              <a:buFont typeface="Wingdings 2"/>
              <a:buAutoNum type="arabicPeriod"/>
            </a:pPr>
            <a:endParaRPr lang="en-US" dirty="0"/>
          </a:p>
        </p:txBody>
      </p:sp>
    </p:spTree>
    <p:extLst>
      <p:ext uri="{BB962C8B-B14F-4D97-AF65-F5344CB8AC3E}">
        <p14:creationId xmlns:p14="http://schemas.microsoft.com/office/powerpoint/2010/main" val="259554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2"/>
                </a:solidFill>
                <a:effectLst/>
                <a:uLnTx/>
                <a:uFillTx/>
                <a:latin typeface="+mj-lt"/>
                <a:ea typeface="+mj-ea"/>
                <a:cs typeface="+mj-cs"/>
              </a:rPr>
              <a:t>Step 1:  Nature of Time Series</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4191000"/>
          </a:xfrm>
        </p:spPr>
        <p:txBody>
          <a:bodyPr>
            <a:noAutofit/>
          </a:bodyPr>
          <a:lstStyle/>
          <a:p>
            <a:pPr marL="514350" indent="-514350">
              <a:spcBef>
                <a:spcPts val="0"/>
              </a:spcBef>
              <a:buAutoNum type="arabicPeriod"/>
            </a:pPr>
            <a:endParaRPr lang="en-US" dirty="0"/>
          </a:p>
          <a:p>
            <a:pPr marL="514350" indent="-514350">
              <a:spcBef>
                <a:spcPts val="0"/>
              </a:spcBef>
              <a:buAutoNum type="arabicPeriod"/>
            </a:pPr>
            <a:r>
              <a:rPr lang="en-US" b="1" dirty="0"/>
              <a:t>Example 2:  </a:t>
            </a:r>
            <a:r>
              <a:rPr lang="en-US" dirty="0"/>
              <a:t>Skitters weight control has 3 years of advertising costs and wants to know what you think next years advertising costs might look like.</a:t>
            </a:r>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a:p>
        </p:txBody>
      </p:sp>
    </p:spTree>
    <p:extLst>
      <p:ext uri="{BB962C8B-B14F-4D97-AF65-F5344CB8AC3E}">
        <p14:creationId xmlns:p14="http://schemas.microsoft.com/office/powerpoint/2010/main" val="848016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2"/>
                </a:solidFill>
                <a:effectLst/>
                <a:uLnTx/>
                <a:uFillTx/>
                <a:latin typeface="+mj-lt"/>
                <a:ea typeface="+mj-ea"/>
                <a:cs typeface="+mj-cs"/>
              </a:rPr>
              <a:t>Step 1:  Nature of Time Series</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4191000"/>
          </a:xfrm>
        </p:spPr>
        <p:txBody>
          <a:bodyPr>
            <a:noAutofit/>
          </a:bodyPr>
          <a:lstStyle/>
          <a:p>
            <a:pPr marL="514350" indent="-514350">
              <a:spcBef>
                <a:spcPts val="0"/>
              </a:spcBef>
              <a:buAutoNum type="arabicPeriod"/>
            </a:pPr>
            <a:endParaRPr lang="en-US" dirty="0"/>
          </a:p>
          <a:p>
            <a:pPr marL="514350" indent="-514350">
              <a:spcBef>
                <a:spcPts val="0"/>
              </a:spcBef>
              <a:buAutoNum type="arabicPeriod"/>
            </a:pPr>
            <a:r>
              <a:rPr lang="en-US" b="1" dirty="0"/>
              <a:t>Example 3:  </a:t>
            </a:r>
            <a:r>
              <a:rPr lang="en-US" dirty="0"/>
              <a:t>Skitters weight control has 3 years of advertising costs and sales  and wants to get a better idea of the relationship between the two, as well as forecast this relationship into the next 12 months.</a:t>
            </a:r>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a:p>
        </p:txBody>
      </p:sp>
    </p:spTree>
    <p:extLst>
      <p:ext uri="{BB962C8B-B14F-4D97-AF65-F5344CB8AC3E}">
        <p14:creationId xmlns:p14="http://schemas.microsoft.com/office/powerpoint/2010/main" val="2412206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600200"/>
            <a:ext cx="9144000" cy="1295400"/>
          </a:xfrm>
        </p:spPr>
        <p:txBody>
          <a:bodyPr>
            <a:normAutofit/>
          </a:bodyPr>
          <a:lstStyle/>
          <a:p>
            <a:pPr eaLnBrk="1" hangingPunct="1"/>
            <a:r>
              <a:rPr lang="en-US" sz="4800" dirty="0"/>
              <a:t> Analytical Tools </a:t>
            </a:r>
            <a:br>
              <a:rPr lang="en-US" sz="4800" dirty="0"/>
            </a:br>
            <a:endParaRPr lang="en-US" sz="2700" dirty="0"/>
          </a:p>
        </p:txBody>
      </p:sp>
      <p:sp>
        <p:nvSpPr>
          <p:cNvPr id="5" name="Subtitle 4"/>
          <p:cNvSpPr>
            <a:spLocks noGrp="1"/>
          </p:cNvSpPr>
          <p:nvPr>
            <p:ph type="subTitle" idx="1"/>
          </p:nvPr>
        </p:nvSpPr>
        <p:spPr>
          <a:xfrm>
            <a:off x="1295400" y="3581400"/>
            <a:ext cx="6400800" cy="1600200"/>
          </a:xfrm>
        </p:spPr>
        <p:txBody>
          <a:bodyPr>
            <a:normAutofit/>
          </a:bodyPr>
          <a:lstStyle/>
          <a:p>
            <a:endParaRPr lang="en-US" sz="4000" dirty="0"/>
          </a:p>
        </p:txBody>
      </p:sp>
    </p:spTree>
    <p:extLst>
      <p:ext uri="{BB962C8B-B14F-4D97-AF65-F5344CB8AC3E}">
        <p14:creationId xmlns:p14="http://schemas.microsoft.com/office/powerpoint/2010/main" val="1225151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2"/>
                </a:solidFill>
                <a:effectLst/>
                <a:uLnTx/>
                <a:uFillTx/>
                <a:latin typeface="+mj-lt"/>
                <a:ea typeface="+mj-ea"/>
                <a:cs typeface="+mj-cs"/>
              </a:rPr>
              <a:t>Step 1:  </a:t>
            </a:r>
            <a:r>
              <a:rPr lang="en-US" sz="3200" dirty="0">
                <a:solidFill>
                  <a:schemeClr val="tx2"/>
                </a:solidFill>
                <a:latin typeface="+mj-lt"/>
                <a:ea typeface="+mj-ea"/>
                <a:cs typeface="+mj-cs"/>
              </a:rPr>
              <a:t>Time Series Brought to You By…</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152400" y="2362200"/>
            <a:ext cx="5257800" cy="1803210"/>
          </a:xfrm>
        </p:spPr>
        <p:txBody>
          <a:bodyPr>
            <a:noAutofit/>
          </a:bodyPr>
          <a:lstStyle/>
          <a:p>
            <a:pPr marL="514350" indent="-514350">
              <a:spcBef>
                <a:spcPts val="0"/>
              </a:spcBef>
              <a:buAutoNum type="arabicPeriod"/>
            </a:pPr>
            <a:r>
              <a:rPr lang="en-US" dirty="0"/>
              <a:t>Time series analytics brought to you today by GRETL</a:t>
            </a:r>
          </a:p>
          <a:p>
            <a:pPr marL="514350" indent="-514350">
              <a:spcBef>
                <a:spcPts val="0"/>
              </a:spcBef>
              <a:buAutoNum type="arabicPeriod"/>
            </a:pPr>
            <a:endParaRPr lang="en-US" dirty="0"/>
          </a:p>
          <a:p>
            <a:pPr marL="514350" indent="-514350">
              <a:spcBef>
                <a:spcPts val="0"/>
              </a:spcBef>
              <a:buAutoNum type="arabicPeriod"/>
            </a:pPr>
            <a:endParaRPr lang="en-US" dirty="0"/>
          </a:p>
          <a:p>
            <a:pPr marL="514350" indent="-514350">
              <a:spcBef>
                <a:spcPts val="0"/>
              </a:spcBef>
              <a:buAutoNum type="arabicPeriod"/>
            </a:pPr>
            <a:endParaRPr lang="en-US" dirty="0"/>
          </a:p>
          <a:p>
            <a:pPr marL="514350" indent="-514350">
              <a:spcBef>
                <a:spcPts val="0"/>
              </a:spcBef>
              <a:buAutoNum type="arabicPeriod"/>
            </a:pPr>
            <a:r>
              <a:rPr lang="en-US" dirty="0"/>
              <a:t>Other time series platforms</a:t>
            </a:r>
          </a:p>
          <a:p>
            <a:pPr marL="0" indent="0">
              <a:spcBef>
                <a:spcPts val="0"/>
              </a:spcBef>
              <a:buNone/>
            </a:pPr>
            <a:endParaRPr lang="en-US" dirty="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339" y="5348288"/>
            <a:ext cx="1052512" cy="1052512"/>
          </a:xfrm>
          <a:prstGeom prst="rect">
            <a:avLst/>
          </a:prstGeom>
        </p:spPr>
      </p:pic>
      <p:pic>
        <p:nvPicPr>
          <p:cNvPr id="2" name="Picture 1"/>
          <p:cNvPicPr>
            <a:picLocks noChangeAspect="1"/>
          </p:cNvPicPr>
          <p:nvPr/>
        </p:nvPicPr>
        <p:blipFill>
          <a:blip r:embed="rId3"/>
          <a:stretch>
            <a:fillRect/>
          </a:stretch>
        </p:blipFill>
        <p:spPr>
          <a:xfrm>
            <a:off x="6131371" y="1900237"/>
            <a:ext cx="2143125" cy="2143125"/>
          </a:xfrm>
          <a:prstGeom prst="rect">
            <a:avLst/>
          </a:prstGeom>
        </p:spPr>
      </p:pic>
      <p:pic>
        <p:nvPicPr>
          <p:cNvPr id="4" name="Picture 3"/>
          <p:cNvPicPr>
            <a:picLocks noChangeAspect="1"/>
          </p:cNvPicPr>
          <p:nvPr/>
        </p:nvPicPr>
        <p:blipFill>
          <a:blip r:embed="rId4"/>
          <a:stretch>
            <a:fillRect/>
          </a:stretch>
        </p:blipFill>
        <p:spPr>
          <a:xfrm>
            <a:off x="1962444" y="5448300"/>
            <a:ext cx="1983339" cy="852488"/>
          </a:xfrm>
          <a:prstGeom prst="rect">
            <a:avLst/>
          </a:prstGeom>
        </p:spPr>
      </p:pic>
      <p:pic>
        <p:nvPicPr>
          <p:cNvPr id="8" name="Picture 7"/>
          <p:cNvPicPr>
            <a:picLocks noChangeAspect="1"/>
          </p:cNvPicPr>
          <p:nvPr/>
        </p:nvPicPr>
        <p:blipFill>
          <a:blip r:embed="rId5"/>
          <a:stretch>
            <a:fillRect/>
          </a:stretch>
        </p:blipFill>
        <p:spPr>
          <a:xfrm>
            <a:off x="4343400" y="5448300"/>
            <a:ext cx="1128658" cy="874710"/>
          </a:xfrm>
          <a:prstGeom prst="rect">
            <a:avLst/>
          </a:prstGeom>
        </p:spPr>
      </p:pic>
      <p:pic>
        <p:nvPicPr>
          <p:cNvPr id="10" name="Picture 9"/>
          <p:cNvPicPr>
            <a:picLocks noChangeAspect="1"/>
          </p:cNvPicPr>
          <p:nvPr/>
        </p:nvPicPr>
        <p:blipFill>
          <a:blip r:embed="rId6"/>
          <a:stretch>
            <a:fillRect/>
          </a:stretch>
        </p:blipFill>
        <p:spPr>
          <a:xfrm>
            <a:off x="5869675" y="5498771"/>
            <a:ext cx="1254802" cy="782042"/>
          </a:xfrm>
          <a:prstGeom prst="rect">
            <a:avLst/>
          </a:prstGeom>
        </p:spPr>
      </p:pic>
      <p:pic>
        <p:nvPicPr>
          <p:cNvPr id="11" name="Picture 10"/>
          <p:cNvPicPr>
            <a:picLocks noChangeAspect="1"/>
          </p:cNvPicPr>
          <p:nvPr/>
        </p:nvPicPr>
        <p:blipFill>
          <a:blip r:embed="rId7"/>
          <a:stretch>
            <a:fillRect/>
          </a:stretch>
        </p:blipFill>
        <p:spPr>
          <a:xfrm>
            <a:off x="7379382" y="5715366"/>
            <a:ext cx="1395412" cy="318356"/>
          </a:xfrm>
          <a:prstGeom prst="rect">
            <a:avLst/>
          </a:prstGeom>
        </p:spPr>
      </p:pic>
    </p:spTree>
    <p:extLst>
      <p:ext uri="{BB962C8B-B14F-4D97-AF65-F5344CB8AC3E}">
        <p14:creationId xmlns:p14="http://schemas.microsoft.com/office/powerpoint/2010/main" val="2227643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600200"/>
            <a:ext cx="9144000" cy="1295400"/>
          </a:xfrm>
        </p:spPr>
        <p:txBody>
          <a:bodyPr>
            <a:normAutofit/>
          </a:bodyPr>
          <a:lstStyle/>
          <a:p>
            <a:pPr eaLnBrk="1" hangingPunct="1"/>
            <a:r>
              <a:rPr lang="en-US" sz="4800" dirty="0"/>
              <a:t> Typical Use, Data Sniff and IDRE</a:t>
            </a:r>
            <a:br>
              <a:rPr lang="en-US" sz="4800" dirty="0"/>
            </a:br>
            <a:endParaRPr lang="en-US" sz="2700" dirty="0"/>
          </a:p>
        </p:txBody>
      </p:sp>
      <p:sp>
        <p:nvSpPr>
          <p:cNvPr id="5" name="Subtitle 4"/>
          <p:cNvSpPr>
            <a:spLocks noGrp="1"/>
          </p:cNvSpPr>
          <p:nvPr>
            <p:ph type="subTitle" idx="1"/>
          </p:nvPr>
        </p:nvSpPr>
        <p:spPr>
          <a:xfrm>
            <a:off x="1295400" y="3581400"/>
            <a:ext cx="6400800" cy="1600200"/>
          </a:xfrm>
        </p:spPr>
        <p:txBody>
          <a:bodyPr>
            <a:normAutofit/>
          </a:bodyPr>
          <a:lstStyle/>
          <a:p>
            <a:endParaRPr lang="en-US" sz="4000" dirty="0"/>
          </a:p>
        </p:txBody>
      </p:sp>
    </p:spTree>
    <p:extLst>
      <p:ext uri="{BB962C8B-B14F-4D97-AF65-F5344CB8AC3E}">
        <p14:creationId xmlns:p14="http://schemas.microsoft.com/office/powerpoint/2010/main" val="646810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solidFill>
                  <a:schemeClr val="tx2"/>
                </a:solidFill>
                <a:latin typeface="+mj-lt"/>
                <a:ea typeface="+mj-ea"/>
                <a:cs typeface="+mj-cs"/>
              </a:rPr>
              <a:t>Step 2:  Inspect the Data</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8"/>
          <p:cNvSpPr>
            <a:spLocks noGrp="1"/>
          </p:cNvSpPr>
          <p:nvPr>
            <p:ph sz="quarter" idx="1"/>
          </p:nvPr>
        </p:nvSpPr>
        <p:spPr>
          <a:xfrm>
            <a:off x="3581400" y="1676400"/>
            <a:ext cx="5257800" cy="1905000"/>
          </a:xfrm>
        </p:spPr>
        <p:txBody>
          <a:bodyPr>
            <a:noAutofit/>
          </a:bodyPr>
          <a:lstStyle/>
          <a:p>
            <a:pPr marL="514350" indent="-514350">
              <a:spcBef>
                <a:spcPts val="0"/>
              </a:spcBef>
              <a:buAutoNum type="arabicPeriod"/>
            </a:pPr>
            <a:r>
              <a:rPr lang="en-US" sz="2400" dirty="0"/>
              <a:t>Time series data in companies is often is found in Excel spreadsheets so you can use GRETL to read in these data sets.</a:t>
            </a:r>
          </a:p>
          <a:p>
            <a:pPr marL="514350" indent="-514350">
              <a:spcBef>
                <a:spcPts val="0"/>
              </a:spcBef>
              <a:buAutoNum type="arabicPeriod"/>
            </a:pPr>
            <a:endParaRPr lang="en-US" sz="2400" dirty="0"/>
          </a:p>
          <a:p>
            <a:pPr marL="514350" indent="-514350">
              <a:spcBef>
                <a:spcPts val="0"/>
              </a:spcBef>
              <a:buAutoNum type="arabicPeriod"/>
            </a:pPr>
            <a:r>
              <a:rPr lang="en-US" sz="2400" dirty="0"/>
              <a:t>Note that GRETL as well as most of the other platforms mentioned are a bit persnickety about time fields.</a:t>
            </a:r>
          </a:p>
          <a:p>
            <a:pPr marL="514350" indent="-514350">
              <a:spcBef>
                <a:spcPts val="0"/>
              </a:spcBef>
              <a:buAutoNum type="arabicPeriod"/>
            </a:pPr>
            <a:endParaRPr lang="en-US" sz="2400" dirty="0"/>
          </a:p>
          <a:p>
            <a:pPr marL="788670" lvl="1" indent="-514350">
              <a:spcBef>
                <a:spcPts val="0"/>
              </a:spcBef>
              <a:buAutoNum type="arabicPeriod"/>
            </a:pPr>
            <a:endParaRPr lang="en-US" sz="1800" dirty="0"/>
          </a:p>
          <a:p>
            <a:pPr marL="788670" lvl="1" indent="-514350">
              <a:spcBef>
                <a:spcPts val="0"/>
              </a:spcBef>
              <a:buAutoNum type="arabicPeriod"/>
            </a:pPr>
            <a:endParaRPr lang="en-US" dirty="0"/>
          </a:p>
          <a:p>
            <a:pPr marL="0" indent="0">
              <a:spcBef>
                <a:spcPts val="0"/>
              </a:spcBef>
              <a:buNone/>
            </a:pPr>
            <a:endParaRPr lang="en-US" dirty="0"/>
          </a:p>
          <a:p>
            <a:pPr marL="514350" indent="-514350">
              <a:spcBef>
                <a:spcPts val="0"/>
              </a:spcBef>
              <a:buAutoNum type="arabicPeriod"/>
            </a:pPr>
            <a:endParaRPr lang="en-US" dirty="0"/>
          </a:p>
          <a:p>
            <a:pPr marL="514350" indent="-514350">
              <a:spcBef>
                <a:spcPts val="0"/>
              </a:spcBef>
              <a:buAutoNum type="arabicPeriod"/>
            </a:pPr>
            <a:endParaRPr lang="en-US" dirty="0"/>
          </a:p>
          <a:p>
            <a:pPr marL="514350" indent="-514350">
              <a:spcBef>
                <a:spcPts val="0"/>
              </a:spcBef>
              <a:buAutoNum type="arabicPeriod"/>
            </a:pPr>
            <a:endParaRPr lang="en-US" dirty="0"/>
          </a:p>
          <a:p>
            <a:pPr marL="514350" indent="-514350">
              <a:spcBef>
                <a:spcPts val="0"/>
              </a:spcBef>
              <a:buAutoNum type="arabicPeriod"/>
            </a:pPr>
            <a:endParaRPr lang="en-US" dirty="0"/>
          </a:p>
          <a:p>
            <a:pPr marL="514350" indent="-514350">
              <a:spcBef>
                <a:spcPts val="0"/>
              </a:spcBef>
              <a:buAutoNum type="arabicPeriod"/>
            </a:pPr>
            <a:endParaRPr lang="en-US" b="1" dirty="0"/>
          </a:p>
        </p:txBody>
      </p:sp>
      <p:pic>
        <p:nvPicPr>
          <p:cNvPr id="2" name="Picture 1"/>
          <p:cNvPicPr>
            <a:picLocks noChangeAspect="1"/>
          </p:cNvPicPr>
          <p:nvPr/>
        </p:nvPicPr>
        <p:blipFill>
          <a:blip r:embed="rId3"/>
          <a:stretch>
            <a:fillRect/>
          </a:stretch>
        </p:blipFill>
        <p:spPr>
          <a:xfrm>
            <a:off x="152400" y="1676400"/>
            <a:ext cx="3181794" cy="4782217"/>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8834</TotalTime>
  <Words>1854</Words>
  <Application>Microsoft Macintosh PowerPoint</Application>
  <PresentationFormat>On-screen Show (4:3)</PresentationFormat>
  <Paragraphs>230</Paragraphs>
  <Slides>33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Franklin Gothic Book</vt:lpstr>
      <vt:lpstr>Perpetua</vt:lpstr>
      <vt:lpstr>Wingdings 2</vt:lpstr>
      <vt:lpstr>Equity</vt:lpstr>
      <vt:lpstr> Time Series Fundamentals </vt:lpstr>
      <vt:lpstr>PowerPoint Presentation</vt:lpstr>
      <vt:lpstr>PowerPoint Presentation</vt:lpstr>
      <vt:lpstr>PowerPoint Presentation</vt:lpstr>
      <vt:lpstr>PowerPoint Presentation</vt:lpstr>
      <vt:lpstr> Analytical Tools  </vt:lpstr>
      <vt:lpstr>PowerPoint Presentation</vt:lpstr>
      <vt:lpstr> Typical Use, Data Sniff and IDRE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NEW HAMPSHIRE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Review of Basic Concepts</dc:title>
  <dc:creator>R-WARNER</dc:creator>
  <cp:lastModifiedBy>Collin Real</cp:lastModifiedBy>
  <cp:revision>693</cp:revision>
  <dcterms:created xsi:type="dcterms:W3CDTF">2007-03-27T14:14:02Z</dcterms:created>
  <dcterms:modified xsi:type="dcterms:W3CDTF">2024-02-26T10:17:01Z</dcterms:modified>
</cp:coreProperties>
</file>