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385" r:id="rId5"/>
    <p:sldId id="386" r:id="rId6"/>
    <p:sldId id="387" r:id="rId7"/>
    <p:sldId id="388" r:id="rId8"/>
    <p:sldId id="389" r:id="rId9"/>
    <p:sldId id="390" r:id="rId10"/>
    <p:sldId id="391" r:id="rId11"/>
    <p:sldId id="392" r:id="rId12"/>
    <p:sldId id="393" r:id="rId13"/>
    <p:sldId id="394" r:id="rId14"/>
    <p:sldId id="301" r:id="rId15"/>
    <p:sldId id="374" r:id="rId16"/>
    <p:sldId id="379" r:id="rId17"/>
    <p:sldId id="380" r:id="rId18"/>
    <p:sldId id="381" r:id="rId19"/>
    <p:sldId id="373" r:id="rId20"/>
    <p:sldId id="382" r:id="rId21"/>
    <p:sldId id="383" r:id="rId22"/>
    <p:sldId id="384" r:id="rId2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9" autoAdjust="0"/>
    <p:restoredTop sz="94660"/>
  </p:normalViewPr>
  <p:slideViewPr>
    <p:cSldViewPr snapToGrid="0" snapToObjects="1">
      <p:cViewPr varScale="1">
        <p:scale>
          <a:sx n="83" d="100"/>
          <a:sy n="83" d="100"/>
        </p:scale>
        <p:origin x="1464" y="4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6A637A8-E5B1-41E1-BF12-9EFF39781628}" type="datetimeFigureOut">
              <a:rPr lang="en-US" smtClean="0"/>
              <a:t>1/26/2022</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DB5E3B4-CA3A-4CB7-9D9B-90AF0B27E256}" type="slidenum">
              <a:rPr lang="en-US" smtClean="0"/>
              <a:t>‹#›</a:t>
            </a:fld>
            <a:endParaRPr lang="en-US"/>
          </a:p>
        </p:txBody>
      </p:sp>
    </p:spTree>
    <p:extLst>
      <p:ext uri="{BB962C8B-B14F-4D97-AF65-F5344CB8AC3E}">
        <p14:creationId xmlns:p14="http://schemas.microsoft.com/office/powerpoint/2010/main" val="69807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1</a:t>
            </a:fld>
            <a:endParaRPr lang="en-US"/>
          </a:p>
        </p:txBody>
      </p:sp>
    </p:spTree>
    <p:extLst>
      <p:ext uri="{BB962C8B-B14F-4D97-AF65-F5344CB8AC3E}">
        <p14:creationId xmlns:p14="http://schemas.microsoft.com/office/powerpoint/2010/main" val="45743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10</a:t>
            </a:fld>
            <a:endParaRPr lang="en-US"/>
          </a:p>
        </p:txBody>
      </p:sp>
    </p:spTree>
    <p:extLst>
      <p:ext uri="{BB962C8B-B14F-4D97-AF65-F5344CB8AC3E}">
        <p14:creationId xmlns:p14="http://schemas.microsoft.com/office/powerpoint/2010/main" val="2429843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11</a:t>
            </a:fld>
            <a:endParaRPr lang="en-US"/>
          </a:p>
        </p:txBody>
      </p:sp>
    </p:spTree>
    <p:extLst>
      <p:ext uri="{BB962C8B-B14F-4D97-AF65-F5344CB8AC3E}">
        <p14:creationId xmlns:p14="http://schemas.microsoft.com/office/powerpoint/2010/main" val="2577420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12</a:t>
            </a:fld>
            <a:endParaRPr lang="en-US"/>
          </a:p>
        </p:txBody>
      </p:sp>
    </p:spTree>
    <p:extLst>
      <p:ext uri="{BB962C8B-B14F-4D97-AF65-F5344CB8AC3E}">
        <p14:creationId xmlns:p14="http://schemas.microsoft.com/office/powerpoint/2010/main" val="3923895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13</a:t>
            </a:fld>
            <a:endParaRPr lang="en-US"/>
          </a:p>
        </p:txBody>
      </p:sp>
    </p:spTree>
    <p:extLst>
      <p:ext uri="{BB962C8B-B14F-4D97-AF65-F5344CB8AC3E}">
        <p14:creationId xmlns:p14="http://schemas.microsoft.com/office/powerpoint/2010/main" val="1148322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14</a:t>
            </a:fld>
            <a:endParaRPr lang="en-US"/>
          </a:p>
        </p:txBody>
      </p:sp>
    </p:spTree>
    <p:extLst>
      <p:ext uri="{BB962C8B-B14F-4D97-AF65-F5344CB8AC3E}">
        <p14:creationId xmlns:p14="http://schemas.microsoft.com/office/powerpoint/2010/main" val="179321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15</a:t>
            </a:fld>
            <a:endParaRPr lang="en-US"/>
          </a:p>
        </p:txBody>
      </p:sp>
    </p:spTree>
    <p:extLst>
      <p:ext uri="{BB962C8B-B14F-4D97-AF65-F5344CB8AC3E}">
        <p14:creationId xmlns:p14="http://schemas.microsoft.com/office/powerpoint/2010/main" val="3085729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16</a:t>
            </a:fld>
            <a:endParaRPr lang="en-US"/>
          </a:p>
        </p:txBody>
      </p:sp>
    </p:spTree>
    <p:extLst>
      <p:ext uri="{BB962C8B-B14F-4D97-AF65-F5344CB8AC3E}">
        <p14:creationId xmlns:p14="http://schemas.microsoft.com/office/powerpoint/2010/main" val="1189969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17</a:t>
            </a:fld>
            <a:endParaRPr lang="en-US"/>
          </a:p>
        </p:txBody>
      </p:sp>
    </p:spTree>
    <p:extLst>
      <p:ext uri="{BB962C8B-B14F-4D97-AF65-F5344CB8AC3E}">
        <p14:creationId xmlns:p14="http://schemas.microsoft.com/office/powerpoint/2010/main" val="92607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18</a:t>
            </a:fld>
            <a:endParaRPr lang="en-US"/>
          </a:p>
        </p:txBody>
      </p:sp>
    </p:spTree>
    <p:extLst>
      <p:ext uri="{BB962C8B-B14F-4D97-AF65-F5344CB8AC3E}">
        <p14:creationId xmlns:p14="http://schemas.microsoft.com/office/powerpoint/2010/main" val="1044891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19</a:t>
            </a:fld>
            <a:endParaRPr lang="en-US"/>
          </a:p>
        </p:txBody>
      </p:sp>
    </p:spTree>
    <p:extLst>
      <p:ext uri="{BB962C8B-B14F-4D97-AF65-F5344CB8AC3E}">
        <p14:creationId xmlns:p14="http://schemas.microsoft.com/office/powerpoint/2010/main" val="2141794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2</a:t>
            </a:fld>
            <a:endParaRPr lang="en-US"/>
          </a:p>
        </p:txBody>
      </p:sp>
    </p:spTree>
    <p:extLst>
      <p:ext uri="{BB962C8B-B14F-4D97-AF65-F5344CB8AC3E}">
        <p14:creationId xmlns:p14="http://schemas.microsoft.com/office/powerpoint/2010/main" val="320561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3</a:t>
            </a:fld>
            <a:endParaRPr lang="en-US"/>
          </a:p>
        </p:txBody>
      </p:sp>
    </p:spTree>
    <p:extLst>
      <p:ext uri="{BB962C8B-B14F-4D97-AF65-F5344CB8AC3E}">
        <p14:creationId xmlns:p14="http://schemas.microsoft.com/office/powerpoint/2010/main" val="3310845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4</a:t>
            </a:fld>
            <a:endParaRPr lang="en-US"/>
          </a:p>
        </p:txBody>
      </p:sp>
    </p:spTree>
    <p:extLst>
      <p:ext uri="{BB962C8B-B14F-4D97-AF65-F5344CB8AC3E}">
        <p14:creationId xmlns:p14="http://schemas.microsoft.com/office/powerpoint/2010/main" val="861970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5</a:t>
            </a:fld>
            <a:endParaRPr lang="en-US"/>
          </a:p>
        </p:txBody>
      </p:sp>
    </p:spTree>
    <p:extLst>
      <p:ext uri="{BB962C8B-B14F-4D97-AF65-F5344CB8AC3E}">
        <p14:creationId xmlns:p14="http://schemas.microsoft.com/office/powerpoint/2010/main" val="4151427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6</a:t>
            </a:fld>
            <a:endParaRPr lang="en-US"/>
          </a:p>
        </p:txBody>
      </p:sp>
    </p:spTree>
    <p:extLst>
      <p:ext uri="{BB962C8B-B14F-4D97-AF65-F5344CB8AC3E}">
        <p14:creationId xmlns:p14="http://schemas.microsoft.com/office/powerpoint/2010/main" val="26443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7</a:t>
            </a:fld>
            <a:endParaRPr lang="en-US"/>
          </a:p>
        </p:txBody>
      </p:sp>
    </p:spTree>
    <p:extLst>
      <p:ext uri="{BB962C8B-B14F-4D97-AF65-F5344CB8AC3E}">
        <p14:creationId xmlns:p14="http://schemas.microsoft.com/office/powerpoint/2010/main" val="43339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8</a:t>
            </a:fld>
            <a:endParaRPr lang="en-US"/>
          </a:p>
        </p:txBody>
      </p:sp>
    </p:spTree>
    <p:extLst>
      <p:ext uri="{BB962C8B-B14F-4D97-AF65-F5344CB8AC3E}">
        <p14:creationId xmlns:p14="http://schemas.microsoft.com/office/powerpoint/2010/main" val="2537869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B5E3B4-CA3A-4CB7-9D9B-90AF0B27E256}" type="slidenum">
              <a:rPr lang="en-US" smtClean="0"/>
              <a:t>9</a:t>
            </a:fld>
            <a:endParaRPr lang="en-US"/>
          </a:p>
        </p:txBody>
      </p:sp>
    </p:spTree>
    <p:extLst>
      <p:ext uri="{BB962C8B-B14F-4D97-AF65-F5344CB8AC3E}">
        <p14:creationId xmlns:p14="http://schemas.microsoft.com/office/powerpoint/2010/main" val="672055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794292-72E5-4A4D-97FA-77D200F12A00}"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0D448A-D197-7F4A-8E84-3B67A649E24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94292-72E5-4A4D-97FA-77D200F12A00}"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D448A-D197-7F4A-8E84-3B67A649E2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94292-72E5-4A4D-97FA-77D200F12A00}"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D448A-D197-7F4A-8E84-3B67A649E24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94292-72E5-4A4D-97FA-77D200F12A00}"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D448A-D197-7F4A-8E84-3B67A649E2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794292-72E5-4A4D-97FA-77D200F12A00}"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D448A-D197-7F4A-8E84-3B67A649E24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794292-72E5-4A4D-97FA-77D200F12A00}"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D448A-D197-7F4A-8E84-3B67A649E2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794292-72E5-4A4D-97FA-77D200F12A00}"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0D448A-D197-7F4A-8E84-3B67A649E24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794292-72E5-4A4D-97FA-77D200F12A00}"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0D448A-D197-7F4A-8E84-3B67A649E2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94292-72E5-4A4D-97FA-77D200F12A00}"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D448A-D197-7F4A-8E84-3B67A649E2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94292-72E5-4A4D-97FA-77D200F12A00}"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D448A-D197-7F4A-8E84-3B67A649E24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94292-72E5-4A4D-97FA-77D200F12A00}"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D448A-D197-7F4A-8E84-3B67A649E24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94292-72E5-4A4D-97FA-77D200F12A00}" type="datetimeFigureOut">
              <a:rPr lang="en-US" smtClean="0"/>
              <a:t>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a:t>
            </a:r>
            <a:r>
              <a:rPr lang="en-US" dirty="0" err="1" smtClean="0"/>
              <a:t>unclass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D448A-D197-7F4A-8E84-3B67A649E24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675565" y="2744883"/>
            <a:ext cx="8229600" cy="1143000"/>
          </a:xfrm>
        </p:spPr>
        <p:txBody>
          <a:bodyPr>
            <a:normAutofit fontScale="90000"/>
          </a:bodyPr>
          <a:lstStyle/>
          <a:p>
            <a:r>
              <a:rPr lang="en-US" dirty="0" smtClean="0"/>
              <a:t>Base SAS Coding part 1</a:t>
            </a:r>
            <a:br>
              <a:rPr lang="en-US" dirty="0" smtClean="0"/>
            </a:br>
            <a:r>
              <a:rPr lang="en-US" dirty="0" smtClean="0"/>
              <a:t>Dealing with SAS system files</a:t>
            </a:r>
            <a:endParaRPr lang="en-US" dirty="0"/>
          </a:p>
        </p:txBody>
      </p:sp>
    </p:spTree>
    <p:extLst>
      <p:ext uri="{BB962C8B-B14F-4D97-AF65-F5344CB8AC3E}">
        <p14:creationId xmlns:p14="http://schemas.microsoft.com/office/powerpoint/2010/main" val="4134455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64656" y="370960"/>
            <a:ext cx="9208655" cy="1143000"/>
          </a:xfrm>
        </p:spPr>
        <p:txBody>
          <a:bodyPr>
            <a:normAutofit fontScale="90000"/>
          </a:bodyPr>
          <a:lstStyle/>
          <a:p>
            <a:r>
              <a:rPr lang="en-US" dirty="0" smtClean="0"/>
              <a:t>There are two types of SAS system files</a:t>
            </a:r>
            <a:endParaRPr lang="en-US" dirty="0"/>
          </a:p>
        </p:txBody>
      </p:sp>
      <p:sp>
        <p:nvSpPr>
          <p:cNvPr id="2" name="TextBox 1"/>
          <p:cNvSpPr txBox="1"/>
          <p:nvPr/>
        </p:nvSpPr>
        <p:spPr>
          <a:xfrm>
            <a:off x="79131" y="1513960"/>
            <a:ext cx="8919796"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Want to write out a permanent SAS data permanent SAS system file called </a:t>
            </a:r>
            <a:r>
              <a:rPr lang="en-US" sz="2000" dirty="0" err="1" smtClean="0"/>
              <a:t>myperm</a:t>
            </a:r>
            <a:r>
              <a:rPr lang="en-US" sz="2000" dirty="0" smtClean="0"/>
              <a:t>?</a:t>
            </a:r>
          </a:p>
          <a:p>
            <a:pPr marL="800100" lvl="1" indent="-342900">
              <a:buFont typeface="Arial" panose="020B0604020202020204" pitchFamily="34" charset="0"/>
              <a:buChar char="•"/>
            </a:pPr>
            <a:r>
              <a:rPr lang="en-US" sz="2000" dirty="0" smtClean="0"/>
              <a:t>The set statement says find the temporary SAS system file called </a:t>
            </a:r>
            <a:r>
              <a:rPr lang="en-US" sz="2000" dirty="0" err="1" smtClean="0"/>
              <a:t>mytemp</a:t>
            </a:r>
            <a:r>
              <a:rPr lang="en-US" sz="2000" dirty="0" smtClean="0"/>
              <a:t> and when done with all the coding statements applied to it, write it out to the permanent SAS system file </a:t>
            </a:r>
            <a:r>
              <a:rPr lang="en-US" sz="2000" dirty="0" err="1" smtClean="0"/>
              <a:t>myperm</a:t>
            </a:r>
            <a:r>
              <a:rPr lang="en-US" sz="2000" dirty="0" smtClean="0"/>
              <a:t> in the directory suggested by the </a:t>
            </a:r>
            <a:r>
              <a:rPr lang="en-US" sz="2000" dirty="0" err="1" smtClean="0"/>
              <a:t>libname</a:t>
            </a:r>
            <a:r>
              <a:rPr lang="en-US" sz="2000" dirty="0" smtClean="0"/>
              <a:t> </a:t>
            </a:r>
            <a:r>
              <a:rPr lang="en-US" sz="2000" dirty="0" err="1" smtClean="0">
                <a:solidFill>
                  <a:srgbClr val="FF0000"/>
                </a:solidFill>
              </a:rPr>
              <a:t>mylib</a:t>
            </a:r>
            <a:endParaRPr lang="en-US" sz="2000" dirty="0" smtClean="0">
              <a:solidFill>
                <a:srgbClr val="FF0000"/>
              </a:solidFill>
            </a:endParaRPr>
          </a:p>
          <a:p>
            <a:pPr marL="342900" indent="-342900">
              <a:buFont typeface="Arial" panose="020B0604020202020204" pitchFamily="34" charset="0"/>
              <a:buChar char="•"/>
            </a:pPr>
            <a:endParaRPr lang="en-US" sz="2000" dirty="0" smtClean="0"/>
          </a:p>
          <a:p>
            <a:pPr lvl="1"/>
            <a:r>
              <a:rPr lang="en-US" sz="2000" dirty="0" err="1" smtClean="0"/>
              <a:t>libname</a:t>
            </a:r>
            <a:r>
              <a:rPr lang="en-US" sz="2000" dirty="0" smtClean="0"/>
              <a:t> </a:t>
            </a:r>
            <a:r>
              <a:rPr lang="en-US" sz="2000" dirty="0" err="1" smtClean="0">
                <a:solidFill>
                  <a:srgbClr val="FF0000"/>
                </a:solidFill>
              </a:rPr>
              <a:t>mylib</a:t>
            </a:r>
            <a:r>
              <a:rPr lang="en-US" sz="2000" dirty="0" smtClean="0"/>
              <a:t> ‘P:\</a:t>
            </a:r>
            <a:r>
              <a:rPr lang="en-US" sz="2000" dirty="0" err="1" smtClean="0"/>
              <a:t>mydir</a:t>
            </a:r>
            <a:r>
              <a:rPr lang="en-US" sz="2000" dirty="0" smtClean="0"/>
              <a:t>\</a:t>
            </a:r>
            <a:r>
              <a:rPr lang="en-US" sz="2000" dirty="0" err="1" smtClean="0"/>
              <a:t>mysubdir</a:t>
            </a:r>
            <a:r>
              <a:rPr lang="en-US" sz="2000" dirty="0" smtClean="0"/>
              <a:t>’;</a:t>
            </a:r>
          </a:p>
          <a:p>
            <a:pPr lvl="1"/>
            <a:endParaRPr lang="en-US" sz="2000" dirty="0"/>
          </a:p>
          <a:p>
            <a:pPr lvl="1"/>
            <a:r>
              <a:rPr lang="en-US" sz="2000" dirty="0"/>
              <a:t>d</a:t>
            </a:r>
            <a:r>
              <a:rPr lang="en-US" sz="2000" dirty="0" smtClean="0"/>
              <a:t>ata </a:t>
            </a:r>
            <a:r>
              <a:rPr lang="en-US" sz="2000" dirty="0" err="1" smtClean="0"/>
              <a:t>mylib.myperm</a:t>
            </a:r>
            <a:r>
              <a:rPr lang="en-US" sz="2000" dirty="0" smtClean="0"/>
              <a:t>;</a:t>
            </a:r>
          </a:p>
          <a:p>
            <a:pPr lvl="1"/>
            <a:r>
              <a:rPr lang="en-US" sz="2000" dirty="0" smtClean="0"/>
              <a:t>set </a:t>
            </a:r>
            <a:r>
              <a:rPr lang="en-US" sz="2000" dirty="0" err="1" smtClean="0"/>
              <a:t>mytemp</a:t>
            </a:r>
            <a:endParaRPr lang="en-US" sz="2000" dirty="0" smtClean="0"/>
          </a:p>
          <a:p>
            <a:pPr lvl="1"/>
            <a:r>
              <a:rPr lang="en-US" sz="2000" dirty="0"/>
              <a:t>b</a:t>
            </a:r>
            <a:r>
              <a:rPr lang="en-US" sz="2000" dirty="0" smtClean="0"/>
              <a:t>unches of coding statements</a:t>
            </a:r>
          </a:p>
          <a:p>
            <a:pPr lvl="1"/>
            <a:r>
              <a:rPr lang="en-US" sz="2000" dirty="0"/>
              <a:t>r</a:t>
            </a:r>
            <a:r>
              <a:rPr lang="en-US" sz="2000" dirty="0" smtClean="0"/>
              <a:t>un;</a:t>
            </a:r>
          </a:p>
        </p:txBody>
      </p:sp>
    </p:spTree>
    <p:extLst>
      <p:ext uri="{BB962C8B-B14F-4D97-AF65-F5344CB8AC3E}">
        <p14:creationId xmlns:p14="http://schemas.microsoft.com/office/powerpoint/2010/main" val="2949264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675565" y="2744883"/>
            <a:ext cx="8229600" cy="1143000"/>
          </a:xfrm>
        </p:spPr>
        <p:txBody>
          <a:bodyPr>
            <a:normAutofit fontScale="90000"/>
          </a:bodyPr>
          <a:lstStyle/>
          <a:p>
            <a:r>
              <a:rPr lang="en-US" dirty="0" smtClean="0"/>
              <a:t>Base SAS Coding part 2</a:t>
            </a:r>
            <a:br>
              <a:rPr lang="en-US" dirty="0" smtClean="0"/>
            </a:br>
            <a:r>
              <a:rPr lang="en-US" dirty="0" smtClean="0"/>
              <a:t>Reading in Data Files</a:t>
            </a:r>
            <a:endParaRPr lang="en-US" dirty="0"/>
          </a:p>
        </p:txBody>
      </p:sp>
    </p:spTree>
    <p:extLst>
      <p:ext uri="{BB962C8B-B14F-4D97-AF65-F5344CB8AC3E}">
        <p14:creationId xmlns:p14="http://schemas.microsoft.com/office/powerpoint/2010/main" val="937508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145073" y="370960"/>
            <a:ext cx="8853854" cy="1143000"/>
          </a:xfrm>
        </p:spPr>
        <p:txBody>
          <a:bodyPr>
            <a:normAutofit/>
          </a:bodyPr>
          <a:lstStyle/>
          <a:p>
            <a:r>
              <a:rPr lang="en-US" dirty="0" smtClean="0"/>
              <a:t>You can read in all sorts of files…</a:t>
            </a:r>
            <a:endParaRPr lang="en-US" dirty="0"/>
          </a:p>
        </p:txBody>
      </p:sp>
      <p:sp>
        <p:nvSpPr>
          <p:cNvPr id="2" name="TextBox 1"/>
          <p:cNvSpPr txBox="1"/>
          <p:nvPr/>
        </p:nvSpPr>
        <p:spPr>
          <a:xfrm>
            <a:off x="79131" y="1513960"/>
            <a:ext cx="8919796" cy="2862322"/>
          </a:xfrm>
          <a:prstGeom prst="rect">
            <a:avLst/>
          </a:prstGeom>
          <a:noFill/>
        </p:spPr>
        <p:txBody>
          <a:bodyPr wrap="square" rtlCol="0">
            <a:spAutoFit/>
          </a:bodyPr>
          <a:lstStyle/>
          <a:p>
            <a:r>
              <a:rPr lang="en-US" sz="2000" dirty="0" smtClean="0"/>
              <a:t>How </a:t>
            </a:r>
            <a:r>
              <a:rPr lang="en-US" sz="2000" dirty="0"/>
              <a:t>does data get into SAS data sets in the first place</a:t>
            </a:r>
            <a:r>
              <a:rPr lang="en-US" sz="2000" dirty="0" smtClean="0"/>
              <a:t>?</a:t>
            </a:r>
          </a:p>
          <a:p>
            <a:endParaRPr lang="en-US" sz="2000" dirty="0"/>
          </a:p>
          <a:p>
            <a:pPr marL="342900" indent="-342900">
              <a:buFont typeface="Arial" panose="020B0604020202020204" pitchFamily="34" charset="0"/>
              <a:buChar char="•"/>
            </a:pPr>
            <a:r>
              <a:rPr lang="en-US" sz="2000" dirty="0" smtClean="0"/>
              <a:t>Data </a:t>
            </a:r>
            <a:r>
              <a:rPr lang="en-US" sz="2000" dirty="0"/>
              <a:t>that is embedded in the SAS program </a:t>
            </a:r>
            <a:r>
              <a:rPr lang="en-US" sz="2000" dirty="0" smtClean="0"/>
              <a:t>itself</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Data </a:t>
            </a:r>
            <a:r>
              <a:rPr lang="en-US" sz="2000" dirty="0"/>
              <a:t>that you generate with SAS program </a:t>
            </a:r>
            <a:r>
              <a:rPr lang="en-US" sz="2000" dirty="0" smtClean="0"/>
              <a:t>statements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Raw </a:t>
            </a:r>
            <a:r>
              <a:rPr lang="en-US" sz="2000" dirty="0"/>
              <a:t>data from an ASCII </a:t>
            </a:r>
            <a:r>
              <a:rPr lang="en-US" sz="2000" dirty="0" smtClean="0"/>
              <a:t>file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Data </a:t>
            </a:r>
            <a:r>
              <a:rPr lang="en-US" sz="2000" dirty="0"/>
              <a:t>that you can import </a:t>
            </a:r>
            <a:r>
              <a:rPr lang="en-US" sz="2000" dirty="0" smtClean="0"/>
              <a:t>from various other proprietary file formats</a:t>
            </a:r>
            <a:endParaRPr lang="en-US" sz="2000" dirty="0"/>
          </a:p>
        </p:txBody>
      </p:sp>
    </p:spTree>
    <p:extLst>
      <p:ext uri="{BB962C8B-B14F-4D97-AF65-F5344CB8AC3E}">
        <p14:creationId xmlns:p14="http://schemas.microsoft.com/office/powerpoint/2010/main" val="3590299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145073" y="370960"/>
            <a:ext cx="8853854" cy="1143000"/>
          </a:xfrm>
        </p:spPr>
        <p:txBody>
          <a:bodyPr>
            <a:normAutofit/>
          </a:bodyPr>
          <a:lstStyle/>
          <a:p>
            <a:r>
              <a:rPr lang="en-US" dirty="0" smtClean="0"/>
              <a:t>You can read in all sorts of files…</a:t>
            </a:r>
            <a:endParaRPr lang="en-US" dirty="0"/>
          </a:p>
        </p:txBody>
      </p:sp>
      <p:sp>
        <p:nvSpPr>
          <p:cNvPr id="2" name="TextBox 1"/>
          <p:cNvSpPr txBox="1"/>
          <p:nvPr/>
        </p:nvSpPr>
        <p:spPr>
          <a:xfrm>
            <a:off x="79131" y="1513960"/>
            <a:ext cx="8919796" cy="1015663"/>
          </a:xfrm>
          <a:prstGeom prst="rect">
            <a:avLst/>
          </a:prstGeom>
          <a:noFill/>
        </p:spPr>
        <p:txBody>
          <a:bodyPr wrap="square" rtlCol="0">
            <a:spAutoFit/>
          </a:bodyPr>
          <a:lstStyle/>
          <a:p>
            <a:r>
              <a:rPr lang="en-US" sz="2000" dirty="0" smtClean="0"/>
              <a:t>Did you </a:t>
            </a:r>
            <a:r>
              <a:rPr lang="en-US" sz="2000" dirty="0"/>
              <a:t>say </a:t>
            </a:r>
            <a:r>
              <a:rPr lang="en-US" sz="2000" dirty="0" smtClean="0"/>
              <a:t>data </a:t>
            </a:r>
            <a:r>
              <a:rPr lang="en-US" sz="2000" dirty="0"/>
              <a:t>that you can import from various other proprietary file </a:t>
            </a:r>
            <a:r>
              <a:rPr lang="en-US" sz="2000" dirty="0" smtClean="0"/>
              <a:t>formats?  Yep!  For example</a:t>
            </a:r>
            <a:endParaRPr lang="en-US" sz="2000" dirty="0"/>
          </a:p>
          <a:p>
            <a:endParaRPr lang="en-US" sz="2000" dirty="0" smtClean="0"/>
          </a:p>
        </p:txBody>
      </p:sp>
      <p:sp>
        <p:nvSpPr>
          <p:cNvPr id="5" name="TextBox 4"/>
          <p:cNvSpPr txBox="1"/>
          <p:nvPr/>
        </p:nvSpPr>
        <p:spPr>
          <a:xfrm>
            <a:off x="112102" y="2390939"/>
            <a:ext cx="8919796" cy="3785652"/>
          </a:xfrm>
          <a:prstGeom prst="rect">
            <a:avLst/>
          </a:prstGeom>
          <a:noFill/>
        </p:spPr>
        <p:txBody>
          <a:bodyPr wrap="square" rtlCol="0">
            <a:spAutoFit/>
          </a:bodyPr>
          <a:lstStyle/>
          <a:p>
            <a:pPr marL="1200150" lvl="2" indent="-285750">
              <a:buFont typeface="Arial" panose="020B0604020202020204" pitchFamily="34" charset="0"/>
              <a:buChar char="•"/>
            </a:pPr>
            <a:r>
              <a:rPr lang="en-US" sz="2400" dirty="0"/>
              <a:t>Excel</a:t>
            </a:r>
          </a:p>
          <a:p>
            <a:pPr marL="1200150" lvl="2" indent="-285750">
              <a:buFont typeface="Arial" panose="020B0604020202020204" pitchFamily="34" charset="0"/>
              <a:buChar char="•"/>
            </a:pPr>
            <a:r>
              <a:rPr lang="en-US" sz="2400" dirty="0"/>
              <a:t>Access</a:t>
            </a:r>
          </a:p>
          <a:p>
            <a:pPr marL="1200150" lvl="2" indent="-285750">
              <a:buFont typeface="Arial" panose="020B0604020202020204" pitchFamily="34" charset="0"/>
              <a:buChar char="•"/>
            </a:pPr>
            <a:r>
              <a:rPr lang="en-US" sz="2400" dirty="0"/>
              <a:t>Csv or tab delimited files</a:t>
            </a:r>
          </a:p>
          <a:p>
            <a:pPr marL="1200150" lvl="2" indent="-285750">
              <a:buFont typeface="Arial" panose="020B0604020202020204" pitchFamily="34" charset="0"/>
              <a:buChar char="•"/>
            </a:pPr>
            <a:r>
              <a:rPr lang="en-US" sz="2400" dirty="0"/>
              <a:t>Dbase</a:t>
            </a:r>
          </a:p>
          <a:p>
            <a:pPr marL="1200150" lvl="2" indent="-285750">
              <a:buFont typeface="Arial" panose="020B0604020202020204" pitchFamily="34" charset="0"/>
              <a:buChar char="•"/>
            </a:pPr>
            <a:r>
              <a:rPr lang="en-US" sz="2400" dirty="0"/>
              <a:t>JMP</a:t>
            </a:r>
          </a:p>
          <a:p>
            <a:pPr marL="1200150" lvl="2" indent="-285750">
              <a:buFont typeface="Arial" panose="020B0604020202020204" pitchFamily="34" charset="0"/>
              <a:buChar char="•"/>
            </a:pPr>
            <a:r>
              <a:rPr lang="en-US" sz="2400" dirty="0"/>
              <a:t>SPSS</a:t>
            </a:r>
          </a:p>
          <a:p>
            <a:pPr marL="1200150" lvl="2" indent="-285750">
              <a:buFont typeface="Arial" panose="020B0604020202020204" pitchFamily="34" charset="0"/>
              <a:buChar char="•"/>
            </a:pPr>
            <a:r>
              <a:rPr lang="en-US" sz="2400" dirty="0"/>
              <a:t>Stata</a:t>
            </a:r>
          </a:p>
          <a:p>
            <a:pPr marL="1200150" lvl="2" indent="-285750">
              <a:buFont typeface="Arial" panose="020B0604020202020204" pitchFamily="34" charset="0"/>
              <a:buChar char="•"/>
            </a:pPr>
            <a:r>
              <a:rPr lang="en-US" sz="2400" dirty="0"/>
              <a:t>Paradox</a:t>
            </a:r>
          </a:p>
          <a:p>
            <a:pPr marL="1200150" lvl="2" indent="-285750">
              <a:buFont typeface="Arial" panose="020B0604020202020204" pitchFamily="34" charset="0"/>
              <a:buChar char="•"/>
            </a:pPr>
            <a:r>
              <a:rPr lang="en-US" sz="2400" dirty="0" smtClean="0"/>
              <a:t>Lotus</a:t>
            </a:r>
          </a:p>
          <a:p>
            <a:pPr marL="1200150" lvl="2" indent="-285750">
              <a:buFont typeface="Arial" panose="020B0604020202020204" pitchFamily="34" charset="0"/>
              <a:buChar char="•"/>
            </a:pPr>
            <a:r>
              <a:rPr lang="en-US" sz="2400" dirty="0" smtClean="0"/>
              <a:t>and </a:t>
            </a:r>
            <a:r>
              <a:rPr lang="en-US" sz="2400" dirty="0"/>
              <a:t>more</a:t>
            </a:r>
            <a:r>
              <a:rPr lang="en-US" sz="2400" dirty="0" smtClean="0"/>
              <a:t>!</a:t>
            </a:r>
            <a:endParaRPr lang="en-US" sz="2400" dirty="0"/>
          </a:p>
        </p:txBody>
      </p:sp>
    </p:spTree>
    <p:extLst>
      <p:ext uri="{BB962C8B-B14F-4D97-AF65-F5344CB8AC3E}">
        <p14:creationId xmlns:p14="http://schemas.microsoft.com/office/powerpoint/2010/main" val="3129550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178044" y="1059570"/>
            <a:ext cx="8853854" cy="1143000"/>
          </a:xfrm>
        </p:spPr>
        <p:txBody>
          <a:bodyPr>
            <a:normAutofit fontScale="90000"/>
          </a:bodyPr>
          <a:lstStyle/>
          <a:p>
            <a:r>
              <a:rPr lang="en-US" dirty="0" smtClean="0"/>
              <a:t>You can also reach into various data structures using…</a:t>
            </a:r>
            <a:endParaRPr lang="en-US" dirty="0"/>
          </a:p>
        </p:txBody>
      </p:sp>
      <p:sp>
        <p:nvSpPr>
          <p:cNvPr id="5" name="TextBox 4"/>
          <p:cNvSpPr txBox="1"/>
          <p:nvPr/>
        </p:nvSpPr>
        <p:spPr>
          <a:xfrm>
            <a:off x="-109570" y="3006791"/>
            <a:ext cx="8919796" cy="3046988"/>
          </a:xfrm>
          <a:prstGeom prst="rect">
            <a:avLst/>
          </a:prstGeom>
          <a:noFill/>
        </p:spPr>
        <p:txBody>
          <a:bodyPr wrap="square" rtlCol="0">
            <a:spAutoFit/>
          </a:bodyPr>
          <a:lstStyle/>
          <a:p>
            <a:pPr marL="1200150" lvl="2" indent="-285750">
              <a:buFont typeface="Arial" panose="020B0604020202020204" pitchFamily="34" charset="0"/>
              <a:buChar char="•"/>
            </a:pPr>
            <a:r>
              <a:rPr lang="en-US" sz="2400" dirty="0" smtClean="0"/>
              <a:t>ODBC processes</a:t>
            </a:r>
          </a:p>
          <a:p>
            <a:pPr marL="1200150" lvl="2" indent="-285750">
              <a:buFont typeface="Arial" panose="020B0604020202020204" pitchFamily="34" charset="0"/>
              <a:buChar char="•"/>
            </a:pPr>
            <a:endParaRPr lang="en-US" sz="2400" dirty="0"/>
          </a:p>
          <a:p>
            <a:pPr marL="1200150" lvl="2" indent="-285750">
              <a:buFont typeface="Arial" panose="020B0604020202020204" pitchFamily="34" charset="0"/>
              <a:buChar char="•"/>
            </a:pPr>
            <a:r>
              <a:rPr lang="en-US" sz="2400" dirty="0" smtClean="0"/>
              <a:t>SQL databases</a:t>
            </a:r>
          </a:p>
          <a:p>
            <a:pPr marL="1200150" lvl="2" indent="-285750">
              <a:buFont typeface="Arial" panose="020B0604020202020204" pitchFamily="34" charset="0"/>
              <a:buChar char="•"/>
            </a:pPr>
            <a:endParaRPr lang="en-US" sz="2400" dirty="0"/>
          </a:p>
          <a:p>
            <a:pPr marL="1200150" lvl="2" indent="-285750">
              <a:buFont typeface="Arial" panose="020B0604020202020204" pitchFamily="34" charset="0"/>
              <a:buChar char="•"/>
            </a:pPr>
            <a:r>
              <a:rPr lang="en-US" sz="2400" dirty="0" smtClean="0"/>
              <a:t>Hadoop file systems</a:t>
            </a:r>
          </a:p>
          <a:p>
            <a:pPr marL="1200150" lvl="2" indent="-285750">
              <a:buFont typeface="Arial" panose="020B0604020202020204" pitchFamily="34" charset="0"/>
              <a:buChar char="•"/>
            </a:pPr>
            <a:endParaRPr lang="en-US" sz="2400" dirty="0"/>
          </a:p>
          <a:p>
            <a:pPr marL="1200150" lvl="2" indent="-285750">
              <a:buFont typeface="Arial" panose="020B0604020202020204" pitchFamily="34" charset="0"/>
              <a:buChar char="•"/>
            </a:pPr>
            <a:r>
              <a:rPr lang="en-US" sz="2400" dirty="0"/>
              <a:t>a</a:t>
            </a:r>
            <a:r>
              <a:rPr lang="en-US" sz="2400" dirty="0" smtClean="0"/>
              <a:t>nd more!</a:t>
            </a:r>
            <a:endParaRPr lang="en-US" sz="2400" dirty="0"/>
          </a:p>
          <a:p>
            <a:pPr lvl="2"/>
            <a:endParaRPr lang="en-US" sz="2400" dirty="0"/>
          </a:p>
        </p:txBody>
      </p:sp>
    </p:spTree>
    <p:extLst>
      <p:ext uri="{BB962C8B-B14F-4D97-AF65-F5344CB8AC3E}">
        <p14:creationId xmlns:p14="http://schemas.microsoft.com/office/powerpoint/2010/main" val="2415995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145073" y="791716"/>
            <a:ext cx="8853854" cy="1143000"/>
          </a:xfrm>
        </p:spPr>
        <p:txBody>
          <a:bodyPr>
            <a:normAutofit fontScale="90000"/>
          </a:bodyPr>
          <a:lstStyle/>
          <a:p>
            <a:r>
              <a:rPr lang="en-US" dirty="0" smtClean="0"/>
              <a:t>Here is just one example for importing excel files…</a:t>
            </a:r>
            <a:endParaRPr lang="en-US" dirty="0"/>
          </a:p>
        </p:txBody>
      </p:sp>
      <p:sp>
        <p:nvSpPr>
          <p:cNvPr id="5" name="TextBox 4"/>
          <p:cNvSpPr txBox="1"/>
          <p:nvPr/>
        </p:nvSpPr>
        <p:spPr>
          <a:xfrm>
            <a:off x="-774589" y="3089919"/>
            <a:ext cx="9853934" cy="2185214"/>
          </a:xfrm>
          <a:prstGeom prst="rect">
            <a:avLst/>
          </a:prstGeom>
          <a:noFill/>
        </p:spPr>
        <p:txBody>
          <a:bodyPr wrap="square" rtlCol="0">
            <a:spAutoFit/>
          </a:bodyPr>
          <a:lstStyle/>
          <a:p>
            <a:pPr lvl="2"/>
            <a:r>
              <a:rPr lang="en-US" sz="1600" dirty="0" err="1"/>
              <a:t>proc</a:t>
            </a:r>
            <a:r>
              <a:rPr lang="en-US" sz="1600" dirty="0"/>
              <a:t> import file</a:t>
            </a:r>
            <a:r>
              <a:rPr lang="en-US" sz="1600" dirty="0" smtClean="0"/>
              <a:t>=“c:\folder\</a:t>
            </a:r>
            <a:r>
              <a:rPr lang="en-US" sz="1600" dirty="0" err="1" smtClean="0"/>
              <a:t>myfolders</a:t>
            </a:r>
            <a:r>
              <a:rPr lang="en-US" sz="1600" dirty="0" smtClean="0"/>
              <a:t>\import\shoes_startrow.xlsx“  </a:t>
            </a:r>
            <a:r>
              <a:rPr lang="en-US" sz="1600" dirty="0" smtClean="0">
                <a:solidFill>
                  <a:srgbClr val="FF0000"/>
                </a:solidFill>
              </a:rPr>
              <a:t>here is the excel file</a:t>
            </a:r>
            <a:endParaRPr lang="en-US" sz="1600" dirty="0">
              <a:solidFill>
                <a:srgbClr val="FF0000"/>
              </a:solidFill>
            </a:endParaRPr>
          </a:p>
          <a:p>
            <a:pPr lvl="2"/>
            <a:r>
              <a:rPr lang="en-US" sz="1600" dirty="0"/>
              <a:t>    </a:t>
            </a:r>
            <a:r>
              <a:rPr lang="en-US" sz="1600" dirty="0" smtClean="0"/>
              <a:t>out=</a:t>
            </a:r>
            <a:r>
              <a:rPr lang="en-US" sz="1600" dirty="0" err="1" smtClean="0"/>
              <a:t>work.shoes</a:t>
            </a:r>
            <a:r>
              <a:rPr lang="en-US" sz="1600" dirty="0" smtClean="0"/>
              <a:t>    </a:t>
            </a:r>
            <a:r>
              <a:rPr lang="en-US" sz="1600" dirty="0" smtClean="0">
                <a:solidFill>
                  <a:srgbClr val="FF0000"/>
                </a:solidFill>
              </a:rPr>
              <a:t>the resultant imported file is going to be a permanent SAS system file</a:t>
            </a:r>
            <a:endParaRPr lang="en-US" sz="1600" dirty="0">
              <a:solidFill>
                <a:srgbClr val="FF0000"/>
              </a:solidFill>
            </a:endParaRPr>
          </a:p>
          <a:p>
            <a:pPr lvl="2"/>
            <a:r>
              <a:rPr lang="en-US" sz="1600" dirty="0"/>
              <a:t>    </a:t>
            </a:r>
            <a:r>
              <a:rPr lang="en-US" sz="1600" dirty="0" err="1" smtClean="0"/>
              <a:t>dbms</a:t>
            </a:r>
            <a:r>
              <a:rPr lang="en-US" sz="1600" dirty="0" smtClean="0"/>
              <a:t>=</a:t>
            </a:r>
            <a:r>
              <a:rPr lang="en-US" sz="1600" dirty="0" err="1" smtClean="0"/>
              <a:t>xlsx</a:t>
            </a:r>
            <a:r>
              <a:rPr lang="en-US" sz="1600" dirty="0" smtClean="0"/>
              <a:t>            </a:t>
            </a:r>
            <a:r>
              <a:rPr lang="en-US" sz="1600" dirty="0" smtClean="0">
                <a:solidFill>
                  <a:srgbClr val="FF0000"/>
                </a:solidFill>
              </a:rPr>
              <a:t>the input file type is excel</a:t>
            </a:r>
            <a:endParaRPr lang="en-US" sz="1600" dirty="0">
              <a:solidFill>
                <a:srgbClr val="FF0000"/>
              </a:solidFill>
            </a:endParaRPr>
          </a:p>
          <a:p>
            <a:pPr lvl="2"/>
            <a:r>
              <a:rPr lang="en-US" sz="1600" dirty="0"/>
              <a:t>    replace</a:t>
            </a:r>
            <a:r>
              <a:rPr lang="en-US" sz="1600" dirty="0" smtClean="0"/>
              <a:t>;                </a:t>
            </a:r>
            <a:r>
              <a:rPr lang="en-US" sz="1600" dirty="0" err="1" smtClean="0">
                <a:solidFill>
                  <a:srgbClr val="FF0000"/>
                </a:solidFill>
              </a:rPr>
              <a:t>proc</a:t>
            </a:r>
            <a:r>
              <a:rPr lang="en-US" sz="1600" dirty="0" smtClean="0">
                <a:solidFill>
                  <a:srgbClr val="FF0000"/>
                </a:solidFill>
              </a:rPr>
              <a:t> import won’t by default replace existing files</a:t>
            </a:r>
            <a:endParaRPr lang="en-US" sz="1600" dirty="0">
              <a:solidFill>
                <a:srgbClr val="FF0000"/>
              </a:solidFill>
            </a:endParaRPr>
          </a:p>
          <a:p>
            <a:pPr lvl="2"/>
            <a:r>
              <a:rPr lang="en-US" sz="1600" dirty="0"/>
              <a:t>    </a:t>
            </a:r>
            <a:r>
              <a:rPr lang="en-US" sz="1600" dirty="0" err="1"/>
              <a:t>datarow</a:t>
            </a:r>
            <a:r>
              <a:rPr lang="en-US" sz="1600" dirty="0"/>
              <a:t>=4</a:t>
            </a:r>
            <a:r>
              <a:rPr lang="en-US" sz="1600" dirty="0" smtClean="0"/>
              <a:t>;           </a:t>
            </a:r>
            <a:r>
              <a:rPr lang="en-US" sz="1600" dirty="0" smtClean="0">
                <a:solidFill>
                  <a:srgbClr val="FF0000"/>
                </a:solidFill>
              </a:rPr>
              <a:t>the data starts on row 4</a:t>
            </a:r>
          </a:p>
          <a:p>
            <a:pPr lvl="2"/>
            <a:r>
              <a:rPr lang="en-US" sz="1600" dirty="0"/>
              <a:t> </a:t>
            </a:r>
            <a:r>
              <a:rPr lang="en-US" sz="1600" dirty="0" smtClean="0"/>
              <a:t>   </a:t>
            </a:r>
            <a:r>
              <a:rPr lang="en-US" sz="1600" dirty="0" err="1" smtClean="0"/>
              <a:t>getnames</a:t>
            </a:r>
            <a:r>
              <a:rPr lang="en-US" sz="1600" dirty="0" smtClean="0"/>
              <a:t>=no;      </a:t>
            </a:r>
            <a:r>
              <a:rPr lang="en-US" sz="1600" dirty="0" smtClean="0">
                <a:solidFill>
                  <a:srgbClr val="FF0000"/>
                </a:solidFill>
              </a:rPr>
              <a:t>there are no column headers in the excel file</a:t>
            </a:r>
            <a:endParaRPr lang="en-US" sz="1600" dirty="0">
              <a:solidFill>
                <a:srgbClr val="FF0000"/>
              </a:solidFill>
            </a:endParaRPr>
          </a:p>
          <a:p>
            <a:pPr lvl="2"/>
            <a:r>
              <a:rPr lang="en-US" sz="1600" dirty="0"/>
              <a:t>run; </a:t>
            </a:r>
          </a:p>
          <a:p>
            <a:pPr lvl="2"/>
            <a:endParaRPr lang="en-US" sz="2400" dirty="0"/>
          </a:p>
        </p:txBody>
      </p:sp>
      <p:sp>
        <p:nvSpPr>
          <p:cNvPr id="2" name="TextBox 1"/>
          <p:cNvSpPr txBox="1"/>
          <p:nvPr/>
        </p:nvSpPr>
        <p:spPr>
          <a:xfrm>
            <a:off x="406400" y="5781964"/>
            <a:ext cx="8597225" cy="369332"/>
          </a:xfrm>
          <a:prstGeom prst="rect">
            <a:avLst/>
          </a:prstGeom>
          <a:noFill/>
        </p:spPr>
        <p:txBody>
          <a:bodyPr wrap="none" rtlCol="0">
            <a:spAutoFit/>
          </a:bodyPr>
          <a:lstStyle/>
          <a:p>
            <a:r>
              <a:rPr lang="en-US" dirty="0" smtClean="0"/>
              <a:t>Read the manual for figuring out how to read in other types of proprietary file types!</a:t>
            </a:r>
            <a:endParaRPr lang="en-US" dirty="0"/>
          </a:p>
        </p:txBody>
      </p:sp>
    </p:spTree>
    <p:extLst>
      <p:ext uri="{BB962C8B-B14F-4D97-AF65-F5344CB8AC3E}">
        <p14:creationId xmlns:p14="http://schemas.microsoft.com/office/powerpoint/2010/main" val="2798891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675565" y="2744883"/>
            <a:ext cx="8229600" cy="1143000"/>
          </a:xfrm>
        </p:spPr>
        <p:txBody>
          <a:bodyPr>
            <a:normAutofit fontScale="90000"/>
          </a:bodyPr>
          <a:lstStyle/>
          <a:p>
            <a:r>
              <a:rPr lang="en-US" dirty="0" smtClean="0"/>
              <a:t>Reading in Raw data with SAS Base</a:t>
            </a:r>
            <a:endParaRPr lang="en-US" dirty="0"/>
          </a:p>
        </p:txBody>
      </p:sp>
    </p:spTree>
    <p:extLst>
      <p:ext uri="{BB962C8B-B14F-4D97-AF65-F5344CB8AC3E}">
        <p14:creationId xmlns:p14="http://schemas.microsoft.com/office/powerpoint/2010/main" val="733750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178044" y="638815"/>
            <a:ext cx="8853854" cy="1143000"/>
          </a:xfrm>
        </p:spPr>
        <p:txBody>
          <a:bodyPr>
            <a:normAutofit fontScale="90000"/>
          </a:bodyPr>
          <a:lstStyle/>
          <a:p>
            <a:r>
              <a:rPr lang="en-US" dirty="0" smtClean="0"/>
              <a:t>We are going to concentrate on reading raw ASCII files</a:t>
            </a:r>
            <a:endParaRPr lang="en-US" dirty="0"/>
          </a:p>
        </p:txBody>
      </p:sp>
      <p:sp>
        <p:nvSpPr>
          <p:cNvPr id="2" name="TextBox 1"/>
          <p:cNvSpPr txBox="1"/>
          <p:nvPr/>
        </p:nvSpPr>
        <p:spPr>
          <a:xfrm>
            <a:off x="112102" y="1901638"/>
            <a:ext cx="8919796" cy="4616648"/>
          </a:xfrm>
          <a:prstGeom prst="rect">
            <a:avLst/>
          </a:prstGeom>
          <a:noFill/>
        </p:spPr>
        <p:txBody>
          <a:bodyPr wrap="square" rtlCol="0">
            <a:spAutoFit/>
          </a:bodyPr>
          <a:lstStyle/>
          <a:p>
            <a:r>
              <a:rPr lang="en-US" sz="2000" dirty="0" smtClean="0"/>
              <a:t>That’s the format of the NCS data set.  Let’s look at the set up for doing that!</a:t>
            </a:r>
          </a:p>
          <a:p>
            <a:endParaRPr lang="en-US" sz="2000" dirty="0"/>
          </a:p>
          <a:p>
            <a:endParaRPr lang="en-US" sz="2000" dirty="0" smtClean="0"/>
          </a:p>
          <a:p>
            <a:r>
              <a:rPr lang="en-US" dirty="0" err="1"/>
              <a:t>libname</a:t>
            </a:r>
            <a:r>
              <a:rPr lang="en-US" dirty="0"/>
              <a:t> </a:t>
            </a:r>
            <a:r>
              <a:rPr lang="en-US" dirty="0" err="1"/>
              <a:t>mylib</a:t>
            </a:r>
            <a:r>
              <a:rPr lang="en-US" dirty="0"/>
              <a:t> "P</a:t>
            </a:r>
            <a:r>
              <a:rPr lang="en-US" dirty="0" smtClean="0"/>
              <a:t>:\";     </a:t>
            </a:r>
            <a:r>
              <a:rPr lang="en-US" dirty="0" smtClean="0">
                <a:solidFill>
                  <a:srgbClr val="FF0000"/>
                </a:solidFill>
              </a:rPr>
              <a:t>set up nickname for location of SAS system files</a:t>
            </a:r>
          </a:p>
          <a:p>
            <a:endParaRPr lang="en-US" dirty="0"/>
          </a:p>
          <a:p>
            <a:r>
              <a:rPr lang="en-US" dirty="0"/>
              <a:t>filename </a:t>
            </a:r>
            <a:r>
              <a:rPr lang="en-US" dirty="0" err="1"/>
              <a:t>bigrec</a:t>
            </a:r>
            <a:r>
              <a:rPr lang="en-US" dirty="0"/>
              <a:t> "P:\fa15_data.txt"  </a:t>
            </a:r>
            <a:r>
              <a:rPr lang="en-US" dirty="0" err="1"/>
              <a:t>lrecl</a:t>
            </a:r>
            <a:r>
              <a:rPr lang="en-US" dirty="0"/>
              <a:t> = 65576</a:t>
            </a:r>
            <a:r>
              <a:rPr lang="en-US" dirty="0" smtClean="0"/>
              <a:t>;   </a:t>
            </a:r>
            <a:r>
              <a:rPr lang="en-US" dirty="0" smtClean="0">
                <a:solidFill>
                  <a:srgbClr val="FF0000"/>
                </a:solidFill>
              </a:rPr>
              <a:t>give nickname to raw data file</a:t>
            </a:r>
            <a:endParaRPr lang="en-US" dirty="0"/>
          </a:p>
          <a:p>
            <a:endParaRPr lang="en-US" sz="2000" dirty="0" smtClean="0"/>
          </a:p>
          <a:p>
            <a:endParaRPr lang="en-US" sz="2000" dirty="0"/>
          </a:p>
          <a:p>
            <a:r>
              <a:rPr lang="en-US" sz="2000" dirty="0" smtClean="0"/>
              <a:t>Note that the filename command points directly at the raw data file.  The </a:t>
            </a:r>
            <a:r>
              <a:rPr lang="en-US" sz="2000" dirty="0" err="1" smtClean="0"/>
              <a:t>lrecl</a:t>
            </a:r>
            <a:r>
              <a:rPr lang="en-US" sz="2000" dirty="0" smtClean="0"/>
              <a:t> statement is necessary because each record in the file is over 32,000 bytes long and so it is very necessary to tell SAS that.  Otherwise SAS will only read the first 32,000 characters of each record.</a:t>
            </a:r>
          </a:p>
          <a:p>
            <a:endParaRPr lang="en-US" sz="2000" dirty="0"/>
          </a:p>
          <a:p>
            <a:endParaRPr lang="en-US" sz="2000" dirty="0" smtClean="0"/>
          </a:p>
          <a:p>
            <a:endParaRPr lang="en-US" sz="2000" dirty="0" smtClean="0"/>
          </a:p>
        </p:txBody>
      </p:sp>
    </p:spTree>
    <p:extLst>
      <p:ext uri="{BB962C8B-B14F-4D97-AF65-F5344CB8AC3E}">
        <p14:creationId xmlns:p14="http://schemas.microsoft.com/office/powerpoint/2010/main" val="2211746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178044" y="638815"/>
            <a:ext cx="8853854" cy="1143000"/>
          </a:xfrm>
        </p:spPr>
        <p:txBody>
          <a:bodyPr>
            <a:normAutofit fontScale="90000"/>
          </a:bodyPr>
          <a:lstStyle/>
          <a:p>
            <a:r>
              <a:rPr lang="en-US" dirty="0" smtClean="0"/>
              <a:t>We are going to concentrate on reading raw ASCII files</a:t>
            </a:r>
            <a:endParaRPr lang="en-US" dirty="0"/>
          </a:p>
        </p:txBody>
      </p:sp>
      <p:sp>
        <p:nvSpPr>
          <p:cNvPr id="2" name="TextBox 1"/>
          <p:cNvSpPr txBox="1"/>
          <p:nvPr/>
        </p:nvSpPr>
        <p:spPr>
          <a:xfrm>
            <a:off x="112102" y="1901638"/>
            <a:ext cx="8919796" cy="3477875"/>
          </a:xfrm>
          <a:prstGeom prst="rect">
            <a:avLst/>
          </a:prstGeom>
          <a:noFill/>
        </p:spPr>
        <p:txBody>
          <a:bodyPr wrap="square" rtlCol="0">
            <a:spAutoFit/>
          </a:bodyPr>
          <a:lstStyle/>
          <a:p>
            <a:r>
              <a:rPr lang="en-US" sz="2000" dirty="0" smtClean="0"/>
              <a:t>That’s the format of the NCS data set.  Let’s look at the set up for doing that!</a:t>
            </a:r>
          </a:p>
          <a:p>
            <a:endParaRPr lang="en-US" sz="2000" dirty="0"/>
          </a:p>
          <a:p>
            <a:endParaRPr lang="en-US" sz="2000" dirty="0" smtClean="0"/>
          </a:p>
          <a:p>
            <a:r>
              <a:rPr lang="en-US" sz="2000" dirty="0" err="1"/>
              <a:t>libname</a:t>
            </a:r>
            <a:r>
              <a:rPr lang="en-US" sz="2000" dirty="0"/>
              <a:t> </a:t>
            </a:r>
            <a:r>
              <a:rPr lang="en-US" sz="2000" dirty="0" err="1"/>
              <a:t>mylib</a:t>
            </a:r>
            <a:r>
              <a:rPr lang="en-US" sz="2000" dirty="0"/>
              <a:t> "P:\";</a:t>
            </a:r>
          </a:p>
          <a:p>
            <a:r>
              <a:rPr lang="en-US" sz="2000" dirty="0"/>
              <a:t>filename </a:t>
            </a:r>
            <a:r>
              <a:rPr lang="en-US" sz="2000" dirty="0" err="1"/>
              <a:t>bigrec</a:t>
            </a:r>
            <a:r>
              <a:rPr lang="en-US" sz="2000" dirty="0"/>
              <a:t> "P:\fa15_data.txt"  </a:t>
            </a:r>
            <a:r>
              <a:rPr lang="en-US" sz="2000" dirty="0" err="1"/>
              <a:t>lrecl</a:t>
            </a:r>
            <a:r>
              <a:rPr lang="en-US" sz="2000" dirty="0"/>
              <a:t> = 65576;</a:t>
            </a:r>
          </a:p>
          <a:p>
            <a:r>
              <a:rPr lang="en-US" sz="2000" dirty="0"/>
              <a:t>data </a:t>
            </a:r>
            <a:r>
              <a:rPr lang="en-US" sz="2000" dirty="0" err="1"/>
              <a:t>mytemp</a:t>
            </a:r>
            <a:r>
              <a:rPr lang="en-US" sz="2000" dirty="0" smtClean="0"/>
              <a:t>;   </a:t>
            </a:r>
            <a:r>
              <a:rPr lang="en-US" sz="2000" dirty="0" smtClean="0">
                <a:solidFill>
                  <a:srgbClr val="FF0000"/>
                </a:solidFill>
              </a:rPr>
              <a:t>set up a temporary SAS system file named </a:t>
            </a:r>
            <a:r>
              <a:rPr lang="en-US" sz="2000" dirty="0" err="1" smtClean="0">
                <a:solidFill>
                  <a:srgbClr val="FF0000"/>
                </a:solidFill>
              </a:rPr>
              <a:t>mytemp</a:t>
            </a:r>
            <a:endParaRPr lang="en-US" sz="2000" dirty="0"/>
          </a:p>
          <a:p>
            <a:r>
              <a:rPr lang="en-US" sz="2000" dirty="0" err="1"/>
              <a:t>infile</a:t>
            </a:r>
            <a:r>
              <a:rPr lang="en-US" sz="2000" dirty="0"/>
              <a:t> </a:t>
            </a:r>
            <a:r>
              <a:rPr lang="en-US" sz="2000" dirty="0" err="1"/>
              <a:t>bigrec</a:t>
            </a:r>
            <a:r>
              <a:rPr lang="en-US" sz="2000" dirty="0" smtClean="0"/>
              <a:t>;     </a:t>
            </a:r>
            <a:r>
              <a:rPr lang="en-US" sz="2000" dirty="0" smtClean="0">
                <a:solidFill>
                  <a:srgbClr val="FF0000"/>
                </a:solidFill>
              </a:rPr>
              <a:t>point SAS at the raw data file using its nickname</a:t>
            </a:r>
            <a:endParaRPr lang="en-US" sz="2000" dirty="0">
              <a:solidFill>
                <a:srgbClr val="FF0000"/>
              </a:solidFill>
            </a:endParaRPr>
          </a:p>
          <a:p>
            <a:r>
              <a:rPr lang="en-US" sz="2000" dirty="0"/>
              <a:t>input </a:t>
            </a:r>
            <a:r>
              <a:rPr lang="en-US" sz="2000" dirty="0" smtClean="0"/>
              <a:t>                </a:t>
            </a:r>
            <a:r>
              <a:rPr lang="en-US" sz="2000" dirty="0" smtClean="0">
                <a:solidFill>
                  <a:srgbClr val="FF0000"/>
                </a:solidFill>
              </a:rPr>
              <a:t>say to SAS “hey wake up!  Variables coming next!”</a:t>
            </a:r>
            <a:endParaRPr lang="en-US" sz="2000" dirty="0">
              <a:solidFill>
                <a:srgbClr val="FF0000"/>
              </a:solidFill>
            </a:endParaRPr>
          </a:p>
          <a:p>
            <a:r>
              <a:rPr lang="en-US" sz="2000" dirty="0" err="1"/>
              <a:t>myid</a:t>
            </a:r>
            <a:r>
              <a:rPr lang="en-US" sz="2000" dirty="0"/>
              <a:t> </a:t>
            </a:r>
            <a:r>
              <a:rPr lang="en-US" sz="2000" dirty="0" smtClean="0"/>
              <a:t>1-7           </a:t>
            </a:r>
            <a:r>
              <a:rPr lang="en-US" sz="2000" dirty="0" smtClean="0">
                <a:solidFill>
                  <a:srgbClr val="FF0000"/>
                </a:solidFill>
              </a:rPr>
              <a:t>the first variable is numeric and is in columns 1-7 of the record</a:t>
            </a:r>
            <a:endParaRPr lang="en-US" sz="2000" dirty="0">
              <a:solidFill>
                <a:srgbClr val="FF0000"/>
              </a:solidFill>
            </a:endParaRPr>
          </a:p>
          <a:p>
            <a:endParaRPr lang="en-US" sz="2000" dirty="0" smtClean="0"/>
          </a:p>
          <a:p>
            <a:endParaRPr lang="en-US" sz="2000" dirty="0" smtClean="0"/>
          </a:p>
        </p:txBody>
      </p:sp>
    </p:spTree>
    <p:extLst>
      <p:ext uri="{BB962C8B-B14F-4D97-AF65-F5344CB8AC3E}">
        <p14:creationId xmlns:p14="http://schemas.microsoft.com/office/powerpoint/2010/main" val="509396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2" name="TextBox 1"/>
          <p:cNvSpPr txBox="1"/>
          <p:nvPr/>
        </p:nvSpPr>
        <p:spPr>
          <a:xfrm>
            <a:off x="224204" y="659943"/>
            <a:ext cx="3987578" cy="6309420"/>
          </a:xfrm>
          <a:prstGeom prst="rect">
            <a:avLst/>
          </a:prstGeom>
          <a:noFill/>
        </p:spPr>
        <p:txBody>
          <a:bodyPr wrap="square" rtlCol="0">
            <a:spAutoFit/>
          </a:bodyPr>
          <a:lstStyle/>
          <a:p>
            <a:r>
              <a:rPr lang="en-US" sz="1400" dirty="0" err="1" smtClean="0"/>
              <a:t>libname</a:t>
            </a:r>
            <a:r>
              <a:rPr lang="en-US" sz="1400" dirty="0" smtClean="0"/>
              <a:t> </a:t>
            </a:r>
            <a:r>
              <a:rPr lang="en-US" sz="1400" dirty="0" err="1"/>
              <a:t>mylib</a:t>
            </a:r>
            <a:r>
              <a:rPr lang="en-US" sz="1400" dirty="0"/>
              <a:t> "P:\";</a:t>
            </a:r>
          </a:p>
          <a:p>
            <a:r>
              <a:rPr lang="en-US" sz="1400" dirty="0"/>
              <a:t>filename </a:t>
            </a:r>
            <a:r>
              <a:rPr lang="en-US" sz="1400" dirty="0" err="1"/>
              <a:t>bigrec</a:t>
            </a:r>
            <a:r>
              <a:rPr lang="en-US" sz="1400" dirty="0"/>
              <a:t> "P:\fa15_data.txt"  </a:t>
            </a:r>
            <a:r>
              <a:rPr lang="en-US" sz="1400" dirty="0" err="1"/>
              <a:t>lrecl</a:t>
            </a:r>
            <a:r>
              <a:rPr lang="en-US" sz="1400" dirty="0"/>
              <a:t> = 65576;</a:t>
            </a:r>
          </a:p>
          <a:p>
            <a:r>
              <a:rPr lang="en-US" sz="1400" dirty="0"/>
              <a:t>data </a:t>
            </a:r>
            <a:r>
              <a:rPr lang="en-US" sz="1400" dirty="0" err="1"/>
              <a:t>mytemp</a:t>
            </a:r>
            <a:r>
              <a:rPr lang="en-US" sz="1400" dirty="0" smtClean="0"/>
              <a:t>;   </a:t>
            </a:r>
            <a:endParaRPr lang="en-US" sz="1400" dirty="0"/>
          </a:p>
          <a:p>
            <a:r>
              <a:rPr lang="en-US" sz="1400" dirty="0" err="1"/>
              <a:t>infile</a:t>
            </a:r>
            <a:r>
              <a:rPr lang="en-US" sz="1400" dirty="0"/>
              <a:t> </a:t>
            </a:r>
            <a:r>
              <a:rPr lang="en-US" sz="1400" dirty="0" err="1"/>
              <a:t>bigrec</a:t>
            </a:r>
            <a:r>
              <a:rPr lang="en-US" sz="1400" dirty="0" smtClean="0"/>
              <a:t>; </a:t>
            </a:r>
          </a:p>
          <a:p>
            <a:r>
              <a:rPr lang="en-US" sz="1400" dirty="0" smtClean="0"/>
              <a:t>input                 </a:t>
            </a:r>
          </a:p>
          <a:p>
            <a:r>
              <a:rPr lang="en-US" sz="1400" dirty="0" err="1" smtClean="0"/>
              <a:t>myid</a:t>
            </a:r>
            <a:r>
              <a:rPr lang="en-US" sz="1400" dirty="0" smtClean="0"/>
              <a:t> 1-7</a:t>
            </a:r>
          </a:p>
          <a:p>
            <a:r>
              <a:rPr lang="en-US" sz="1400" dirty="0" err="1"/>
              <a:t>used_car_dgli</a:t>
            </a:r>
            <a:r>
              <a:rPr lang="en-US" sz="1400" dirty="0"/>
              <a:t>  3749                                                  </a:t>
            </a:r>
          </a:p>
          <a:p>
            <a:r>
              <a:rPr lang="en-US" sz="1400" dirty="0" err="1"/>
              <a:t>used_car_neit</a:t>
            </a:r>
            <a:r>
              <a:rPr lang="en-US" sz="1400" dirty="0"/>
              <a:t>  3713                                                  </a:t>
            </a:r>
          </a:p>
          <a:p>
            <a:r>
              <a:rPr lang="en-US" sz="1400" dirty="0" err="1"/>
              <a:t>used_car_agli</a:t>
            </a:r>
            <a:r>
              <a:rPr lang="en-US" sz="1400" dirty="0"/>
              <a:t>  3641                                                  </a:t>
            </a:r>
          </a:p>
          <a:p>
            <a:r>
              <a:rPr lang="en-US" sz="1400" dirty="0" err="1"/>
              <a:t>used_car_aglo</a:t>
            </a:r>
            <a:r>
              <a:rPr lang="en-US" sz="1400" dirty="0"/>
              <a:t>  3605                                                  </a:t>
            </a:r>
          </a:p>
          <a:p>
            <a:r>
              <a:rPr lang="en-US" sz="1400" dirty="0" err="1"/>
              <a:t>used_car_anya</a:t>
            </a:r>
            <a:r>
              <a:rPr lang="en-US" sz="1400" dirty="0"/>
              <a:t>  3677                                                  </a:t>
            </a:r>
          </a:p>
          <a:p>
            <a:r>
              <a:rPr lang="en-US" sz="1400" dirty="0" err="1"/>
              <a:t>used_car_anyd</a:t>
            </a:r>
            <a:r>
              <a:rPr lang="en-US" sz="1400" dirty="0"/>
              <a:t>  3821                                                  </a:t>
            </a:r>
          </a:p>
          <a:p>
            <a:r>
              <a:rPr lang="en-US" sz="1400" dirty="0" err="1"/>
              <a:t>used_car_dglo</a:t>
            </a:r>
            <a:r>
              <a:rPr lang="en-US" sz="1400" dirty="0"/>
              <a:t>  3785                                                  </a:t>
            </a:r>
          </a:p>
          <a:p>
            <a:r>
              <a:rPr lang="en-US" sz="1400" dirty="0" err="1"/>
              <a:t>no_time_healthy_meal_agli</a:t>
            </a:r>
            <a:r>
              <a:rPr lang="en-US" sz="1400" dirty="0"/>
              <a:t>  4045                                                 </a:t>
            </a:r>
          </a:p>
          <a:p>
            <a:r>
              <a:rPr lang="en-US" sz="1400" dirty="0" err="1"/>
              <a:t>no_time_healthy_meal_aglo</a:t>
            </a:r>
            <a:r>
              <a:rPr lang="en-US" sz="1400" dirty="0"/>
              <a:t>  4026                                                 </a:t>
            </a:r>
          </a:p>
          <a:p>
            <a:r>
              <a:rPr lang="en-US" sz="1400" dirty="0" err="1"/>
              <a:t>no_time_healthy_meal_anya</a:t>
            </a:r>
            <a:r>
              <a:rPr lang="en-US" sz="1400" dirty="0"/>
              <a:t>  4064                                                 </a:t>
            </a:r>
          </a:p>
          <a:p>
            <a:r>
              <a:rPr lang="en-US" sz="1400" dirty="0" err="1"/>
              <a:t>no_time_healthy_meal_anyd</a:t>
            </a:r>
            <a:r>
              <a:rPr lang="en-US" sz="1400" dirty="0"/>
              <a:t>  4140                                                 </a:t>
            </a:r>
          </a:p>
          <a:p>
            <a:r>
              <a:rPr lang="en-US" sz="1400" dirty="0" err="1"/>
              <a:t>no_time_healthy_meal_dgli</a:t>
            </a:r>
            <a:r>
              <a:rPr lang="en-US" sz="1400" dirty="0"/>
              <a:t>  4102                                                 </a:t>
            </a:r>
          </a:p>
          <a:p>
            <a:r>
              <a:rPr lang="en-US" sz="1400" dirty="0" err="1"/>
              <a:t>no_time_healthy_meal_dglo</a:t>
            </a:r>
            <a:r>
              <a:rPr lang="en-US" sz="1400" dirty="0"/>
              <a:t>  4121                                                 </a:t>
            </a:r>
          </a:p>
          <a:p>
            <a:r>
              <a:rPr lang="en-US" sz="1400" dirty="0" err="1"/>
              <a:t>no_time_healthy_meal_neit</a:t>
            </a:r>
            <a:r>
              <a:rPr lang="en-US" sz="1400" dirty="0"/>
              <a:t>  4083     </a:t>
            </a:r>
          </a:p>
          <a:p>
            <a:r>
              <a:rPr lang="en-US" sz="1400" dirty="0" err="1"/>
              <a:t>coca_cola_classic</a:t>
            </a:r>
            <a:r>
              <a:rPr lang="en-US" sz="1400" dirty="0"/>
              <a:t>  40103</a:t>
            </a:r>
          </a:p>
          <a:p>
            <a:r>
              <a:rPr lang="en-US" sz="1400" dirty="0" err="1"/>
              <a:t>espn</a:t>
            </a:r>
            <a:r>
              <a:rPr lang="en-US" sz="1400" dirty="0"/>
              <a:t>  9625</a:t>
            </a:r>
          </a:p>
          <a:p>
            <a:r>
              <a:rPr lang="en-US" sz="1400" dirty="0" err="1"/>
              <a:t>ikea</a:t>
            </a:r>
            <a:r>
              <a:rPr lang="en-US" sz="1400" dirty="0"/>
              <a:t>  43988 </a:t>
            </a:r>
          </a:p>
          <a:p>
            <a:r>
              <a:rPr lang="en-US" sz="1400" dirty="0" err="1"/>
              <a:t>kfc</a:t>
            </a:r>
            <a:r>
              <a:rPr lang="en-US" sz="1400" dirty="0"/>
              <a:t>  41650</a:t>
            </a:r>
          </a:p>
          <a:p>
            <a:r>
              <a:rPr lang="en-US" sz="1400" dirty="0" err="1"/>
              <a:t>nike</a:t>
            </a:r>
            <a:r>
              <a:rPr lang="en-US" sz="1400" dirty="0"/>
              <a:t>  42621;</a:t>
            </a:r>
          </a:p>
          <a:p>
            <a:r>
              <a:rPr lang="en-US" sz="1400" dirty="0"/>
              <a:t>run;</a:t>
            </a:r>
            <a:endParaRPr lang="en-US" sz="1400" dirty="0" smtClean="0"/>
          </a:p>
          <a:p>
            <a:endParaRPr lang="en-US" sz="2000" dirty="0" smtClean="0"/>
          </a:p>
          <a:p>
            <a:endParaRPr lang="en-US" sz="2000" dirty="0" smtClean="0"/>
          </a:p>
        </p:txBody>
      </p:sp>
      <p:sp>
        <p:nvSpPr>
          <p:cNvPr id="6" name="TextBox 5"/>
          <p:cNvSpPr txBox="1"/>
          <p:nvPr/>
        </p:nvSpPr>
        <p:spPr>
          <a:xfrm>
            <a:off x="4083737" y="1228397"/>
            <a:ext cx="3987578" cy="4708981"/>
          </a:xfrm>
          <a:prstGeom prst="rect">
            <a:avLst/>
          </a:prstGeom>
          <a:noFill/>
        </p:spPr>
        <p:txBody>
          <a:bodyPr wrap="square" rtlCol="0">
            <a:spAutoFit/>
          </a:bodyPr>
          <a:lstStyle/>
          <a:p>
            <a:r>
              <a:rPr lang="en-US" sz="2000" dirty="0" smtClean="0">
                <a:solidFill>
                  <a:srgbClr val="FF0000"/>
                </a:solidFill>
              </a:rPr>
              <a:t>Let’s read in some more variables! </a:t>
            </a:r>
          </a:p>
          <a:p>
            <a:endParaRPr lang="en-US" sz="2000" dirty="0">
              <a:solidFill>
                <a:srgbClr val="FF0000"/>
              </a:solidFill>
            </a:endParaRPr>
          </a:p>
          <a:p>
            <a:r>
              <a:rPr lang="en-US" sz="2000" dirty="0" smtClean="0">
                <a:solidFill>
                  <a:srgbClr val="FF0000"/>
                </a:solidFill>
              </a:rPr>
              <a:t>Notice that at the end of the variable list is a semicolon.</a:t>
            </a:r>
          </a:p>
          <a:p>
            <a:endParaRPr lang="en-US" sz="2000" dirty="0">
              <a:solidFill>
                <a:srgbClr val="FF0000"/>
              </a:solidFill>
            </a:endParaRPr>
          </a:p>
          <a:p>
            <a:r>
              <a:rPr lang="en-US" sz="2000" dirty="0" smtClean="0">
                <a:solidFill>
                  <a:srgbClr val="FF0000"/>
                </a:solidFill>
              </a:rPr>
              <a:t>And also a run statement!</a:t>
            </a:r>
          </a:p>
          <a:p>
            <a:endParaRPr lang="en-US" sz="2000" dirty="0">
              <a:solidFill>
                <a:srgbClr val="FF0000"/>
              </a:solidFill>
            </a:endParaRPr>
          </a:p>
          <a:p>
            <a:r>
              <a:rPr lang="en-US" sz="2000" dirty="0" smtClean="0"/>
              <a:t>If a variable is a character variable you can just say</a:t>
            </a:r>
          </a:p>
          <a:p>
            <a:endParaRPr lang="en-US" sz="2000" dirty="0"/>
          </a:p>
          <a:p>
            <a:r>
              <a:rPr lang="en-US" sz="2000" dirty="0" err="1" smtClean="0"/>
              <a:t>Myname</a:t>
            </a:r>
            <a:r>
              <a:rPr lang="en-US" sz="2000" dirty="0" smtClean="0"/>
              <a:t> $ 50-65 </a:t>
            </a:r>
          </a:p>
          <a:p>
            <a:endParaRPr lang="en-US" sz="2000" dirty="0" smtClean="0">
              <a:solidFill>
                <a:srgbClr val="FF0000"/>
              </a:solidFill>
            </a:endParaRPr>
          </a:p>
          <a:p>
            <a:r>
              <a:rPr lang="en-US" sz="2000" dirty="0" smtClean="0"/>
              <a:t>The dollar sign means character variable!</a:t>
            </a:r>
          </a:p>
        </p:txBody>
      </p:sp>
    </p:spTree>
    <p:extLst>
      <p:ext uri="{BB962C8B-B14F-4D97-AF65-F5344CB8AC3E}">
        <p14:creationId xmlns:p14="http://schemas.microsoft.com/office/powerpoint/2010/main" val="1206308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675565" y="2744883"/>
            <a:ext cx="8229600" cy="1143000"/>
          </a:xfrm>
        </p:spPr>
        <p:txBody>
          <a:bodyPr>
            <a:normAutofit fontScale="90000"/>
          </a:bodyPr>
          <a:lstStyle/>
          <a:p>
            <a:r>
              <a:rPr lang="en-US" dirty="0" smtClean="0"/>
              <a:t>The Two Types of Steps in SAS</a:t>
            </a:r>
            <a:br>
              <a:rPr lang="en-US" dirty="0" smtClean="0"/>
            </a:br>
            <a:r>
              <a:rPr lang="en-US" dirty="0" smtClean="0"/>
              <a:t/>
            </a:r>
            <a:br>
              <a:rPr lang="en-US" dirty="0" smtClean="0"/>
            </a:br>
            <a:r>
              <a:rPr lang="en-US" dirty="0" smtClean="0"/>
              <a:t>DATA steps and PROC steps</a:t>
            </a:r>
            <a:endParaRPr lang="en-US" dirty="0"/>
          </a:p>
        </p:txBody>
      </p:sp>
    </p:spTree>
    <p:extLst>
      <p:ext uri="{BB962C8B-B14F-4D97-AF65-F5344CB8AC3E}">
        <p14:creationId xmlns:p14="http://schemas.microsoft.com/office/powerpoint/2010/main" val="511365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145073" y="370960"/>
            <a:ext cx="8853854" cy="1143000"/>
          </a:xfrm>
        </p:spPr>
        <p:txBody>
          <a:bodyPr>
            <a:normAutofit/>
          </a:bodyPr>
          <a:lstStyle/>
          <a:p>
            <a:r>
              <a:rPr lang="en-US" dirty="0" smtClean="0"/>
              <a:t>DATA steps</a:t>
            </a:r>
            <a:endParaRPr lang="en-US" dirty="0"/>
          </a:p>
        </p:txBody>
      </p:sp>
      <p:sp>
        <p:nvSpPr>
          <p:cNvPr id="2" name="TextBox 1"/>
          <p:cNvSpPr txBox="1"/>
          <p:nvPr/>
        </p:nvSpPr>
        <p:spPr>
          <a:xfrm>
            <a:off x="79131" y="1513960"/>
            <a:ext cx="8919796"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DATA steps are just what it seems – code inside a DATA step is used to read in data, write out data, modify data, merge data and more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Typically you would see a DATA step like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r>
              <a:rPr lang="en-US" sz="2000" dirty="0" smtClean="0"/>
              <a:t>data </a:t>
            </a:r>
            <a:r>
              <a:rPr lang="en-US" sz="2000" dirty="0" err="1" smtClean="0"/>
              <a:t>mytemp</a:t>
            </a:r>
            <a:r>
              <a:rPr lang="en-US" sz="2000" dirty="0" smtClean="0"/>
              <a:t>;</a:t>
            </a:r>
          </a:p>
          <a:p>
            <a:endParaRPr lang="en-US" sz="2000" dirty="0" smtClean="0"/>
          </a:p>
          <a:p>
            <a:r>
              <a:rPr lang="en-US" sz="2000" dirty="0"/>
              <a:t>b</a:t>
            </a:r>
            <a:r>
              <a:rPr lang="en-US" sz="2000" dirty="0" smtClean="0"/>
              <a:t>unches of coding statements here;</a:t>
            </a:r>
          </a:p>
          <a:p>
            <a:endParaRPr lang="en-US" sz="2000" dirty="0"/>
          </a:p>
          <a:p>
            <a:r>
              <a:rPr lang="en-US" sz="2000" dirty="0"/>
              <a:t>r</a:t>
            </a:r>
            <a:r>
              <a:rPr lang="en-US" sz="2000" dirty="0" smtClean="0"/>
              <a:t>un;</a:t>
            </a:r>
          </a:p>
          <a:p>
            <a:endParaRPr lang="en-US" sz="2000" dirty="0"/>
          </a:p>
          <a:p>
            <a:r>
              <a:rPr lang="en-US" sz="2000" dirty="0" smtClean="0">
                <a:solidFill>
                  <a:srgbClr val="FF0000"/>
                </a:solidFill>
              </a:rPr>
              <a:t>Note that all SAS statements are terminated by a semicolon (;) </a:t>
            </a:r>
          </a:p>
        </p:txBody>
      </p:sp>
    </p:spTree>
    <p:extLst>
      <p:ext uri="{BB962C8B-B14F-4D97-AF65-F5344CB8AC3E}">
        <p14:creationId xmlns:p14="http://schemas.microsoft.com/office/powerpoint/2010/main" val="2527520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145073" y="370960"/>
            <a:ext cx="8853854" cy="1143000"/>
          </a:xfrm>
        </p:spPr>
        <p:txBody>
          <a:bodyPr>
            <a:normAutofit/>
          </a:bodyPr>
          <a:lstStyle/>
          <a:p>
            <a:r>
              <a:rPr lang="en-US" dirty="0" smtClean="0"/>
              <a:t>PROC steps</a:t>
            </a:r>
            <a:endParaRPr lang="en-US" dirty="0"/>
          </a:p>
        </p:txBody>
      </p:sp>
      <p:sp>
        <p:nvSpPr>
          <p:cNvPr id="2" name="TextBox 1"/>
          <p:cNvSpPr txBox="1"/>
          <p:nvPr/>
        </p:nvSpPr>
        <p:spPr>
          <a:xfrm>
            <a:off x="79131" y="1513960"/>
            <a:ext cx="8919796"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PROC steps are typically where you would run statistical models as well as some procedures like sorting data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Typically you would see a PROC step like this example</a:t>
            </a:r>
            <a:endParaRPr lang="en-US" sz="2000" dirty="0"/>
          </a:p>
          <a:p>
            <a:pPr marL="342900" indent="-342900">
              <a:buFont typeface="Arial" panose="020B0604020202020204" pitchFamily="34" charset="0"/>
              <a:buChar char="•"/>
            </a:pPr>
            <a:endParaRPr lang="en-US" sz="2000" dirty="0" smtClean="0"/>
          </a:p>
          <a:p>
            <a:r>
              <a:rPr lang="en-US" sz="2000" dirty="0" err="1"/>
              <a:t>p</a:t>
            </a:r>
            <a:r>
              <a:rPr lang="en-US" sz="2000" dirty="0" err="1" smtClean="0"/>
              <a:t>roc</a:t>
            </a:r>
            <a:r>
              <a:rPr lang="en-US" sz="2000" dirty="0" smtClean="0"/>
              <a:t> </a:t>
            </a:r>
            <a:r>
              <a:rPr lang="en-US" sz="2000" dirty="0" err="1" smtClean="0"/>
              <a:t>freq</a:t>
            </a:r>
            <a:r>
              <a:rPr lang="en-US" sz="2000" dirty="0" smtClean="0"/>
              <a:t> data</a:t>
            </a:r>
            <a:r>
              <a:rPr lang="en-US" sz="2000" dirty="0"/>
              <a:t>=</a:t>
            </a:r>
            <a:r>
              <a:rPr lang="en-US" sz="2000" dirty="0" err="1" smtClean="0"/>
              <a:t>mytemp</a:t>
            </a:r>
            <a:r>
              <a:rPr lang="en-US" sz="2000" dirty="0" smtClean="0"/>
              <a:t>;</a:t>
            </a:r>
          </a:p>
          <a:p>
            <a:endParaRPr lang="en-US" sz="2000" dirty="0" smtClean="0"/>
          </a:p>
          <a:p>
            <a:r>
              <a:rPr lang="en-US" sz="2000" dirty="0" smtClean="0"/>
              <a:t>tables w x y*z;</a:t>
            </a:r>
          </a:p>
          <a:p>
            <a:endParaRPr lang="en-US" sz="2000" dirty="0"/>
          </a:p>
          <a:p>
            <a:r>
              <a:rPr lang="en-US" sz="2000" dirty="0"/>
              <a:t>r</a:t>
            </a:r>
            <a:r>
              <a:rPr lang="en-US" sz="2000" dirty="0" smtClean="0"/>
              <a:t>un;</a:t>
            </a:r>
          </a:p>
          <a:p>
            <a:endParaRPr lang="en-US" sz="2000" dirty="0" smtClean="0"/>
          </a:p>
          <a:p>
            <a:r>
              <a:rPr lang="en-US" sz="2000" dirty="0" smtClean="0"/>
              <a:t>Notice the run statement and the semicolons to terminate statements</a:t>
            </a:r>
          </a:p>
          <a:p>
            <a:endParaRPr lang="en-US" sz="2000" dirty="0"/>
          </a:p>
          <a:p>
            <a:r>
              <a:rPr lang="en-US" sz="2000" dirty="0" smtClean="0">
                <a:solidFill>
                  <a:srgbClr val="FF0000"/>
                </a:solidFill>
              </a:rPr>
              <a:t>Note: every PROC has it’s own syntax – consult Google to find the syntax for the procedure you need </a:t>
            </a:r>
          </a:p>
        </p:txBody>
      </p:sp>
    </p:spTree>
    <p:extLst>
      <p:ext uri="{BB962C8B-B14F-4D97-AF65-F5344CB8AC3E}">
        <p14:creationId xmlns:p14="http://schemas.microsoft.com/office/powerpoint/2010/main" val="3307460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675565" y="2744883"/>
            <a:ext cx="8229600" cy="1143000"/>
          </a:xfrm>
        </p:spPr>
        <p:txBody>
          <a:bodyPr>
            <a:normAutofit fontScale="90000"/>
          </a:bodyPr>
          <a:lstStyle/>
          <a:p>
            <a:r>
              <a:rPr lang="en-US" dirty="0" smtClean="0"/>
              <a:t>Temporary and Permanent SAS system files</a:t>
            </a:r>
            <a:endParaRPr lang="en-US" dirty="0"/>
          </a:p>
        </p:txBody>
      </p:sp>
    </p:spTree>
    <p:extLst>
      <p:ext uri="{BB962C8B-B14F-4D97-AF65-F5344CB8AC3E}">
        <p14:creationId xmlns:p14="http://schemas.microsoft.com/office/powerpoint/2010/main" val="2381327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145073" y="370960"/>
            <a:ext cx="8853854" cy="1143000"/>
          </a:xfrm>
        </p:spPr>
        <p:txBody>
          <a:bodyPr>
            <a:normAutofit/>
          </a:bodyPr>
          <a:lstStyle/>
          <a:p>
            <a:r>
              <a:rPr lang="en-US" dirty="0" smtClean="0"/>
              <a:t>What in a SAS system file?</a:t>
            </a:r>
            <a:endParaRPr lang="en-US" dirty="0"/>
          </a:p>
        </p:txBody>
      </p:sp>
      <p:sp>
        <p:nvSpPr>
          <p:cNvPr id="2" name="TextBox 1"/>
          <p:cNvSpPr txBox="1"/>
          <p:nvPr/>
        </p:nvSpPr>
        <p:spPr>
          <a:xfrm>
            <a:off x="79131" y="1513960"/>
            <a:ext cx="8919796" cy="4585871"/>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Data (of course!)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Missing value markers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Variable labels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Value labels for values within variables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Internal information on variable types and formats</a:t>
            </a:r>
          </a:p>
          <a:p>
            <a:endParaRPr lang="en-US" sz="2000" dirty="0" smtClean="0"/>
          </a:p>
          <a:p>
            <a:endParaRPr lang="en-US" sz="2000" dirty="0"/>
          </a:p>
          <a:p>
            <a:pPr marL="342900" indent="-342900">
              <a:buAutoNum type="arabicPeriod" startAt="2"/>
            </a:pPr>
            <a:endParaRPr lang="en-US" dirty="0" smtClean="0"/>
          </a:p>
          <a:p>
            <a:r>
              <a:rPr lang="en-US" dirty="0" smtClean="0"/>
              <a:t> </a:t>
            </a:r>
          </a:p>
          <a:p>
            <a:endParaRPr lang="en-US" dirty="0"/>
          </a:p>
          <a:p>
            <a:endParaRPr lang="en-US" dirty="0"/>
          </a:p>
        </p:txBody>
      </p:sp>
    </p:spTree>
    <p:extLst>
      <p:ext uri="{BB962C8B-B14F-4D97-AF65-F5344CB8AC3E}">
        <p14:creationId xmlns:p14="http://schemas.microsoft.com/office/powerpoint/2010/main" val="1553987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64656" y="370960"/>
            <a:ext cx="9208655" cy="1143000"/>
          </a:xfrm>
        </p:spPr>
        <p:txBody>
          <a:bodyPr>
            <a:normAutofit fontScale="90000"/>
          </a:bodyPr>
          <a:lstStyle/>
          <a:p>
            <a:r>
              <a:rPr lang="en-US" dirty="0" smtClean="0"/>
              <a:t>There are two types of SAS system files</a:t>
            </a:r>
            <a:endParaRPr lang="en-US" dirty="0"/>
          </a:p>
        </p:txBody>
      </p:sp>
      <p:sp>
        <p:nvSpPr>
          <p:cNvPr id="2" name="TextBox 1"/>
          <p:cNvSpPr txBox="1"/>
          <p:nvPr/>
        </p:nvSpPr>
        <p:spPr>
          <a:xfrm>
            <a:off x="79131" y="1513960"/>
            <a:ext cx="8919796" cy="6894195"/>
          </a:xfrm>
          <a:prstGeom prst="rect">
            <a:avLst/>
          </a:prstGeom>
          <a:noFill/>
        </p:spPr>
        <p:txBody>
          <a:bodyPr wrap="square" rtlCol="0">
            <a:spAutoFit/>
          </a:bodyPr>
          <a:lstStyle/>
          <a:p>
            <a:pPr marL="342900" indent="-342900">
              <a:buFont typeface="Arial" panose="020B0604020202020204" pitchFamily="34" charset="0"/>
              <a:buChar char="•"/>
            </a:pPr>
            <a:r>
              <a:rPr lang="en-US" dirty="0" smtClean="0"/>
              <a:t>Temporary SAS system files – they “live” as long as your SAS program is running but are deleted once the SAS program terminates.</a:t>
            </a:r>
          </a:p>
          <a:p>
            <a:pPr marL="342900" indent="-342900">
              <a:buFont typeface="Arial" panose="020B0604020202020204" pitchFamily="34" charset="0"/>
              <a:buChar char="•"/>
            </a:pPr>
            <a:endParaRPr lang="en-US" dirty="0" smtClean="0"/>
          </a:p>
          <a:p>
            <a:pPr marL="800100" lvl="1" indent="-342900">
              <a:buFont typeface="Arial" panose="020B0604020202020204" pitchFamily="34" charset="0"/>
              <a:buChar char="•"/>
            </a:pPr>
            <a:r>
              <a:rPr lang="en-US" dirty="0" smtClean="0"/>
              <a:t>Up to 32 characters long – no embedded spaces – stay away from most special characters in names</a:t>
            </a:r>
          </a:p>
          <a:p>
            <a:pPr marL="800100" lvl="1" indent="-342900">
              <a:buFont typeface="Arial" panose="020B0604020202020204" pitchFamily="34" charset="0"/>
              <a:buChar char="•"/>
            </a:pPr>
            <a:endParaRPr lang="en-US" dirty="0" smtClean="0"/>
          </a:p>
          <a:p>
            <a:pPr marL="800100" lvl="1" indent="-342900">
              <a:buFont typeface="Arial" panose="020B0604020202020204" pitchFamily="34" charset="0"/>
              <a:buChar char="•"/>
            </a:pPr>
            <a:r>
              <a:rPr lang="en-US" dirty="0" smtClean="0"/>
              <a:t>Examples:  </a:t>
            </a:r>
            <a:r>
              <a:rPr lang="en-US" dirty="0" err="1" smtClean="0"/>
              <a:t>mytemp</a:t>
            </a:r>
            <a:r>
              <a:rPr lang="en-US" dirty="0" smtClean="0"/>
              <a:t>  or  </a:t>
            </a:r>
            <a:r>
              <a:rPr lang="en-US" dirty="0" err="1" smtClean="0"/>
              <a:t>thursday_file</a:t>
            </a:r>
            <a:r>
              <a:rPr lang="en-US" dirty="0" smtClean="0"/>
              <a:t>  or </a:t>
            </a:r>
            <a:r>
              <a:rPr lang="en-US" dirty="0" err="1" smtClean="0"/>
              <a:t>species_of_record</a:t>
            </a:r>
            <a:endParaRPr lang="en-US" dirty="0" smtClean="0"/>
          </a:p>
          <a:p>
            <a:pPr lvl="2"/>
            <a:endParaRPr lang="en-US" dirty="0"/>
          </a:p>
          <a:p>
            <a:pPr lvl="1"/>
            <a:r>
              <a:rPr lang="en-US" dirty="0" smtClean="0"/>
              <a:t>Example:</a:t>
            </a:r>
          </a:p>
          <a:p>
            <a:pPr lvl="1"/>
            <a:endParaRPr lang="en-US" dirty="0"/>
          </a:p>
          <a:p>
            <a:pPr lvl="1"/>
            <a:r>
              <a:rPr lang="en-US" dirty="0"/>
              <a:t>d</a:t>
            </a:r>
            <a:r>
              <a:rPr lang="en-US" dirty="0" smtClean="0"/>
              <a:t>ata </a:t>
            </a:r>
            <a:r>
              <a:rPr lang="en-US" dirty="0" err="1" smtClean="0">
                <a:solidFill>
                  <a:srgbClr val="0070C0"/>
                </a:solidFill>
              </a:rPr>
              <a:t>mytemp</a:t>
            </a:r>
            <a:r>
              <a:rPr lang="en-US" dirty="0" smtClean="0"/>
              <a:t>;</a:t>
            </a:r>
          </a:p>
          <a:p>
            <a:pPr lvl="1"/>
            <a:r>
              <a:rPr lang="en-US" dirty="0"/>
              <a:t>b</a:t>
            </a:r>
            <a:r>
              <a:rPr lang="en-US" dirty="0" smtClean="0"/>
              <a:t>unches of coding…;</a:t>
            </a:r>
          </a:p>
          <a:p>
            <a:pPr lvl="1"/>
            <a:r>
              <a:rPr lang="en-US" dirty="0"/>
              <a:t>r</a:t>
            </a:r>
            <a:r>
              <a:rPr lang="en-US" dirty="0" smtClean="0"/>
              <a:t>un;</a:t>
            </a:r>
          </a:p>
          <a:p>
            <a:pPr lvl="1"/>
            <a:endParaRPr lang="en-US" dirty="0"/>
          </a:p>
          <a:p>
            <a:pPr lvl="1"/>
            <a:r>
              <a:rPr lang="en-US" dirty="0" smtClean="0"/>
              <a:t>You can always tell a temporary SAS system file because it only has one part to the filename!  And notice the run statement – no step gets done without a run statement!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endParaRPr lang="en-US" dirty="0"/>
          </a:p>
          <a:p>
            <a:endParaRPr lang="en-US" dirty="0"/>
          </a:p>
        </p:txBody>
      </p:sp>
    </p:spTree>
    <p:extLst>
      <p:ext uri="{BB962C8B-B14F-4D97-AF65-F5344CB8AC3E}">
        <p14:creationId xmlns:p14="http://schemas.microsoft.com/office/powerpoint/2010/main" val="3636301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64656" y="370960"/>
            <a:ext cx="9208655" cy="1143000"/>
          </a:xfrm>
        </p:spPr>
        <p:txBody>
          <a:bodyPr>
            <a:normAutofit fontScale="90000"/>
          </a:bodyPr>
          <a:lstStyle/>
          <a:p>
            <a:r>
              <a:rPr lang="en-US" dirty="0" smtClean="0"/>
              <a:t>There are two types of SAS system files</a:t>
            </a:r>
            <a:endParaRPr lang="en-US" dirty="0"/>
          </a:p>
        </p:txBody>
      </p:sp>
      <p:sp>
        <p:nvSpPr>
          <p:cNvPr id="2" name="TextBox 1"/>
          <p:cNvSpPr txBox="1"/>
          <p:nvPr/>
        </p:nvSpPr>
        <p:spPr>
          <a:xfrm>
            <a:off x="79131" y="1513960"/>
            <a:ext cx="8919796" cy="98796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Permanent SAS system files – they live permanently on some storage device – your laptop hard drive, a server, etc.</a:t>
            </a:r>
          </a:p>
          <a:p>
            <a:pPr marL="342900"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The </a:t>
            </a:r>
            <a:r>
              <a:rPr lang="en-US" sz="2000" dirty="0" err="1" smtClean="0"/>
              <a:t>libname</a:t>
            </a:r>
            <a:r>
              <a:rPr lang="en-US" sz="2000" dirty="0" smtClean="0"/>
              <a:t> statement says </a:t>
            </a:r>
          </a:p>
          <a:p>
            <a:pPr marL="1257300" lvl="2" indent="-342900">
              <a:buFont typeface="Arial" panose="020B0604020202020204" pitchFamily="34" charset="0"/>
              <a:buChar char="•"/>
            </a:pPr>
            <a:r>
              <a:rPr lang="en-US" sz="2000" dirty="0" smtClean="0"/>
              <a:t>“hey – I want to point at a particular spot where the permanent SAS system file lives” in this case P:\mydir\mysubdir</a:t>
            </a:r>
          </a:p>
          <a:p>
            <a:pPr marL="1257300" lvl="2" indent="-342900">
              <a:buFont typeface="Arial" panose="020B0604020202020204" pitchFamily="34" charset="0"/>
              <a:buChar char="•"/>
            </a:pPr>
            <a:r>
              <a:rPr lang="en-US" sz="2000" dirty="0" smtClean="0"/>
              <a:t>To make life simple just nickname that spot </a:t>
            </a:r>
            <a:r>
              <a:rPr lang="en-US" sz="2000" dirty="0" err="1" smtClean="0">
                <a:solidFill>
                  <a:srgbClr val="FF0000"/>
                </a:solidFill>
              </a:rPr>
              <a:t>mylib</a:t>
            </a:r>
            <a:endParaRPr lang="en-US" sz="2000" dirty="0" smtClean="0">
              <a:solidFill>
                <a:srgbClr val="FF0000"/>
              </a:solidFill>
            </a:endParaRPr>
          </a:p>
          <a:p>
            <a:pPr marL="1257300" lvl="2" indent="-342900">
              <a:buFont typeface="Arial" panose="020B0604020202020204" pitchFamily="34" charset="0"/>
              <a:buChar char="•"/>
            </a:pPr>
            <a:endParaRPr lang="en-US" sz="2000" dirty="0"/>
          </a:p>
          <a:p>
            <a:pPr lvl="1"/>
            <a:r>
              <a:rPr lang="en-US" sz="2000" dirty="0" err="1"/>
              <a:t>l</a:t>
            </a:r>
            <a:r>
              <a:rPr lang="en-US" sz="2000" dirty="0" err="1" smtClean="0"/>
              <a:t>ibname</a:t>
            </a:r>
            <a:r>
              <a:rPr lang="en-US" sz="2000" dirty="0" smtClean="0"/>
              <a:t> </a:t>
            </a:r>
            <a:r>
              <a:rPr lang="en-US" sz="2000" dirty="0" err="1" smtClean="0">
                <a:solidFill>
                  <a:srgbClr val="FF0000"/>
                </a:solidFill>
              </a:rPr>
              <a:t>mylib</a:t>
            </a:r>
            <a:r>
              <a:rPr lang="en-US" sz="2000" dirty="0" smtClean="0"/>
              <a:t> ‘P:\</a:t>
            </a:r>
            <a:r>
              <a:rPr lang="en-US" sz="2000" dirty="0" err="1" smtClean="0"/>
              <a:t>mydir</a:t>
            </a:r>
            <a:r>
              <a:rPr lang="en-US" sz="2000" dirty="0" smtClean="0"/>
              <a:t>\</a:t>
            </a:r>
            <a:r>
              <a:rPr lang="en-US" sz="2000" dirty="0" err="1" smtClean="0"/>
              <a:t>mysubdir</a:t>
            </a:r>
            <a:r>
              <a:rPr lang="en-US" sz="2000" dirty="0" smtClean="0"/>
              <a:t>’;</a:t>
            </a:r>
          </a:p>
          <a:p>
            <a:pPr lvl="1"/>
            <a:endParaRPr lang="en-US" sz="2000" dirty="0"/>
          </a:p>
          <a:p>
            <a:pPr lvl="1"/>
            <a:r>
              <a:rPr lang="en-US" sz="2000" dirty="0"/>
              <a:t>d</a:t>
            </a:r>
            <a:r>
              <a:rPr lang="en-US" sz="2000" dirty="0" smtClean="0"/>
              <a:t>ata </a:t>
            </a:r>
            <a:r>
              <a:rPr lang="en-US" sz="2000" dirty="0" err="1" smtClean="0"/>
              <a:t>mytemp</a:t>
            </a:r>
            <a:r>
              <a:rPr lang="en-US" sz="2000" dirty="0" smtClean="0"/>
              <a:t>;</a:t>
            </a:r>
          </a:p>
          <a:p>
            <a:pPr lvl="1"/>
            <a:r>
              <a:rPr lang="en-US" sz="2000" dirty="0" smtClean="0"/>
              <a:t>set </a:t>
            </a:r>
            <a:r>
              <a:rPr lang="en-US" sz="2000" dirty="0" err="1" smtClean="0"/>
              <a:t>mylib.grades</a:t>
            </a:r>
            <a:r>
              <a:rPr lang="en-US" sz="2000" dirty="0" smtClean="0"/>
              <a:t>;</a:t>
            </a:r>
          </a:p>
          <a:p>
            <a:pPr lvl="1"/>
            <a:r>
              <a:rPr lang="en-US" sz="2000" dirty="0"/>
              <a:t>b</a:t>
            </a:r>
            <a:r>
              <a:rPr lang="en-US" sz="2000" dirty="0" smtClean="0"/>
              <a:t>unches of coding statements</a:t>
            </a:r>
          </a:p>
          <a:p>
            <a:pPr lvl="1"/>
            <a:r>
              <a:rPr lang="en-US" sz="2000" dirty="0"/>
              <a:t>r</a:t>
            </a:r>
            <a:r>
              <a:rPr lang="en-US" sz="2000" dirty="0" smtClean="0"/>
              <a:t>un;</a:t>
            </a:r>
          </a:p>
          <a:p>
            <a:pPr lvl="1"/>
            <a:endParaRPr lang="en-US" sz="2000" dirty="0"/>
          </a:p>
          <a:p>
            <a:pPr lvl="1"/>
            <a:r>
              <a:rPr lang="en-US" sz="2000" dirty="0" smtClean="0"/>
              <a:t>Permanent SAS system files always have two parts!</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Up to 32 characters long – no embedded spaces – stay away from most special characters in names</a:t>
            </a:r>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Examples</a:t>
            </a:r>
          </a:p>
          <a:p>
            <a:pPr marL="1257300" lvl="2" indent="-342900">
              <a:buFont typeface="Arial" panose="020B0604020202020204" pitchFamily="34" charset="0"/>
              <a:buChar char="•"/>
            </a:pPr>
            <a:r>
              <a:rPr lang="en-US" sz="2000" dirty="0" err="1" smtClean="0"/>
              <a:t>Mytemp</a:t>
            </a:r>
            <a:endParaRPr lang="en-US" sz="2000" dirty="0" smtClean="0"/>
          </a:p>
          <a:p>
            <a:pPr marL="1257300" lvl="2" indent="-342900">
              <a:buFont typeface="Arial" panose="020B0604020202020204" pitchFamily="34" charset="0"/>
              <a:buChar char="•"/>
            </a:pPr>
            <a:r>
              <a:rPr lang="en-US" sz="2000" dirty="0" err="1" smtClean="0"/>
              <a:t>Thursday_file</a:t>
            </a:r>
            <a:endParaRPr lang="en-US" sz="2000" dirty="0" smtClean="0"/>
          </a:p>
          <a:p>
            <a:pPr marL="1257300" lvl="2" indent="-342900">
              <a:buFont typeface="Arial" panose="020B0604020202020204" pitchFamily="34" charset="0"/>
              <a:buChar char="•"/>
            </a:pPr>
            <a:r>
              <a:rPr lang="en-US" sz="2000" dirty="0" err="1" smtClean="0"/>
              <a:t>Speciesofrecord</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endParaRPr lang="en-US" dirty="0"/>
          </a:p>
          <a:p>
            <a:endParaRPr lang="en-US" dirty="0"/>
          </a:p>
        </p:txBody>
      </p:sp>
    </p:spTree>
    <p:extLst>
      <p:ext uri="{BB962C8B-B14F-4D97-AF65-F5344CB8AC3E}">
        <p14:creationId xmlns:p14="http://schemas.microsoft.com/office/powerpoint/2010/main" val="1707841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P-template.pn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a:xfrm>
            <a:off x="-64656" y="370960"/>
            <a:ext cx="9208655" cy="1143000"/>
          </a:xfrm>
        </p:spPr>
        <p:txBody>
          <a:bodyPr>
            <a:normAutofit fontScale="90000"/>
          </a:bodyPr>
          <a:lstStyle/>
          <a:p>
            <a:r>
              <a:rPr lang="en-US" dirty="0" smtClean="0"/>
              <a:t>There are two types of SAS system files</a:t>
            </a:r>
            <a:endParaRPr lang="en-US" dirty="0"/>
          </a:p>
        </p:txBody>
      </p:sp>
      <p:sp>
        <p:nvSpPr>
          <p:cNvPr id="2" name="TextBox 1"/>
          <p:cNvSpPr txBox="1"/>
          <p:nvPr/>
        </p:nvSpPr>
        <p:spPr>
          <a:xfrm>
            <a:off x="79131" y="1513960"/>
            <a:ext cx="8919796" cy="10187404"/>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Look at the </a:t>
            </a:r>
            <a:r>
              <a:rPr lang="en-US" sz="2000" dirty="0" err="1" smtClean="0"/>
              <a:t>libname</a:t>
            </a:r>
            <a:r>
              <a:rPr lang="en-US" sz="2000" dirty="0" smtClean="0"/>
              <a:t> and data step below.  </a:t>
            </a:r>
          </a:p>
          <a:p>
            <a:pPr marL="800100" lvl="1" indent="-342900">
              <a:buFont typeface="Arial" panose="020B0604020202020204" pitchFamily="34" charset="0"/>
              <a:buChar char="•"/>
            </a:pPr>
            <a:r>
              <a:rPr lang="en-US" sz="2000" dirty="0" smtClean="0"/>
              <a:t>The data statement says “create a temporary SAS system file called </a:t>
            </a:r>
            <a:r>
              <a:rPr lang="en-US" sz="2000" dirty="0" err="1" smtClean="0"/>
              <a:t>mytemp</a:t>
            </a:r>
            <a:endParaRPr lang="en-US" sz="2000" dirty="0" smtClean="0"/>
          </a:p>
          <a:p>
            <a:pPr marL="800100" lvl="1" indent="-342900">
              <a:buFont typeface="Arial" panose="020B0604020202020204" pitchFamily="34" charset="0"/>
              <a:buChar char="•"/>
            </a:pPr>
            <a:r>
              <a:rPr lang="en-US" sz="2000" dirty="0" smtClean="0"/>
              <a:t>The set statement says find and copy the permanent SAS system file grades in the directory suggested by the </a:t>
            </a:r>
            <a:r>
              <a:rPr lang="en-US" sz="2000" dirty="0" err="1" smtClean="0"/>
              <a:t>libname</a:t>
            </a:r>
            <a:r>
              <a:rPr lang="en-US" sz="2000" dirty="0" smtClean="0"/>
              <a:t> </a:t>
            </a:r>
            <a:r>
              <a:rPr lang="en-US" sz="2000" dirty="0" err="1" smtClean="0">
                <a:solidFill>
                  <a:srgbClr val="FF0000"/>
                </a:solidFill>
              </a:rPr>
              <a:t>mylib</a:t>
            </a:r>
            <a:endParaRPr lang="en-US" sz="2000" dirty="0" smtClean="0">
              <a:solidFill>
                <a:srgbClr val="FF0000"/>
              </a:solidFill>
            </a:endParaRPr>
          </a:p>
          <a:p>
            <a:pPr marL="342900" indent="-342900">
              <a:buFont typeface="Arial" panose="020B0604020202020204" pitchFamily="34" charset="0"/>
              <a:buChar char="•"/>
            </a:pPr>
            <a:endParaRPr lang="en-US" sz="2000" dirty="0" smtClean="0"/>
          </a:p>
          <a:p>
            <a:pPr lvl="1"/>
            <a:r>
              <a:rPr lang="en-US" sz="2000" dirty="0" err="1" smtClean="0"/>
              <a:t>libname</a:t>
            </a:r>
            <a:r>
              <a:rPr lang="en-US" sz="2000" dirty="0" smtClean="0"/>
              <a:t> </a:t>
            </a:r>
            <a:r>
              <a:rPr lang="en-US" sz="2000" dirty="0" err="1" smtClean="0">
                <a:solidFill>
                  <a:srgbClr val="FF0000"/>
                </a:solidFill>
              </a:rPr>
              <a:t>mylib</a:t>
            </a:r>
            <a:r>
              <a:rPr lang="en-US" sz="2000" dirty="0" smtClean="0"/>
              <a:t> ‘P:\</a:t>
            </a:r>
            <a:r>
              <a:rPr lang="en-US" sz="2000" dirty="0" err="1" smtClean="0"/>
              <a:t>mydir</a:t>
            </a:r>
            <a:r>
              <a:rPr lang="en-US" sz="2000" dirty="0" smtClean="0"/>
              <a:t>\</a:t>
            </a:r>
            <a:r>
              <a:rPr lang="en-US" sz="2000" dirty="0" err="1" smtClean="0"/>
              <a:t>mysubdir</a:t>
            </a:r>
            <a:r>
              <a:rPr lang="en-US" sz="2000" dirty="0" smtClean="0"/>
              <a:t>’;</a:t>
            </a:r>
          </a:p>
          <a:p>
            <a:pPr lvl="1"/>
            <a:endParaRPr lang="en-US" sz="2000" dirty="0"/>
          </a:p>
          <a:p>
            <a:pPr lvl="1"/>
            <a:r>
              <a:rPr lang="en-US" sz="2000" dirty="0"/>
              <a:t>d</a:t>
            </a:r>
            <a:r>
              <a:rPr lang="en-US" sz="2000" dirty="0" smtClean="0"/>
              <a:t>ata </a:t>
            </a:r>
            <a:r>
              <a:rPr lang="en-US" sz="2000" dirty="0" err="1" smtClean="0"/>
              <a:t>mytemp</a:t>
            </a:r>
            <a:r>
              <a:rPr lang="en-US" sz="2000" dirty="0" smtClean="0"/>
              <a:t>;</a:t>
            </a:r>
          </a:p>
          <a:p>
            <a:pPr lvl="1"/>
            <a:r>
              <a:rPr lang="en-US" sz="2000" dirty="0" smtClean="0"/>
              <a:t>set </a:t>
            </a:r>
            <a:r>
              <a:rPr lang="en-US" sz="2000" dirty="0" err="1" smtClean="0"/>
              <a:t>mylib.grades</a:t>
            </a:r>
            <a:r>
              <a:rPr lang="en-US" sz="2000" dirty="0" smtClean="0"/>
              <a:t>;</a:t>
            </a:r>
          </a:p>
          <a:p>
            <a:pPr lvl="1"/>
            <a:r>
              <a:rPr lang="en-US" sz="2000" dirty="0"/>
              <a:t>b</a:t>
            </a:r>
            <a:r>
              <a:rPr lang="en-US" sz="2000" dirty="0" smtClean="0"/>
              <a:t>unches of coding statements</a:t>
            </a:r>
          </a:p>
          <a:p>
            <a:pPr lvl="1"/>
            <a:r>
              <a:rPr lang="en-US" sz="2000" dirty="0"/>
              <a:t>r</a:t>
            </a:r>
            <a:r>
              <a:rPr lang="en-US" sz="2000" dirty="0" smtClean="0"/>
              <a:t>un;</a:t>
            </a:r>
          </a:p>
          <a:p>
            <a:pPr lvl="1"/>
            <a:endParaRPr lang="en-US" sz="2000" dirty="0"/>
          </a:p>
          <a:p>
            <a:pPr lvl="1"/>
            <a:r>
              <a:rPr lang="en-US" sz="2000" dirty="0" smtClean="0"/>
              <a:t>So SAS will look for a file name grades in the directory P:\mydir\mysubdir and then copy it into the temporary SAS system file </a:t>
            </a:r>
            <a:r>
              <a:rPr lang="en-US" sz="2000" dirty="0" err="1" smtClean="0"/>
              <a:t>mytemp</a:t>
            </a:r>
            <a:r>
              <a:rPr lang="en-US" sz="2000" dirty="0" smtClean="0"/>
              <a:t>;</a:t>
            </a:r>
          </a:p>
          <a:p>
            <a:pPr lvl="1"/>
            <a:endParaRPr lang="en-US" sz="2000" dirty="0"/>
          </a:p>
          <a:p>
            <a:pPr lvl="1"/>
            <a:endParaRPr lang="en-US" sz="2000" dirty="0" smtClean="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Up to 32 characters long – no embedded spaces – stay away from most special characters in names</a:t>
            </a:r>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Examples</a:t>
            </a:r>
          </a:p>
          <a:p>
            <a:pPr marL="1257300" lvl="2" indent="-342900">
              <a:buFont typeface="Arial" panose="020B0604020202020204" pitchFamily="34" charset="0"/>
              <a:buChar char="•"/>
            </a:pPr>
            <a:r>
              <a:rPr lang="en-US" sz="2000" dirty="0" err="1" smtClean="0"/>
              <a:t>Mytemp</a:t>
            </a:r>
            <a:endParaRPr lang="en-US" sz="2000" dirty="0" smtClean="0"/>
          </a:p>
          <a:p>
            <a:pPr marL="1257300" lvl="2" indent="-342900">
              <a:buFont typeface="Arial" panose="020B0604020202020204" pitchFamily="34" charset="0"/>
              <a:buChar char="•"/>
            </a:pPr>
            <a:r>
              <a:rPr lang="en-US" sz="2000" dirty="0" err="1" smtClean="0"/>
              <a:t>Thursday_file</a:t>
            </a:r>
            <a:endParaRPr lang="en-US" sz="2000" dirty="0" smtClean="0"/>
          </a:p>
          <a:p>
            <a:pPr marL="1257300" lvl="2" indent="-342900">
              <a:buFont typeface="Arial" panose="020B0604020202020204" pitchFamily="34" charset="0"/>
              <a:buChar char="•"/>
            </a:pPr>
            <a:r>
              <a:rPr lang="en-US" sz="2000" dirty="0" err="1" smtClean="0"/>
              <a:t>Speciesofrecord</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endParaRPr lang="en-US" dirty="0"/>
          </a:p>
          <a:p>
            <a:endParaRPr lang="en-US" dirty="0"/>
          </a:p>
        </p:txBody>
      </p:sp>
    </p:spTree>
    <p:extLst>
      <p:ext uri="{BB962C8B-B14F-4D97-AF65-F5344CB8AC3E}">
        <p14:creationId xmlns:p14="http://schemas.microsoft.com/office/powerpoint/2010/main" val="2073468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TSA">
      <a:dk1>
        <a:srgbClr val="002244"/>
      </a:dk1>
      <a:lt1>
        <a:sysClr val="window" lastClr="FFFFFF"/>
      </a:lt1>
      <a:dk2>
        <a:srgbClr val="002244"/>
      </a:dk2>
      <a:lt2>
        <a:srgbClr val="D5D2CA"/>
      </a:lt2>
      <a:accent1>
        <a:srgbClr val="F26000"/>
      </a:accent1>
      <a:accent2>
        <a:srgbClr val="F3EC7A"/>
      </a:accent2>
      <a:accent3>
        <a:srgbClr val="A4B7B8"/>
      </a:accent3>
      <a:accent4>
        <a:srgbClr val="ABC785"/>
      </a:accent4>
      <a:accent5>
        <a:srgbClr val="156570"/>
      </a:accent5>
      <a:accent6>
        <a:srgbClr val="9DBCB0"/>
      </a:accent6>
      <a:hlink>
        <a:srgbClr val="F26000"/>
      </a:hlink>
      <a:folHlink>
        <a:srgbClr val="F2A26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4F51392A1D0240A3D2BA431493B7E2" ma:contentTypeVersion="14" ma:contentTypeDescription="Create a new document." ma:contentTypeScope="" ma:versionID="c7c3d213cbb2d469674a6ed12af4d478">
  <xsd:schema xmlns:xsd="http://www.w3.org/2001/XMLSchema" xmlns:xs="http://www.w3.org/2001/XMLSchema" xmlns:p="http://schemas.microsoft.com/office/2006/metadata/properties" xmlns:ns3="7c4dd8aa-edd7-4664-bc6c-feed373e4ae0" xmlns:ns4="50189497-729f-4dc5-9929-5ffc656f3910" targetNamespace="http://schemas.microsoft.com/office/2006/metadata/properties" ma:root="true" ma:fieldsID="a5f2cd12e341de827b888a8fb19bbec0" ns3:_="" ns4:_="">
    <xsd:import namespace="7c4dd8aa-edd7-4664-bc6c-feed373e4ae0"/>
    <xsd:import namespace="50189497-729f-4dc5-9929-5ffc656f391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element ref="ns4:MediaServiceDateTaken" minOccurs="0"/>
                <xsd:element ref="ns4:MediaServiceAutoTags" minOccurs="0"/>
                <xsd:element ref="ns4:MediaServiceLocation" minOccurs="0"/>
                <xsd:element ref="ns4:MediaServiceOCR"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4dd8aa-edd7-4664-bc6c-feed373e4ae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189497-729f-4dc5-9929-5ffc656f391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7c4dd8aa-edd7-4664-bc6c-feed373e4ae0">
      <UserInfo>
        <DisplayName>Kevin McCollom</DisplayName>
        <AccountId>297</AccountId>
        <AccountType/>
      </UserInfo>
      <UserInfo>
        <DisplayName>Deborah Silliman Wolfe</DisplayName>
        <AccountId>516</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59EFC4-8ECD-4387-8ECB-3949BB8C2E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4dd8aa-edd7-4664-bc6c-feed373e4ae0"/>
    <ds:schemaRef ds:uri="50189497-729f-4dc5-9929-5ffc656f39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050EF4-0C88-4619-B3BE-F222C61E7F29}">
  <ds:schemaRefs>
    <ds:schemaRef ds:uri="http://schemas.microsoft.com/office/2006/documentManagement/types"/>
    <ds:schemaRef ds:uri="http://purl.org/dc/dcmitype/"/>
    <ds:schemaRef ds:uri="http://schemas.microsoft.com/office/2006/metadata/properties"/>
    <ds:schemaRef ds:uri="http://www.w3.org/XML/1998/namespace"/>
    <ds:schemaRef ds:uri="http://schemas.openxmlformats.org/package/2006/metadata/core-properties"/>
    <ds:schemaRef ds:uri="http://purl.org/dc/elements/1.1/"/>
    <ds:schemaRef ds:uri="50189497-729f-4dc5-9929-5ffc656f3910"/>
    <ds:schemaRef ds:uri="http://purl.org/dc/terms/"/>
    <ds:schemaRef ds:uri="http://schemas.microsoft.com/office/infopath/2007/PartnerControls"/>
    <ds:schemaRef ds:uri="7c4dd8aa-edd7-4664-bc6c-feed373e4ae0"/>
  </ds:schemaRefs>
</ds:datastoreItem>
</file>

<file path=customXml/itemProps3.xml><?xml version="1.0" encoding="utf-8"?>
<ds:datastoreItem xmlns:ds="http://schemas.openxmlformats.org/officeDocument/2006/customXml" ds:itemID="{60978E03-AC80-468F-92C7-DE81D3A2F2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8898</TotalTime>
  <Words>1198</Words>
  <Application>Microsoft Office PowerPoint</Application>
  <PresentationFormat>On-screen Show (4:3)</PresentationFormat>
  <Paragraphs>247</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Base SAS Coding part 1 Dealing with SAS system files</vt:lpstr>
      <vt:lpstr>The Two Types of Steps in SAS  DATA steps and PROC steps</vt:lpstr>
      <vt:lpstr>DATA steps</vt:lpstr>
      <vt:lpstr>PROC steps</vt:lpstr>
      <vt:lpstr>Temporary and Permanent SAS system files</vt:lpstr>
      <vt:lpstr>What in a SAS system file?</vt:lpstr>
      <vt:lpstr>There are two types of SAS system files</vt:lpstr>
      <vt:lpstr>There are two types of SAS system files</vt:lpstr>
      <vt:lpstr>There are two types of SAS system files</vt:lpstr>
      <vt:lpstr>There are two types of SAS system files</vt:lpstr>
      <vt:lpstr>Base SAS Coding part 2 Reading in Data Files</vt:lpstr>
      <vt:lpstr>You can read in all sorts of files…</vt:lpstr>
      <vt:lpstr>You can read in all sorts of files…</vt:lpstr>
      <vt:lpstr>You can also reach into various data structures using…</vt:lpstr>
      <vt:lpstr>Here is just one example for importing excel files…</vt:lpstr>
      <vt:lpstr>Reading in Raw data with SAS Base</vt:lpstr>
      <vt:lpstr>We are going to concentrate on reading raw ASCII files</vt:lpstr>
      <vt:lpstr>We are going to concentrate on reading raw ASCII files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Jona Haga</dc:creator>
  <cp:lastModifiedBy>Max Kilger</cp:lastModifiedBy>
  <cp:revision>373</cp:revision>
  <cp:lastPrinted>2019-11-14T22:21:22Z</cp:lastPrinted>
  <dcterms:created xsi:type="dcterms:W3CDTF">2012-02-23T16:05:57Z</dcterms:created>
  <dcterms:modified xsi:type="dcterms:W3CDTF">2022-01-26T21:19:47Z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0x0101001A4F51392A1D0240A3D2BA431493B7E2</vt:lpwstr>
  </property>
  <property fmtid="{D5CDD505-2E9C-101B-9397-08002B2CF9AE}" pid="3" name="URL">
    <vt:lpwstr/>
  </property>
  <property fmtid="{D5CDD505-2E9C-101B-9397-08002B2CF9AE}" pid="4" name="DocumentSetDescription">
    <vt:lpwstr/>
  </property>
  <property fmtid="{D5CDD505-2E9C-101B-9397-08002B2CF9AE}" pid="5" name="_dlc_DocIdItemGuid">
    <vt:lpwstr>53d51fd0-922d-4dc6-a03e-88f407432a63</vt:lpwstr>
  </property>
</Properties>
</file>