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1"/>
  </p:notesMasterIdLst>
  <p:handoutMasterIdLst>
    <p:handoutMasterId r:id="rId52"/>
  </p:handoutMasterIdLst>
  <p:sldIdLst>
    <p:sldId id="314" r:id="rId5"/>
    <p:sldId id="305" r:id="rId6"/>
    <p:sldId id="391" r:id="rId7"/>
    <p:sldId id="392" r:id="rId8"/>
    <p:sldId id="396" r:id="rId9"/>
    <p:sldId id="397" r:id="rId10"/>
    <p:sldId id="393" r:id="rId11"/>
    <p:sldId id="316" r:id="rId12"/>
    <p:sldId id="328" r:id="rId13"/>
    <p:sldId id="402" r:id="rId14"/>
    <p:sldId id="395" r:id="rId15"/>
    <p:sldId id="394" r:id="rId16"/>
    <p:sldId id="436" r:id="rId17"/>
    <p:sldId id="398" r:id="rId18"/>
    <p:sldId id="257" r:id="rId19"/>
    <p:sldId id="410" r:id="rId20"/>
    <p:sldId id="406" r:id="rId21"/>
    <p:sldId id="322" r:id="rId22"/>
    <p:sldId id="360" r:id="rId23"/>
    <p:sldId id="407" r:id="rId24"/>
    <p:sldId id="411" r:id="rId25"/>
    <p:sldId id="412" r:id="rId26"/>
    <p:sldId id="437" r:id="rId27"/>
    <p:sldId id="417" r:id="rId28"/>
    <p:sldId id="420" r:id="rId29"/>
    <p:sldId id="421" r:id="rId30"/>
    <p:sldId id="422" r:id="rId31"/>
    <p:sldId id="423" r:id="rId32"/>
    <p:sldId id="440" r:id="rId33"/>
    <p:sldId id="443" r:id="rId34"/>
    <p:sldId id="444" r:id="rId35"/>
    <p:sldId id="445" r:id="rId36"/>
    <p:sldId id="441" r:id="rId37"/>
    <p:sldId id="424" r:id="rId38"/>
    <p:sldId id="438" r:id="rId39"/>
    <p:sldId id="439" r:id="rId40"/>
    <p:sldId id="428" r:id="rId41"/>
    <p:sldId id="429" r:id="rId42"/>
    <p:sldId id="430" r:id="rId43"/>
    <p:sldId id="442" r:id="rId44"/>
    <p:sldId id="324" r:id="rId45"/>
    <p:sldId id="434" r:id="rId46"/>
    <p:sldId id="435" r:id="rId47"/>
    <p:sldId id="325" r:id="rId48"/>
    <p:sldId id="326" r:id="rId49"/>
    <p:sldId id="327" r:id="rId50"/>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96" autoAdjust="0"/>
  </p:normalViewPr>
  <p:slideViewPr>
    <p:cSldViewPr>
      <p:cViewPr varScale="1">
        <p:scale>
          <a:sx n="82" d="100"/>
          <a:sy n="82" d="100"/>
        </p:scale>
        <p:origin x="147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4819" name="Rectangle 3"/>
          <p:cNvSpPr>
            <a:spLocks noGrp="1" noChangeArrowheads="1"/>
          </p:cNvSpPr>
          <p:nvPr>
            <p:ph type="dt" sz="quarter"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34820" name="Rectangle 4"/>
          <p:cNvSpPr>
            <a:spLocks noGrp="1" noChangeArrowheads="1"/>
          </p:cNvSpPr>
          <p:nvPr>
            <p:ph type="ftr" sz="quarter" idx="2"/>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4821" name="Rectangle 5"/>
          <p:cNvSpPr>
            <a:spLocks noGrp="1" noChangeArrowheads="1"/>
          </p:cNvSpPr>
          <p:nvPr>
            <p:ph type="sldNum" sz="quarter" idx="3"/>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82686F2-20FB-49CD-9251-F6A85C3B6EFD}" type="slidenum">
              <a:rPr lang="en-US"/>
              <a:pPr>
                <a:defRPr/>
              </a:pPr>
              <a:t>‹#›</a:t>
            </a:fld>
            <a:endParaRPr lang="en-US"/>
          </a:p>
        </p:txBody>
      </p:sp>
    </p:spTree>
    <p:extLst>
      <p:ext uri="{BB962C8B-B14F-4D97-AF65-F5344CB8AC3E}">
        <p14:creationId xmlns:p14="http://schemas.microsoft.com/office/powerpoint/2010/main" val="110660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defTabSz="930275">
              <a:defRPr sz="1200"/>
            </a:lvl1pPr>
          </a:lstStyle>
          <a:p>
            <a:pPr>
              <a:defRPr/>
            </a:pPr>
            <a:endParaRPr lang="en-US"/>
          </a:p>
        </p:txBody>
      </p:sp>
      <p:sp>
        <p:nvSpPr>
          <p:cNvPr id="32771" name="Rectangle 3"/>
          <p:cNvSpPr>
            <a:spLocks noGrp="1" noChangeArrowheads="1"/>
          </p:cNvSpPr>
          <p:nvPr>
            <p:ph type="dt" idx="1"/>
          </p:nvPr>
        </p:nvSpPr>
        <p:spPr bwMode="auto">
          <a:xfrm>
            <a:off x="3884613" y="0"/>
            <a:ext cx="2971800"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04900" y="698500"/>
            <a:ext cx="4648200" cy="34861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416425"/>
            <a:ext cx="5486400" cy="418147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defTabSz="930275">
              <a:defRPr sz="1200"/>
            </a:lvl1pPr>
          </a:lstStyle>
          <a:p>
            <a:pPr>
              <a:defRPr/>
            </a:pPr>
            <a:endParaRPr lang="en-US"/>
          </a:p>
        </p:txBody>
      </p:sp>
      <p:sp>
        <p:nvSpPr>
          <p:cNvPr id="32775" name="Rectangle 7"/>
          <p:cNvSpPr>
            <a:spLocks noGrp="1" noChangeArrowheads="1"/>
          </p:cNvSpPr>
          <p:nvPr>
            <p:ph type="sldNum" sz="quarter" idx="5"/>
          </p:nvPr>
        </p:nvSpPr>
        <p:spPr bwMode="auto">
          <a:xfrm>
            <a:off x="3884613" y="8831263"/>
            <a:ext cx="2971800"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a:defRPr sz="1200"/>
            </a:lvl1pPr>
          </a:lstStyle>
          <a:p>
            <a:pPr>
              <a:defRPr/>
            </a:pPr>
            <a:fld id="{617AA1DB-E718-4430-A27D-7880F482F072}" type="slidenum">
              <a:rPr lang="en-US"/>
              <a:pPr>
                <a:defRPr/>
              </a:pPr>
              <a:t>‹#›</a:t>
            </a:fld>
            <a:endParaRPr lang="en-US"/>
          </a:p>
        </p:txBody>
      </p:sp>
    </p:spTree>
    <p:extLst>
      <p:ext uri="{BB962C8B-B14F-4D97-AF65-F5344CB8AC3E}">
        <p14:creationId xmlns:p14="http://schemas.microsoft.com/office/powerpoint/2010/main" val="373312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49EF9BF-F6E8-40C6-BD01-C61D477D857C}" type="slidenum">
              <a:rPr lang="en-US" smtClean="0"/>
              <a:pPr/>
              <a:t>1</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88299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21</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398880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22</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212299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23</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261151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24</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2369358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25</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1318273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26</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3454081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27</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3817852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28</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3299597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29</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1963409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30</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3407719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8</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602407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31</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893489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32</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994347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33</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238583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34</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4059962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35</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1637093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36</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2741471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37</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929409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38</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22488415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39</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30047873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40</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646570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5BB94B0-68B8-4FFB-B71B-0782388625CB}" type="slidenum">
              <a:rPr lang="en-US" smtClean="0"/>
              <a:pPr/>
              <a:t>14</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444519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41</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22147426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42</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2961068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43</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1838242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15</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951909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16</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885010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17</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3139673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18</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3999075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19</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dirty="0"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209432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2DFBBCD-1B58-4B92-8809-3EA0398AD4A5}" type="slidenum">
              <a:rPr lang="en-US" smtClean="0"/>
              <a:pPr/>
              <a:t>20</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If students will be required to write a research proposal or conduct a study as a course project, or if students have ongoing research projects such as theses or dissertations, and if the class is reasonably small, it may be useful to elicit descriptions of their research interests early in the course and use these research questions as a focus for discussion. If the class is large or students do not have well defined research interests, you may want to focus discussion on the empirical examples presented in the chapter.</a:t>
            </a:r>
          </a:p>
        </p:txBody>
      </p:sp>
    </p:spTree>
    <p:extLst>
      <p:ext uri="{BB962C8B-B14F-4D97-AF65-F5344CB8AC3E}">
        <p14:creationId xmlns:p14="http://schemas.microsoft.com/office/powerpoint/2010/main" val="215072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390CBAF6-B14E-4F88-A1A6-EFC862E117D0}"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30F555-82A6-45EF-90FE-066BA30E7CB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D63B7D-5AE7-490F-84B3-3CB2F235A050}"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53E5241-D357-4AA1-970B-ABC09812FA6E}"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88295867-3995-4ECA-A30C-89B6A4E7556D}"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EBE7223-7BE4-4A00-973B-705F90FA20FE}"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15A343B-662B-4A05-AEC2-B5200B27CA88}"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AD3DE21-9EBA-4C6F-9BE8-7A4FB156DA5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1A71168-C908-42D1-9296-7D5E7133E79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B6CB117-ACF3-4FB2-BC3E-33F692D7A2DE}"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p>
        </p:txBody>
      </p:sp>
      <p:sp>
        <p:nvSpPr>
          <p:cNvPr id="7" name="Slide Number Placeholder 6"/>
          <p:cNvSpPr>
            <a:spLocks noGrp="1"/>
          </p:cNvSpPr>
          <p:nvPr>
            <p:ph type="sldNum" sz="quarter" idx="12"/>
          </p:nvPr>
        </p:nvSpPr>
        <p:spPr>
          <a:xfrm>
            <a:off x="146304" y="6208776"/>
            <a:ext cx="457200" cy="457200"/>
          </a:xfrm>
        </p:spPr>
        <p:txBody>
          <a:bodyPr/>
          <a:lstStyle/>
          <a:p>
            <a:pPr>
              <a:defRPr/>
            </a:pPr>
            <a:fld id="{62CFACBB-E437-491F-862B-7B691352BE96}"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3CFCC041-D979-44D2-A88B-75B75D492645}"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600200"/>
            <a:ext cx="9144000" cy="1295400"/>
          </a:xfrm>
        </p:spPr>
        <p:txBody>
          <a:bodyPr>
            <a:normAutofit/>
          </a:bodyPr>
          <a:lstStyle/>
          <a:p>
            <a:pPr eaLnBrk="1" hangingPunct="1"/>
            <a:r>
              <a:rPr lang="en-US" sz="4800" dirty="0" smtClean="0"/>
              <a:t>Factor Analysis</a:t>
            </a:r>
            <a:br>
              <a:rPr lang="en-US" sz="4800" dirty="0" smtClean="0"/>
            </a:br>
            <a:endParaRPr lang="en-US" sz="2700" dirty="0" smtClean="0"/>
          </a:p>
        </p:txBody>
      </p:sp>
      <p:sp>
        <p:nvSpPr>
          <p:cNvPr id="5" name="Subtitle 4"/>
          <p:cNvSpPr>
            <a:spLocks noGrp="1"/>
          </p:cNvSpPr>
          <p:nvPr>
            <p:ph type="subTitle" idx="1"/>
          </p:nvPr>
        </p:nvSpPr>
        <p:spPr>
          <a:xfrm>
            <a:off x="1295400" y="3581400"/>
            <a:ext cx="6400800" cy="1600200"/>
          </a:xfrm>
        </p:spPr>
        <p:txBody>
          <a:bodyPr>
            <a:normAutofit/>
          </a:bodyPr>
          <a:lstStyle/>
          <a:p>
            <a:r>
              <a:rPr lang="en-US" sz="4000" dirty="0" smtClean="0"/>
              <a:t>SAS Version</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Typical Use of the Technique</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447800"/>
            <a:ext cx="8686800" cy="4953000"/>
          </a:xfrm>
        </p:spPr>
        <p:txBody>
          <a:bodyPr>
            <a:noAutofit/>
          </a:bodyPr>
          <a:lstStyle/>
          <a:p>
            <a:pPr marL="514350" indent="-514350">
              <a:spcBef>
                <a:spcPts val="0"/>
              </a:spcBef>
              <a:buAutoNum type="arabicPeriod"/>
            </a:pPr>
            <a:r>
              <a:rPr lang="en-US" dirty="0"/>
              <a:t>So the one thing you should remember – factor analysis is a data reduction technique</a:t>
            </a:r>
          </a:p>
          <a:p>
            <a:pPr marL="514350" indent="-514350">
              <a:spcBef>
                <a:spcPts val="0"/>
              </a:spcBef>
              <a:buAutoNum type="arabicPeriod"/>
            </a:pPr>
            <a:endParaRPr lang="en-US" dirty="0"/>
          </a:p>
          <a:p>
            <a:pPr marL="514350" indent="-514350">
              <a:spcBef>
                <a:spcPts val="0"/>
              </a:spcBef>
              <a:buAutoNum type="arabicPeriod"/>
            </a:pPr>
            <a:r>
              <a:rPr lang="en-US" dirty="0" smtClean="0"/>
              <a:t>Factor analysis is often used to reduce a series of measures or questions into a single, latent variable and such is a data focused technique.  It is has several nice qualities</a:t>
            </a:r>
          </a:p>
          <a:p>
            <a:pPr marL="788670" lvl="1" indent="-514350">
              <a:spcBef>
                <a:spcPts val="0"/>
              </a:spcBef>
              <a:buAutoNum type="arabicPeriod"/>
            </a:pPr>
            <a:r>
              <a:rPr lang="en-US" dirty="0" smtClean="0"/>
              <a:t>Measures that are constructed from multiple indicators tend to be better behaved statistically</a:t>
            </a:r>
          </a:p>
          <a:p>
            <a:pPr marL="788670" lvl="1" indent="-514350">
              <a:spcBef>
                <a:spcPts val="0"/>
              </a:spcBef>
              <a:buAutoNum type="arabicPeriod"/>
            </a:pPr>
            <a:r>
              <a:rPr lang="en-US" dirty="0" smtClean="0"/>
              <a:t>If one of your measures “drops out” for some reason, you can still limp along with the rest of the measures</a:t>
            </a:r>
          </a:p>
          <a:p>
            <a:pPr marL="788670" lvl="1" indent="-514350">
              <a:spcBef>
                <a:spcPts val="0"/>
              </a:spcBef>
              <a:buAutoNum type="arabicPeriod"/>
            </a:pPr>
            <a:endParaRPr lang="en-US" dirty="0" smtClean="0"/>
          </a:p>
          <a:p>
            <a:pPr marL="514350" indent="-514350">
              <a:spcBef>
                <a:spcPts val="0"/>
              </a:spcBef>
              <a:buAutoNum type="arabicPeriod"/>
            </a:pPr>
            <a:endParaRPr lang="en-US" dirty="0"/>
          </a:p>
          <a:p>
            <a:pPr marL="0" indent="0">
              <a:spcBef>
                <a:spcPts val="0"/>
              </a:spcBef>
              <a:buNone/>
            </a:pPr>
            <a:endParaRPr lang="en-US" dirty="0"/>
          </a:p>
        </p:txBody>
      </p:sp>
    </p:spTree>
    <p:extLst>
      <p:ext uri="{BB962C8B-B14F-4D97-AF65-F5344CB8AC3E}">
        <p14:creationId xmlns:p14="http://schemas.microsoft.com/office/powerpoint/2010/main" val="2158983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Typical Use of the Technique</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dirty="0" smtClean="0"/>
              <a:t>We will be looking to extract two factors from our data</a:t>
            </a:r>
          </a:p>
          <a:p>
            <a:pPr marL="514350" indent="-514350">
              <a:spcBef>
                <a:spcPts val="0"/>
              </a:spcBef>
              <a:buAutoNum type="arabicPeriod"/>
            </a:pPr>
            <a:endParaRPr lang="en-US" dirty="0"/>
          </a:p>
          <a:p>
            <a:pPr marL="788670" lvl="1" indent="-514350">
              <a:spcBef>
                <a:spcPts val="0"/>
              </a:spcBef>
              <a:buAutoNum type="arabicPeriod"/>
            </a:pPr>
            <a:r>
              <a:rPr lang="en-US" dirty="0" smtClean="0"/>
              <a:t>The first latent variable has to do with adoption of technology</a:t>
            </a:r>
          </a:p>
          <a:p>
            <a:pPr marL="788670" lvl="1" indent="-514350">
              <a:spcBef>
                <a:spcPts val="0"/>
              </a:spcBef>
              <a:buAutoNum type="arabicPeriod"/>
            </a:pPr>
            <a:endParaRPr lang="en-US" dirty="0"/>
          </a:p>
          <a:p>
            <a:pPr marL="788670" lvl="1" indent="-514350">
              <a:spcBef>
                <a:spcPts val="0"/>
              </a:spcBef>
              <a:buAutoNum type="arabicPeriod"/>
            </a:pPr>
            <a:r>
              <a:rPr lang="en-US" dirty="0" smtClean="0"/>
              <a:t>The second latent variable has to do with social functions of mobile phone use</a:t>
            </a:r>
          </a:p>
          <a:p>
            <a:pPr marL="0" indent="0">
              <a:spcBef>
                <a:spcPts val="0"/>
              </a:spcBef>
              <a:buNone/>
            </a:pPr>
            <a:endParaRPr lang="en-US" dirty="0"/>
          </a:p>
        </p:txBody>
      </p:sp>
    </p:spTree>
    <p:extLst>
      <p:ext uri="{BB962C8B-B14F-4D97-AF65-F5344CB8AC3E}">
        <p14:creationId xmlns:p14="http://schemas.microsoft.com/office/powerpoint/2010/main" val="182953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Typical Use of the Technique</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Our Example</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915400" cy="457200"/>
          </a:xfrm>
        </p:spPr>
        <p:txBody>
          <a:bodyPr>
            <a:noAutofit/>
          </a:bodyPr>
          <a:lstStyle/>
          <a:p>
            <a:pPr marL="0" indent="0">
              <a:spcBef>
                <a:spcPts val="0"/>
              </a:spcBef>
              <a:buNone/>
            </a:pPr>
            <a:r>
              <a:rPr lang="en-US" dirty="0" smtClean="0"/>
              <a:t>Here are the questions from the tech section</a:t>
            </a:r>
            <a:endParaRPr lang="en-US" dirty="0"/>
          </a:p>
        </p:txBody>
      </p:sp>
      <p:pic>
        <p:nvPicPr>
          <p:cNvPr id="2" name="Picture 1"/>
          <p:cNvPicPr>
            <a:picLocks noChangeAspect="1"/>
          </p:cNvPicPr>
          <p:nvPr/>
        </p:nvPicPr>
        <p:blipFill>
          <a:blip r:embed="rId2"/>
          <a:stretch>
            <a:fillRect/>
          </a:stretch>
        </p:blipFill>
        <p:spPr>
          <a:xfrm>
            <a:off x="0" y="2743200"/>
            <a:ext cx="9048356" cy="3886200"/>
          </a:xfrm>
          <a:prstGeom prst="rect">
            <a:avLst/>
          </a:prstGeom>
        </p:spPr>
      </p:pic>
      <p:pic>
        <p:nvPicPr>
          <p:cNvPr id="3" name="Picture 2"/>
          <p:cNvPicPr>
            <a:picLocks noChangeAspect="1"/>
          </p:cNvPicPr>
          <p:nvPr/>
        </p:nvPicPr>
        <p:blipFill>
          <a:blip r:embed="rId3"/>
          <a:stretch>
            <a:fillRect/>
          </a:stretch>
        </p:blipFill>
        <p:spPr>
          <a:xfrm>
            <a:off x="5029200" y="2286000"/>
            <a:ext cx="4013203" cy="435429"/>
          </a:xfrm>
          <a:prstGeom prst="rect">
            <a:avLst/>
          </a:prstGeom>
        </p:spPr>
      </p:pic>
      <p:sp>
        <p:nvSpPr>
          <p:cNvPr id="4" name="Right Arrow 3"/>
          <p:cNvSpPr/>
          <p:nvPr/>
        </p:nvSpPr>
        <p:spPr>
          <a:xfrm rot="10800000">
            <a:off x="4648200" y="3047999"/>
            <a:ext cx="304800" cy="762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0800000">
            <a:off x="3962400" y="3200400"/>
            <a:ext cx="304800" cy="762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2895601" y="4648200"/>
            <a:ext cx="304800" cy="762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0800000">
            <a:off x="2438401" y="4876800"/>
            <a:ext cx="304800" cy="762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026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Typical Use of the Technique</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Our Example</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447800"/>
            <a:ext cx="8915400" cy="457200"/>
          </a:xfrm>
        </p:spPr>
        <p:txBody>
          <a:bodyPr>
            <a:noAutofit/>
          </a:bodyPr>
          <a:lstStyle/>
          <a:p>
            <a:pPr marL="0" indent="0">
              <a:spcBef>
                <a:spcPts val="0"/>
              </a:spcBef>
              <a:buNone/>
            </a:pPr>
            <a:r>
              <a:rPr lang="en-US" dirty="0" smtClean="0"/>
              <a:t>questions from the cell phone section</a:t>
            </a:r>
            <a:endParaRPr lang="en-US" dirty="0"/>
          </a:p>
        </p:txBody>
      </p:sp>
      <p:pic>
        <p:nvPicPr>
          <p:cNvPr id="3" name="Picture 2"/>
          <p:cNvPicPr>
            <a:picLocks noChangeAspect="1"/>
          </p:cNvPicPr>
          <p:nvPr/>
        </p:nvPicPr>
        <p:blipFill>
          <a:blip r:embed="rId2"/>
          <a:stretch>
            <a:fillRect/>
          </a:stretch>
        </p:blipFill>
        <p:spPr>
          <a:xfrm>
            <a:off x="5105400" y="1469571"/>
            <a:ext cx="3860804" cy="435429"/>
          </a:xfrm>
          <a:prstGeom prst="rect">
            <a:avLst/>
          </a:prstGeom>
        </p:spPr>
      </p:pic>
      <p:sp>
        <p:nvSpPr>
          <p:cNvPr id="11" name="Right Arrow 10"/>
          <p:cNvSpPr/>
          <p:nvPr/>
        </p:nvSpPr>
        <p:spPr>
          <a:xfrm rot="10800000">
            <a:off x="2438401" y="4876800"/>
            <a:ext cx="304800" cy="762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152400" y="1905000"/>
            <a:ext cx="8813803" cy="4811742"/>
          </a:xfrm>
          <a:prstGeom prst="rect">
            <a:avLst/>
          </a:prstGeom>
        </p:spPr>
      </p:pic>
      <p:sp>
        <p:nvSpPr>
          <p:cNvPr id="4" name="Right Arrow 3"/>
          <p:cNvSpPr/>
          <p:nvPr/>
        </p:nvSpPr>
        <p:spPr>
          <a:xfrm rot="10800000">
            <a:off x="3933825" y="2295525"/>
            <a:ext cx="304800" cy="762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0800000">
            <a:off x="2605088" y="3277480"/>
            <a:ext cx="276225" cy="609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2486024" y="3891771"/>
            <a:ext cx="304800" cy="762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0800000">
            <a:off x="3429000" y="5486400"/>
            <a:ext cx="304800" cy="762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2995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sz="quarter" idx="1"/>
          </p:nvPr>
        </p:nvSpPr>
        <p:spPr>
          <a:xfrm>
            <a:off x="914400" y="1905000"/>
            <a:ext cx="7772400" cy="4572000"/>
          </a:xfrm>
        </p:spPr>
        <p:txBody>
          <a:bodyPr/>
          <a:lstStyle/>
          <a:p>
            <a:pPr marL="0" indent="0" eaLnBrk="1" hangingPunct="1">
              <a:lnSpc>
                <a:spcPct val="90000"/>
              </a:lnSpc>
              <a:buNone/>
            </a:pPr>
            <a:r>
              <a:rPr lang="en-US" sz="3600" dirty="0" smtClean="0"/>
              <a:t>Respondents rate themselves on a five point scale that we will rescale into </a:t>
            </a:r>
            <a:br>
              <a:rPr lang="en-US" sz="3600" dirty="0" smtClean="0"/>
            </a:br>
            <a:endParaRPr lang="en-US" sz="3600" dirty="0" smtClean="0"/>
          </a:p>
          <a:p>
            <a:pPr marL="0" indent="0" eaLnBrk="1" hangingPunct="1">
              <a:lnSpc>
                <a:spcPct val="90000"/>
              </a:lnSpc>
              <a:buNone/>
            </a:pPr>
            <a:r>
              <a:rPr lang="en-US" sz="3600" dirty="0" smtClean="0"/>
              <a:t>1= disagree a lot </a:t>
            </a:r>
          </a:p>
          <a:p>
            <a:pPr marL="0" indent="0" eaLnBrk="1" hangingPunct="1">
              <a:lnSpc>
                <a:spcPct val="90000"/>
              </a:lnSpc>
              <a:buNone/>
            </a:pPr>
            <a:endParaRPr lang="en-US" sz="3600" dirty="0"/>
          </a:p>
          <a:p>
            <a:pPr marL="0" indent="0" eaLnBrk="1" hangingPunct="1">
              <a:lnSpc>
                <a:spcPct val="90000"/>
              </a:lnSpc>
              <a:buNone/>
            </a:pPr>
            <a:r>
              <a:rPr lang="en-US" sz="3600" dirty="0" smtClean="0"/>
              <a:t>to </a:t>
            </a:r>
          </a:p>
          <a:p>
            <a:pPr marL="0" indent="0" eaLnBrk="1" hangingPunct="1">
              <a:lnSpc>
                <a:spcPct val="90000"/>
              </a:lnSpc>
              <a:buNone/>
            </a:pPr>
            <a:endParaRPr lang="en-US" sz="3600" dirty="0"/>
          </a:p>
          <a:p>
            <a:pPr marL="0" indent="0" eaLnBrk="1" hangingPunct="1">
              <a:lnSpc>
                <a:spcPct val="90000"/>
              </a:lnSpc>
              <a:buNone/>
            </a:pPr>
            <a:r>
              <a:rPr lang="en-US" sz="3600" dirty="0" smtClean="0"/>
              <a:t>5 </a:t>
            </a:r>
            <a:r>
              <a:rPr lang="en-US" sz="3600" dirty="0"/>
              <a:t>=</a:t>
            </a:r>
            <a:r>
              <a:rPr lang="en-US" sz="3600" dirty="0" smtClean="0"/>
              <a:t> agree a lot for each question</a:t>
            </a:r>
          </a:p>
          <a:p>
            <a:pPr marL="514350" indent="-514350" eaLnBrk="1" hangingPunct="1">
              <a:lnSpc>
                <a:spcPct val="90000"/>
              </a:lnSpc>
              <a:buFont typeface="+mj-lt"/>
              <a:buAutoNum type="arabicPeriod"/>
            </a:pPr>
            <a:endParaRPr lang="en-US" dirty="0"/>
          </a:p>
        </p:txBody>
      </p:sp>
      <p:sp>
        <p:nvSpPr>
          <p:cNvPr id="4" name="Rectangle 3"/>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0" y="0"/>
            <a:ext cx="9144000" cy="1455730"/>
          </a:xfrm>
          <a:prstGeom prst="rect">
            <a:avLst/>
          </a:prstGeom>
          <a:solidFill>
            <a:schemeClr val="accent6">
              <a:lumMod val="40000"/>
              <a:lumOff val="60000"/>
            </a:schemeClr>
          </a:solidFill>
        </p:spPr>
        <p:txBody>
          <a:bodyPr bIns="91440" anchor="ctr" anchorCtr="0">
            <a:normAutofit lnSpcReduction="10000"/>
          </a:bodyPr>
          <a:lstStyle/>
          <a:p>
            <a:pPr algn="ctr">
              <a:defRPr/>
            </a:pPr>
            <a:r>
              <a:rPr lang="en-US" sz="3200" dirty="0" smtClean="0">
                <a:solidFill>
                  <a:srgbClr val="464653"/>
                </a:solidFill>
                <a:latin typeface="Franklin Gothic Book"/>
                <a:ea typeface="+mj-ea"/>
                <a:cs typeface="+mj-cs"/>
              </a:rPr>
              <a:t>Step 1:  Typical Use of the Technique</a:t>
            </a:r>
          </a:p>
          <a:p>
            <a:pPr algn="ctr">
              <a:defRPr/>
            </a:pPr>
            <a:r>
              <a:rPr lang="en-US" sz="3200" dirty="0" smtClean="0">
                <a:solidFill>
                  <a:srgbClr val="464653"/>
                </a:solidFill>
                <a:latin typeface="Franklin Gothic Book"/>
                <a:ea typeface="+mj-ea"/>
                <a:cs typeface="+mj-cs"/>
              </a:rPr>
              <a:t>Empirical </a:t>
            </a:r>
            <a:r>
              <a:rPr lang="en-US" sz="3200" dirty="0">
                <a:solidFill>
                  <a:srgbClr val="464653"/>
                </a:solidFill>
                <a:latin typeface="Franklin Gothic Book"/>
                <a:ea typeface="+mj-ea"/>
                <a:cs typeface="+mj-cs"/>
              </a:rPr>
              <a:t>Example: Nine items from the </a:t>
            </a:r>
            <a:r>
              <a:rPr lang="en-US" sz="3200" dirty="0" err="1">
                <a:solidFill>
                  <a:srgbClr val="464653"/>
                </a:solidFill>
                <a:latin typeface="Franklin Gothic Book"/>
                <a:ea typeface="+mj-ea"/>
                <a:cs typeface="+mj-cs"/>
              </a:rPr>
              <a:t>Bem</a:t>
            </a:r>
            <a:r>
              <a:rPr lang="en-US" sz="3200" dirty="0">
                <a:solidFill>
                  <a:srgbClr val="464653"/>
                </a:solidFill>
                <a:latin typeface="Franklin Gothic Book"/>
                <a:ea typeface="+mj-ea"/>
                <a:cs typeface="+mj-cs"/>
              </a:rPr>
              <a:t> Sex Role Inventory</a:t>
            </a:r>
            <a:endParaRPr kumimoji="0" lang="en-US" sz="4000" b="0" u="none" strike="noStrike" kern="1200" cap="none" spc="0" normalizeH="0" baseline="0" noProof="0" dirty="0">
              <a:ln>
                <a:noFill/>
              </a:ln>
              <a:solidFill>
                <a:schemeClr val="tx2">
                  <a:lumMod val="75000"/>
                </a:schemeClr>
              </a:solidFill>
              <a:effectLst/>
              <a:uLnTx/>
              <a:uFillTx/>
              <a:latin typeface="+mj-lt"/>
              <a:ea typeface="+mj-ea"/>
              <a:cs typeface="+mj-cs"/>
            </a:endParaRPr>
          </a:p>
        </p:txBody>
      </p:sp>
    </p:spTree>
    <p:extLst>
      <p:ext uri="{BB962C8B-B14F-4D97-AF65-F5344CB8AC3E}">
        <p14:creationId xmlns:p14="http://schemas.microsoft.com/office/powerpoint/2010/main" val="817437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2:  Inspect the Data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40736" y="1581539"/>
            <a:ext cx="4660064" cy="369332"/>
          </a:xfrm>
          <a:prstGeom prst="rect">
            <a:avLst/>
          </a:prstGeom>
        </p:spPr>
        <p:txBody>
          <a:bodyPr wrap="square">
            <a:spAutoFit/>
          </a:bodyPr>
          <a:lstStyle/>
          <a:p>
            <a:r>
              <a:rPr lang="en-US" dirty="0" smtClean="0"/>
              <a:t>Our indicators for our two latent variables</a:t>
            </a:r>
            <a:endParaRPr lang="en-US" dirty="0"/>
          </a:p>
        </p:txBody>
      </p:sp>
      <p:pic>
        <p:nvPicPr>
          <p:cNvPr id="5" name="Picture 4"/>
          <p:cNvPicPr>
            <a:picLocks noChangeAspect="1"/>
          </p:cNvPicPr>
          <p:nvPr/>
        </p:nvPicPr>
        <p:blipFill>
          <a:blip r:embed="rId3"/>
          <a:stretch>
            <a:fillRect/>
          </a:stretch>
        </p:blipFill>
        <p:spPr>
          <a:xfrm>
            <a:off x="957681" y="2008410"/>
            <a:ext cx="6890919" cy="460232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Interpretation of the Key Statistics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Extraction Methods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200" dirty="0" smtClean="0">
              <a:solidFill>
                <a:schemeClr val="tx2"/>
              </a:solidFill>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676400"/>
            <a:ext cx="8915400" cy="4555093"/>
          </a:xfrm>
          <a:prstGeom prst="rect">
            <a:avLst/>
          </a:prstGeom>
        </p:spPr>
        <p:txBody>
          <a:bodyPr wrap="square">
            <a:spAutoFit/>
          </a:bodyPr>
          <a:lstStyle/>
          <a:p>
            <a:pPr marL="342900" indent="-342900" fontAlgn="auto">
              <a:spcBef>
                <a:spcPts val="0"/>
              </a:spcBef>
              <a:spcAft>
                <a:spcPts val="0"/>
              </a:spcAft>
              <a:buFont typeface="+mj-lt"/>
              <a:buAutoNum type="arabicPeriod"/>
            </a:pPr>
            <a:r>
              <a:rPr lang="en-US" sz="1600" dirty="0" smtClean="0"/>
              <a:t>There are different methods for extracting factors from the data.  The two most common methods of extraction are principle axis factoring (PAF) and principle components analysis (PCA) and there are big catfights about which one to use.</a:t>
            </a:r>
          </a:p>
          <a:p>
            <a:pPr marL="342900" indent="-342900" fontAlgn="auto">
              <a:spcBef>
                <a:spcPts val="0"/>
              </a:spcBef>
              <a:spcAft>
                <a:spcPts val="0"/>
              </a:spcAft>
              <a:buFont typeface="+mj-lt"/>
              <a:buAutoNum type="arabicPeriod"/>
            </a:pPr>
            <a:endParaRPr lang="en-US" sz="1600" dirty="0" smtClean="0"/>
          </a:p>
          <a:p>
            <a:pPr marL="342900" indent="-342900" fontAlgn="auto">
              <a:spcBef>
                <a:spcPts val="0"/>
              </a:spcBef>
              <a:spcAft>
                <a:spcPts val="0"/>
              </a:spcAft>
              <a:buFont typeface="+mj-lt"/>
              <a:buAutoNum type="arabicPeriod"/>
            </a:pPr>
            <a:r>
              <a:rPr lang="en-US" sz="1600" dirty="0" smtClean="0"/>
              <a:t>PCA extraction was traditionally commonly used because it was computationally much easier to perform.  PCA focuses on all of the variance each of the variables.</a:t>
            </a:r>
          </a:p>
          <a:p>
            <a:pPr marL="342900" indent="-342900" fontAlgn="auto">
              <a:spcBef>
                <a:spcPts val="0"/>
              </a:spcBef>
              <a:spcAft>
                <a:spcPts val="0"/>
              </a:spcAft>
              <a:buFont typeface="+mj-lt"/>
              <a:buAutoNum type="arabicPeriod"/>
            </a:pPr>
            <a:endParaRPr lang="en-US" sz="1600" dirty="0"/>
          </a:p>
          <a:p>
            <a:pPr marL="342900" indent="-342900" fontAlgn="auto">
              <a:spcBef>
                <a:spcPts val="0"/>
              </a:spcBef>
              <a:spcAft>
                <a:spcPts val="0"/>
              </a:spcAft>
              <a:buFont typeface="+mj-lt"/>
              <a:buAutoNum type="arabicPeriod"/>
            </a:pPr>
            <a:r>
              <a:rPr lang="en-US" sz="1600" dirty="0" smtClean="0"/>
              <a:t>PAF was considered a true factor analysis extraction method and it focuses only on the variance in a variable that is shared with other variables..</a:t>
            </a:r>
          </a:p>
          <a:p>
            <a:pPr marL="342900" indent="-342900" fontAlgn="auto">
              <a:spcBef>
                <a:spcPts val="0"/>
              </a:spcBef>
              <a:spcAft>
                <a:spcPts val="0"/>
              </a:spcAft>
              <a:buFont typeface="+mj-lt"/>
              <a:buAutoNum type="arabicPeriod"/>
            </a:pPr>
            <a:endParaRPr lang="en-US" sz="1600" dirty="0"/>
          </a:p>
          <a:p>
            <a:pPr marL="342900" indent="-342900" fontAlgn="auto">
              <a:spcBef>
                <a:spcPts val="0"/>
              </a:spcBef>
              <a:spcAft>
                <a:spcPts val="0"/>
              </a:spcAft>
              <a:buFont typeface="+mj-lt"/>
              <a:buAutoNum type="arabicPeriod"/>
            </a:pPr>
            <a:r>
              <a:rPr lang="en-US" sz="1600" dirty="0" smtClean="0"/>
              <a:t>Bow tie statisticians prefer the PAF method of extraction because it is a true factor analytic method while wide tie folks prefer PCA extraction</a:t>
            </a:r>
          </a:p>
          <a:p>
            <a:pPr marL="342900" indent="-342900" fontAlgn="auto">
              <a:spcBef>
                <a:spcPts val="0"/>
              </a:spcBef>
              <a:spcAft>
                <a:spcPts val="0"/>
              </a:spcAft>
              <a:buFont typeface="+mj-lt"/>
              <a:buAutoNum type="arabicPeriod"/>
            </a:pPr>
            <a:endParaRPr lang="en-US" sz="1600" dirty="0"/>
          </a:p>
          <a:p>
            <a:pPr marL="342900" indent="-342900" fontAlgn="auto">
              <a:spcBef>
                <a:spcPts val="0"/>
              </a:spcBef>
              <a:spcAft>
                <a:spcPts val="0"/>
              </a:spcAft>
              <a:buFont typeface="+mj-lt"/>
              <a:buAutoNum type="arabicPeriod"/>
            </a:pPr>
            <a:r>
              <a:rPr lang="en-US" sz="1600" dirty="0" smtClean="0"/>
              <a:t>Both extraction methods often but not always produce somewhat similar results.</a:t>
            </a:r>
          </a:p>
          <a:p>
            <a:pPr marL="342900" indent="-342900" fontAlgn="auto">
              <a:spcBef>
                <a:spcPts val="0"/>
              </a:spcBef>
              <a:spcAft>
                <a:spcPts val="0"/>
              </a:spcAft>
              <a:buFont typeface="+mj-lt"/>
              <a:buAutoNum type="arabicPeriod"/>
            </a:pPr>
            <a:endParaRPr lang="en-US" sz="1600" dirty="0"/>
          </a:p>
          <a:p>
            <a:pPr marL="342900" indent="-342900" fontAlgn="auto">
              <a:spcBef>
                <a:spcPts val="0"/>
              </a:spcBef>
              <a:spcAft>
                <a:spcPts val="0"/>
              </a:spcAft>
              <a:buFont typeface="+mj-lt"/>
              <a:buAutoNum type="arabicPeriod"/>
            </a:pPr>
            <a:r>
              <a:rPr lang="en-US" sz="1600" dirty="0" smtClean="0"/>
              <a:t>Note that for factor scores the PCA method has the advantage that the correlation of Factors in the analysis exactly corresponds to the correlation of factor scores that are produced. </a:t>
            </a:r>
            <a:endParaRPr lang="en-US" sz="1600" dirty="0"/>
          </a:p>
          <a:p>
            <a:pPr marL="0" indent="0" fontAlgn="auto">
              <a:spcBef>
                <a:spcPts val="0"/>
              </a:spcBef>
              <a:spcAft>
                <a:spcPts val="0"/>
              </a:spcAft>
              <a:buFontTx/>
              <a:buNone/>
            </a:pPr>
            <a:endParaRPr lang="en-US" dirty="0"/>
          </a:p>
        </p:txBody>
      </p:sp>
    </p:spTree>
    <p:extLst>
      <p:ext uri="{BB962C8B-B14F-4D97-AF65-F5344CB8AC3E}">
        <p14:creationId xmlns:p14="http://schemas.microsoft.com/office/powerpoint/2010/main" val="2478494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3:  Analysis Run</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solidFill>
                  <a:schemeClr val="tx2"/>
                </a:solidFill>
                <a:latin typeface="+mj-lt"/>
                <a:ea typeface="+mj-ea"/>
                <a:cs typeface="+mj-cs"/>
              </a:rPr>
              <a:t>What makes this technique tick?</a:t>
            </a:r>
            <a:endParaRPr kumimoji="0" lang="en-US" sz="28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p:cNvSpPr txBox="1">
            <a:spLocks noChangeArrowheads="1"/>
          </p:cNvSpPr>
          <p:nvPr/>
        </p:nvSpPr>
        <p:spPr>
          <a:xfrm>
            <a:off x="76200" y="1524000"/>
            <a:ext cx="9067800" cy="5097462"/>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fontAlgn="auto">
              <a:spcBef>
                <a:spcPts val="0"/>
              </a:spcBef>
              <a:spcAft>
                <a:spcPts val="0"/>
              </a:spcAft>
              <a:buFontTx/>
              <a:buNone/>
            </a:pPr>
            <a:endParaRPr lang="en-US" dirty="0" smtClean="0"/>
          </a:p>
          <a:p>
            <a:pPr marL="0" indent="0" fontAlgn="auto">
              <a:spcBef>
                <a:spcPts val="0"/>
              </a:spcBef>
              <a:spcAft>
                <a:spcPts val="0"/>
              </a:spcAft>
              <a:buFontTx/>
              <a:buNone/>
            </a:pPr>
            <a:endParaRPr lang="en-US" dirty="0" smtClean="0"/>
          </a:p>
          <a:p>
            <a:pPr marL="0" indent="0" fontAlgn="auto">
              <a:spcBef>
                <a:spcPts val="0"/>
              </a:spcBef>
              <a:spcAft>
                <a:spcPts val="0"/>
              </a:spcAft>
              <a:buFontTx/>
              <a:buNone/>
            </a:pPr>
            <a:endParaRPr lang="en-US" dirty="0" smtClean="0"/>
          </a:p>
          <a:p>
            <a:pPr marL="0" indent="0" fontAlgn="auto">
              <a:spcBef>
                <a:spcPts val="0"/>
              </a:spcBef>
              <a:spcAft>
                <a:spcPts val="0"/>
              </a:spcAft>
              <a:buFontTx/>
              <a:buNone/>
            </a:pPr>
            <a:endParaRPr lang="en-US" dirty="0" smtClean="0"/>
          </a:p>
        </p:txBody>
      </p:sp>
      <p:sp>
        <p:nvSpPr>
          <p:cNvPr id="2" name="TextBox 1"/>
          <p:cNvSpPr txBox="1"/>
          <p:nvPr/>
        </p:nvSpPr>
        <p:spPr>
          <a:xfrm>
            <a:off x="381000" y="1600200"/>
            <a:ext cx="5464701" cy="4832092"/>
          </a:xfrm>
          <a:prstGeom prst="rect">
            <a:avLst/>
          </a:prstGeom>
          <a:noFill/>
        </p:spPr>
        <p:txBody>
          <a:bodyPr wrap="none" rtlCol="0">
            <a:spAutoFit/>
          </a:bodyPr>
          <a:lstStyle/>
          <a:p>
            <a:r>
              <a:rPr lang="en-US" sz="1400" dirty="0" err="1" smtClean="0"/>
              <a:t>libname</a:t>
            </a:r>
            <a:r>
              <a:rPr lang="en-US" sz="1400" dirty="0" smtClean="0"/>
              <a:t> </a:t>
            </a:r>
            <a:r>
              <a:rPr lang="en-US" sz="1400" dirty="0" err="1" smtClean="0"/>
              <a:t>mylib</a:t>
            </a:r>
            <a:r>
              <a:rPr lang="en-US" sz="1400" dirty="0" smtClean="0"/>
              <a:t> “P:\”;</a:t>
            </a:r>
            <a:endParaRPr lang="en-US" sz="1400" dirty="0"/>
          </a:p>
          <a:p>
            <a:r>
              <a:rPr lang="en-US" sz="1400" b="1" dirty="0"/>
              <a:t>data</a:t>
            </a:r>
            <a:r>
              <a:rPr lang="en-US" sz="1400" dirty="0"/>
              <a:t> </a:t>
            </a:r>
            <a:r>
              <a:rPr lang="en-US" sz="1400" dirty="0" err="1"/>
              <a:t>myfactor</a:t>
            </a:r>
            <a:r>
              <a:rPr lang="en-US" sz="1400" dirty="0"/>
              <a:t>;</a:t>
            </a:r>
          </a:p>
          <a:p>
            <a:r>
              <a:rPr lang="en-US" sz="1400" dirty="0"/>
              <a:t>set </a:t>
            </a:r>
            <a:r>
              <a:rPr lang="en-US" sz="1400" dirty="0" err="1"/>
              <a:t>mylib.sasclus</a:t>
            </a:r>
            <a:r>
              <a:rPr lang="en-US" sz="1400" dirty="0"/>
              <a:t>;</a:t>
            </a:r>
          </a:p>
          <a:p>
            <a:r>
              <a:rPr lang="en-US" sz="1400" dirty="0"/>
              <a:t>/* do the factor analysis - set </a:t>
            </a:r>
            <a:r>
              <a:rPr lang="en-US" sz="1400" dirty="0" err="1"/>
              <a:t>eigenval</a:t>
            </a:r>
            <a:r>
              <a:rPr lang="en-US" sz="1400" dirty="0"/>
              <a:t> rotate=</a:t>
            </a:r>
            <a:r>
              <a:rPr lang="en-US" sz="1400" dirty="0" err="1"/>
              <a:t>varimax</a:t>
            </a:r>
            <a:r>
              <a:rPr lang="en-US" sz="1400" dirty="0"/>
              <a:t> scree PCA */</a:t>
            </a:r>
          </a:p>
          <a:p>
            <a:r>
              <a:rPr lang="en-US" sz="1400" b="1" dirty="0" err="1"/>
              <a:t>proc</a:t>
            </a:r>
            <a:r>
              <a:rPr lang="en-US" sz="1400" dirty="0"/>
              <a:t> </a:t>
            </a:r>
            <a:r>
              <a:rPr lang="en-US" sz="1400" b="1" dirty="0"/>
              <a:t>factor</a:t>
            </a:r>
            <a:r>
              <a:rPr lang="en-US" sz="1400" dirty="0"/>
              <a:t> data = </a:t>
            </a:r>
            <a:r>
              <a:rPr lang="en-US" sz="1400" dirty="0" err="1"/>
              <a:t>myfactor</a:t>
            </a:r>
            <a:r>
              <a:rPr lang="en-US" sz="1400" dirty="0"/>
              <a:t> </a:t>
            </a:r>
          </a:p>
          <a:p>
            <a:r>
              <a:rPr lang="en-US" sz="1400" dirty="0" err="1"/>
              <a:t>maxiter</a:t>
            </a:r>
            <a:r>
              <a:rPr lang="en-US" sz="1400" dirty="0"/>
              <a:t>=</a:t>
            </a:r>
            <a:r>
              <a:rPr lang="en-US" sz="1400" b="1" dirty="0"/>
              <a:t>100</a:t>
            </a:r>
            <a:endParaRPr lang="en-US" sz="1400" dirty="0"/>
          </a:p>
          <a:p>
            <a:r>
              <a:rPr lang="en-US" sz="1400" dirty="0"/>
              <a:t>method=principal</a:t>
            </a:r>
          </a:p>
          <a:p>
            <a:r>
              <a:rPr lang="en-US" sz="1400" dirty="0" err="1"/>
              <a:t>mineigen</a:t>
            </a:r>
            <a:r>
              <a:rPr lang="en-US" sz="1400" dirty="0"/>
              <a:t>=</a:t>
            </a:r>
            <a:r>
              <a:rPr lang="en-US" sz="1400" b="1" dirty="0"/>
              <a:t>1</a:t>
            </a:r>
            <a:endParaRPr lang="en-US" sz="1400" dirty="0"/>
          </a:p>
          <a:p>
            <a:r>
              <a:rPr lang="en-US" sz="1400" dirty="0" smtClean="0"/>
              <a:t>rotate=</a:t>
            </a:r>
            <a:r>
              <a:rPr lang="en-US" sz="1400" dirty="0" err="1" smtClean="0"/>
              <a:t>varimax</a:t>
            </a:r>
            <a:endParaRPr lang="en-US" sz="1400" dirty="0" smtClean="0"/>
          </a:p>
          <a:p>
            <a:r>
              <a:rPr lang="en-US" sz="1400" dirty="0" err="1" smtClean="0"/>
              <a:t>msa</a:t>
            </a:r>
            <a:endParaRPr lang="en-US" sz="1400" dirty="0"/>
          </a:p>
          <a:p>
            <a:r>
              <a:rPr lang="en-US" sz="1400" dirty="0"/>
              <a:t>scree</a:t>
            </a:r>
          </a:p>
          <a:p>
            <a:r>
              <a:rPr lang="en-US" sz="1400" dirty="0"/>
              <a:t>score</a:t>
            </a:r>
          </a:p>
          <a:p>
            <a:r>
              <a:rPr lang="en-US" sz="1400" dirty="0"/>
              <a:t>print;</a:t>
            </a:r>
          </a:p>
          <a:p>
            <a:r>
              <a:rPr lang="en-US" sz="1400" dirty="0" err="1"/>
              <a:t>var</a:t>
            </a:r>
            <a:r>
              <a:rPr lang="en-US" sz="1400" dirty="0"/>
              <a:t> first</a:t>
            </a:r>
          </a:p>
          <a:p>
            <a:r>
              <a:rPr lang="en-US" sz="1400" dirty="0"/>
              <a:t>pay</a:t>
            </a:r>
          </a:p>
          <a:p>
            <a:r>
              <a:rPr lang="en-US" sz="1400" dirty="0"/>
              <a:t>keep</a:t>
            </a:r>
          </a:p>
          <a:p>
            <a:r>
              <a:rPr lang="en-US" sz="1400" dirty="0"/>
              <a:t>love</a:t>
            </a:r>
          </a:p>
          <a:p>
            <a:r>
              <a:rPr lang="en-US" sz="1400" dirty="0"/>
              <a:t>friend</a:t>
            </a:r>
          </a:p>
          <a:p>
            <a:r>
              <a:rPr lang="en-US" sz="1400" dirty="0"/>
              <a:t>connect</a:t>
            </a:r>
          </a:p>
          <a:p>
            <a:r>
              <a:rPr lang="en-US" sz="1400" dirty="0"/>
              <a:t>express</a:t>
            </a:r>
          </a:p>
          <a:p>
            <a:r>
              <a:rPr lang="en-US" sz="1400" dirty="0"/>
              <a:t>family;</a:t>
            </a:r>
          </a:p>
          <a:p>
            <a:r>
              <a:rPr lang="en-US" sz="1400" b="1" dirty="0"/>
              <a:t>run</a:t>
            </a:r>
            <a:r>
              <a:rPr lang="en-US" sz="1400" dirty="0"/>
              <a:t>;</a:t>
            </a:r>
          </a:p>
        </p:txBody>
      </p:sp>
    </p:spTree>
    <p:extLst>
      <p:ext uri="{BB962C8B-B14F-4D97-AF65-F5344CB8AC3E}">
        <p14:creationId xmlns:p14="http://schemas.microsoft.com/office/powerpoint/2010/main" val="37078651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4:  Identification of Key Sections</a:t>
            </a: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1752600"/>
            <a:ext cx="7086600" cy="3693319"/>
          </a:xfrm>
          <a:prstGeom prst="rect">
            <a:avLst/>
          </a:prstGeom>
          <a:noFill/>
        </p:spPr>
        <p:txBody>
          <a:bodyPr wrap="square" rtlCol="0">
            <a:spAutoFit/>
          </a:bodyPr>
          <a:lstStyle/>
          <a:p>
            <a:r>
              <a:rPr lang="en-US" dirty="0" smtClean="0"/>
              <a:t>The key tables for PCA are:</a:t>
            </a:r>
          </a:p>
          <a:p>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Eigenvalue and variance explained table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Scree plot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Kaiser sampling adequacy and partial correlations measure (KMO)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Rotated factor pattern matric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23944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Interpretation of the Key Statistics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KMO and Bartlett</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200" dirty="0" smtClean="0">
              <a:solidFill>
                <a:schemeClr val="tx2"/>
              </a:solidFill>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4300" y="1485900"/>
            <a:ext cx="8915400" cy="3416320"/>
          </a:xfrm>
          <a:prstGeom prst="rect">
            <a:avLst/>
          </a:prstGeom>
        </p:spPr>
        <p:txBody>
          <a:bodyPr wrap="square">
            <a:spAutoFit/>
          </a:bodyPr>
          <a:lstStyle/>
          <a:p>
            <a:pPr marL="342900" indent="-342900" fontAlgn="auto">
              <a:spcBef>
                <a:spcPts val="0"/>
              </a:spcBef>
              <a:spcAft>
                <a:spcPts val="0"/>
              </a:spcAft>
              <a:buFont typeface="+mj-lt"/>
              <a:buAutoNum type="arabicPeriod"/>
            </a:pPr>
            <a:r>
              <a:rPr lang="en-US" dirty="0" smtClean="0"/>
              <a:t>Before you can proceed to the factor analysis, you want to make sure that the data you are using is well behaved enough to do the factor analysis</a:t>
            </a:r>
          </a:p>
          <a:p>
            <a:pPr marL="342900" indent="-342900" fontAlgn="auto">
              <a:spcBef>
                <a:spcPts val="0"/>
              </a:spcBef>
              <a:spcAft>
                <a:spcPts val="0"/>
              </a:spcAft>
              <a:buFont typeface="+mj-lt"/>
              <a:buAutoNum type="arabicPeriod"/>
            </a:pPr>
            <a:endParaRPr lang="en-US" dirty="0"/>
          </a:p>
          <a:p>
            <a:pPr marL="342900" indent="-342900" fontAlgn="auto">
              <a:spcBef>
                <a:spcPts val="0"/>
              </a:spcBef>
              <a:spcAft>
                <a:spcPts val="0"/>
              </a:spcAft>
              <a:buFont typeface="+mj-lt"/>
              <a:buAutoNum type="arabicPeriod"/>
            </a:pPr>
            <a:r>
              <a:rPr lang="en-US" dirty="0" smtClean="0"/>
              <a:t>There </a:t>
            </a:r>
            <a:r>
              <a:rPr lang="en-US" dirty="0" smtClean="0"/>
              <a:t>is a measure </a:t>
            </a:r>
            <a:r>
              <a:rPr lang="en-US" dirty="0" smtClean="0"/>
              <a:t>that you can use to determine this – the Kaiser Meyer </a:t>
            </a:r>
            <a:r>
              <a:rPr lang="en-US" dirty="0" err="1" smtClean="0"/>
              <a:t>Olkin</a:t>
            </a:r>
            <a:r>
              <a:rPr lang="en-US" dirty="0" smtClean="0"/>
              <a:t> </a:t>
            </a:r>
            <a:r>
              <a:rPr lang="en-US" dirty="0" smtClean="0"/>
              <a:t>statistic</a:t>
            </a:r>
          </a:p>
          <a:p>
            <a:pPr marL="342900" indent="-342900" fontAlgn="auto">
              <a:spcBef>
                <a:spcPts val="0"/>
              </a:spcBef>
              <a:spcAft>
                <a:spcPts val="0"/>
              </a:spcAft>
              <a:buFont typeface="+mj-lt"/>
              <a:buAutoNum type="arabicPeriod"/>
            </a:pPr>
            <a:endParaRPr lang="en-US" dirty="0"/>
          </a:p>
          <a:p>
            <a:pPr marL="342900" indent="-342900" fontAlgn="auto">
              <a:spcBef>
                <a:spcPts val="0"/>
              </a:spcBef>
              <a:spcAft>
                <a:spcPts val="0"/>
              </a:spcAft>
              <a:buFont typeface="+mj-lt"/>
              <a:buAutoNum type="arabicPeriod"/>
            </a:pPr>
            <a:r>
              <a:rPr lang="en-US" dirty="0" smtClean="0"/>
              <a:t>The KMO statistic is available in R (KMO </a:t>
            </a:r>
            <a:r>
              <a:rPr lang="en-US" dirty="0"/>
              <a:t>{psych</a:t>
            </a:r>
            <a:r>
              <a:rPr lang="en-US" dirty="0" smtClean="0"/>
              <a:t>}) and in the PFA approach for SAS </a:t>
            </a:r>
            <a:r>
              <a:rPr lang="en-US" dirty="0" smtClean="0"/>
              <a:t>(</a:t>
            </a:r>
            <a:r>
              <a:rPr lang="en-US" dirty="0" err="1" smtClean="0"/>
              <a:t>msa</a:t>
            </a:r>
            <a:r>
              <a:rPr lang="en-US" dirty="0" smtClean="0"/>
              <a:t> option) and SPSS (KMO option checkbox)</a:t>
            </a:r>
          </a:p>
          <a:p>
            <a:pPr marL="342900" indent="-342900" fontAlgn="auto">
              <a:spcBef>
                <a:spcPts val="0"/>
              </a:spcBef>
              <a:spcAft>
                <a:spcPts val="0"/>
              </a:spcAft>
              <a:buFont typeface="+mj-lt"/>
              <a:buAutoNum type="arabicPeriod"/>
            </a:pPr>
            <a:endParaRPr lang="en-US" dirty="0"/>
          </a:p>
          <a:p>
            <a:pPr fontAlgn="auto">
              <a:spcBef>
                <a:spcPts val="0"/>
              </a:spcBef>
              <a:spcAft>
                <a:spcPts val="0"/>
              </a:spcAft>
            </a:pPr>
            <a:endParaRPr lang="en-US" dirty="0"/>
          </a:p>
          <a:p>
            <a:pPr marL="342900" indent="-342900" fontAlgn="auto">
              <a:spcBef>
                <a:spcPts val="0"/>
              </a:spcBef>
              <a:spcAft>
                <a:spcPts val="0"/>
              </a:spcAft>
              <a:buFont typeface="+mj-lt"/>
              <a:buAutoNum type="arabicPeriod"/>
            </a:pPr>
            <a:endParaRPr lang="en-US" dirty="0"/>
          </a:p>
          <a:p>
            <a:pPr marL="0" indent="0" fontAlgn="auto">
              <a:spcBef>
                <a:spcPts val="0"/>
              </a:spcBef>
              <a:spcAft>
                <a:spcPts val="0"/>
              </a:spcAft>
              <a:buFontTx/>
              <a:buNone/>
            </a:pPr>
            <a:endParaRPr lang="en-US" dirty="0"/>
          </a:p>
        </p:txBody>
      </p:sp>
      <p:pic>
        <p:nvPicPr>
          <p:cNvPr id="3" name="Picture 2"/>
          <p:cNvPicPr>
            <a:picLocks noChangeAspect="1"/>
          </p:cNvPicPr>
          <p:nvPr/>
        </p:nvPicPr>
        <p:blipFill>
          <a:blip r:embed="rId3"/>
          <a:stretch>
            <a:fillRect/>
          </a:stretch>
        </p:blipFill>
        <p:spPr>
          <a:xfrm>
            <a:off x="757237" y="4923214"/>
            <a:ext cx="7629525" cy="1181100"/>
          </a:xfrm>
          <a:prstGeom prst="rect">
            <a:avLst/>
          </a:prstGeom>
        </p:spPr>
      </p:pic>
    </p:spTree>
    <p:extLst>
      <p:ext uri="{BB962C8B-B14F-4D97-AF65-F5344CB8AC3E}">
        <p14:creationId xmlns:p14="http://schemas.microsoft.com/office/powerpoint/2010/main" val="2645550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Typical Use of the Technique</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4191000"/>
          </a:xfrm>
        </p:spPr>
        <p:txBody>
          <a:bodyPr>
            <a:noAutofit/>
          </a:bodyPr>
          <a:lstStyle/>
          <a:p>
            <a:pPr marL="514350" indent="-514350">
              <a:spcBef>
                <a:spcPts val="0"/>
              </a:spcBef>
              <a:buAutoNum type="arabicPeriod"/>
            </a:pPr>
            <a:r>
              <a:rPr lang="en-US" dirty="0" smtClean="0"/>
              <a:t>Factor analysis is usually the first step in the creation of a market segmentation system</a:t>
            </a:r>
          </a:p>
          <a:p>
            <a:pPr marL="514350" indent="-514350">
              <a:spcBef>
                <a:spcPts val="0"/>
              </a:spcBef>
              <a:buAutoNum type="arabicPeriod"/>
            </a:pPr>
            <a:endParaRPr lang="en-US" dirty="0"/>
          </a:p>
          <a:p>
            <a:pPr marL="514350" indent="-514350">
              <a:spcBef>
                <a:spcPts val="0"/>
              </a:spcBef>
              <a:buAutoNum type="arabicPeriod"/>
            </a:pPr>
            <a:r>
              <a:rPr lang="en-US" dirty="0" smtClean="0"/>
              <a:t>A market segmentation system is a system that groups customers, prospects or other individual elements into segments</a:t>
            </a:r>
          </a:p>
          <a:p>
            <a:pPr marL="788670" lvl="1" indent="-514350">
              <a:spcBef>
                <a:spcPts val="0"/>
              </a:spcBef>
              <a:buAutoNum type="arabicPeriod"/>
            </a:pPr>
            <a:r>
              <a:rPr lang="en-US" dirty="0" smtClean="0"/>
              <a:t>Each segment is formed so that people who are similar to each other in a number of characteristics reside in the same segment</a:t>
            </a:r>
          </a:p>
          <a:p>
            <a:pPr marL="788670" lvl="1" indent="-514350">
              <a:spcBef>
                <a:spcPts val="0"/>
              </a:spcBef>
              <a:buAutoNum type="arabicPeriod"/>
            </a:pPr>
            <a:r>
              <a:rPr lang="en-US" dirty="0" smtClean="0"/>
              <a:t>Each segment also is formed so that it is as different from the other segments as possible in terms of the characteristics</a:t>
            </a:r>
          </a:p>
          <a:p>
            <a:pPr marL="788670" lvl="1" indent="-514350">
              <a:spcBef>
                <a:spcPts val="0"/>
              </a:spcBef>
              <a:buAutoNum type="arabicPeriod"/>
            </a:pPr>
            <a:endParaRPr lang="en-US" dirty="0"/>
          </a:p>
          <a:p>
            <a:pPr marL="514350" indent="-514350">
              <a:spcBef>
                <a:spcPts val="0"/>
              </a:spcBef>
              <a:buAutoNum type="arabicPeriod"/>
            </a:pPr>
            <a:r>
              <a:rPr lang="en-US" dirty="0" smtClean="0"/>
              <a:t>The usual process to produce a market segmentation system is</a:t>
            </a:r>
          </a:p>
          <a:p>
            <a:pPr marL="514350" indent="-514350">
              <a:spcBef>
                <a:spcPts val="0"/>
              </a:spcBef>
              <a:buAutoNum type="arabicPeriod"/>
            </a:pPr>
            <a:endParaRPr lang="en-US" dirty="0" smtClean="0"/>
          </a:p>
          <a:p>
            <a:pPr marL="274320" lvl="1" indent="0">
              <a:spcBef>
                <a:spcPts val="0"/>
              </a:spcBef>
              <a:buNone/>
            </a:pPr>
            <a:r>
              <a:rPr lang="en-US" sz="2200" dirty="0" smtClean="0">
                <a:solidFill>
                  <a:srgbClr val="FF0000"/>
                </a:solidFill>
              </a:rPr>
              <a:t>Factor Analysis of characteristic variables  </a:t>
            </a:r>
            <a:r>
              <a:rPr lang="en-US" sz="2200" dirty="0" smtClean="0">
                <a:solidFill>
                  <a:srgbClr val="FF0000"/>
                </a:solidFill>
                <a:sym typeface="Wingdings" panose="05000000000000000000" pitchFamily="2" charset="2"/>
              </a:rPr>
              <a:t>  Cluster Analysis to create segments</a:t>
            </a:r>
            <a:endParaRPr lang="en-US" sz="2200" dirty="0" smtClean="0">
              <a:solidFill>
                <a:srgbClr val="FF0000"/>
              </a:solidFill>
            </a:endParaRPr>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b="1" dirty="0" smtClean="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Interpretation of the Key Statistics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KMO and </a:t>
            </a:r>
            <a:r>
              <a:rPr lang="en-US" sz="3200" dirty="0" err="1" smtClean="0">
                <a:solidFill>
                  <a:schemeClr val="tx2"/>
                </a:solidFill>
                <a:latin typeface="+mj-lt"/>
                <a:ea typeface="+mj-ea"/>
                <a:cs typeface="+mj-cs"/>
              </a:rPr>
              <a:t>Barlett</a:t>
            </a:r>
            <a:endParaRPr lang="en-US" sz="3200" dirty="0" smtClean="0">
              <a:solidFill>
                <a:schemeClr val="tx2"/>
              </a:solidFill>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200" dirty="0" smtClean="0">
              <a:solidFill>
                <a:schemeClr val="tx2"/>
              </a:solidFill>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676400"/>
            <a:ext cx="8915400" cy="2031325"/>
          </a:xfrm>
          <a:prstGeom prst="rect">
            <a:avLst/>
          </a:prstGeom>
        </p:spPr>
        <p:txBody>
          <a:bodyPr wrap="square">
            <a:spAutoFit/>
          </a:bodyPr>
          <a:lstStyle/>
          <a:p>
            <a:pPr marL="342900" indent="-342900" fontAlgn="auto">
              <a:spcBef>
                <a:spcPts val="0"/>
              </a:spcBef>
              <a:spcAft>
                <a:spcPts val="0"/>
              </a:spcAft>
              <a:buFont typeface="+mj-lt"/>
              <a:buAutoNum type="arabicPeriod"/>
            </a:pPr>
            <a:r>
              <a:rPr lang="en-US" dirty="0" smtClean="0"/>
              <a:t>The KMO test estimates the proportion of variance among the variables that might be shared and ranges from 0 to 1.</a:t>
            </a:r>
          </a:p>
          <a:p>
            <a:pPr marL="342900" indent="-342900" fontAlgn="auto">
              <a:spcBef>
                <a:spcPts val="0"/>
              </a:spcBef>
              <a:spcAft>
                <a:spcPts val="0"/>
              </a:spcAft>
              <a:buFont typeface="+mj-lt"/>
              <a:buAutoNum type="arabicPeriod"/>
            </a:pPr>
            <a:endParaRPr lang="en-US" dirty="0" smtClean="0"/>
          </a:p>
          <a:p>
            <a:pPr marL="342900" indent="-342900" fontAlgn="auto">
              <a:spcBef>
                <a:spcPts val="0"/>
              </a:spcBef>
              <a:spcAft>
                <a:spcPts val="0"/>
              </a:spcAft>
              <a:buFont typeface="+mj-lt"/>
              <a:buAutoNum type="arabicPeriod"/>
            </a:pPr>
            <a:r>
              <a:rPr lang="en-US" dirty="0" smtClean="0"/>
              <a:t>Kaiser (1974) interprets the ranges as .90s as marvelous, .80s as meritorious, .70s as middling, .60s as mediocre, .50 as miserable and &lt; .5 as unacceptable ( who said statisticians don’t have a sense of humor).  </a:t>
            </a:r>
            <a:endParaRPr lang="en-US" dirty="0">
              <a:solidFill>
                <a:srgbClr val="FF0000"/>
              </a:solidFill>
            </a:endParaRPr>
          </a:p>
          <a:p>
            <a:pPr marL="0" indent="0" fontAlgn="auto">
              <a:spcBef>
                <a:spcPts val="0"/>
              </a:spcBef>
              <a:spcAft>
                <a:spcPts val="0"/>
              </a:spcAft>
              <a:buFontTx/>
              <a:buNone/>
            </a:pPr>
            <a:endParaRPr lang="en-US" dirty="0"/>
          </a:p>
        </p:txBody>
      </p:sp>
      <p:pic>
        <p:nvPicPr>
          <p:cNvPr id="5" name="Picture 4"/>
          <p:cNvPicPr>
            <a:picLocks noChangeAspect="1"/>
          </p:cNvPicPr>
          <p:nvPr/>
        </p:nvPicPr>
        <p:blipFill>
          <a:blip r:embed="rId3"/>
          <a:stretch>
            <a:fillRect/>
          </a:stretch>
        </p:blipFill>
        <p:spPr>
          <a:xfrm>
            <a:off x="795337" y="4572000"/>
            <a:ext cx="7629525" cy="1181100"/>
          </a:xfrm>
          <a:prstGeom prst="rect">
            <a:avLst/>
          </a:prstGeom>
        </p:spPr>
      </p:pic>
    </p:spTree>
    <p:extLst>
      <p:ext uri="{BB962C8B-B14F-4D97-AF65-F5344CB8AC3E}">
        <p14:creationId xmlns:p14="http://schemas.microsoft.com/office/powerpoint/2010/main" val="7776528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Interpretation of the Key Statistics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Communalities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200" dirty="0" smtClean="0">
              <a:solidFill>
                <a:schemeClr val="tx2"/>
              </a:solidFill>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114" y="1632791"/>
            <a:ext cx="5700486" cy="2308324"/>
          </a:xfrm>
          <a:prstGeom prst="rect">
            <a:avLst/>
          </a:prstGeom>
        </p:spPr>
        <p:txBody>
          <a:bodyPr wrap="square">
            <a:spAutoFit/>
          </a:bodyPr>
          <a:lstStyle/>
          <a:p>
            <a:pPr marL="342900" indent="-342900" fontAlgn="auto">
              <a:spcBef>
                <a:spcPts val="0"/>
              </a:spcBef>
              <a:spcAft>
                <a:spcPts val="0"/>
              </a:spcAft>
              <a:buFont typeface="+mj-lt"/>
              <a:buAutoNum type="arabicPeriod"/>
            </a:pPr>
            <a:r>
              <a:rPr lang="en-US" dirty="0" smtClean="0"/>
              <a:t>The extraction communality is the percent of variance in the variable that can be reproduced by from the set of extracted factors.  You can calculate this by squaring the loadings for the variable in the factor loading matrix and summing the results up (at least in PCA). </a:t>
            </a:r>
          </a:p>
          <a:p>
            <a:pPr marL="342900" indent="-342900" fontAlgn="auto">
              <a:spcBef>
                <a:spcPts val="0"/>
              </a:spcBef>
              <a:spcAft>
                <a:spcPts val="0"/>
              </a:spcAft>
              <a:buFont typeface="+mj-lt"/>
              <a:buAutoNum type="arabicPeriod"/>
            </a:pPr>
            <a:endParaRPr lang="en-US" dirty="0" smtClean="0"/>
          </a:p>
          <a:p>
            <a:pPr marL="0" indent="0" fontAlgn="auto">
              <a:spcBef>
                <a:spcPts val="0"/>
              </a:spcBef>
              <a:spcAft>
                <a:spcPts val="0"/>
              </a:spcAft>
              <a:buFontTx/>
              <a:buNone/>
            </a:pPr>
            <a:endParaRPr lang="en-US" dirty="0"/>
          </a:p>
        </p:txBody>
      </p:sp>
      <p:sp>
        <p:nvSpPr>
          <p:cNvPr id="8" name="TextBox 7"/>
          <p:cNvSpPr txBox="1"/>
          <p:nvPr/>
        </p:nvSpPr>
        <p:spPr>
          <a:xfrm>
            <a:off x="485502" y="3941115"/>
            <a:ext cx="4059125" cy="369332"/>
          </a:xfrm>
          <a:prstGeom prst="rect">
            <a:avLst/>
          </a:prstGeom>
          <a:noFill/>
        </p:spPr>
        <p:txBody>
          <a:bodyPr wrap="none" rtlCol="0">
            <a:spAutoFit/>
          </a:bodyPr>
          <a:lstStyle/>
          <a:p>
            <a:r>
              <a:rPr lang="en-US" b="1" dirty="0" smtClean="0"/>
              <a:t>First = (.76017)</a:t>
            </a:r>
            <a:r>
              <a:rPr lang="en-US" b="1" baseline="30000" dirty="0" smtClean="0"/>
              <a:t>2 </a:t>
            </a:r>
            <a:r>
              <a:rPr lang="en-US" b="1" dirty="0" smtClean="0"/>
              <a:t>+ (-.40655)</a:t>
            </a:r>
            <a:r>
              <a:rPr lang="en-US" b="1" baseline="30000" dirty="0" smtClean="0"/>
              <a:t>2</a:t>
            </a:r>
            <a:r>
              <a:rPr lang="en-US" b="1" dirty="0" smtClean="0"/>
              <a:t>  = .7431</a:t>
            </a:r>
            <a:endParaRPr lang="en-US" b="1" dirty="0"/>
          </a:p>
        </p:txBody>
      </p:sp>
      <p:pic>
        <p:nvPicPr>
          <p:cNvPr id="9" name="Picture 8"/>
          <p:cNvPicPr>
            <a:picLocks noChangeAspect="1"/>
          </p:cNvPicPr>
          <p:nvPr/>
        </p:nvPicPr>
        <p:blipFill>
          <a:blip r:embed="rId3"/>
          <a:stretch>
            <a:fillRect/>
          </a:stretch>
        </p:blipFill>
        <p:spPr>
          <a:xfrm>
            <a:off x="166914" y="5434045"/>
            <a:ext cx="8900886" cy="1271555"/>
          </a:xfrm>
          <a:prstGeom prst="rect">
            <a:avLst/>
          </a:prstGeom>
        </p:spPr>
      </p:pic>
      <p:pic>
        <p:nvPicPr>
          <p:cNvPr id="10" name="Picture 9"/>
          <p:cNvPicPr>
            <a:picLocks noChangeAspect="1"/>
          </p:cNvPicPr>
          <p:nvPr/>
        </p:nvPicPr>
        <p:blipFill>
          <a:blip r:embed="rId4"/>
          <a:stretch>
            <a:fillRect/>
          </a:stretch>
        </p:blipFill>
        <p:spPr>
          <a:xfrm>
            <a:off x="6399343" y="1655049"/>
            <a:ext cx="2563954" cy="3615176"/>
          </a:xfrm>
          <a:prstGeom prst="rect">
            <a:avLst/>
          </a:prstGeom>
        </p:spPr>
      </p:pic>
      <p:pic>
        <p:nvPicPr>
          <p:cNvPr id="5" name="Picture 4"/>
          <p:cNvPicPr>
            <a:picLocks noChangeAspect="1"/>
          </p:cNvPicPr>
          <p:nvPr/>
        </p:nvPicPr>
        <p:blipFill>
          <a:blip r:embed="rId5"/>
          <a:stretch>
            <a:fillRect/>
          </a:stretch>
        </p:blipFill>
        <p:spPr>
          <a:xfrm rot="19435814">
            <a:off x="1028844" y="5511424"/>
            <a:ext cx="910898" cy="167650"/>
          </a:xfrm>
          <a:prstGeom prst="rect">
            <a:avLst/>
          </a:prstGeom>
        </p:spPr>
      </p:pic>
      <p:pic>
        <p:nvPicPr>
          <p:cNvPr id="11" name="Picture 10"/>
          <p:cNvPicPr>
            <a:picLocks noChangeAspect="1"/>
          </p:cNvPicPr>
          <p:nvPr/>
        </p:nvPicPr>
        <p:blipFill>
          <a:blip r:embed="rId5"/>
          <a:stretch>
            <a:fillRect/>
          </a:stretch>
        </p:blipFill>
        <p:spPr>
          <a:xfrm rot="10800000">
            <a:off x="5488151" y="2476319"/>
            <a:ext cx="910898" cy="167650"/>
          </a:xfrm>
          <a:prstGeom prst="rect">
            <a:avLst/>
          </a:prstGeom>
        </p:spPr>
      </p:pic>
    </p:spTree>
    <p:extLst>
      <p:ext uri="{BB962C8B-B14F-4D97-AF65-F5344CB8AC3E}">
        <p14:creationId xmlns:p14="http://schemas.microsoft.com/office/powerpoint/2010/main" val="2141792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Interpretation of the Key Statistics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Factor Extraction Details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200" dirty="0" smtClean="0">
              <a:solidFill>
                <a:schemeClr val="tx2"/>
              </a:solidFill>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600200"/>
            <a:ext cx="3352800" cy="4616648"/>
          </a:xfrm>
          <a:prstGeom prst="rect">
            <a:avLst/>
          </a:prstGeom>
        </p:spPr>
        <p:txBody>
          <a:bodyPr wrap="square">
            <a:spAutoFit/>
          </a:bodyPr>
          <a:lstStyle/>
          <a:p>
            <a:pPr marL="342900" indent="-342900" fontAlgn="auto">
              <a:spcBef>
                <a:spcPts val="0"/>
              </a:spcBef>
              <a:spcAft>
                <a:spcPts val="0"/>
              </a:spcAft>
              <a:buFont typeface="+mj-lt"/>
              <a:buAutoNum type="arabicPeriod"/>
            </a:pPr>
            <a:r>
              <a:rPr lang="en-US" sz="1600" dirty="0" smtClean="0"/>
              <a:t>Notice that there are eight factors displayed.  The procedure will always display the maximum number of calculated factors, which is equal to the number of variables being factor analyzed.  </a:t>
            </a:r>
          </a:p>
          <a:p>
            <a:pPr marL="342900" indent="-342900" fontAlgn="auto">
              <a:spcBef>
                <a:spcPts val="0"/>
              </a:spcBef>
              <a:spcAft>
                <a:spcPts val="0"/>
              </a:spcAft>
              <a:buFont typeface="+mj-lt"/>
              <a:buAutoNum type="arabicPeriod"/>
            </a:pPr>
            <a:endParaRPr lang="en-US" sz="1600" dirty="0"/>
          </a:p>
          <a:p>
            <a:pPr marL="342900" indent="-342900" fontAlgn="auto">
              <a:spcBef>
                <a:spcPts val="0"/>
              </a:spcBef>
              <a:spcAft>
                <a:spcPts val="0"/>
              </a:spcAft>
              <a:buFont typeface="+mj-lt"/>
              <a:buAutoNum type="arabicPeriod"/>
            </a:pPr>
            <a:endParaRPr lang="en-US" sz="1600" dirty="0" smtClean="0"/>
          </a:p>
          <a:p>
            <a:pPr marL="342900" indent="-342900" fontAlgn="auto">
              <a:spcBef>
                <a:spcPts val="0"/>
              </a:spcBef>
              <a:spcAft>
                <a:spcPts val="0"/>
              </a:spcAft>
              <a:buFont typeface="+mj-lt"/>
              <a:buAutoNum type="arabicPeriod"/>
            </a:pPr>
            <a:endParaRPr lang="en-US" sz="1600" dirty="0"/>
          </a:p>
          <a:p>
            <a:pPr marL="342900" indent="-342900" fontAlgn="auto">
              <a:spcBef>
                <a:spcPts val="0"/>
              </a:spcBef>
              <a:spcAft>
                <a:spcPts val="0"/>
              </a:spcAft>
              <a:buFont typeface="+mj-lt"/>
              <a:buAutoNum type="arabicPeriod"/>
            </a:pPr>
            <a:r>
              <a:rPr lang="en-US" sz="1600" dirty="0" smtClean="0"/>
              <a:t>Note we use the Kaiser criterion (eigenvalue =&gt; 1) to determine how many factors to keep</a:t>
            </a:r>
            <a:endParaRPr lang="en-US" sz="1600" dirty="0"/>
          </a:p>
          <a:p>
            <a:pPr marL="342900" indent="-342900" fontAlgn="auto">
              <a:spcBef>
                <a:spcPts val="0"/>
              </a:spcBef>
              <a:spcAft>
                <a:spcPts val="0"/>
              </a:spcAft>
              <a:buFont typeface="+mj-lt"/>
              <a:buAutoNum type="arabicPeriod"/>
            </a:pPr>
            <a:endParaRPr lang="en-US" dirty="0" smtClean="0"/>
          </a:p>
          <a:p>
            <a:pPr fontAlgn="auto">
              <a:spcBef>
                <a:spcPts val="0"/>
              </a:spcBef>
              <a:spcAft>
                <a:spcPts val="0"/>
              </a:spcAft>
            </a:pPr>
            <a:endParaRPr lang="en-US" dirty="0" smtClean="0"/>
          </a:p>
          <a:p>
            <a:pPr marL="0" indent="0" fontAlgn="auto">
              <a:spcBef>
                <a:spcPts val="0"/>
              </a:spcBef>
              <a:spcAft>
                <a:spcPts val="0"/>
              </a:spcAft>
              <a:buFontTx/>
              <a:buNone/>
            </a:pPr>
            <a:endParaRPr lang="en-US" dirty="0"/>
          </a:p>
        </p:txBody>
      </p:sp>
      <p:pic>
        <p:nvPicPr>
          <p:cNvPr id="3" name="Picture 2"/>
          <p:cNvPicPr>
            <a:picLocks noChangeAspect="1"/>
          </p:cNvPicPr>
          <p:nvPr/>
        </p:nvPicPr>
        <p:blipFill>
          <a:blip r:embed="rId3"/>
          <a:stretch>
            <a:fillRect/>
          </a:stretch>
        </p:blipFill>
        <p:spPr>
          <a:xfrm>
            <a:off x="3505200" y="1546324"/>
            <a:ext cx="5382376" cy="5153744"/>
          </a:xfrm>
          <a:prstGeom prst="rect">
            <a:avLst/>
          </a:prstGeom>
        </p:spPr>
      </p:pic>
      <p:sp>
        <p:nvSpPr>
          <p:cNvPr id="10" name="TextBox 9"/>
          <p:cNvSpPr txBox="1"/>
          <p:nvPr/>
        </p:nvSpPr>
        <p:spPr>
          <a:xfrm>
            <a:off x="271322" y="5332274"/>
            <a:ext cx="2795958" cy="1323439"/>
          </a:xfrm>
          <a:prstGeom prst="rect">
            <a:avLst/>
          </a:prstGeom>
          <a:noFill/>
          <a:ln>
            <a:solidFill>
              <a:schemeClr val="accent1">
                <a:shade val="50000"/>
              </a:schemeClr>
            </a:solidFill>
          </a:ln>
        </p:spPr>
        <p:txBody>
          <a:bodyPr wrap="none" rtlCol="0">
            <a:spAutoFit/>
          </a:bodyPr>
          <a:lstStyle/>
          <a:p>
            <a:r>
              <a:rPr lang="en-US" sz="1600" b="1" dirty="0" err="1"/>
              <a:t>proc</a:t>
            </a:r>
            <a:r>
              <a:rPr lang="en-US" sz="1600" dirty="0"/>
              <a:t> </a:t>
            </a:r>
            <a:r>
              <a:rPr lang="en-US" sz="1600" b="1" dirty="0"/>
              <a:t>factor</a:t>
            </a:r>
            <a:r>
              <a:rPr lang="en-US" sz="1600" dirty="0"/>
              <a:t> data = </a:t>
            </a:r>
            <a:r>
              <a:rPr lang="en-US" sz="1600" dirty="0" err="1"/>
              <a:t>myfactor</a:t>
            </a:r>
            <a:r>
              <a:rPr lang="en-US" sz="1600" dirty="0"/>
              <a:t> </a:t>
            </a:r>
          </a:p>
          <a:p>
            <a:r>
              <a:rPr lang="en-US" sz="1600" dirty="0" err="1"/>
              <a:t>maxiter</a:t>
            </a:r>
            <a:r>
              <a:rPr lang="en-US" sz="1600" dirty="0"/>
              <a:t>=</a:t>
            </a:r>
            <a:r>
              <a:rPr lang="en-US" sz="1600" b="1" dirty="0"/>
              <a:t>100</a:t>
            </a:r>
            <a:endParaRPr lang="en-US" sz="1600" dirty="0"/>
          </a:p>
          <a:p>
            <a:r>
              <a:rPr lang="en-US" sz="1600" dirty="0"/>
              <a:t>method=principal</a:t>
            </a:r>
          </a:p>
          <a:p>
            <a:r>
              <a:rPr lang="en-US" sz="1600" dirty="0" err="1">
                <a:solidFill>
                  <a:srgbClr val="FF0000"/>
                </a:solidFill>
              </a:rPr>
              <a:t>mineigen</a:t>
            </a:r>
            <a:r>
              <a:rPr lang="en-US" sz="1600" dirty="0">
                <a:solidFill>
                  <a:srgbClr val="FF0000"/>
                </a:solidFill>
              </a:rPr>
              <a:t>=</a:t>
            </a:r>
            <a:r>
              <a:rPr lang="en-US" sz="1600" b="1" dirty="0">
                <a:solidFill>
                  <a:srgbClr val="FF0000"/>
                </a:solidFill>
              </a:rPr>
              <a:t>1</a:t>
            </a:r>
            <a:endParaRPr lang="en-US" sz="1600" dirty="0">
              <a:solidFill>
                <a:srgbClr val="FF0000"/>
              </a:solidFill>
            </a:endParaRPr>
          </a:p>
          <a:p>
            <a:r>
              <a:rPr lang="en-US" sz="1600" dirty="0" smtClean="0"/>
              <a:t>rotate=</a:t>
            </a:r>
            <a:r>
              <a:rPr lang="en-US" sz="1600" dirty="0" err="1" smtClean="0"/>
              <a:t>varimax</a:t>
            </a:r>
            <a:endParaRPr lang="en-US" sz="1600" dirty="0"/>
          </a:p>
        </p:txBody>
      </p:sp>
    </p:spTree>
    <p:extLst>
      <p:ext uri="{BB962C8B-B14F-4D97-AF65-F5344CB8AC3E}">
        <p14:creationId xmlns:p14="http://schemas.microsoft.com/office/powerpoint/2010/main" val="21489145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dirty="0" smtClean="0">
              <a:solidFill>
                <a:schemeClr val="tx2"/>
              </a:solidFill>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solidFill>
                  <a:schemeClr val="tx2"/>
                </a:solidFill>
                <a:latin typeface="+mj-lt"/>
                <a:ea typeface="+mj-ea"/>
                <a:cs typeface="+mj-cs"/>
              </a:rPr>
              <a:t>Step 5:  Interpretation of the Key Statistics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solidFill>
                  <a:schemeClr val="tx2"/>
                </a:solidFill>
                <a:latin typeface="+mj-lt"/>
                <a:ea typeface="+mj-ea"/>
                <a:cs typeface="+mj-cs"/>
              </a:rPr>
              <a:t>Factor Extraction Details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solidFill>
                  <a:schemeClr val="tx2"/>
                </a:solidFill>
                <a:latin typeface="+mj-lt"/>
                <a:ea typeface="+mj-ea"/>
                <a:cs typeface="+mj-cs"/>
              </a:rPr>
              <a:t>(PCA Extraction)</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200" dirty="0" smtClean="0">
              <a:solidFill>
                <a:schemeClr val="tx2"/>
              </a:solidFill>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676400"/>
            <a:ext cx="3352800" cy="5601533"/>
          </a:xfrm>
          <a:prstGeom prst="rect">
            <a:avLst/>
          </a:prstGeom>
        </p:spPr>
        <p:txBody>
          <a:bodyPr wrap="square">
            <a:spAutoFit/>
          </a:bodyPr>
          <a:lstStyle/>
          <a:p>
            <a:pPr marL="342900" indent="-342900" fontAlgn="auto">
              <a:spcBef>
                <a:spcPts val="0"/>
              </a:spcBef>
              <a:spcAft>
                <a:spcPts val="0"/>
              </a:spcAft>
              <a:buFont typeface="+mj-lt"/>
              <a:buAutoNum type="arabicPeriod"/>
            </a:pPr>
            <a:r>
              <a:rPr lang="en-US" sz="1600" dirty="0"/>
              <a:t>Note that each factor has an eigenvalue associated with it.  This eigenvalue represents the amount of total variance that can be explained by that factor.</a:t>
            </a:r>
          </a:p>
          <a:p>
            <a:pPr marL="342900" indent="-342900" fontAlgn="auto">
              <a:spcBef>
                <a:spcPts val="0"/>
              </a:spcBef>
              <a:spcAft>
                <a:spcPts val="0"/>
              </a:spcAft>
              <a:buFont typeface="+mj-lt"/>
              <a:buAutoNum type="arabicPeriod"/>
            </a:pPr>
            <a:endParaRPr lang="en-US" sz="1600" dirty="0"/>
          </a:p>
          <a:p>
            <a:pPr marL="342900" indent="-342900" fontAlgn="auto">
              <a:spcBef>
                <a:spcPts val="0"/>
              </a:spcBef>
              <a:spcAft>
                <a:spcPts val="0"/>
              </a:spcAft>
              <a:buFont typeface="+mj-lt"/>
              <a:buAutoNum type="arabicPeriod"/>
            </a:pPr>
            <a:r>
              <a:rPr lang="en-US" sz="1600" dirty="0"/>
              <a:t>If you total up the eight eigenvalues you will get 8.0, which is the total variance if you assume each variable has a standard variance of 1.  To get the % variance explained, just divide the eigenvalue for the factor by the sum of the eigenvalues</a:t>
            </a:r>
          </a:p>
          <a:p>
            <a:pPr marL="342900" indent="-342900" fontAlgn="auto">
              <a:spcBef>
                <a:spcPts val="0"/>
              </a:spcBef>
              <a:spcAft>
                <a:spcPts val="0"/>
              </a:spcAft>
              <a:buFont typeface="+mj-lt"/>
              <a:buAutoNum type="arabicPeriod"/>
            </a:pPr>
            <a:endParaRPr lang="en-US" sz="1600" dirty="0"/>
          </a:p>
          <a:p>
            <a:pPr marL="342900" indent="-342900" fontAlgn="auto">
              <a:spcBef>
                <a:spcPts val="0"/>
              </a:spcBef>
              <a:spcAft>
                <a:spcPts val="0"/>
              </a:spcAft>
              <a:buFont typeface="+mj-lt"/>
              <a:buAutoNum type="arabicPeriod"/>
            </a:pPr>
            <a:r>
              <a:rPr lang="en-US" sz="1600" dirty="0"/>
              <a:t>So    </a:t>
            </a:r>
            <a:r>
              <a:rPr lang="en-US" sz="1600" dirty="0" smtClean="0"/>
              <a:t>3.0203  </a:t>
            </a:r>
            <a:r>
              <a:rPr lang="en-US" sz="1600" dirty="0"/>
              <a:t>/  </a:t>
            </a:r>
            <a:r>
              <a:rPr lang="en-US" sz="1600" dirty="0" smtClean="0"/>
              <a:t>8   </a:t>
            </a:r>
            <a:r>
              <a:rPr lang="en-US" sz="1600" dirty="0"/>
              <a:t>=   .</a:t>
            </a:r>
            <a:r>
              <a:rPr lang="en-US" sz="1600" dirty="0" smtClean="0"/>
              <a:t>3775 </a:t>
            </a:r>
            <a:r>
              <a:rPr lang="en-US" sz="1600" dirty="0"/>
              <a:t>or </a:t>
            </a:r>
            <a:r>
              <a:rPr lang="en-US" sz="1600" dirty="0" smtClean="0"/>
              <a:t>37.75% </a:t>
            </a:r>
            <a:r>
              <a:rPr lang="en-US" sz="1600" dirty="0"/>
              <a:t>of the variance is explained by factor 1</a:t>
            </a:r>
          </a:p>
          <a:p>
            <a:pPr fontAlgn="auto">
              <a:spcBef>
                <a:spcPts val="0"/>
              </a:spcBef>
              <a:spcAft>
                <a:spcPts val="0"/>
              </a:spcAft>
            </a:pPr>
            <a:endParaRPr lang="en-US" dirty="0" smtClean="0"/>
          </a:p>
          <a:p>
            <a:pPr fontAlgn="auto">
              <a:spcBef>
                <a:spcPts val="0"/>
              </a:spcBef>
              <a:spcAft>
                <a:spcPts val="0"/>
              </a:spcAft>
            </a:pPr>
            <a:endParaRPr lang="en-US" dirty="0" smtClean="0"/>
          </a:p>
          <a:p>
            <a:pPr marL="0" indent="0" fontAlgn="auto">
              <a:spcBef>
                <a:spcPts val="0"/>
              </a:spcBef>
              <a:spcAft>
                <a:spcPts val="0"/>
              </a:spcAft>
              <a:buFontTx/>
              <a:buNone/>
            </a:pPr>
            <a:endParaRPr lang="en-US" dirty="0"/>
          </a:p>
        </p:txBody>
      </p:sp>
      <p:pic>
        <p:nvPicPr>
          <p:cNvPr id="3" name="Picture 2"/>
          <p:cNvPicPr>
            <a:picLocks noChangeAspect="1"/>
          </p:cNvPicPr>
          <p:nvPr/>
        </p:nvPicPr>
        <p:blipFill>
          <a:blip r:embed="rId3"/>
          <a:stretch>
            <a:fillRect/>
          </a:stretch>
        </p:blipFill>
        <p:spPr>
          <a:xfrm>
            <a:off x="3505200" y="1546324"/>
            <a:ext cx="5382376" cy="5153744"/>
          </a:xfrm>
          <a:prstGeom prst="rect">
            <a:avLst/>
          </a:prstGeom>
        </p:spPr>
      </p:pic>
    </p:spTree>
    <p:extLst>
      <p:ext uri="{BB962C8B-B14F-4D97-AF65-F5344CB8AC3E}">
        <p14:creationId xmlns:p14="http://schemas.microsoft.com/office/powerpoint/2010/main" val="4053395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Interpretation of the Key Statistics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Factor Extraction Details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200" dirty="0" smtClean="0">
              <a:solidFill>
                <a:schemeClr val="tx2"/>
              </a:solidFill>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170" y="1952685"/>
            <a:ext cx="3612943" cy="4524315"/>
          </a:xfrm>
          <a:prstGeom prst="rect">
            <a:avLst/>
          </a:prstGeom>
        </p:spPr>
        <p:txBody>
          <a:bodyPr wrap="square">
            <a:spAutoFit/>
          </a:bodyPr>
          <a:lstStyle/>
          <a:p>
            <a:pPr marL="342900" indent="-342900" fontAlgn="auto">
              <a:spcBef>
                <a:spcPts val="0"/>
              </a:spcBef>
              <a:spcAft>
                <a:spcPts val="0"/>
              </a:spcAft>
              <a:buFont typeface="+mj-lt"/>
              <a:buAutoNum type="arabicPeriod"/>
            </a:pPr>
            <a:r>
              <a:rPr lang="en-US" dirty="0" smtClean="0"/>
              <a:t>There is also a graphical method to estimate how many factors to extract – the scree plot</a:t>
            </a:r>
          </a:p>
          <a:p>
            <a:pPr marL="342900" indent="-342900" fontAlgn="auto">
              <a:spcBef>
                <a:spcPts val="0"/>
              </a:spcBef>
              <a:spcAft>
                <a:spcPts val="0"/>
              </a:spcAft>
              <a:buFont typeface="+mj-lt"/>
              <a:buAutoNum type="arabicPeriod"/>
            </a:pPr>
            <a:endParaRPr lang="en-US" dirty="0"/>
          </a:p>
          <a:p>
            <a:pPr marL="342900" indent="-342900" fontAlgn="auto">
              <a:spcBef>
                <a:spcPts val="0"/>
              </a:spcBef>
              <a:spcAft>
                <a:spcPts val="0"/>
              </a:spcAft>
              <a:buFont typeface="+mj-lt"/>
              <a:buAutoNum type="arabicPeriod"/>
            </a:pPr>
            <a:r>
              <a:rPr lang="en-US" dirty="0" smtClean="0"/>
              <a:t>Mountaineers know that “scree” is the rock crap at the bottom of the steep part of the mountain that falls and rolls down the mountain until it comes to rest.</a:t>
            </a:r>
          </a:p>
          <a:p>
            <a:pPr marL="342900" indent="-342900" fontAlgn="auto">
              <a:spcBef>
                <a:spcPts val="0"/>
              </a:spcBef>
              <a:spcAft>
                <a:spcPts val="0"/>
              </a:spcAft>
              <a:buFont typeface="+mj-lt"/>
              <a:buAutoNum type="arabicPeriod"/>
            </a:pPr>
            <a:endParaRPr lang="en-US" dirty="0"/>
          </a:p>
          <a:p>
            <a:pPr marL="342900" indent="-342900" fontAlgn="auto">
              <a:spcBef>
                <a:spcPts val="0"/>
              </a:spcBef>
              <a:spcAft>
                <a:spcPts val="0"/>
              </a:spcAft>
              <a:buFont typeface="+mj-lt"/>
              <a:buAutoNum type="arabicPeriod"/>
            </a:pPr>
            <a:r>
              <a:rPr lang="en-US" dirty="0" smtClean="0"/>
              <a:t>Where you see the rock stop, pick the number of factors just prior</a:t>
            </a:r>
          </a:p>
          <a:p>
            <a:pPr fontAlgn="auto">
              <a:spcBef>
                <a:spcPts val="0"/>
              </a:spcBef>
              <a:spcAft>
                <a:spcPts val="0"/>
              </a:spcAft>
            </a:pPr>
            <a:endParaRPr lang="en-US" dirty="0"/>
          </a:p>
        </p:txBody>
      </p:sp>
      <p:sp>
        <p:nvSpPr>
          <p:cNvPr id="3" name="TextBox 2"/>
          <p:cNvSpPr txBox="1"/>
          <p:nvPr/>
        </p:nvSpPr>
        <p:spPr>
          <a:xfrm>
            <a:off x="3625113" y="3492338"/>
            <a:ext cx="1358962" cy="646331"/>
          </a:xfrm>
          <a:prstGeom prst="rect">
            <a:avLst/>
          </a:prstGeom>
          <a:noFill/>
        </p:spPr>
        <p:txBody>
          <a:bodyPr wrap="none" rtlCol="0">
            <a:spAutoFit/>
          </a:bodyPr>
          <a:lstStyle/>
          <a:p>
            <a:r>
              <a:rPr lang="en-US" sz="1200" dirty="0" smtClean="0">
                <a:solidFill>
                  <a:srgbClr val="FF0000"/>
                </a:solidFill>
              </a:rPr>
              <a:t>The Y axis is the </a:t>
            </a:r>
          </a:p>
          <a:p>
            <a:r>
              <a:rPr lang="en-US" sz="1200" dirty="0" smtClean="0">
                <a:solidFill>
                  <a:srgbClr val="FF0000"/>
                </a:solidFill>
              </a:rPr>
              <a:t>Eigenvalue  for </a:t>
            </a:r>
          </a:p>
          <a:p>
            <a:r>
              <a:rPr lang="en-US" sz="1200" dirty="0" smtClean="0">
                <a:solidFill>
                  <a:srgbClr val="FF0000"/>
                </a:solidFill>
              </a:rPr>
              <a:t>each factor</a:t>
            </a:r>
            <a:endParaRPr lang="en-US" sz="1200" dirty="0">
              <a:solidFill>
                <a:srgbClr val="FF0000"/>
              </a:solidFill>
            </a:endParaRPr>
          </a:p>
        </p:txBody>
      </p:sp>
      <p:sp>
        <p:nvSpPr>
          <p:cNvPr id="8" name="TextBox 7"/>
          <p:cNvSpPr txBox="1"/>
          <p:nvPr/>
        </p:nvSpPr>
        <p:spPr>
          <a:xfrm>
            <a:off x="4092084" y="6309816"/>
            <a:ext cx="1183337" cy="461665"/>
          </a:xfrm>
          <a:prstGeom prst="rect">
            <a:avLst/>
          </a:prstGeom>
          <a:noFill/>
        </p:spPr>
        <p:txBody>
          <a:bodyPr wrap="none" rtlCol="0">
            <a:spAutoFit/>
          </a:bodyPr>
          <a:lstStyle/>
          <a:p>
            <a:r>
              <a:rPr lang="en-US" sz="1200" dirty="0" smtClean="0">
                <a:solidFill>
                  <a:srgbClr val="FF0000"/>
                </a:solidFill>
              </a:rPr>
              <a:t>The axis is the</a:t>
            </a:r>
          </a:p>
          <a:p>
            <a:r>
              <a:rPr lang="en-US" sz="1200" dirty="0" smtClean="0">
                <a:solidFill>
                  <a:srgbClr val="FF0000"/>
                </a:solidFill>
              </a:rPr>
              <a:t>Factor number</a:t>
            </a:r>
            <a:endParaRPr lang="en-US" sz="1200" dirty="0">
              <a:solidFill>
                <a:srgbClr val="FF0000"/>
              </a:solidFill>
            </a:endParaRPr>
          </a:p>
        </p:txBody>
      </p:sp>
      <p:pic>
        <p:nvPicPr>
          <p:cNvPr id="5" name="Picture 4"/>
          <p:cNvPicPr>
            <a:picLocks noChangeAspect="1"/>
          </p:cNvPicPr>
          <p:nvPr/>
        </p:nvPicPr>
        <p:blipFill>
          <a:blip r:embed="rId3"/>
          <a:stretch>
            <a:fillRect/>
          </a:stretch>
        </p:blipFill>
        <p:spPr>
          <a:xfrm>
            <a:off x="5264535" y="1567349"/>
            <a:ext cx="3872208" cy="5142640"/>
          </a:xfrm>
          <a:prstGeom prst="rect">
            <a:avLst/>
          </a:prstGeom>
        </p:spPr>
      </p:pic>
      <p:pic>
        <p:nvPicPr>
          <p:cNvPr id="9" name="Picture 8"/>
          <p:cNvPicPr>
            <a:picLocks noChangeAspect="1"/>
          </p:cNvPicPr>
          <p:nvPr/>
        </p:nvPicPr>
        <p:blipFill>
          <a:blip r:embed="rId4"/>
          <a:stretch>
            <a:fillRect/>
          </a:stretch>
        </p:blipFill>
        <p:spPr>
          <a:xfrm rot="10800000" flipH="1">
            <a:off x="6858000" y="5185378"/>
            <a:ext cx="122464" cy="1124438"/>
          </a:xfrm>
          <a:prstGeom prst="rect">
            <a:avLst/>
          </a:prstGeom>
        </p:spPr>
      </p:pic>
    </p:spTree>
    <p:extLst>
      <p:ext uri="{BB962C8B-B14F-4D97-AF65-F5344CB8AC3E}">
        <p14:creationId xmlns:p14="http://schemas.microsoft.com/office/powerpoint/2010/main" val="24310457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Interpretation of the Key Statistics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Rotation – Really?</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200" dirty="0" smtClean="0">
              <a:solidFill>
                <a:schemeClr val="tx2"/>
              </a:solidFill>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600200"/>
            <a:ext cx="8839200" cy="1477328"/>
          </a:xfrm>
          <a:prstGeom prst="rect">
            <a:avLst/>
          </a:prstGeom>
        </p:spPr>
        <p:txBody>
          <a:bodyPr wrap="square">
            <a:spAutoFit/>
          </a:bodyPr>
          <a:lstStyle/>
          <a:p>
            <a:pPr marL="342900" indent="-342900" fontAlgn="auto">
              <a:spcBef>
                <a:spcPts val="0"/>
              </a:spcBef>
              <a:spcAft>
                <a:spcPts val="0"/>
              </a:spcAft>
              <a:buFont typeface="+mj-lt"/>
              <a:buAutoNum type="arabicPeriod"/>
            </a:pPr>
            <a:r>
              <a:rPr lang="en-US" dirty="0" smtClean="0"/>
              <a:t>It turns out that if you rotate the axes that the factors lie on, you can get a much clearer picture and interpretation.  You really do need to rotate the factor solution to make any use out of it.</a:t>
            </a:r>
          </a:p>
          <a:p>
            <a:pPr marL="342900" indent="-342900" fontAlgn="auto">
              <a:spcBef>
                <a:spcPts val="0"/>
              </a:spcBef>
              <a:spcAft>
                <a:spcPts val="0"/>
              </a:spcAft>
              <a:buFont typeface="+mj-lt"/>
              <a:buAutoNum type="arabicPeriod"/>
            </a:pPr>
            <a:endParaRPr lang="en-US" dirty="0"/>
          </a:p>
          <a:p>
            <a:pPr fontAlgn="auto">
              <a:spcBef>
                <a:spcPts val="0"/>
              </a:spcBef>
              <a:spcAft>
                <a:spcPts val="0"/>
              </a:spcAft>
            </a:pPr>
            <a:endParaRPr lang="en-US" dirty="0"/>
          </a:p>
        </p:txBody>
      </p:sp>
      <p:pic>
        <p:nvPicPr>
          <p:cNvPr id="2" name="Picture 1"/>
          <p:cNvPicPr>
            <a:picLocks noChangeAspect="1"/>
          </p:cNvPicPr>
          <p:nvPr/>
        </p:nvPicPr>
        <p:blipFill>
          <a:blip r:embed="rId3"/>
          <a:stretch>
            <a:fillRect/>
          </a:stretch>
        </p:blipFill>
        <p:spPr>
          <a:xfrm>
            <a:off x="1295400" y="2590800"/>
            <a:ext cx="6843108" cy="4069576"/>
          </a:xfrm>
          <a:prstGeom prst="rect">
            <a:avLst/>
          </a:prstGeom>
        </p:spPr>
      </p:pic>
    </p:spTree>
    <p:extLst>
      <p:ext uri="{BB962C8B-B14F-4D97-AF65-F5344CB8AC3E}">
        <p14:creationId xmlns:p14="http://schemas.microsoft.com/office/powerpoint/2010/main" val="452276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Interpretation of the Key Statistics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Rotation – Really?</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200" dirty="0" smtClean="0">
              <a:solidFill>
                <a:schemeClr val="tx2"/>
              </a:solidFill>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478507"/>
            <a:ext cx="8839200" cy="1631216"/>
          </a:xfrm>
          <a:prstGeom prst="rect">
            <a:avLst/>
          </a:prstGeom>
        </p:spPr>
        <p:txBody>
          <a:bodyPr wrap="square">
            <a:spAutoFit/>
          </a:bodyPr>
          <a:lstStyle/>
          <a:p>
            <a:pPr marL="342900" indent="-342900" fontAlgn="auto">
              <a:spcBef>
                <a:spcPts val="0"/>
              </a:spcBef>
              <a:spcAft>
                <a:spcPts val="0"/>
              </a:spcAft>
              <a:buFont typeface="+mj-lt"/>
              <a:buAutoNum type="arabicPeriod"/>
            </a:pPr>
            <a:r>
              <a:rPr lang="en-US" sz="1600" dirty="0" smtClean="0"/>
              <a:t>Look at variable X</a:t>
            </a:r>
            <a:r>
              <a:rPr lang="en-US" sz="1600" baseline="-25000" dirty="0" smtClean="0"/>
              <a:t>2</a:t>
            </a:r>
            <a:r>
              <a:rPr lang="en-US" sz="1600" dirty="0" smtClean="0"/>
              <a:t>.  If you had to describe it, you would say that it is made up of almost equal parts of F</a:t>
            </a:r>
            <a:r>
              <a:rPr lang="en-US" sz="1600" baseline="-25000" dirty="0" smtClean="0"/>
              <a:t>1</a:t>
            </a:r>
            <a:r>
              <a:rPr lang="en-US" sz="1600" dirty="0" smtClean="0"/>
              <a:t> and F</a:t>
            </a:r>
            <a:r>
              <a:rPr lang="en-US" sz="1600" baseline="-25000" dirty="0" smtClean="0"/>
              <a:t>2</a:t>
            </a:r>
            <a:r>
              <a:rPr lang="en-US" sz="1600" dirty="0" smtClean="0"/>
              <a:t>.  Well, that doesn’t sound good – we want our variables to be strongly associated with just one factor – that makes sense. The same with the other X variables.</a:t>
            </a:r>
          </a:p>
          <a:p>
            <a:pPr marL="342900" indent="-342900" fontAlgn="auto">
              <a:spcBef>
                <a:spcPts val="0"/>
              </a:spcBef>
              <a:spcAft>
                <a:spcPts val="0"/>
              </a:spcAft>
              <a:buFont typeface="+mj-lt"/>
              <a:buAutoNum type="arabicPeriod"/>
            </a:pPr>
            <a:endParaRPr lang="en-US" dirty="0"/>
          </a:p>
          <a:p>
            <a:pPr fontAlgn="auto">
              <a:spcBef>
                <a:spcPts val="0"/>
              </a:spcBef>
              <a:spcAft>
                <a:spcPts val="0"/>
              </a:spcAft>
            </a:pPr>
            <a:endParaRPr lang="en-US" dirty="0"/>
          </a:p>
        </p:txBody>
      </p:sp>
      <p:pic>
        <p:nvPicPr>
          <p:cNvPr id="2" name="Picture 1"/>
          <p:cNvPicPr>
            <a:picLocks noChangeAspect="1"/>
          </p:cNvPicPr>
          <p:nvPr/>
        </p:nvPicPr>
        <p:blipFill>
          <a:blip r:embed="rId3"/>
          <a:stretch>
            <a:fillRect/>
          </a:stretch>
        </p:blipFill>
        <p:spPr>
          <a:xfrm>
            <a:off x="1295400" y="2667000"/>
            <a:ext cx="6843108" cy="4069576"/>
          </a:xfrm>
          <a:prstGeom prst="rect">
            <a:avLst/>
          </a:prstGeom>
        </p:spPr>
      </p:pic>
      <p:sp>
        <p:nvSpPr>
          <p:cNvPr id="10" name="Down Arrow 9"/>
          <p:cNvSpPr/>
          <p:nvPr/>
        </p:nvSpPr>
        <p:spPr>
          <a:xfrm rot="4080314">
            <a:off x="4041935" y="3982689"/>
            <a:ext cx="69529" cy="5471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122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Interpretation of the Key Statistics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Rotation – Really?</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200" dirty="0" smtClean="0">
              <a:solidFill>
                <a:schemeClr val="tx2"/>
              </a:solidFill>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478507"/>
            <a:ext cx="8839200" cy="1384995"/>
          </a:xfrm>
          <a:prstGeom prst="rect">
            <a:avLst/>
          </a:prstGeom>
        </p:spPr>
        <p:txBody>
          <a:bodyPr wrap="square">
            <a:spAutoFit/>
          </a:bodyPr>
          <a:lstStyle/>
          <a:p>
            <a:pPr marL="342900" indent="-342900" fontAlgn="auto">
              <a:spcBef>
                <a:spcPts val="0"/>
              </a:spcBef>
              <a:spcAft>
                <a:spcPts val="0"/>
              </a:spcAft>
              <a:buFont typeface="+mj-lt"/>
              <a:buAutoNum type="arabicPeriod"/>
            </a:pPr>
            <a:r>
              <a:rPr lang="en-US" sz="1600" dirty="0" smtClean="0"/>
              <a:t>So if we rotate the F</a:t>
            </a:r>
            <a:r>
              <a:rPr lang="en-US" sz="1600" baseline="-25000" dirty="0" smtClean="0"/>
              <a:t>1</a:t>
            </a:r>
            <a:r>
              <a:rPr lang="en-US" sz="1600" dirty="0" smtClean="0"/>
              <a:t> and F</a:t>
            </a:r>
            <a:r>
              <a:rPr lang="en-US" sz="1600" baseline="-25000" dirty="0" smtClean="0"/>
              <a:t>2</a:t>
            </a:r>
            <a:r>
              <a:rPr lang="en-US" sz="1600" dirty="0" smtClean="0"/>
              <a:t> axes as shown in the right figure, now the X variables all seem to be made up mostly of either factor 1 or factor 2.  Hey, that sounds a lot better – we now have our variables in the factor analysis loading pretty much only on one factor.</a:t>
            </a:r>
          </a:p>
          <a:p>
            <a:pPr marL="342900" indent="-342900" fontAlgn="auto">
              <a:spcBef>
                <a:spcPts val="0"/>
              </a:spcBef>
              <a:spcAft>
                <a:spcPts val="0"/>
              </a:spcAft>
              <a:buFont typeface="+mj-lt"/>
              <a:buAutoNum type="arabicPeriod"/>
            </a:pPr>
            <a:endParaRPr lang="en-US" dirty="0"/>
          </a:p>
          <a:p>
            <a:pPr fontAlgn="auto">
              <a:spcBef>
                <a:spcPts val="0"/>
              </a:spcBef>
              <a:spcAft>
                <a:spcPts val="0"/>
              </a:spcAft>
            </a:pPr>
            <a:endParaRPr lang="en-US" dirty="0"/>
          </a:p>
        </p:txBody>
      </p:sp>
      <p:pic>
        <p:nvPicPr>
          <p:cNvPr id="2" name="Picture 1"/>
          <p:cNvPicPr>
            <a:picLocks noChangeAspect="1"/>
          </p:cNvPicPr>
          <p:nvPr/>
        </p:nvPicPr>
        <p:blipFill>
          <a:blip r:embed="rId3"/>
          <a:stretch>
            <a:fillRect/>
          </a:stretch>
        </p:blipFill>
        <p:spPr>
          <a:xfrm>
            <a:off x="1295400" y="2667000"/>
            <a:ext cx="6843108" cy="4069576"/>
          </a:xfrm>
          <a:prstGeom prst="rect">
            <a:avLst/>
          </a:prstGeom>
        </p:spPr>
      </p:pic>
      <p:sp>
        <p:nvSpPr>
          <p:cNvPr id="10" name="Down Arrow 9"/>
          <p:cNvSpPr/>
          <p:nvPr/>
        </p:nvSpPr>
        <p:spPr>
          <a:xfrm rot="4080314">
            <a:off x="4041935" y="3982689"/>
            <a:ext cx="69529" cy="5471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17770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Interpretation of the Key Statistics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Rotation – Really?</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200" dirty="0" smtClean="0">
              <a:solidFill>
                <a:schemeClr val="tx2"/>
              </a:solidFill>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478507"/>
            <a:ext cx="8839200" cy="1631216"/>
          </a:xfrm>
          <a:prstGeom prst="rect">
            <a:avLst/>
          </a:prstGeom>
        </p:spPr>
        <p:txBody>
          <a:bodyPr wrap="square">
            <a:spAutoFit/>
          </a:bodyPr>
          <a:lstStyle/>
          <a:p>
            <a:pPr marL="342900" indent="-342900" fontAlgn="auto">
              <a:spcBef>
                <a:spcPts val="0"/>
              </a:spcBef>
              <a:spcAft>
                <a:spcPts val="0"/>
              </a:spcAft>
              <a:buFont typeface="+mj-lt"/>
              <a:buAutoNum type="arabicPeriod"/>
            </a:pPr>
            <a:r>
              <a:rPr lang="en-US" sz="1600" dirty="0" smtClean="0"/>
              <a:t>Compare the differences between the loadings for factor 1 and factor 2 between the two factor matrices.  Can you see how rotating the axes helped discriminate variables better between the two factors?  Note that rotating the axes did not change any of the actual relationships – it just put a different perspective on the data – it’s really not cheating!</a:t>
            </a:r>
          </a:p>
          <a:p>
            <a:pPr marL="342900" indent="-342900" fontAlgn="auto">
              <a:spcBef>
                <a:spcPts val="0"/>
              </a:spcBef>
              <a:spcAft>
                <a:spcPts val="0"/>
              </a:spcAft>
              <a:buFont typeface="+mj-lt"/>
              <a:buAutoNum type="arabicPeriod"/>
            </a:pPr>
            <a:endParaRPr lang="en-US" dirty="0"/>
          </a:p>
          <a:p>
            <a:pPr fontAlgn="auto">
              <a:spcBef>
                <a:spcPts val="0"/>
              </a:spcBef>
              <a:spcAft>
                <a:spcPts val="0"/>
              </a:spcAft>
            </a:pPr>
            <a:endParaRPr lang="en-US" dirty="0"/>
          </a:p>
        </p:txBody>
      </p:sp>
      <p:pic>
        <p:nvPicPr>
          <p:cNvPr id="2" name="Picture 1"/>
          <p:cNvPicPr>
            <a:picLocks noChangeAspect="1"/>
          </p:cNvPicPr>
          <p:nvPr/>
        </p:nvPicPr>
        <p:blipFill>
          <a:blip r:embed="rId3"/>
          <a:stretch>
            <a:fillRect/>
          </a:stretch>
        </p:blipFill>
        <p:spPr>
          <a:xfrm>
            <a:off x="533400" y="2800148"/>
            <a:ext cx="2835688" cy="4001880"/>
          </a:xfrm>
          <a:prstGeom prst="rect">
            <a:avLst/>
          </a:prstGeom>
        </p:spPr>
      </p:pic>
      <p:pic>
        <p:nvPicPr>
          <p:cNvPr id="8" name="Picture 7"/>
          <p:cNvPicPr>
            <a:picLocks noChangeAspect="1"/>
          </p:cNvPicPr>
          <p:nvPr/>
        </p:nvPicPr>
        <p:blipFill>
          <a:blip r:embed="rId4"/>
          <a:stretch>
            <a:fillRect/>
          </a:stretch>
        </p:blipFill>
        <p:spPr>
          <a:xfrm>
            <a:off x="5635882" y="2800148"/>
            <a:ext cx="3050918" cy="3946409"/>
          </a:xfrm>
          <a:prstGeom prst="rect">
            <a:avLst/>
          </a:prstGeom>
        </p:spPr>
      </p:pic>
      <p:sp>
        <p:nvSpPr>
          <p:cNvPr id="9" name="TextBox 8"/>
          <p:cNvSpPr txBox="1"/>
          <p:nvPr/>
        </p:nvSpPr>
        <p:spPr>
          <a:xfrm>
            <a:off x="3603369" y="4431756"/>
            <a:ext cx="1937262" cy="369332"/>
          </a:xfrm>
          <a:prstGeom prst="rect">
            <a:avLst/>
          </a:prstGeom>
          <a:noFill/>
        </p:spPr>
        <p:txBody>
          <a:bodyPr wrap="none" rtlCol="0">
            <a:spAutoFit/>
          </a:bodyPr>
          <a:lstStyle/>
          <a:p>
            <a:r>
              <a:rPr lang="en-US" dirty="0" err="1" smtClean="0"/>
              <a:t>Varimax</a:t>
            </a:r>
            <a:r>
              <a:rPr lang="en-US" dirty="0" smtClean="0"/>
              <a:t> Rotation</a:t>
            </a:r>
            <a:endParaRPr lang="en-US" dirty="0"/>
          </a:p>
        </p:txBody>
      </p:sp>
    </p:spTree>
    <p:extLst>
      <p:ext uri="{BB962C8B-B14F-4D97-AF65-F5344CB8AC3E}">
        <p14:creationId xmlns:p14="http://schemas.microsoft.com/office/powerpoint/2010/main" val="2430545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Interpretation of the Key Statistics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Rotation – Really?</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200" dirty="0" smtClean="0">
              <a:solidFill>
                <a:schemeClr val="tx2"/>
              </a:solidFill>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478507"/>
            <a:ext cx="8839200" cy="1384995"/>
          </a:xfrm>
          <a:prstGeom prst="rect">
            <a:avLst/>
          </a:prstGeom>
        </p:spPr>
        <p:txBody>
          <a:bodyPr wrap="square">
            <a:spAutoFit/>
          </a:bodyPr>
          <a:lstStyle/>
          <a:p>
            <a:pPr marL="342900" indent="-342900" fontAlgn="auto">
              <a:spcBef>
                <a:spcPts val="0"/>
              </a:spcBef>
              <a:spcAft>
                <a:spcPts val="0"/>
              </a:spcAft>
              <a:buFont typeface="+mj-lt"/>
              <a:buAutoNum type="arabicPeriod"/>
            </a:pPr>
            <a:r>
              <a:rPr lang="en-US" sz="1600" dirty="0" smtClean="0"/>
              <a:t>What if we had decided to do an oblique rotation like PROMAX instead?  Here is the factor pattern matrix on the left for PROMAX compared to the VARIMAX rotation on the right.  In most of the variables the loadings seem to be somewhat clearer in the PROMAX rotation.</a:t>
            </a:r>
          </a:p>
          <a:p>
            <a:pPr marL="342900" indent="-342900" fontAlgn="auto">
              <a:spcBef>
                <a:spcPts val="0"/>
              </a:spcBef>
              <a:spcAft>
                <a:spcPts val="0"/>
              </a:spcAft>
              <a:buFont typeface="+mj-lt"/>
              <a:buAutoNum type="arabicPeriod"/>
            </a:pPr>
            <a:endParaRPr lang="en-US" dirty="0"/>
          </a:p>
          <a:p>
            <a:pPr fontAlgn="auto">
              <a:spcBef>
                <a:spcPts val="0"/>
              </a:spcBef>
              <a:spcAft>
                <a:spcPts val="0"/>
              </a:spcAft>
            </a:pPr>
            <a:endParaRPr lang="en-US" dirty="0"/>
          </a:p>
        </p:txBody>
      </p:sp>
      <p:pic>
        <p:nvPicPr>
          <p:cNvPr id="8" name="Picture 7"/>
          <p:cNvPicPr>
            <a:picLocks noChangeAspect="1"/>
          </p:cNvPicPr>
          <p:nvPr/>
        </p:nvPicPr>
        <p:blipFill>
          <a:blip r:embed="rId3"/>
          <a:stretch>
            <a:fillRect/>
          </a:stretch>
        </p:blipFill>
        <p:spPr>
          <a:xfrm>
            <a:off x="5635882" y="2800148"/>
            <a:ext cx="3050918" cy="3946409"/>
          </a:xfrm>
          <a:prstGeom prst="rect">
            <a:avLst/>
          </a:prstGeom>
        </p:spPr>
      </p:pic>
      <p:sp>
        <p:nvSpPr>
          <p:cNvPr id="9" name="TextBox 8"/>
          <p:cNvSpPr txBox="1"/>
          <p:nvPr/>
        </p:nvSpPr>
        <p:spPr>
          <a:xfrm>
            <a:off x="6125621" y="2526268"/>
            <a:ext cx="1937262" cy="369332"/>
          </a:xfrm>
          <a:prstGeom prst="rect">
            <a:avLst/>
          </a:prstGeom>
          <a:noFill/>
        </p:spPr>
        <p:txBody>
          <a:bodyPr wrap="none" rtlCol="0">
            <a:spAutoFit/>
          </a:bodyPr>
          <a:lstStyle/>
          <a:p>
            <a:r>
              <a:rPr lang="en-US" dirty="0" err="1" smtClean="0"/>
              <a:t>Varimax</a:t>
            </a:r>
            <a:r>
              <a:rPr lang="en-US" dirty="0" smtClean="0"/>
              <a:t> Rotation</a:t>
            </a:r>
            <a:endParaRPr lang="en-US" dirty="0"/>
          </a:p>
        </p:txBody>
      </p:sp>
      <p:pic>
        <p:nvPicPr>
          <p:cNvPr id="3" name="Picture 2"/>
          <p:cNvPicPr>
            <a:picLocks noChangeAspect="1"/>
          </p:cNvPicPr>
          <p:nvPr/>
        </p:nvPicPr>
        <p:blipFill>
          <a:blip r:embed="rId4"/>
          <a:stretch>
            <a:fillRect/>
          </a:stretch>
        </p:blipFill>
        <p:spPr>
          <a:xfrm>
            <a:off x="533400" y="2897440"/>
            <a:ext cx="4631998" cy="3849117"/>
          </a:xfrm>
          <a:prstGeom prst="rect">
            <a:avLst/>
          </a:prstGeom>
        </p:spPr>
      </p:pic>
      <p:sp>
        <p:nvSpPr>
          <p:cNvPr id="10" name="TextBox 9"/>
          <p:cNvSpPr txBox="1"/>
          <p:nvPr/>
        </p:nvSpPr>
        <p:spPr>
          <a:xfrm>
            <a:off x="1880768" y="2492539"/>
            <a:ext cx="1903085" cy="369332"/>
          </a:xfrm>
          <a:prstGeom prst="rect">
            <a:avLst/>
          </a:prstGeom>
          <a:noFill/>
        </p:spPr>
        <p:txBody>
          <a:bodyPr wrap="none" rtlCol="0">
            <a:spAutoFit/>
          </a:bodyPr>
          <a:lstStyle/>
          <a:p>
            <a:r>
              <a:rPr lang="en-US" dirty="0" err="1" smtClean="0"/>
              <a:t>Promax</a:t>
            </a:r>
            <a:r>
              <a:rPr lang="en-US" dirty="0" smtClean="0"/>
              <a:t> Rotation</a:t>
            </a:r>
            <a:endParaRPr lang="en-US" dirty="0"/>
          </a:p>
        </p:txBody>
      </p:sp>
    </p:spTree>
    <p:extLst>
      <p:ext uri="{BB962C8B-B14F-4D97-AF65-F5344CB8AC3E}">
        <p14:creationId xmlns:p14="http://schemas.microsoft.com/office/powerpoint/2010/main" val="3098337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Typical Use of the Technique</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524000"/>
            <a:ext cx="8686800" cy="4191000"/>
          </a:xfrm>
        </p:spPr>
        <p:txBody>
          <a:bodyPr>
            <a:noAutofit/>
          </a:bodyPr>
          <a:lstStyle/>
          <a:p>
            <a:pPr marL="514350" indent="-514350">
              <a:spcBef>
                <a:spcPts val="0"/>
              </a:spcBef>
              <a:buAutoNum type="arabicPeriod"/>
            </a:pPr>
            <a:r>
              <a:rPr lang="en-US" dirty="0" smtClean="0"/>
              <a:t>Why is factor analysis useful in this clustering process?</a:t>
            </a:r>
          </a:p>
          <a:p>
            <a:pPr marL="514350" indent="-514350">
              <a:spcBef>
                <a:spcPts val="0"/>
              </a:spcBef>
              <a:buAutoNum type="arabicPeriod"/>
            </a:pPr>
            <a:endParaRPr lang="en-US" dirty="0"/>
          </a:p>
          <a:p>
            <a:pPr marL="514350" indent="-514350">
              <a:spcBef>
                <a:spcPts val="0"/>
              </a:spcBef>
              <a:buAutoNum type="arabicPeriod"/>
            </a:pPr>
            <a:r>
              <a:rPr lang="en-US" dirty="0" smtClean="0"/>
              <a:t>It is useful because it takes variables that are assumed to measure some more abstract latent construct and creates a “factor” or latent variable that represents this latent characteristic</a:t>
            </a:r>
          </a:p>
          <a:p>
            <a:pPr marL="514350" indent="-514350">
              <a:spcBef>
                <a:spcPts val="0"/>
              </a:spcBef>
              <a:buAutoNum type="arabicPeriod"/>
            </a:pPr>
            <a:endParaRPr lang="en-US" dirty="0"/>
          </a:p>
          <a:p>
            <a:pPr marL="514350" indent="-514350">
              <a:spcBef>
                <a:spcPts val="0"/>
              </a:spcBef>
              <a:buAutoNum type="arabicPeriod"/>
            </a:pPr>
            <a:r>
              <a:rPr lang="en-US" dirty="0" smtClean="0"/>
              <a:t>Factor analysis also importantly works to make the factors (latent variables) that it creates orthogonal – that is, uncorrelated with each other</a:t>
            </a:r>
          </a:p>
          <a:p>
            <a:pPr marL="514350" indent="-514350">
              <a:spcBef>
                <a:spcPts val="0"/>
              </a:spcBef>
              <a:buAutoNum type="arabicPeriod"/>
            </a:pPr>
            <a:endParaRPr lang="en-US" dirty="0"/>
          </a:p>
          <a:p>
            <a:pPr marL="514350" indent="-514350">
              <a:spcBef>
                <a:spcPts val="0"/>
              </a:spcBef>
              <a:buAutoNum type="arabicPeriod"/>
            </a:pPr>
            <a:r>
              <a:rPr lang="en-US" dirty="0" smtClean="0"/>
              <a:t>Why might this be useful?  Because remember in market segmentation you want to build customer segments that are as different from each other as possible</a:t>
            </a:r>
          </a:p>
          <a:p>
            <a:pPr marL="788670" lvl="1" indent="-514350">
              <a:spcBef>
                <a:spcPts val="0"/>
              </a:spcBef>
              <a:buAutoNum type="arabicPeriod"/>
            </a:pPr>
            <a:endParaRPr lang="en-US" dirty="0" smtClean="0"/>
          </a:p>
          <a:p>
            <a:pPr marL="514350"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b="1" dirty="0" smtClean="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14541671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Interpretation of the Key Statistics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Rotation – Really?</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200" dirty="0" smtClean="0">
              <a:solidFill>
                <a:schemeClr val="tx2"/>
              </a:solidFill>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478507"/>
            <a:ext cx="8839200" cy="1384995"/>
          </a:xfrm>
          <a:prstGeom prst="rect">
            <a:avLst/>
          </a:prstGeom>
        </p:spPr>
        <p:txBody>
          <a:bodyPr wrap="square">
            <a:spAutoFit/>
          </a:bodyPr>
          <a:lstStyle/>
          <a:p>
            <a:pPr marL="342900" indent="-342900" fontAlgn="auto">
              <a:spcBef>
                <a:spcPts val="0"/>
              </a:spcBef>
              <a:spcAft>
                <a:spcPts val="0"/>
              </a:spcAft>
              <a:buFont typeface="+mj-lt"/>
              <a:buAutoNum type="arabicPeriod"/>
            </a:pPr>
            <a:r>
              <a:rPr lang="en-US" sz="1600" dirty="0" smtClean="0"/>
              <a:t>What if we had decided to do an oblique rotation like PROMAX instead?  Here is the factor pattern matrix on the left for PROMAX compared to the VARIMAX rotation on the right.  In most of the variables the loadings seem to be somewhat clearer in the PROMAX rotation.</a:t>
            </a:r>
          </a:p>
          <a:p>
            <a:pPr marL="342900" indent="-342900" fontAlgn="auto">
              <a:spcBef>
                <a:spcPts val="0"/>
              </a:spcBef>
              <a:spcAft>
                <a:spcPts val="0"/>
              </a:spcAft>
              <a:buFont typeface="+mj-lt"/>
              <a:buAutoNum type="arabicPeriod"/>
            </a:pPr>
            <a:endParaRPr lang="en-US" dirty="0"/>
          </a:p>
          <a:p>
            <a:pPr fontAlgn="auto">
              <a:spcBef>
                <a:spcPts val="0"/>
              </a:spcBef>
              <a:spcAft>
                <a:spcPts val="0"/>
              </a:spcAft>
            </a:pPr>
            <a:endParaRPr lang="en-US" dirty="0"/>
          </a:p>
        </p:txBody>
      </p:sp>
      <p:pic>
        <p:nvPicPr>
          <p:cNvPr id="8" name="Picture 7"/>
          <p:cNvPicPr>
            <a:picLocks noChangeAspect="1"/>
          </p:cNvPicPr>
          <p:nvPr/>
        </p:nvPicPr>
        <p:blipFill>
          <a:blip r:embed="rId3"/>
          <a:stretch>
            <a:fillRect/>
          </a:stretch>
        </p:blipFill>
        <p:spPr>
          <a:xfrm>
            <a:off x="5635882" y="2800148"/>
            <a:ext cx="3050918" cy="3946409"/>
          </a:xfrm>
          <a:prstGeom prst="rect">
            <a:avLst/>
          </a:prstGeom>
        </p:spPr>
      </p:pic>
      <p:sp>
        <p:nvSpPr>
          <p:cNvPr id="9" name="TextBox 8"/>
          <p:cNvSpPr txBox="1"/>
          <p:nvPr/>
        </p:nvSpPr>
        <p:spPr>
          <a:xfrm>
            <a:off x="6125621" y="2526268"/>
            <a:ext cx="1937262" cy="369332"/>
          </a:xfrm>
          <a:prstGeom prst="rect">
            <a:avLst/>
          </a:prstGeom>
          <a:noFill/>
        </p:spPr>
        <p:txBody>
          <a:bodyPr wrap="none" rtlCol="0">
            <a:spAutoFit/>
          </a:bodyPr>
          <a:lstStyle/>
          <a:p>
            <a:r>
              <a:rPr lang="en-US" dirty="0" err="1" smtClean="0"/>
              <a:t>Varimax</a:t>
            </a:r>
            <a:r>
              <a:rPr lang="en-US" dirty="0" smtClean="0"/>
              <a:t> Rotation</a:t>
            </a:r>
            <a:endParaRPr lang="en-US" dirty="0"/>
          </a:p>
        </p:txBody>
      </p:sp>
      <p:pic>
        <p:nvPicPr>
          <p:cNvPr id="3" name="Picture 2"/>
          <p:cNvPicPr>
            <a:picLocks noChangeAspect="1"/>
          </p:cNvPicPr>
          <p:nvPr/>
        </p:nvPicPr>
        <p:blipFill>
          <a:blip r:embed="rId4"/>
          <a:stretch>
            <a:fillRect/>
          </a:stretch>
        </p:blipFill>
        <p:spPr>
          <a:xfrm>
            <a:off x="533400" y="2897440"/>
            <a:ext cx="4631998" cy="3849117"/>
          </a:xfrm>
          <a:prstGeom prst="rect">
            <a:avLst/>
          </a:prstGeom>
        </p:spPr>
      </p:pic>
      <p:sp>
        <p:nvSpPr>
          <p:cNvPr id="10" name="TextBox 9"/>
          <p:cNvSpPr txBox="1"/>
          <p:nvPr/>
        </p:nvSpPr>
        <p:spPr>
          <a:xfrm>
            <a:off x="1880768" y="2492539"/>
            <a:ext cx="1903085" cy="369332"/>
          </a:xfrm>
          <a:prstGeom prst="rect">
            <a:avLst/>
          </a:prstGeom>
          <a:noFill/>
        </p:spPr>
        <p:txBody>
          <a:bodyPr wrap="none" rtlCol="0">
            <a:spAutoFit/>
          </a:bodyPr>
          <a:lstStyle/>
          <a:p>
            <a:r>
              <a:rPr lang="en-US" dirty="0" err="1" smtClean="0"/>
              <a:t>Promax</a:t>
            </a:r>
            <a:r>
              <a:rPr lang="en-US" dirty="0" smtClean="0"/>
              <a:t> Rotation</a:t>
            </a:r>
            <a:endParaRPr lang="en-US" dirty="0"/>
          </a:p>
        </p:txBody>
      </p:sp>
    </p:spTree>
    <p:extLst>
      <p:ext uri="{BB962C8B-B14F-4D97-AF65-F5344CB8AC3E}">
        <p14:creationId xmlns:p14="http://schemas.microsoft.com/office/powerpoint/2010/main" val="3525673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Interpretation of the Key Statistics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Rotation – Really?</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200" dirty="0" smtClean="0">
              <a:solidFill>
                <a:schemeClr val="tx2"/>
              </a:solidFill>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478507"/>
            <a:ext cx="8839200" cy="892552"/>
          </a:xfrm>
          <a:prstGeom prst="rect">
            <a:avLst/>
          </a:prstGeom>
        </p:spPr>
        <p:txBody>
          <a:bodyPr wrap="square">
            <a:spAutoFit/>
          </a:bodyPr>
          <a:lstStyle/>
          <a:p>
            <a:pPr marL="342900" indent="-342900" fontAlgn="auto">
              <a:spcBef>
                <a:spcPts val="0"/>
              </a:spcBef>
              <a:spcAft>
                <a:spcPts val="0"/>
              </a:spcAft>
              <a:buFont typeface="+mj-lt"/>
              <a:buAutoNum type="arabicPeriod"/>
            </a:pPr>
            <a:r>
              <a:rPr lang="en-US" sz="1600" dirty="0" smtClean="0"/>
              <a:t>Here is what happens to the explained variance for the rotated factors using PROMAX.</a:t>
            </a:r>
          </a:p>
          <a:p>
            <a:pPr marL="342900" indent="-342900" fontAlgn="auto">
              <a:spcBef>
                <a:spcPts val="0"/>
              </a:spcBef>
              <a:spcAft>
                <a:spcPts val="0"/>
              </a:spcAft>
              <a:buFont typeface="+mj-lt"/>
              <a:buAutoNum type="arabicPeriod"/>
            </a:pPr>
            <a:endParaRPr lang="en-US" dirty="0"/>
          </a:p>
          <a:p>
            <a:pPr fontAlgn="auto">
              <a:spcBef>
                <a:spcPts val="0"/>
              </a:spcBef>
              <a:spcAft>
                <a:spcPts val="0"/>
              </a:spcAft>
            </a:pPr>
            <a:endParaRPr lang="en-US" dirty="0"/>
          </a:p>
        </p:txBody>
      </p:sp>
      <p:sp>
        <p:nvSpPr>
          <p:cNvPr id="10" name="TextBox 9"/>
          <p:cNvSpPr txBox="1"/>
          <p:nvPr/>
        </p:nvSpPr>
        <p:spPr>
          <a:xfrm>
            <a:off x="746186" y="2710934"/>
            <a:ext cx="1903085" cy="369332"/>
          </a:xfrm>
          <a:prstGeom prst="rect">
            <a:avLst/>
          </a:prstGeom>
          <a:noFill/>
        </p:spPr>
        <p:txBody>
          <a:bodyPr wrap="none" rtlCol="0">
            <a:spAutoFit/>
          </a:bodyPr>
          <a:lstStyle/>
          <a:p>
            <a:r>
              <a:rPr lang="en-US" dirty="0" err="1" smtClean="0"/>
              <a:t>Promax</a:t>
            </a:r>
            <a:r>
              <a:rPr lang="en-US" dirty="0" smtClean="0"/>
              <a:t> Rotation</a:t>
            </a:r>
            <a:endParaRPr lang="en-US" dirty="0"/>
          </a:p>
        </p:txBody>
      </p:sp>
      <p:pic>
        <p:nvPicPr>
          <p:cNvPr id="2" name="Picture 1"/>
          <p:cNvPicPr>
            <a:picLocks noChangeAspect="1"/>
          </p:cNvPicPr>
          <p:nvPr/>
        </p:nvPicPr>
        <p:blipFill>
          <a:blip r:embed="rId3"/>
          <a:stretch>
            <a:fillRect/>
          </a:stretch>
        </p:blipFill>
        <p:spPr>
          <a:xfrm>
            <a:off x="223346" y="3276600"/>
            <a:ext cx="3314843" cy="1764847"/>
          </a:xfrm>
          <a:prstGeom prst="rect">
            <a:avLst/>
          </a:prstGeom>
        </p:spPr>
      </p:pic>
      <p:sp>
        <p:nvSpPr>
          <p:cNvPr id="11" name="TextBox 10"/>
          <p:cNvSpPr txBox="1"/>
          <p:nvPr/>
        </p:nvSpPr>
        <p:spPr>
          <a:xfrm>
            <a:off x="3886200" y="3276600"/>
            <a:ext cx="4953000" cy="1754326"/>
          </a:xfrm>
          <a:prstGeom prst="rect">
            <a:avLst/>
          </a:prstGeom>
          <a:noFill/>
        </p:spPr>
        <p:txBody>
          <a:bodyPr wrap="square" rtlCol="0">
            <a:spAutoFit/>
          </a:bodyPr>
          <a:lstStyle/>
          <a:p>
            <a:r>
              <a:rPr lang="en-US" dirty="0" smtClean="0">
                <a:solidFill>
                  <a:srgbClr val="FF0000"/>
                </a:solidFill>
              </a:rPr>
              <a:t>Note that in the PROMAX rotation, if you add the two variance explained numbers up, it comes to more than our original 56%.  That’s because the two factors are no longer uncorrelated or independent and so some variance gets “counted twice”.</a:t>
            </a:r>
            <a:endParaRPr lang="en-US" dirty="0">
              <a:solidFill>
                <a:srgbClr val="FF0000"/>
              </a:solidFill>
            </a:endParaRPr>
          </a:p>
        </p:txBody>
      </p:sp>
      <p:sp>
        <p:nvSpPr>
          <p:cNvPr id="12" name="TextBox 11"/>
          <p:cNvSpPr txBox="1"/>
          <p:nvPr/>
        </p:nvSpPr>
        <p:spPr>
          <a:xfrm>
            <a:off x="375746" y="6019800"/>
            <a:ext cx="6737742" cy="369332"/>
          </a:xfrm>
          <a:prstGeom prst="rect">
            <a:avLst/>
          </a:prstGeom>
          <a:noFill/>
        </p:spPr>
        <p:txBody>
          <a:bodyPr wrap="none" rtlCol="0">
            <a:spAutoFit/>
          </a:bodyPr>
          <a:lstStyle/>
          <a:p>
            <a:r>
              <a:rPr lang="en-US" dirty="0" smtClean="0"/>
              <a:t>[(2.6271) + 2.3610) ] / 8 = .6235 or 62.3% of variance explained </a:t>
            </a:r>
            <a:endParaRPr lang="en-US" dirty="0"/>
          </a:p>
        </p:txBody>
      </p:sp>
    </p:spTree>
    <p:extLst>
      <p:ext uri="{BB962C8B-B14F-4D97-AF65-F5344CB8AC3E}">
        <p14:creationId xmlns:p14="http://schemas.microsoft.com/office/powerpoint/2010/main" val="3738812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Interpretation of the Key Statistics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Rotation – Really?</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200" dirty="0" smtClean="0">
              <a:solidFill>
                <a:schemeClr val="tx2"/>
              </a:solidFill>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478507"/>
            <a:ext cx="8839200" cy="1384995"/>
          </a:xfrm>
          <a:prstGeom prst="rect">
            <a:avLst/>
          </a:prstGeom>
        </p:spPr>
        <p:txBody>
          <a:bodyPr wrap="square">
            <a:spAutoFit/>
          </a:bodyPr>
          <a:lstStyle/>
          <a:p>
            <a:pPr marL="342900" indent="-342900" fontAlgn="auto">
              <a:spcBef>
                <a:spcPts val="0"/>
              </a:spcBef>
              <a:spcAft>
                <a:spcPts val="0"/>
              </a:spcAft>
              <a:buFont typeface="+mj-lt"/>
              <a:buAutoNum type="arabicPeriod"/>
            </a:pPr>
            <a:r>
              <a:rPr lang="en-US" sz="1600" dirty="0" smtClean="0"/>
              <a:t>What if we had decided to do an oblique rotation like PROMAX instead?  Here is the factor pattern matrix on the left for PROMAX compared to the VARIMAX rotation on the right.  In most of the variables the loadings seem to be somewhat clearer in the PROMAX rotation.</a:t>
            </a:r>
          </a:p>
          <a:p>
            <a:pPr marL="342900" indent="-342900" fontAlgn="auto">
              <a:spcBef>
                <a:spcPts val="0"/>
              </a:spcBef>
              <a:spcAft>
                <a:spcPts val="0"/>
              </a:spcAft>
              <a:buFont typeface="+mj-lt"/>
              <a:buAutoNum type="arabicPeriod"/>
            </a:pPr>
            <a:endParaRPr lang="en-US" dirty="0"/>
          </a:p>
          <a:p>
            <a:pPr fontAlgn="auto">
              <a:spcBef>
                <a:spcPts val="0"/>
              </a:spcBef>
              <a:spcAft>
                <a:spcPts val="0"/>
              </a:spcAft>
            </a:pPr>
            <a:endParaRPr lang="en-US" dirty="0"/>
          </a:p>
        </p:txBody>
      </p:sp>
      <p:sp>
        <p:nvSpPr>
          <p:cNvPr id="10" name="TextBox 9"/>
          <p:cNvSpPr txBox="1"/>
          <p:nvPr/>
        </p:nvSpPr>
        <p:spPr>
          <a:xfrm>
            <a:off x="746186" y="2710934"/>
            <a:ext cx="1903085" cy="369332"/>
          </a:xfrm>
          <a:prstGeom prst="rect">
            <a:avLst/>
          </a:prstGeom>
          <a:noFill/>
        </p:spPr>
        <p:txBody>
          <a:bodyPr wrap="none" rtlCol="0">
            <a:spAutoFit/>
          </a:bodyPr>
          <a:lstStyle/>
          <a:p>
            <a:r>
              <a:rPr lang="en-US" dirty="0" err="1" smtClean="0"/>
              <a:t>Promax</a:t>
            </a:r>
            <a:r>
              <a:rPr lang="en-US" dirty="0" smtClean="0"/>
              <a:t> Rotation</a:t>
            </a:r>
            <a:endParaRPr lang="en-US" dirty="0"/>
          </a:p>
        </p:txBody>
      </p:sp>
      <p:sp>
        <p:nvSpPr>
          <p:cNvPr id="11" name="TextBox 10"/>
          <p:cNvSpPr txBox="1"/>
          <p:nvPr/>
        </p:nvSpPr>
        <p:spPr>
          <a:xfrm>
            <a:off x="4038600" y="3654928"/>
            <a:ext cx="4953000" cy="646331"/>
          </a:xfrm>
          <a:prstGeom prst="rect">
            <a:avLst/>
          </a:prstGeom>
          <a:noFill/>
        </p:spPr>
        <p:txBody>
          <a:bodyPr wrap="square" rtlCol="0">
            <a:spAutoFit/>
          </a:bodyPr>
          <a:lstStyle/>
          <a:p>
            <a:r>
              <a:rPr lang="en-US" dirty="0" smtClean="0">
                <a:solidFill>
                  <a:srgbClr val="FF0000"/>
                </a:solidFill>
              </a:rPr>
              <a:t>Note that here we can see that the two factors are correlated where r=.3</a:t>
            </a:r>
            <a:endParaRPr lang="en-US" dirty="0">
              <a:solidFill>
                <a:srgbClr val="FF0000"/>
              </a:solidFill>
            </a:endParaRPr>
          </a:p>
        </p:txBody>
      </p:sp>
      <p:pic>
        <p:nvPicPr>
          <p:cNvPr id="3" name="Picture 2"/>
          <p:cNvPicPr>
            <a:picLocks noChangeAspect="1"/>
          </p:cNvPicPr>
          <p:nvPr/>
        </p:nvPicPr>
        <p:blipFill>
          <a:blip r:embed="rId3"/>
          <a:stretch>
            <a:fillRect/>
          </a:stretch>
        </p:blipFill>
        <p:spPr>
          <a:xfrm>
            <a:off x="193018" y="3218543"/>
            <a:ext cx="3562485" cy="2165433"/>
          </a:xfrm>
          <a:prstGeom prst="rect">
            <a:avLst/>
          </a:prstGeom>
        </p:spPr>
      </p:pic>
    </p:spTree>
    <p:extLst>
      <p:ext uri="{BB962C8B-B14F-4D97-AF65-F5344CB8AC3E}">
        <p14:creationId xmlns:p14="http://schemas.microsoft.com/office/powerpoint/2010/main" val="32258600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Interpretation of the Key Statistics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Rotation – Really?</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200" dirty="0" smtClean="0">
              <a:solidFill>
                <a:schemeClr val="tx2"/>
              </a:solidFill>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478507"/>
            <a:ext cx="8839200" cy="7725192"/>
          </a:xfrm>
          <a:prstGeom prst="rect">
            <a:avLst/>
          </a:prstGeom>
        </p:spPr>
        <p:txBody>
          <a:bodyPr wrap="square">
            <a:spAutoFit/>
          </a:bodyPr>
          <a:lstStyle/>
          <a:p>
            <a:pPr fontAlgn="auto">
              <a:spcBef>
                <a:spcPts val="0"/>
              </a:spcBef>
              <a:spcAft>
                <a:spcPts val="0"/>
              </a:spcAft>
            </a:pPr>
            <a:r>
              <a:rPr lang="en-US" sz="2400" dirty="0" smtClean="0"/>
              <a:t>And which one do you pick?</a:t>
            </a:r>
          </a:p>
          <a:p>
            <a:pPr fontAlgn="auto">
              <a:spcBef>
                <a:spcPts val="0"/>
              </a:spcBef>
              <a:spcAft>
                <a:spcPts val="0"/>
              </a:spcAft>
            </a:pPr>
            <a:endParaRPr lang="en-US" sz="2400" dirty="0" smtClean="0"/>
          </a:p>
          <a:p>
            <a:pPr fontAlgn="auto">
              <a:spcBef>
                <a:spcPts val="0"/>
              </a:spcBef>
              <a:spcAft>
                <a:spcPts val="0"/>
              </a:spcAft>
            </a:pPr>
            <a:r>
              <a:rPr lang="en-US" sz="2200" dirty="0" smtClean="0"/>
              <a:t>Advantage of </a:t>
            </a:r>
            <a:r>
              <a:rPr lang="en-US" sz="2200" dirty="0" err="1" smtClean="0"/>
              <a:t>Varimax</a:t>
            </a:r>
            <a:r>
              <a:rPr lang="en-US" sz="2200" dirty="0" smtClean="0"/>
              <a:t> = factors are orthogonal and so they are more likely to produce well separated clusters in the cluster analysis.</a:t>
            </a:r>
          </a:p>
          <a:p>
            <a:pPr fontAlgn="auto">
              <a:spcBef>
                <a:spcPts val="0"/>
              </a:spcBef>
              <a:spcAft>
                <a:spcPts val="0"/>
              </a:spcAft>
            </a:pPr>
            <a:endParaRPr lang="en-US" sz="2200" dirty="0" smtClean="0"/>
          </a:p>
          <a:p>
            <a:pPr fontAlgn="auto">
              <a:spcBef>
                <a:spcPts val="0"/>
              </a:spcBef>
              <a:spcAft>
                <a:spcPts val="0"/>
              </a:spcAft>
            </a:pPr>
            <a:r>
              <a:rPr lang="en-US" sz="2200" dirty="0" smtClean="0"/>
              <a:t>Disadvantage of </a:t>
            </a:r>
            <a:r>
              <a:rPr lang="en-US" sz="2200" dirty="0" err="1" smtClean="0"/>
              <a:t>Varimax</a:t>
            </a:r>
            <a:r>
              <a:rPr lang="en-US" sz="2200" dirty="0" smtClean="0"/>
              <a:t> = distorts to some extent reality since it forces the factors to be orthogonal</a:t>
            </a:r>
          </a:p>
          <a:p>
            <a:pPr fontAlgn="auto">
              <a:spcBef>
                <a:spcPts val="0"/>
              </a:spcBef>
              <a:spcAft>
                <a:spcPts val="0"/>
              </a:spcAft>
            </a:pPr>
            <a:endParaRPr lang="en-US" sz="2200" dirty="0"/>
          </a:p>
          <a:p>
            <a:pPr fontAlgn="auto">
              <a:spcBef>
                <a:spcPts val="0"/>
              </a:spcBef>
              <a:spcAft>
                <a:spcPts val="0"/>
              </a:spcAft>
            </a:pPr>
            <a:r>
              <a:rPr lang="en-US" sz="2200" dirty="0" smtClean="0"/>
              <a:t>Advantage of </a:t>
            </a:r>
            <a:r>
              <a:rPr lang="en-US" sz="2200" dirty="0" err="1" smtClean="0"/>
              <a:t>Promax</a:t>
            </a:r>
            <a:r>
              <a:rPr lang="en-US" sz="2200" dirty="0" smtClean="0"/>
              <a:t> = factors are correlated and more accurately resemble reality</a:t>
            </a:r>
          </a:p>
          <a:p>
            <a:pPr fontAlgn="auto">
              <a:spcBef>
                <a:spcPts val="0"/>
              </a:spcBef>
              <a:spcAft>
                <a:spcPts val="0"/>
              </a:spcAft>
            </a:pPr>
            <a:endParaRPr lang="en-US" sz="2200" dirty="0"/>
          </a:p>
          <a:p>
            <a:pPr fontAlgn="auto">
              <a:spcBef>
                <a:spcPts val="0"/>
              </a:spcBef>
              <a:spcAft>
                <a:spcPts val="0"/>
              </a:spcAft>
            </a:pPr>
            <a:r>
              <a:rPr lang="en-US" sz="2200" dirty="0" err="1" smtClean="0"/>
              <a:t>Disadvatange</a:t>
            </a:r>
            <a:r>
              <a:rPr lang="en-US" sz="2200" dirty="0" smtClean="0"/>
              <a:t> of </a:t>
            </a:r>
            <a:r>
              <a:rPr lang="en-US" sz="2200" dirty="0" err="1" smtClean="0"/>
              <a:t>Promax</a:t>
            </a:r>
            <a:r>
              <a:rPr lang="en-US" sz="2200" dirty="0" smtClean="0"/>
              <a:t> = factors are oblique so that they are somewhat less likely to produce well separated clusters in the cluster analysis</a:t>
            </a:r>
          </a:p>
          <a:p>
            <a:pPr fontAlgn="auto">
              <a:spcBef>
                <a:spcPts val="0"/>
              </a:spcBef>
              <a:spcAft>
                <a:spcPts val="0"/>
              </a:spcAft>
            </a:pPr>
            <a:endParaRPr lang="en-US" sz="2800" dirty="0"/>
          </a:p>
          <a:p>
            <a:pPr fontAlgn="auto">
              <a:spcBef>
                <a:spcPts val="0"/>
              </a:spcBef>
              <a:spcAft>
                <a:spcPts val="0"/>
              </a:spcAft>
            </a:pPr>
            <a:endParaRPr lang="en-US" sz="2800" dirty="0" smtClean="0"/>
          </a:p>
          <a:p>
            <a:pPr fontAlgn="auto">
              <a:spcBef>
                <a:spcPts val="0"/>
              </a:spcBef>
              <a:spcAft>
                <a:spcPts val="0"/>
              </a:spcAft>
            </a:pPr>
            <a:endParaRPr lang="en-US" sz="2800" dirty="0" smtClean="0"/>
          </a:p>
          <a:p>
            <a:pPr marL="342900" indent="-342900" fontAlgn="auto">
              <a:spcBef>
                <a:spcPts val="0"/>
              </a:spcBef>
              <a:spcAft>
                <a:spcPts val="0"/>
              </a:spcAft>
              <a:buFont typeface="+mj-lt"/>
              <a:buAutoNum type="arabicPeriod"/>
            </a:pPr>
            <a:endParaRPr lang="en-US" sz="3200" dirty="0"/>
          </a:p>
          <a:p>
            <a:pPr marL="342900" indent="-342900" fontAlgn="auto">
              <a:spcBef>
                <a:spcPts val="0"/>
              </a:spcBef>
              <a:spcAft>
                <a:spcPts val="0"/>
              </a:spcAft>
              <a:buFont typeface="+mj-lt"/>
              <a:buAutoNum type="arabicPeriod"/>
            </a:pPr>
            <a:endParaRPr lang="en-US" sz="3200" dirty="0" smtClean="0"/>
          </a:p>
          <a:p>
            <a:pPr marL="342900" indent="-342900" fontAlgn="auto">
              <a:spcBef>
                <a:spcPts val="0"/>
              </a:spcBef>
              <a:spcAft>
                <a:spcPts val="0"/>
              </a:spcAft>
              <a:buFont typeface="+mj-lt"/>
              <a:buAutoNum type="arabicPeriod"/>
            </a:pPr>
            <a:endParaRPr lang="en-US" dirty="0"/>
          </a:p>
          <a:p>
            <a:pPr fontAlgn="auto">
              <a:spcBef>
                <a:spcPts val="0"/>
              </a:spcBef>
              <a:spcAft>
                <a:spcPts val="0"/>
              </a:spcAft>
            </a:pPr>
            <a:endParaRPr lang="en-US" dirty="0"/>
          </a:p>
        </p:txBody>
      </p:sp>
    </p:spTree>
    <p:extLst>
      <p:ext uri="{BB962C8B-B14F-4D97-AF65-F5344CB8AC3E}">
        <p14:creationId xmlns:p14="http://schemas.microsoft.com/office/powerpoint/2010/main" val="27289829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Interpretation of the Key Statistics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dirty="0" smtClean="0">
                <a:solidFill>
                  <a:schemeClr val="tx2"/>
                </a:solidFill>
                <a:latin typeface="+mj-lt"/>
                <a:ea typeface="+mj-ea"/>
                <a:cs typeface="+mj-cs"/>
              </a:rPr>
              <a:t>Now it’s Miller time!  </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dirty="0" smtClean="0">
                <a:solidFill>
                  <a:schemeClr val="tx2"/>
                </a:solidFill>
                <a:latin typeface="+mj-lt"/>
                <a:ea typeface="+mj-ea"/>
                <a:cs typeface="+mj-cs"/>
              </a:rPr>
              <a:t>That is, we get to interpret the factor analysis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200" dirty="0" smtClean="0">
              <a:solidFill>
                <a:schemeClr val="tx2"/>
              </a:solidFill>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082143" y="2313689"/>
            <a:ext cx="5029200" cy="4524315"/>
          </a:xfrm>
          <a:prstGeom prst="rect">
            <a:avLst/>
          </a:prstGeom>
        </p:spPr>
        <p:txBody>
          <a:bodyPr wrap="square">
            <a:spAutoFit/>
          </a:bodyPr>
          <a:lstStyle/>
          <a:p>
            <a:pPr marL="342900" indent="-342900" fontAlgn="auto">
              <a:spcBef>
                <a:spcPts val="0"/>
              </a:spcBef>
              <a:spcAft>
                <a:spcPts val="0"/>
              </a:spcAft>
              <a:buFont typeface="+mj-lt"/>
              <a:buAutoNum type="arabicPeriod"/>
            </a:pPr>
            <a:r>
              <a:rPr lang="en-US" dirty="0" smtClean="0"/>
              <a:t>Looking at the rotated factor matrix look at each row that represents a variable.  Find the factor with the highest loading for that variable.</a:t>
            </a:r>
          </a:p>
          <a:p>
            <a:pPr marL="342900" indent="-342900" fontAlgn="auto">
              <a:spcBef>
                <a:spcPts val="0"/>
              </a:spcBef>
              <a:spcAft>
                <a:spcPts val="0"/>
              </a:spcAft>
              <a:buFont typeface="+mj-lt"/>
              <a:buAutoNum type="arabicPeriod"/>
            </a:pPr>
            <a:endParaRPr lang="en-US" dirty="0"/>
          </a:p>
          <a:p>
            <a:pPr marL="342900" indent="-342900" fontAlgn="auto">
              <a:spcBef>
                <a:spcPts val="0"/>
              </a:spcBef>
              <a:spcAft>
                <a:spcPts val="0"/>
              </a:spcAft>
              <a:buFont typeface="+mj-lt"/>
              <a:buAutoNum type="arabicPeriod"/>
            </a:pPr>
            <a:r>
              <a:rPr lang="en-US" dirty="0" smtClean="0"/>
              <a:t>For example, for first, Factor1 has the highest absolute value loading of .846  (compared to .165).</a:t>
            </a:r>
          </a:p>
          <a:p>
            <a:pPr marL="342900" indent="-342900" fontAlgn="auto">
              <a:spcBef>
                <a:spcPts val="0"/>
              </a:spcBef>
              <a:spcAft>
                <a:spcPts val="0"/>
              </a:spcAft>
              <a:buFont typeface="+mj-lt"/>
              <a:buAutoNum type="arabicPeriod"/>
            </a:pPr>
            <a:endParaRPr lang="en-US" dirty="0"/>
          </a:p>
          <a:p>
            <a:pPr marL="342900" indent="-342900" fontAlgn="auto">
              <a:spcBef>
                <a:spcPts val="0"/>
              </a:spcBef>
              <a:spcAft>
                <a:spcPts val="0"/>
              </a:spcAft>
              <a:buFont typeface="+mj-lt"/>
              <a:buAutoNum type="arabicPeriod"/>
            </a:pPr>
            <a:r>
              <a:rPr lang="en-US" dirty="0" smtClean="0"/>
              <a:t>Do that for each of the eight rows.</a:t>
            </a:r>
          </a:p>
          <a:p>
            <a:pPr marL="342900" indent="-342900" fontAlgn="auto">
              <a:spcBef>
                <a:spcPts val="0"/>
              </a:spcBef>
              <a:spcAft>
                <a:spcPts val="0"/>
              </a:spcAft>
              <a:buFont typeface="+mj-lt"/>
              <a:buAutoNum type="arabicPeriod"/>
            </a:pPr>
            <a:endParaRPr lang="en-US" dirty="0"/>
          </a:p>
          <a:p>
            <a:pPr marL="342900" indent="-342900" fontAlgn="auto">
              <a:spcBef>
                <a:spcPts val="0"/>
              </a:spcBef>
              <a:spcAft>
                <a:spcPts val="0"/>
              </a:spcAft>
              <a:buFont typeface="+mj-lt"/>
              <a:buAutoNum type="arabicPeriod"/>
            </a:pPr>
            <a:r>
              <a:rPr lang="en-US" dirty="0" smtClean="0"/>
              <a:t>Often analysts get their printout and whip out their highlighting pens and go wild highlighting the highest loading in each row.</a:t>
            </a:r>
          </a:p>
          <a:p>
            <a:pPr marL="342900" indent="-342900" fontAlgn="auto">
              <a:spcBef>
                <a:spcPts val="0"/>
              </a:spcBef>
              <a:spcAft>
                <a:spcPts val="0"/>
              </a:spcAft>
              <a:buFont typeface="+mj-lt"/>
              <a:buAutoNum type="arabicPeriod"/>
            </a:pPr>
            <a:endParaRPr lang="en-US" dirty="0"/>
          </a:p>
          <a:p>
            <a:pPr fontAlgn="auto">
              <a:spcBef>
                <a:spcPts val="0"/>
              </a:spcBef>
              <a:spcAft>
                <a:spcPts val="0"/>
              </a:spcAft>
            </a:pPr>
            <a:endParaRPr lang="en-US" dirty="0"/>
          </a:p>
        </p:txBody>
      </p:sp>
      <p:pic>
        <p:nvPicPr>
          <p:cNvPr id="5" name="Picture 4"/>
          <p:cNvPicPr>
            <a:picLocks noChangeAspect="1"/>
          </p:cNvPicPr>
          <p:nvPr/>
        </p:nvPicPr>
        <p:blipFill>
          <a:blip r:embed="rId3"/>
          <a:stretch>
            <a:fillRect/>
          </a:stretch>
        </p:blipFill>
        <p:spPr>
          <a:xfrm>
            <a:off x="342636" y="1843341"/>
            <a:ext cx="3619764" cy="4691214"/>
          </a:xfrm>
          <a:prstGeom prst="rect">
            <a:avLst/>
          </a:prstGeom>
        </p:spPr>
      </p:pic>
      <p:sp>
        <p:nvSpPr>
          <p:cNvPr id="2" name="Rectangle 1"/>
          <p:cNvSpPr/>
          <p:nvPr/>
        </p:nvSpPr>
        <p:spPr>
          <a:xfrm>
            <a:off x="1858604" y="2971800"/>
            <a:ext cx="960796" cy="237794"/>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97629" y="5655423"/>
            <a:ext cx="960796" cy="237794"/>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836833" y="3861971"/>
            <a:ext cx="960796" cy="237794"/>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876748" y="4338053"/>
            <a:ext cx="960796" cy="237794"/>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837544" y="4776291"/>
            <a:ext cx="960796" cy="237794"/>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97629" y="5197444"/>
            <a:ext cx="960796" cy="237794"/>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876748" y="3398672"/>
            <a:ext cx="960796" cy="237794"/>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819400" y="6098421"/>
            <a:ext cx="960796" cy="237794"/>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93256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Interpretation of the Key Statistics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dirty="0" smtClean="0">
                <a:solidFill>
                  <a:schemeClr val="tx2"/>
                </a:solidFill>
                <a:latin typeface="+mj-lt"/>
                <a:ea typeface="+mj-ea"/>
                <a:cs typeface="+mj-cs"/>
              </a:rPr>
              <a:t>Now it’s Miller time!  </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dirty="0" smtClean="0">
                <a:solidFill>
                  <a:schemeClr val="tx2"/>
                </a:solidFill>
                <a:latin typeface="+mj-lt"/>
                <a:ea typeface="+mj-ea"/>
                <a:cs typeface="+mj-cs"/>
              </a:rPr>
              <a:t>That is, we get to interpret the factor analysis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200" dirty="0" smtClean="0">
              <a:solidFill>
                <a:schemeClr val="tx2"/>
              </a:solidFill>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902793" y="1548461"/>
            <a:ext cx="5029200" cy="5816977"/>
          </a:xfrm>
          <a:prstGeom prst="rect">
            <a:avLst/>
          </a:prstGeom>
        </p:spPr>
        <p:txBody>
          <a:bodyPr wrap="square">
            <a:spAutoFit/>
          </a:bodyPr>
          <a:lstStyle/>
          <a:p>
            <a:pPr marL="342900" indent="-342900" fontAlgn="auto">
              <a:spcBef>
                <a:spcPts val="0"/>
              </a:spcBef>
              <a:spcAft>
                <a:spcPts val="0"/>
              </a:spcAft>
              <a:buFont typeface="+mj-lt"/>
              <a:buAutoNum type="arabicPeriod"/>
            </a:pPr>
            <a:r>
              <a:rPr lang="en-US" sz="1600" dirty="0"/>
              <a:t>How do you decide which factor goes with which variable?</a:t>
            </a:r>
          </a:p>
          <a:p>
            <a:pPr marL="342900" indent="-342900" fontAlgn="auto">
              <a:spcBef>
                <a:spcPts val="0"/>
              </a:spcBef>
              <a:spcAft>
                <a:spcPts val="0"/>
              </a:spcAft>
              <a:buFont typeface="+mj-lt"/>
              <a:buAutoNum type="arabicPeriod"/>
            </a:pPr>
            <a:endParaRPr lang="en-US" sz="1600" dirty="0"/>
          </a:p>
          <a:p>
            <a:pPr marL="342900" indent="-342900" fontAlgn="auto">
              <a:spcBef>
                <a:spcPts val="0"/>
              </a:spcBef>
              <a:spcAft>
                <a:spcPts val="0"/>
              </a:spcAft>
              <a:buFont typeface="+mj-lt"/>
              <a:buAutoNum type="arabicPeriod"/>
            </a:pPr>
            <a:r>
              <a:rPr lang="en-US" sz="1600" dirty="0"/>
              <a:t>The higher the absolute value of the number, the stronger the association between the variable and the factor.</a:t>
            </a:r>
          </a:p>
          <a:p>
            <a:pPr marL="342900" indent="-342900" fontAlgn="auto">
              <a:spcBef>
                <a:spcPts val="0"/>
              </a:spcBef>
              <a:spcAft>
                <a:spcPts val="0"/>
              </a:spcAft>
              <a:buFont typeface="+mj-lt"/>
              <a:buAutoNum type="arabicPeriod"/>
            </a:pPr>
            <a:endParaRPr lang="en-US" sz="1600" dirty="0"/>
          </a:p>
          <a:p>
            <a:pPr marL="342900" indent="-342900" fontAlgn="auto">
              <a:spcBef>
                <a:spcPts val="0"/>
              </a:spcBef>
              <a:spcAft>
                <a:spcPts val="0"/>
              </a:spcAft>
              <a:buFont typeface="+mj-lt"/>
              <a:buAutoNum type="arabicPeriod"/>
            </a:pPr>
            <a:r>
              <a:rPr lang="en-US" sz="1600" dirty="0"/>
              <a:t>Negative numbers mean that there is a negative rather than positive relationship between the variable and the factor.</a:t>
            </a:r>
          </a:p>
          <a:p>
            <a:pPr marL="342900" indent="-342900" fontAlgn="auto">
              <a:spcBef>
                <a:spcPts val="0"/>
              </a:spcBef>
              <a:spcAft>
                <a:spcPts val="0"/>
              </a:spcAft>
              <a:buFont typeface="+mj-lt"/>
              <a:buAutoNum type="arabicPeriod"/>
            </a:pPr>
            <a:endParaRPr lang="en-US" sz="1600" dirty="0"/>
          </a:p>
          <a:p>
            <a:pPr marL="342900" indent="-342900" fontAlgn="auto">
              <a:spcBef>
                <a:spcPts val="0"/>
              </a:spcBef>
              <a:spcAft>
                <a:spcPts val="0"/>
              </a:spcAft>
              <a:buFont typeface="+mj-lt"/>
              <a:buAutoNum type="arabicPeriod"/>
            </a:pPr>
            <a:r>
              <a:rPr lang="en-US" sz="1600" dirty="0"/>
              <a:t>Higher loadings are generally happy events.  There is no hard and fast rule about what is a good loading.  Generally anything under .4 is not so fabulous, .5 is middling, .6 is decent, .7 good and .8 and above fabulous.  </a:t>
            </a:r>
          </a:p>
          <a:p>
            <a:pPr marL="342900" indent="-342900" fontAlgn="auto">
              <a:spcBef>
                <a:spcPts val="0"/>
              </a:spcBef>
              <a:spcAft>
                <a:spcPts val="0"/>
              </a:spcAft>
              <a:buFont typeface="+mj-lt"/>
              <a:buAutoNum type="arabicPeriod"/>
            </a:pPr>
            <a:endParaRPr lang="en-US" sz="1600" dirty="0"/>
          </a:p>
          <a:p>
            <a:pPr marL="342900" indent="-342900" fontAlgn="auto">
              <a:spcBef>
                <a:spcPts val="0"/>
              </a:spcBef>
              <a:spcAft>
                <a:spcPts val="0"/>
              </a:spcAft>
              <a:buFont typeface="+mj-lt"/>
              <a:buAutoNum type="arabicPeriod"/>
            </a:pPr>
            <a:r>
              <a:rPr lang="en-US" sz="1600" dirty="0"/>
              <a:t>Obviously a loading in the .9 or above range suggests that the variable is almost as good at the factor, so why bother doing the factor </a:t>
            </a:r>
            <a:r>
              <a:rPr lang="en-US" sz="1600" dirty="0" smtClean="0"/>
              <a:t>analysis – or something may be wrong somewhere.</a:t>
            </a:r>
            <a:endParaRPr lang="en-US" sz="1600" dirty="0"/>
          </a:p>
          <a:p>
            <a:pPr marL="342900" indent="-342900" fontAlgn="auto">
              <a:spcBef>
                <a:spcPts val="0"/>
              </a:spcBef>
              <a:spcAft>
                <a:spcPts val="0"/>
              </a:spcAft>
              <a:buFont typeface="+mj-lt"/>
              <a:buAutoNum type="arabicPeriod"/>
            </a:pPr>
            <a:endParaRPr lang="en-US" dirty="0"/>
          </a:p>
          <a:p>
            <a:pPr fontAlgn="auto">
              <a:spcBef>
                <a:spcPts val="0"/>
              </a:spcBef>
              <a:spcAft>
                <a:spcPts val="0"/>
              </a:spcAft>
            </a:pPr>
            <a:endParaRPr lang="en-US" dirty="0"/>
          </a:p>
        </p:txBody>
      </p:sp>
      <p:pic>
        <p:nvPicPr>
          <p:cNvPr id="5" name="Picture 4"/>
          <p:cNvPicPr>
            <a:picLocks noChangeAspect="1"/>
          </p:cNvPicPr>
          <p:nvPr/>
        </p:nvPicPr>
        <p:blipFill>
          <a:blip r:embed="rId3"/>
          <a:stretch>
            <a:fillRect/>
          </a:stretch>
        </p:blipFill>
        <p:spPr>
          <a:xfrm>
            <a:off x="342636" y="1843341"/>
            <a:ext cx="3619764" cy="4691214"/>
          </a:xfrm>
          <a:prstGeom prst="rect">
            <a:avLst/>
          </a:prstGeom>
        </p:spPr>
      </p:pic>
      <p:sp>
        <p:nvSpPr>
          <p:cNvPr id="2" name="Rectangle 1"/>
          <p:cNvSpPr/>
          <p:nvPr/>
        </p:nvSpPr>
        <p:spPr>
          <a:xfrm>
            <a:off x="1858604" y="2971800"/>
            <a:ext cx="960796" cy="237794"/>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97629" y="5655423"/>
            <a:ext cx="960796" cy="237794"/>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836833" y="3861971"/>
            <a:ext cx="960796" cy="237794"/>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876748" y="4338053"/>
            <a:ext cx="960796" cy="237794"/>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837544" y="4776291"/>
            <a:ext cx="960796" cy="237794"/>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97629" y="5197444"/>
            <a:ext cx="960796" cy="237794"/>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876748" y="3398672"/>
            <a:ext cx="960796" cy="237794"/>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819400" y="6098421"/>
            <a:ext cx="960796" cy="237794"/>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7743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Interpretation of the Key Statistics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dirty="0" smtClean="0">
                <a:solidFill>
                  <a:schemeClr val="tx2"/>
                </a:solidFill>
                <a:latin typeface="+mj-lt"/>
                <a:ea typeface="+mj-ea"/>
                <a:cs typeface="+mj-cs"/>
              </a:rPr>
              <a:t>Now it’s Miller time!  </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dirty="0" smtClean="0">
                <a:solidFill>
                  <a:schemeClr val="tx2"/>
                </a:solidFill>
                <a:latin typeface="+mj-lt"/>
                <a:ea typeface="+mj-ea"/>
                <a:cs typeface="+mj-cs"/>
              </a:rPr>
              <a:t>That is, we get to interpret the factor analysis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200" dirty="0" smtClean="0">
              <a:solidFill>
                <a:schemeClr val="tx2"/>
              </a:solidFill>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962400" y="2194792"/>
            <a:ext cx="5029200" cy="4524315"/>
          </a:xfrm>
          <a:prstGeom prst="rect">
            <a:avLst/>
          </a:prstGeom>
        </p:spPr>
        <p:txBody>
          <a:bodyPr wrap="square">
            <a:spAutoFit/>
          </a:bodyPr>
          <a:lstStyle/>
          <a:p>
            <a:pPr marL="342900" indent="-342900" fontAlgn="auto">
              <a:spcBef>
                <a:spcPts val="0"/>
              </a:spcBef>
              <a:spcAft>
                <a:spcPts val="0"/>
              </a:spcAft>
              <a:buFont typeface="+mj-lt"/>
              <a:buAutoNum type="arabicPeriod"/>
            </a:pPr>
            <a:r>
              <a:rPr lang="en-US" dirty="0"/>
              <a:t>How do you interpret this matrix?</a:t>
            </a:r>
          </a:p>
          <a:p>
            <a:pPr marL="342900" indent="-342900" fontAlgn="auto">
              <a:spcBef>
                <a:spcPts val="0"/>
              </a:spcBef>
              <a:spcAft>
                <a:spcPts val="0"/>
              </a:spcAft>
              <a:buFont typeface="+mj-lt"/>
              <a:buAutoNum type="arabicPeriod"/>
            </a:pPr>
            <a:endParaRPr lang="en-US" dirty="0"/>
          </a:p>
          <a:p>
            <a:pPr marL="342900" indent="-342900" fontAlgn="auto">
              <a:spcBef>
                <a:spcPts val="0"/>
              </a:spcBef>
              <a:spcAft>
                <a:spcPts val="0"/>
              </a:spcAft>
              <a:buFont typeface="+mj-lt"/>
              <a:buAutoNum type="arabicPeriod"/>
            </a:pPr>
            <a:r>
              <a:rPr lang="en-US" dirty="0"/>
              <a:t>Well, you look at each factor and note which variables it loads high on.  Remember that the factor is a latent variable that is supposed to represent an unobservable common construct among the variables.</a:t>
            </a:r>
          </a:p>
          <a:p>
            <a:pPr marL="342900" indent="-342900" fontAlgn="auto">
              <a:spcBef>
                <a:spcPts val="0"/>
              </a:spcBef>
              <a:spcAft>
                <a:spcPts val="0"/>
              </a:spcAft>
              <a:buFont typeface="+mj-lt"/>
              <a:buAutoNum type="arabicPeriod"/>
            </a:pPr>
            <a:endParaRPr lang="en-US" dirty="0"/>
          </a:p>
          <a:p>
            <a:pPr marL="342900" indent="-342900" fontAlgn="auto">
              <a:spcBef>
                <a:spcPts val="0"/>
              </a:spcBef>
              <a:spcAft>
                <a:spcPts val="0"/>
              </a:spcAft>
              <a:buFont typeface="+mj-lt"/>
              <a:buAutoNum type="arabicPeriod"/>
            </a:pPr>
            <a:r>
              <a:rPr lang="en-US" dirty="0" smtClean="0"/>
              <a:t>So remember we felt that one of the factors would represent early adopter of technology – that appears to be Factor 1</a:t>
            </a:r>
            <a:endParaRPr lang="en-US" dirty="0"/>
          </a:p>
          <a:p>
            <a:pPr marL="342900" indent="-342900" fontAlgn="auto">
              <a:spcBef>
                <a:spcPts val="0"/>
              </a:spcBef>
              <a:spcAft>
                <a:spcPts val="0"/>
              </a:spcAft>
              <a:buFont typeface="+mj-lt"/>
              <a:buAutoNum type="arabicPeriod"/>
            </a:pPr>
            <a:endParaRPr lang="en-US" dirty="0"/>
          </a:p>
          <a:p>
            <a:pPr marL="342900" indent="-342900" fontAlgn="auto">
              <a:spcBef>
                <a:spcPts val="0"/>
              </a:spcBef>
              <a:spcAft>
                <a:spcPts val="0"/>
              </a:spcAft>
              <a:buFont typeface="+mj-lt"/>
              <a:buAutoNum type="arabicPeriod"/>
            </a:pPr>
            <a:r>
              <a:rPr lang="en-US" dirty="0" smtClean="0"/>
              <a:t>Our other factor was social media use and so it looks like Factor2 represents this</a:t>
            </a:r>
            <a:endParaRPr lang="en-US" dirty="0"/>
          </a:p>
          <a:p>
            <a:pPr marL="342900" indent="-342900" fontAlgn="auto">
              <a:spcBef>
                <a:spcPts val="0"/>
              </a:spcBef>
              <a:spcAft>
                <a:spcPts val="0"/>
              </a:spcAft>
              <a:buFont typeface="+mj-lt"/>
              <a:buAutoNum type="arabicPeriod"/>
            </a:pPr>
            <a:endParaRPr lang="en-US" dirty="0"/>
          </a:p>
          <a:p>
            <a:pPr fontAlgn="auto">
              <a:spcBef>
                <a:spcPts val="0"/>
              </a:spcBef>
              <a:spcAft>
                <a:spcPts val="0"/>
              </a:spcAft>
            </a:pPr>
            <a:endParaRPr lang="en-US" dirty="0"/>
          </a:p>
        </p:txBody>
      </p:sp>
      <p:pic>
        <p:nvPicPr>
          <p:cNvPr id="5" name="Picture 4"/>
          <p:cNvPicPr>
            <a:picLocks noChangeAspect="1"/>
          </p:cNvPicPr>
          <p:nvPr/>
        </p:nvPicPr>
        <p:blipFill>
          <a:blip r:embed="rId3"/>
          <a:stretch>
            <a:fillRect/>
          </a:stretch>
        </p:blipFill>
        <p:spPr>
          <a:xfrm>
            <a:off x="342636" y="1843341"/>
            <a:ext cx="3619764" cy="4691214"/>
          </a:xfrm>
          <a:prstGeom prst="rect">
            <a:avLst/>
          </a:prstGeom>
        </p:spPr>
      </p:pic>
      <p:sp>
        <p:nvSpPr>
          <p:cNvPr id="2" name="Rectangle 1"/>
          <p:cNvSpPr/>
          <p:nvPr/>
        </p:nvSpPr>
        <p:spPr>
          <a:xfrm>
            <a:off x="1858604" y="2971800"/>
            <a:ext cx="960796" cy="237794"/>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97629" y="5655423"/>
            <a:ext cx="960796" cy="237794"/>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836833" y="3861971"/>
            <a:ext cx="960796" cy="237794"/>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876748" y="4338053"/>
            <a:ext cx="960796" cy="237794"/>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837544" y="4776291"/>
            <a:ext cx="960796" cy="237794"/>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97629" y="5197444"/>
            <a:ext cx="960796" cy="237794"/>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876748" y="3398672"/>
            <a:ext cx="960796" cy="237794"/>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819400" y="6098421"/>
            <a:ext cx="960796" cy="237794"/>
          </a:xfrm>
          <a:prstGeom prst="rect">
            <a:avLst/>
          </a:prstGeom>
          <a:solidFill>
            <a:srgbClr val="FF00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5199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There’s a bit more decision making to do…</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dirty="0" smtClean="0">
                <a:solidFill>
                  <a:schemeClr val="tx2"/>
                </a:solidFill>
                <a:latin typeface="+mj-lt"/>
                <a:ea typeface="+mj-ea"/>
                <a:cs typeface="+mj-cs"/>
              </a:rPr>
              <a:t>Catfight #2 - Back to rotation for a few more points…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200" dirty="0" smtClean="0">
              <a:solidFill>
                <a:schemeClr val="tx2"/>
              </a:solidFill>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663076"/>
            <a:ext cx="8991600" cy="3293209"/>
          </a:xfrm>
          <a:prstGeom prst="rect">
            <a:avLst/>
          </a:prstGeom>
        </p:spPr>
        <p:txBody>
          <a:bodyPr wrap="square">
            <a:spAutoFit/>
          </a:bodyPr>
          <a:lstStyle/>
          <a:p>
            <a:pPr marL="342900" indent="-342900" fontAlgn="auto">
              <a:spcBef>
                <a:spcPts val="0"/>
              </a:spcBef>
              <a:spcAft>
                <a:spcPts val="0"/>
              </a:spcAft>
              <a:buFont typeface="+mj-lt"/>
              <a:buAutoNum type="arabicPeriod"/>
            </a:pPr>
            <a:r>
              <a:rPr lang="en-US" sz="1600" dirty="0" smtClean="0"/>
              <a:t>I kind of glossed over rotation because I wanted to communicate the basic idea of how rotation can help in interpretation.</a:t>
            </a:r>
          </a:p>
          <a:p>
            <a:pPr marL="342900" indent="-342900" fontAlgn="auto">
              <a:spcBef>
                <a:spcPts val="0"/>
              </a:spcBef>
              <a:spcAft>
                <a:spcPts val="0"/>
              </a:spcAft>
              <a:buFont typeface="+mj-lt"/>
              <a:buAutoNum type="arabicPeriod"/>
            </a:pPr>
            <a:endParaRPr lang="en-US" sz="1600" dirty="0"/>
          </a:p>
          <a:p>
            <a:pPr marL="342900" indent="-342900" fontAlgn="auto">
              <a:spcBef>
                <a:spcPts val="0"/>
              </a:spcBef>
              <a:spcAft>
                <a:spcPts val="0"/>
              </a:spcAft>
              <a:buFont typeface="+mj-lt"/>
              <a:buAutoNum type="arabicPeriod"/>
            </a:pPr>
            <a:r>
              <a:rPr lang="en-US" sz="1600" dirty="0" smtClean="0"/>
              <a:t>But did you know that there is more than one kind of rotation?</a:t>
            </a:r>
          </a:p>
          <a:p>
            <a:pPr marL="342900" indent="-342900" fontAlgn="auto">
              <a:spcBef>
                <a:spcPts val="0"/>
              </a:spcBef>
              <a:spcAft>
                <a:spcPts val="0"/>
              </a:spcAft>
              <a:buFont typeface="+mj-lt"/>
              <a:buAutoNum type="arabicPeriod"/>
            </a:pPr>
            <a:endParaRPr lang="en-US" sz="1600" dirty="0"/>
          </a:p>
          <a:p>
            <a:pPr marL="342900" indent="-342900" fontAlgn="auto">
              <a:spcBef>
                <a:spcPts val="0"/>
              </a:spcBef>
              <a:spcAft>
                <a:spcPts val="0"/>
              </a:spcAft>
              <a:buFont typeface="+mj-lt"/>
              <a:buAutoNum type="arabicPeriod"/>
            </a:pPr>
            <a:r>
              <a:rPr lang="en-US" sz="1600" dirty="0" smtClean="0"/>
              <a:t>Yep, there are two basic classes of rotations – orthogonal and oblique.  The rotation we did below was an orthogonal rotation.  That is, in an orthogonal rotation the factors are made as close to uncorrelated as possible (orthogonal refers to the 90 degree angle in the factor axes below.</a:t>
            </a:r>
          </a:p>
          <a:p>
            <a:pPr marL="342900" indent="-342900" fontAlgn="auto">
              <a:spcBef>
                <a:spcPts val="0"/>
              </a:spcBef>
              <a:spcAft>
                <a:spcPts val="0"/>
              </a:spcAft>
              <a:buFont typeface="+mj-lt"/>
              <a:buAutoNum type="arabicPeriod"/>
            </a:pPr>
            <a:endParaRPr lang="en-US" sz="1600" dirty="0"/>
          </a:p>
          <a:p>
            <a:pPr marL="342900" indent="-342900" fontAlgn="auto">
              <a:spcBef>
                <a:spcPts val="0"/>
              </a:spcBef>
              <a:spcAft>
                <a:spcPts val="0"/>
              </a:spcAft>
              <a:buFont typeface="+mj-lt"/>
              <a:buAutoNum type="arabicPeriod"/>
            </a:pPr>
            <a:endParaRPr lang="en-US" sz="1600" dirty="0" smtClean="0"/>
          </a:p>
          <a:p>
            <a:pPr marL="342900" indent="-342900" fontAlgn="auto">
              <a:spcBef>
                <a:spcPts val="0"/>
              </a:spcBef>
              <a:spcAft>
                <a:spcPts val="0"/>
              </a:spcAft>
              <a:buFont typeface="+mj-lt"/>
              <a:buAutoNum type="arabicPeriod"/>
            </a:pPr>
            <a:endParaRPr lang="en-US" sz="1600" dirty="0"/>
          </a:p>
          <a:p>
            <a:pPr marL="342900" indent="-342900" fontAlgn="auto">
              <a:spcBef>
                <a:spcPts val="0"/>
              </a:spcBef>
              <a:spcAft>
                <a:spcPts val="0"/>
              </a:spcAft>
              <a:buFont typeface="+mj-lt"/>
              <a:buAutoNum type="arabicPeriod"/>
            </a:pPr>
            <a:endParaRPr lang="en-US" sz="1600" dirty="0"/>
          </a:p>
        </p:txBody>
      </p:sp>
      <p:pic>
        <p:nvPicPr>
          <p:cNvPr id="5" name="Picture 4"/>
          <p:cNvPicPr>
            <a:picLocks noChangeAspect="1"/>
          </p:cNvPicPr>
          <p:nvPr/>
        </p:nvPicPr>
        <p:blipFill>
          <a:blip r:embed="rId3"/>
          <a:stretch>
            <a:fillRect/>
          </a:stretch>
        </p:blipFill>
        <p:spPr>
          <a:xfrm>
            <a:off x="2133600" y="3810000"/>
            <a:ext cx="4870860" cy="2895600"/>
          </a:xfrm>
          <a:prstGeom prst="rect">
            <a:avLst/>
          </a:prstGeom>
        </p:spPr>
      </p:pic>
    </p:spTree>
    <p:extLst>
      <p:ext uri="{BB962C8B-B14F-4D97-AF65-F5344CB8AC3E}">
        <p14:creationId xmlns:p14="http://schemas.microsoft.com/office/powerpoint/2010/main" val="38501993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There’s a bit more decision making to do…</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dirty="0" smtClean="0">
                <a:solidFill>
                  <a:schemeClr val="tx2"/>
                </a:solidFill>
                <a:latin typeface="+mj-lt"/>
                <a:ea typeface="+mj-ea"/>
                <a:cs typeface="+mj-cs"/>
              </a:rPr>
              <a:t>Back to rotation for a few more points…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200" dirty="0" smtClean="0">
              <a:solidFill>
                <a:schemeClr val="tx2"/>
              </a:solidFill>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663076"/>
            <a:ext cx="8991600" cy="3539430"/>
          </a:xfrm>
          <a:prstGeom prst="rect">
            <a:avLst/>
          </a:prstGeom>
        </p:spPr>
        <p:txBody>
          <a:bodyPr wrap="square">
            <a:spAutoFit/>
          </a:bodyPr>
          <a:lstStyle/>
          <a:p>
            <a:pPr marL="342900" indent="-342900" fontAlgn="auto">
              <a:spcBef>
                <a:spcPts val="0"/>
              </a:spcBef>
              <a:spcAft>
                <a:spcPts val="0"/>
              </a:spcAft>
              <a:buFont typeface="+mj-lt"/>
              <a:buAutoNum type="arabicPeriod"/>
            </a:pPr>
            <a:r>
              <a:rPr lang="en-US" sz="1600" dirty="0" smtClean="0"/>
              <a:t>Why is orthogonal rotation a good thing? Remember back to the beginning of this deck, we talked about how factor analysis was the first stage of a market segmentation.</a:t>
            </a:r>
          </a:p>
          <a:p>
            <a:pPr marL="342900" indent="-342900" fontAlgn="auto">
              <a:spcBef>
                <a:spcPts val="0"/>
              </a:spcBef>
              <a:spcAft>
                <a:spcPts val="0"/>
              </a:spcAft>
              <a:buFont typeface="+mj-lt"/>
              <a:buAutoNum type="arabicPeriod"/>
            </a:pPr>
            <a:endParaRPr lang="en-US" sz="1600" dirty="0"/>
          </a:p>
          <a:p>
            <a:pPr marL="342900" indent="-342900" fontAlgn="auto">
              <a:spcBef>
                <a:spcPts val="0"/>
              </a:spcBef>
              <a:spcAft>
                <a:spcPts val="0"/>
              </a:spcAft>
              <a:buFont typeface="+mj-lt"/>
              <a:buAutoNum type="arabicPeriod"/>
            </a:pPr>
            <a:r>
              <a:rPr lang="en-US" sz="1600" dirty="0" smtClean="0"/>
              <a:t>The second stage of the market segmentation was the application of a clustering technique and that the objective of that technique was to make the segments as unique from each other as possible.  In order to do that, we want the variables that drive the clustering or grouping of individuals to be – you guessed it – orthogonal or non-correlated with each other.</a:t>
            </a:r>
          </a:p>
          <a:p>
            <a:pPr marL="342900" indent="-342900" fontAlgn="auto">
              <a:spcBef>
                <a:spcPts val="0"/>
              </a:spcBef>
              <a:spcAft>
                <a:spcPts val="0"/>
              </a:spcAft>
              <a:buFont typeface="+mj-lt"/>
              <a:buAutoNum type="arabicPeriod"/>
            </a:pPr>
            <a:endParaRPr lang="en-US" sz="1600" dirty="0"/>
          </a:p>
          <a:p>
            <a:pPr marL="342900" indent="-342900" fontAlgn="auto">
              <a:spcBef>
                <a:spcPts val="0"/>
              </a:spcBef>
              <a:spcAft>
                <a:spcPts val="0"/>
              </a:spcAft>
              <a:buFont typeface="+mj-lt"/>
              <a:buAutoNum type="arabicPeriod"/>
            </a:pPr>
            <a:r>
              <a:rPr lang="en-US" sz="1600" dirty="0" smtClean="0"/>
              <a:t>Orthogonal rotation also is handy in dealing with constructing factor scores (in a few minutes)</a:t>
            </a:r>
          </a:p>
          <a:p>
            <a:pPr marL="342900" indent="-342900" fontAlgn="auto">
              <a:spcBef>
                <a:spcPts val="0"/>
              </a:spcBef>
              <a:spcAft>
                <a:spcPts val="0"/>
              </a:spcAft>
              <a:buFont typeface="+mj-lt"/>
              <a:buAutoNum type="arabicPeriod"/>
            </a:pPr>
            <a:endParaRPr lang="en-US" sz="1600" dirty="0"/>
          </a:p>
          <a:p>
            <a:pPr fontAlgn="auto">
              <a:spcBef>
                <a:spcPts val="0"/>
              </a:spcBef>
              <a:spcAft>
                <a:spcPts val="0"/>
              </a:spcAft>
            </a:pPr>
            <a:endParaRPr lang="en-US" sz="1600" dirty="0"/>
          </a:p>
          <a:p>
            <a:pPr marL="342900" indent="-342900" fontAlgn="auto">
              <a:spcBef>
                <a:spcPts val="0"/>
              </a:spcBef>
              <a:spcAft>
                <a:spcPts val="0"/>
              </a:spcAft>
              <a:buFont typeface="+mj-lt"/>
              <a:buAutoNum type="arabicPeriod"/>
            </a:pPr>
            <a:endParaRPr lang="en-US" sz="1600" dirty="0" smtClean="0"/>
          </a:p>
          <a:p>
            <a:pPr marL="342900" indent="-342900" fontAlgn="auto">
              <a:spcBef>
                <a:spcPts val="0"/>
              </a:spcBef>
              <a:spcAft>
                <a:spcPts val="0"/>
              </a:spcAft>
              <a:buFont typeface="+mj-lt"/>
              <a:buAutoNum type="arabicPeriod"/>
            </a:pPr>
            <a:endParaRPr lang="en-US" sz="1600" dirty="0"/>
          </a:p>
          <a:p>
            <a:pPr marL="342900" indent="-342900" fontAlgn="auto">
              <a:spcBef>
                <a:spcPts val="0"/>
              </a:spcBef>
              <a:spcAft>
                <a:spcPts val="0"/>
              </a:spcAft>
              <a:buFont typeface="+mj-lt"/>
              <a:buAutoNum type="arabicPeriod"/>
            </a:pPr>
            <a:endParaRPr lang="en-US" sz="1600" dirty="0"/>
          </a:p>
        </p:txBody>
      </p:sp>
      <p:pic>
        <p:nvPicPr>
          <p:cNvPr id="5" name="Picture 4"/>
          <p:cNvPicPr>
            <a:picLocks noChangeAspect="1"/>
          </p:cNvPicPr>
          <p:nvPr/>
        </p:nvPicPr>
        <p:blipFill>
          <a:blip r:embed="rId3"/>
          <a:stretch>
            <a:fillRect/>
          </a:stretch>
        </p:blipFill>
        <p:spPr>
          <a:xfrm>
            <a:off x="2667000" y="4127092"/>
            <a:ext cx="4337460" cy="2578508"/>
          </a:xfrm>
          <a:prstGeom prst="rect">
            <a:avLst/>
          </a:prstGeom>
        </p:spPr>
      </p:pic>
    </p:spTree>
    <p:extLst>
      <p:ext uri="{BB962C8B-B14F-4D97-AF65-F5344CB8AC3E}">
        <p14:creationId xmlns:p14="http://schemas.microsoft.com/office/powerpoint/2010/main" val="8803349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There’s a bit more decision making to do…</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dirty="0" smtClean="0">
                <a:solidFill>
                  <a:schemeClr val="tx2"/>
                </a:solidFill>
                <a:latin typeface="+mj-lt"/>
                <a:ea typeface="+mj-ea"/>
                <a:cs typeface="+mj-cs"/>
              </a:rPr>
              <a:t>Back to rotation for a few more points…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200" dirty="0" smtClean="0">
              <a:solidFill>
                <a:schemeClr val="tx2"/>
              </a:solidFill>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663076"/>
            <a:ext cx="8991600" cy="2062103"/>
          </a:xfrm>
          <a:prstGeom prst="rect">
            <a:avLst/>
          </a:prstGeom>
        </p:spPr>
        <p:txBody>
          <a:bodyPr wrap="square">
            <a:spAutoFit/>
          </a:bodyPr>
          <a:lstStyle/>
          <a:p>
            <a:pPr marL="342900" indent="-342900" fontAlgn="auto">
              <a:spcBef>
                <a:spcPts val="0"/>
              </a:spcBef>
              <a:spcAft>
                <a:spcPts val="0"/>
              </a:spcAft>
              <a:buFont typeface="+mj-lt"/>
              <a:buAutoNum type="arabicPeriod"/>
            </a:pPr>
            <a:r>
              <a:rPr lang="en-US" sz="1600" dirty="0" smtClean="0"/>
              <a:t>And there is more than one kind of orthogonal rotation.  There are typically </a:t>
            </a:r>
            <a:r>
              <a:rPr lang="en-US" sz="1600" dirty="0" err="1" smtClean="0"/>
              <a:t>varimax</a:t>
            </a:r>
            <a:r>
              <a:rPr lang="en-US" sz="1600" dirty="0" smtClean="0"/>
              <a:t>, </a:t>
            </a:r>
            <a:r>
              <a:rPr lang="en-US" sz="1600" dirty="0" err="1" smtClean="0"/>
              <a:t>quartimax</a:t>
            </a:r>
            <a:r>
              <a:rPr lang="en-US" sz="1600" dirty="0" smtClean="0"/>
              <a:t> and </a:t>
            </a:r>
            <a:r>
              <a:rPr lang="en-US" sz="1600" dirty="0" err="1" smtClean="0"/>
              <a:t>equimax</a:t>
            </a:r>
            <a:r>
              <a:rPr lang="en-US" sz="1600" dirty="0" smtClean="0"/>
              <a:t> orthogonal rotations.  Each type pursues a slightly different strategy.  Normally folks settle for </a:t>
            </a:r>
            <a:r>
              <a:rPr lang="en-US" sz="1600" dirty="0" err="1" smtClean="0"/>
              <a:t>varimax</a:t>
            </a:r>
            <a:r>
              <a:rPr lang="en-US" sz="1600" dirty="0" smtClean="0"/>
              <a:t>.</a:t>
            </a:r>
          </a:p>
          <a:p>
            <a:pPr marL="342900" indent="-342900" fontAlgn="auto">
              <a:spcBef>
                <a:spcPts val="0"/>
              </a:spcBef>
              <a:spcAft>
                <a:spcPts val="0"/>
              </a:spcAft>
              <a:buFont typeface="+mj-lt"/>
              <a:buAutoNum type="arabicPeriod"/>
            </a:pPr>
            <a:endParaRPr lang="en-US" sz="1600" dirty="0"/>
          </a:p>
          <a:p>
            <a:pPr fontAlgn="auto">
              <a:spcBef>
                <a:spcPts val="0"/>
              </a:spcBef>
              <a:spcAft>
                <a:spcPts val="0"/>
              </a:spcAft>
            </a:pPr>
            <a:endParaRPr lang="en-US" sz="1600" dirty="0"/>
          </a:p>
          <a:p>
            <a:pPr marL="342900" indent="-342900" fontAlgn="auto">
              <a:spcBef>
                <a:spcPts val="0"/>
              </a:spcBef>
              <a:spcAft>
                <a:spcPts val="0"/>
              </a:spcAft>
              <a:buFont typeface="+mj-lt"/>
              <a:buAutoNum type="arabicPeriod"/>
            </a:pPr>
            <a:endParaRPr lang="en-US" sz="1600" dirty="0" smtClean="0"/>
          </a:p>
          <a:p>
            <a:pPr marL="342900" indent="-342900" fontAlgn="auto">
              <a:spcBef>
                <a:spcPts val="0"/>
              </a:spcBef>
              <a:spcAft>
                <a:spcPts val="0"/>
              </a:spcAft>
              <a:buFont typeface="+mj-lt"/>
              <a:buAutoNum type="arabicPeriod"/>
            </a:pPr>
            <a:endParaRPr lang="en-US" sz="1600" dirty="0"/>
          </a:p>
          <a:p>
            <a:pPr marL="342900" indent="-342900" fontAlgn="auto">
              <a:spcBef>
                <a:spcPts val="0"/>
              </a:spcBef>
              <a:spcAft>
                <a:spcPts val="0"/>
              </a:spcAft>
              <a:buFont typeface="+mj-lt"/>
              <a:buAutoNum type="arabicPeriod"/>
            </a:pPr>
            <a:endParaRPr lang="en-US" sz="1600" dirty="0"/>
          </a:p>
        </p:txBody>
      </p:sp>
      <p:pic>
        <p:nvPicPr>
          <p:cNvPr id="5" name="Picture 4"/>
          <p:cNvPicPr>
            <a:picLocks noChangeAspect="1"/>
          </p:cNvPicPr>
          <p:nvPr/>
        </p:nvPicPr>
        <p:blipFill>
          <a:blip r:embed="rId3"/>
          <a:stretch>
            <a:fillRect/>
          </a:stretch>
        </p:blipFill>
        <p:spPr>
          <a:xfrm>
            <a:off x="1371600" y="2667000"/>
            <a:ext cx="6793568" cy="4038600"/>
          </a:xfrm>
          <a:prstGeom prst="rect">
            <a:avLst/>
          </a:prstGeom>
        </p:spPr>
      </p:pic>
    </p:spTree>
    <p:extLst>
      <p:ext uri="{BB962C8B-B14F-4D97-AF65-F5344CB8AC3E}">
        <p14:creationId xmlns:p14="http://schemas.microsoft.com/office/powerpoint/2010/main" val="3702953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Typical Use of the Technique</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400" y="1676400"/>
            <a:ext cx="8686800" cy="4191000"/>
          </a:xfrm>
        </p:spPr>
        <p:txBody>
          <a:bodyPr>
            <a:noAutofit/>
          </a:bodyPr>
          <a:lstStyle/>
          <a:p>
            <a:pPr marL="514350" indent="-514350">
              <a:spcBef>
                <a:spcPts val="0"/>
              </a:spcBef>
              <a:buAutoNum type="arabicPeriod"/>
            </a:pPr>
            <a:r>
              <a:rPr lang="en-US" dirty="0" smtClean="0"/>
              <a:t>What about an example of a latent factor?</a:t>
            </a:r>
          </a:p>
          <a:p>
            <a:pPr marL="514350" indent="-514350">
              <a:spcBef>
                <a:spcPts val="0"/>
              </a:spcBef>
              <a:buAutoNum type="arabicPeriod"/>
            </a:pPr>
            <a:endParaRPr lang="en-US" dirty="0"/>
          </a:p>
          <a:p>
            <a:pPr marL="514350" indent="-514350">
              <a:spcBef>
                <a:spcPts val="0"/>
              </a:spcBef>
              <a:buAutoNum type="arabicPeriod"/>
            </a:pPr>
            <a:r>
              <a:rPr lang="en-US" dirty="0" smtClean="0"/>
              <a:t>Think about these questions in a survey</a:t>
            </a:r>
          </a:p>
          <a:p>
            <a:pPr marL="788670" lvl="1" indent="-514350">
              <a:spcBef>
                <a:spcPts val="0"/>
              </a:spcBef>
              <a:buAutoNum type="arabicPeriod"/>
            </a:pPr>
            <a:r>
              <a:rPr lang="en-US" dirty="0" smtClean="0"/>
              <a:t>Have your sleep patterns changed recently?</a:t>
            </a:r>
          </a:p>
          <a:p>
            <a:pPr marL="788670" lvl="1" indent="-514350">
              <a:spcBef>
                <a:spcPts val="0"/>
              </a:spcBef>
              <a:buAutoNum type="arabicPeriod"/>
            </a:pPr>
            <a:r>
              <a:rPr lang="en-US" dirty="0" smtClean="0"/>
              <a:t>Has your appetite changed recently?</a:t>
            </a:r>
          </a:p>
          <a:p>
            <a:pPr marL="788670" lvl="1" indent="-514350">
              <a:spcBef>
                <a:spcPts val="0"/>
              </a:spcBef>
              <a:buAutoNum type="arabicPeriod"/>
            </a:pPr>
            <a:r>
              <a:rPr lang="en-US" dirty="0" smtClean="0"/>
              <a:t>Are you more irritable lately?</a:t>
            </a:r>
          </a:p>
          <a:p>
            <a:pPr marL="788670" lvl="1" indent="-514350">
              <a:spcBef>
                <a:spcPts val="0"/>
              </a:spcBef>
              <a:buAutoNum type="arabicPeriod"/>
            </a:pPr>
            <a:r>
              <a:rPr lang="en-US" dirty="0" smtClean="0"/>
              <a:t>Are you having trouble concentrating?</a:t>
            </a:r>
          </a:p>
          <a:p>
            <a:pPr marL="788670" lvl="1" indent="-514350">
              <a:spcBef>
                <a:spcPts val="0"/>
              </a:spcBef>
              <a:buAutoNum type="arabicPeriod"/>
            </a:pPr>
            <a:r>
              <a:rPr lang="en-US" dirty="0" smtClean="0"/>
              <a:t>Have you lost interest in friends and activities of late?</a:t>
            </a:r>
          </a:p>
          <a:p>
            <a:pPr marL="788670" lvl="1" indent="-514350">
              <a:spcBef>
                <a:spcPts val="0"/>
              </a:spcBef>
              <a:buAutoNum type="arabicPeriod"/>
            </a:pPr>
            <a:r>
              <a:rPr lang="en-US" dirty="0" smtClean="0"/>
              <a:t>Do you feel tired a lot of the time?</a:t>
            </a:r>
          </a:p>
          <a:p>
            <a:pPr marL="788670" lvl="1" indent="-514350">
              <a:spcBef>
                <a:spcPts val="0"/>
              </a:spcBef>
              <a:buAutoNum type="arabicPeriod"/>
            </a:pPr>
            <a:endParaRPr lang="en-US" dirty="0"/>
          </a:p>
          <a:p>
            <a:pPr marL="514350" indent="-514350">
              <a:spcBef>
                <a:spcPts val="0"/>
              </a:spcBef>
              <a:buAutoNum type="arabicPeriod"/>
            </a:pPr>
            <a:r>
              <a:rPr lang="en-US" dirty="0" smtClean="0"/>
              <a:t>What do these variables when taken together likely indicate in a person?</a:t>
            </a:r>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b="1" dirty="0" smtClean="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29802420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5:  There’s a bit more decision making to do…</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dirty="0" smtClean="0">
                <a:solidFill>
                  <a:schemeClr val="tx2"/>
                </a:solidFill>
                <a:latin typeface="+mj-lt"/>
                <a:ea typeface="+mj-ea"/>
                <a:cs typeface="+mj-cs"/>
              </a:rPr>
              <a:t>Back to rotation for a few more points…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200" dirty="0" smtClean="0">
              <a:solidFill>
                <a:schemeClr val="tx2"/>
              </a:solidFill>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663076"/>
            <a:ext cx="8991600" cy="2062103"/>
          </a:xfrm>
          <a:prstGeom prst="rect">
            <a:avLst/>
          </a:prstGeom>
        </p:spPr>
        <p:txBody>
          <a:bodyPr wrap="square">
            <a:spAutoFit/>
          </a:bodyPr>
          <a:lstStyle/>
          <a:p>
            <a:pPr marL="342900" indent="-342900" fontAlgn="auto">
              <a:spcBef>
                <a:spcPts val="0"/>
              </a:spcBef>
              <a:spcAft>
                <a:spcPts val="0"/>
              </a:spcAft>
              <a:buFont typeface="+mj-lt"/>
              <a:buAutoNum type="arabicPeriod"/>
            </a:pPr>
            <a:r>
              <a:rPr lang="en-US" sz="1600" dirty="0" smtClean="0"/>
              <a:t>And there is more than one kind of oblique rotation.  There are typically direct </a:t>
            </a:r>
            <a:r>
              <a:rPr lang="en-US" sz="1600" dirty="0" err="1" smtClean="0"/>
              <a:t>oblimin</a:t>
            </a:r>
            <a:r>
              <a:rPr lang="en-US" sz="1600" dirty="0" smtClean="0"/>
              <a:t> and </a:t>
            </a:r>
            <a:r>
              <a:rPr lang="en-US" sz="1600" dirty="0" err="1" smtClean="0"/>
              <a:t>promax</a:t>
            </a:r>
            <a:r>
              <a:rPr lang="en-US" sz="1600" dirty="0"/>
              <a:t> </a:t>
            </a:r>
            <a:r>
              <a:rPr lang="en-US" sz="1600" dirty="0" smtClean="0"/>
              <a:t>oblique rotations.  Each type pursues a slightly different strategy.  Normally folks settle for </a:t>
            </a:r>
            <a:r>
              <a:rPr lang="en-US" sz="1600" dirty="0" err="1" smtClean="0"/>
              <a:t>promax</a:t>
            </a:r>
            <a:r>
              <a:rPr lang="en-US" sz="1600" dirty="0" smtClean="0"/>
              <a:t>.</a:t>
            </a:r>
          </a:p>
          <a:p>
            <a:pPr marL="342900" indent="-342900" fontAlgn="auto">
              <a:spcBef>
                <a:spcPts val="0"/>
              </a:spcBef>
              <a:spcAft>
                <a:spcPts val="0"/>
              </a:spcAft>
              <a:buFont typeface="+mj-lt"/>
              <a:buAutoNum type="arabicPeriod"/>
            </a:pPr>
            <a:endParaRPr lang="en-US" sz="1600" dirty="0"/>
          </a:p>
          <a:p>
            <a:pPr fontAlgn="auto">
              <a:spcBef>
                <a:spcPts val="0"/>
              </a:spcBef>
              <a:spcAft>
                <a:spcPts val="0"/>
              </a:spcAft>
            </a:pPr>
            <a:endParaRPr lang="en-US" sz="1600" dirty="0"/>
          </a:p>
          <a:p>
            <a:pPr marL="342900" indent="-342900" fontAlgn="auto">
              <a:spcBef>
                <a:spcPts val="0"/>
              </a:spcBef>
              <a:spcAft>
                <a:spcPts val="0"/>
              </a:spcAft>
              <a:buFont typeface="+mj-lt"/>
              <a:buAutoNum type="arabicPeriod"/>
            </a:pPr>
            <a:endParaRPr lang="en-US" sz="1600" dirty="0" smtClean="0"/>
          </a:p>
          <a:p>
            <a:pPr marL="342900" indent="-342900" fontAlgn="auto">
              <a:spcBef>
                <a:spcPts val="0"/>
              </a:spcBef>
              <a:spcAft>
                <a:spcPts val="0"/>
              </a:spcAft>
              <a:buFont typeface="+mj-lt"/>
              <a:buAutoNum type="arabicPeriod"/>
            </a:pPr>
            <a:endParaRPr lang="en-US" sz="1600" dirty="0"/>
          </a:p>
          <a:p>
            <a:pPr marL="342900" indent="-342900" fontAlgn="auto">
              <a:spcBef>
                <a:spcPts val="0"/>
              </a:spcBef>
              <a:spcAft>
                <a:spcPts val="0"/>
              </a:spcAft>
              <a:buFont typeface="+mj-lt"/>
              <a:buAutoNum type="arabicPeriod"/>
            </a:pPr>
            <a:endParaRPr lang="en-US" sz="1600" dirty="0"/>
          </a:p>
        </p:txBody>
      </p:sp>
      <p:pic>
        <p:nvPicPr>
          <p:cNvPr id="2" name="Picture 1"/>
          <p:cNvPicPr>
            <a:picLocks noChangeAspect="1"/>
          </p:cNvPicPr>
          <p:nvPr/>
        </p:nvPicPr>
        <p:blipFill>
          <a:blip r:embed="rId3"/>
          <a:stretch>
            <a:fillRect/>
          </a:stretch>
        </p:blipFill>
        <p:spPr>
          <a:xfrm>
            <a:off x="2057400" y="3000829"/>
            <a:ext cx="5263833" cy="3371850"/>
          </a:xfrm>
          <a:prstGeom prst="rect">
            <a:avLst/>
          </a:prstGeom>
        </p:spPr>
      </p:pic>
    </p:spTree>
    <p:extLst>
      <p:ext uri="{BB962C8B-B14F-4D97-AF65-F5344CB8AC3E}">
        <p14:creationId xmlns:p14="http://schemas.microsoft.com/office/powerpoint/2010/main" val="6831948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6:  Reinforcement of Most Crucial Key Statistics</a:t>
            </a: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752600"/>
            <a:ext cx="8839200" cy="1015663"/>
          </a:xfrm>
          <a:prstGeom prst="rect">
            <a:avLst/>
          </a:prstGeom>
        </p:spPr>
        <p:txBody>
          <a:bodyPr wrap="square">
            <a:spAutoFit/>
          </a:bodyPr>
          <a:lstStyle/>
          <a:p>
            <a:pPr marL="457200" indent="-457200" fontAlgn="auto">
              <a:spcBef>
                <a:spcPts val="0"/>
              </a:spcBef>
              <a:spcAft>
                <a:spcPts val="0"/>
              </a:spcAft>
              <a:buFont typeface="+mj-lt"/>
              <a:buAutoNum type="arabicPeriod"/>
            </a:pPr>
            <a:r>
              <a:rPr lang="en-US" sz="2000" dirty="0" smtClean="0"/>
              <a:t>Use the Kaiser Meyer </a:t>
            </a:r>
            <a:r>
              <a:rPr lang="en-US" sz="2000" dirty="0" err="1" smtClean="0"/>
              <a:t>Olkin</a:t>
            </a:r>
            <a:r>
              <a:rPr lang="en-US" sz="2000" dirty="0" smtClean="0"/>
              <a:t> test to check to see that there is enough correlation among the variables you are going to factor analyze </a:t>
            </a:r>
          </a:p>
          <a:p>
            <a:pPr marL="457200" indent="-457200" fontAlgn="auto">
              <a:spcBef>
                <a:spcPts val="0"/>
              </a:spcBef>
              <a:spcAft>
                <a:spcPts val="0"/>
              </a:spcAft>
              <a:buFont typeface="+mj-lt"/>
              <a:buAutoNum type="arabicPeriod"/>
            </a:pPr>
            <a:endParaRPr lang="en-US" sz="2000" dirty="0"/>
          </a:p>
        </p:txBody>
      </p:sp>
      <p:pic>
        <p:nvPicPr>
          <p:cNvPr id="2" name="Picture 1"/>
          <p:cNvPicPr>
            <a:picLocks noChangeAspect="1"/>
          </p:cNvPicPr>
          <p:nvPr/>
        </p:nvPicPr>
        <p:blipFill>
          <a:blip r:embed="rId3"/>
          <a:stretch>
            <a:fillRect/>
          </a:stretch>
        </p:blipFill>
        <p:spPr>
          <a:xfrm>
            <a:off x="757237" y="4419600"/>
            <a:ext cx="7629525" cy="1181100"/>
          </a:xfrm>
          <a:prstGeom prst="rect">
            <a:avLst/>
          </a:prstGeom>
        </p:spPr>
      </p:pic>
    </p:spTree>
    <p:extLst>
      <p:ext uri="{BB962C8B-B14F-4D97-AF65-F5344CB8AC3E}">
        <p14:creationId xmlns:p14="http://schemas.microsoft.com/office/powerpoint/2010/main" val="33995896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6:  Reinforcement of Most Crucial Key Statistics</a:t>
            </a: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752600"/>
            <a:ext cx="2590800" cy="4401205"/>
          </a:xfrm>
          <a:prstGeom prst="rect">
            <a:avLst/>
          </a:prstGeom>
        </p:spPr>
        <p:txBody>
          <a:bodyPr wrap="square">
            <a:spAutoFit/>
          </a:bodyPr>
          <a:lstStyle/>
          <a:p>
            <a:pPr marL="457200" indent="-457200" fontAlgn="auto">
              <a:spcBef>
                <a:spcPts val="0"/>
              </a:spcBef>
              <a:spcAft>
                <a:spcPts val="0"/>
              </a:spcAft>
              <a:buFont typeface="+mj-lt"/>
              <a:buAutoNum type="arabicPeriod"/>
            </a:pPr>
            <a:r>
              <a:rPr lang="en-US" sz="2000" dirty="0" smtClean="0"/>
              <a:t>See how many factors were extracted.  </a:t>
            </a:r>
          </a:p>
          <a:p>
            <a:pPr marL="457200" indent="-457200" fontAlgn="auto">
              <a:spcBef>
                <a:spcPts val="0"/>
              </a:spcBef>
              <a:spcAft>
                <a:spcPts val="0"/>
              </a:spcAft>
              <a:buFont typeface="+mj-lt"/>
              <a:buAutoNum type="arabicPeriod"/>
            </a:pPr>
            <a:endParaRPr lang="en-US" sz="2000" dirty="0"/>
          </a:p>
          <a:p>
            <a:pPr marL="457200" indent="-457200" fontAlgn="auto">
              <a:spcBef>
                <a:spcPts val="0"/>
              </a:spcBef>
              <a:spcAft>
                <a:spcPts val="0"/>
              </a:spcAft>
              <a:buFont typeface="+mj-lt"/>
              <a:buAutoNum type="arabicPeriod"/>
            </a:pPr>
            <a:r>
              <a:rPr lang="en-US" sz="2000" dirty="0" smtClean="0"/>
              <a:t>Examine the total variance explained by the factors – if it is low then the variables you have selected likely are not highly correlated with each other.</a:t>
            </a:r>
          </a:p>
        </p:txBody>
      </p:sp>
      <p:pic>
        <p:nvPicPr>
          <p:cNvPr id="2" name="Picture 1"/>
          <p:cNvPicPr>
            <a:picLocks noChangeAspect="1"/>
          </p:cNvPicPr>
          <p:nvPr/>
        </p:nvPicPr>
        <p:blipFill>
          <a:blip r:embed="rId3"/>
          <a:stretch>
            <a:fillRect/>
          </a:stretch>
        </p:blipFill>
        <p:spPr>
          <a:xfrm>
            <a:off x="3581400" y="1524000"/>
            <a:ext cx="5383235" cy="5151566"/>
          </a:xfrm>
          <a:prstGeom prst="rect">
            <a:avLst/>
          </a:prstGeom>
        </p:spPr>
      </p:pic>
    </p:spTree>
    <p:extLst>
      <p:ext uri="{BB962C8B-B14F-4D97-AF65-F5344CB8AC3E}">
        <p14:creationId xmlns:p14="http://schemas.microsoft.com/office/powerpoint/2010/main" val="28914670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6:  Reinforcement of Most Crucial Key Statistics</a:t>
            </a: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4800" y="2286000"/>
            <a:ext cx="3657600" cy="1015663"/>
          </a:xfrm>
          <a:prstGeom prst="rect">
            <a:avLst/>
          </a:prstGeom>
        </p:spPr>
        <p:txBody>
          <a:bodyPr wrap="square">
            <a:spAutoFit/>
          </a:bodyPr>
          <a:lstStyle/>
          <a:p>
            <a:pPr marL="457200" indent="-457200" fontAlgn="auto">
              <a:spcBef>
                <a:spcPts val="0"/>
              </a:spcBef>
              <a:spcAft>
                <a:spcPts val="0"/>
              </a:spcAft>
              <a:buFont typeface="+mj-lt"/>
              <a:buAutoNum type="arabicPeriod"/>
            </a:pPr>
            <a:r>
              <a:rPr lang="en-US" sz="2000" dirty="0" smtClean="0"/>
              <a:t>Interpret your rotated factor matrix.</a:t>
            </a:r>
          </a:p>
          <a:p>
            <a:pPr fontAlgn="auto">
              <a:spcBef>
                <a:spcPts val="0"/>
              </a:spcBef>
              <a:spcAft>
                <a:spcPts val="0"/>
              </a:spcAft>
            </a:pPr>
            <a:endParaRPr lang="en-US" sz="2000" dirty="0"/>
          </a:p>
        </p:txBody>
      </p:sp>
      <p:pic>
        <p:nvPicPr>
          <p:cNvPr id="2" name="Picture 1"/>
          <p:cNvPicPr>
            <a:picLocks noChangeAspect="1"/>
          </p:cNvPicPr>
          <p:nvPr/>
        </p:nvPicPr>
        <p:blipFill>
          <a:blip r:embed="rId3"/>
          <a:stretch>
            <a:fillRect/>
          </a:stretch>
        </p:blipFill>
        <p:spPr>
          <a:xfrm>
            <a:off x="4572000" y="1778000"/>
            <a:ext cx="3621338" cy="4694327"/>
          </a:xfrm>
          <a:prstGeom prst="rect">
            <a:avLst/>
          </a:prstGeom>
        </p:spPr>
      </p:pic>
    </p:spTree>
    <p:extLst>
      <p:ext uri="{BB962C8B-B14F-4D97-AF65-F5344CB8AC3E}">
        <p14:creationId xmlns:p14="http://schemas.microsoft.com/office/powerpoint/2010/main" val="19984543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7:  Sample Size</a:t>
            </a:r>
            <a:r>
              <a:rPr kumimoji="0" lang="en-US" sz="3200" b="0" i="0" u="none" strike="noStrike" kern="1200" cap="none" spc="0" normalizeH="0" noProof="0" dirty="0" smtClean="0">
                <a:ln>
                  <a:noFill/>
                </a:ln>
                <a:solidFill>
                  <a:schemeClr val="tx2"/>
                </a:solidFill>
                <a:effectLst/>
                <a:uLnTx/>
                <a:uFillTx/>
                <a:latin typeface="+mj-lt"/>
                <a:ea typeface="+mj-ea"/>
                <a:cs typeface="+mj-cs"/>
              </a:rPr>
              <a:t> and Power</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dirty="0" smtClean="0"/>
              <a:t>Things that will make for a better factor analysis</a:t>
            </a:r>
          </a:p>
          <a:p>
            <a:pPr marL="788670" lvl="1" indent="-514350">
              <a:spcBef>
                <a:spcPts val="0"/>
              </a:spcBef>
              <a:buAutoNum type="arabicPeriod"/>
            </a:pPr>
            <a:r>
              <a:rPr lang="en-US" dirty="0" smtClean="0"/>
              <a:t>Decent correlations among the variables being used in the factor analysis</a:t>
            </a:r>
          </a:p>
          <a:p>
            <a:pPr marL="788670" lvl="1" indent="-514350">
              <a:spcBef>
                <a:spcPts val="0"/>
              </a:spcBef>
              <a:buAutoNum type="arabicPeriod"/>
            </a:pPr>
            <a:r>
              <a:rPr lang="en-US" dirty="0" smtClean="0"/>
              <a:t>Be sure that you don’t omit important variables that are key to the idea of the latent variable you are constructing</a:t>
            </a:r>
          </a:p>
          <a:p>
            <a:pPr marL="514350" indent="-514350">
              <a:spcBef>
                <a:spcPts val="0"/>
              </a:spcBef>
              <a:buAutoNum type="arabicPeriod"/>
            </a:pPr>
            <a:endParaRPr lang="en-US" b="1" dirty="0" smtClean="0"/>
          </a:p>
          <a:p>
            <a:pPr marL="514350" indent="-514350">
              <a:spcBef>
                <a:spcPts val="0"/>
              </a:spcBef>
              <a:buFont typeface="Wingdings 2"/>
              <a:buAutoNum type="arabicPeriod"/>
            </a:pPr>
            <a:r>
              <a:rPr lang="en-US" dirty="0" smtClean="0"/>
              <a:t>Sample size – </a:t>
            </a:r>
            <a:r>
              <a:rPr lang="en-US" dirty="0" err="1" smtClean="0"/>
              <a:t>Comrey</a:t>
            </a:r>
            <a:r>
              <a:rPr lang="en-US" dirty="0" smtClean="0"/>
              <a:t> and Lee (1992) suggest that 50 cases is very poor, 100 is poor, 200 is fair, 300 is good, 500 is very good and 1,000 cases is excellent.</a:t>
            </a:r>
          </a:p>
          <a:p>
            <a:pPr marL="514350" indent="-514350">
              <a:spcBef>
                <a:spcPts val="0"/>
              </a:spcBef>
              <a:buFont typeface="Wingdings 2"/>
              <a:buAutoNum type="arabicPeriod"/>
            </a:pPr>
            <a:endParaRPr lang="en-US" dirty="0" smtClean="0"/>
          </a:p>
          <a:p>
            <a:pPr marL="514350" indent="-514350">
              <a:spcBef>
                <a:spcPts val="0"/>
              </a:spcBef>
              <a:buFont typeface="Wingdings 2"/>
              <a:buAutoNum type="arabicPeriod"/>
            </a:pPr>
            <a:r>
              <a:rPr lang="en-US" dirty="0" smtClean="0"/>
              <a:t>Bare minimum of 10 cases per variable in the factor analysis</a:t>
            </a:r>
          </a:p>
          <a:p>
            <a:pPr marL="514350" indent="-514350">
              <a:spcBef>
                <a:spcPts val="0"/>
              </a:spcBef>
              <a:buFont typeface="Wingdings 2"/>
              <a:buAutoNum type="arabicPeriod"/>
            </a:pPr>
            <a:endParaRPr lang="en-US" dirty="0" smtClean="0"/>
          </a:p>
          <a:p>
            <a:pPr marL="514350" indent="-514350">
              <a:spcBef>
                <a:spcPts val="0"/>
              </a:spcBef>
              <a:buFont typeface="Wingdings 2"/>
              <a:buAutoNum type="arabicPeriod"/>
            </a:pPr>
            <a:endParaRPr lang="en-US" dirty="0" smtClean="0"/>
          </a:p>
          <a:p>
            <a:pPr marL="514350" indent="-514350">
              <a:spcBef>
                <a:spcPts val="0"/>
              </a:spcBef>
              <a:buFont typeface="Wingdings 2"/>
              <a:buAutoNum type="arabicPeriod"/>
            </a:pPr>
            <a:endParaRPr lang="en-US" dirty="0"/>
          </a:p>
        </p:txBody>
      </p:sp>
    </p:spTree>
    <p:extLst>
      <p:ext uri="{BB962C8B-B14F-4D97-AF65-F5344CB8AC3E}">
        <p14:creationId xmlns:p14="http://schemas.microsoft.com/office/powerpoint/2010/main" val="31599753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8:  Assumptions of the Test</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dirty="0" smtClean="0"/>
              <a:t>Variables are quantitative in nature and reasonably normally distributed.</a:t>
            </a:r>
          </a:p>
          <a:p>
            <a:pPr marL="514350" indent="-514350">
              <a:spcBef>
                <a:spcPts val="0"/>
              </a:spcBef>
              <a:buAutoNum type="arabicPeriod"/>
            </a:pPr>
            <a:endParaRPr lang="en-US" dirty="0" smtClean="0"/>
          </a:p>
          <a:p>
            <a:pPr marL="514350" indent="-514350">
              <a:spcBef>
                <a:spcPts val="0"/>
              </a:spcBef>
              <a:buAutoNum type="arabicPeriod"/>
            </a:pPr>
            <a:r>
              <a:rPr lang="en-US" dirty="0" smtClean="0"/>
              <a:t>Relationships among variables should be linear in nature</a:t>
            </a:r>
          </a:p>
          <a:p>
            <a:pPr marL="514350" indent="-514350">
              <a:spcBef>
                <a:spcPts val="0"/>
              </a:spcBef>
              <a:buAutoNum type="arabicPeriod"/>
            </a:pPr>
            <a:endParaRPr lang="en-US" dirty="0" smtClean="0"/>
          </a:p>
          <a:p>
            <a:pPr marL="514350" indent="-514350">
              <a:spcBef>
                <a:spcPts val="0"/>
              </a:spcBef>
              <a:buAutoNum type="arabicPeriod"/>
            </a:pPr>
            <a:r>
              <a:rPr lang="en-US" dirty="0" smtClean="0"/>
              <a:t>Absence of outliers in the data that may skew correlations among the variables.</a:t>
            </a:r>
          </a:p>
          <a:p>
            <a:pPr marL="514350" indent="-514350">
              <a:spcBef>
                <a:spcPts val="0"/>
              </a:spcBef>
              <a:buAutoNum type="arabicPeriod"/>
            </a:pPr>
            <a:endParaRPr lang="en-US" dirty="0"/>
          </a:p>
          <a:p>
            <a:pPr marL="514350" indent="-514350">
              <a:spcBef>
                <a:spcPts val="0"/>
              </a:spcBef>
              <a:buAutoNum type="arabicPeriod"/>
            </a:pPr>
            <a:r>
              <a:rPr lang="en-US" dirty="0" smtClean="0"/>
              <a:t>There should be reasonably strong correlations among the variables.</a:t>
            </a:r>
          </a:p>
          <a:p>
            <a:pPr marL="514350" indent="-514350">
              <a:spcBef>
                <a:spcPts val="0"/>
              </a:spcBef>
              <a:buAutoNum type="arabicPeriod"/>
            </a:pPr>
            <a:endParaRPr lang="en-US" dirty="0"/>
          </a:p>
          <a:p>
            <a:pPr marL="514350" indent="-514350">
              <a:spcBef>
                <a:spcPts val="0"/>
              </a:spcBef>
              <a:buAutoNum type="arabicPeriod"/>
            </a:pPr>
            <a:r>
              <a:rPr lang="en-US" dirty="0" smtClean="0"/>
              <a:t>At least three variables should constitute a factor</a:t>
            </a:r>
          </a:p>
        </p:txBody>
      </p:sp>
    </p:spTree>
    <p:extLst>
      <p:ext uri="{BB962C8B-B14F-4D97-AF65-F5344CB8AC3E}">
        <p14:creationId xmlns:p14="http://schemas.microsoft.com/office/powerpoint/2010/main" val="20772566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9:  Notes</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dirty="0" smtClean="0"/>
              <a:t>There are two basic kinds of factor analysis – exploratory and confirmatory</a:t>
            </a:r>
          </a:p>
          <a:p>
            <a:pPr marL="788670" lvl="1" indent="-514350">
              <a:spcBef>
                <a:spcPts val="0"/>
              </a:spcBef>
              <a:buAutoNum type="arabicPeriod"/>
            </a:pPr>
            <a:r>
              <a:rPr lang="en-US" dirty="0" smtClean="0"/>
              <a:t>Exploratory factor analysis assumes that the researcher does not wish to test a hypothesis that a specific number of factors or types of factors are present in the data</a:t>
            </a:r>
          </a:p>
          <a:p>
            <a:pPr marL="788670" lvl="1" indent="-514350">
              <a:spcBef>
                <a:spcPts val="0"/>
              </a:spcBef>
              <a:buAutoNum type="arabicPeriod"/>
            </a:pPr>
            <a:r>
              <a:rPr lang="en-US" dirty="0" smtClean="0"/>
              <a:t>Confirmatory factor analysis is used by researchers to test the idea about the number or nature of factors present in the data.</a:t>
            </a:r>
          </a:p>
          <a:p>
            <a:pPr marL="514350" indent="-514350">
              <a:spcBef>
                <a:spcPts val="0"/>
              </a:spcBef>
              <a:buAutoNum type="arabicPeriod"/>
            </a:pPr>
            <a:endParaRPr lang="en-US" dirty="0" smtClean="0"/>
          </a:p>
          <a:p>
            <a:pPr marL="514350" indent="-514350">
              <a:spcBef>
                <a:spcPts val="0"/>
              </a:spcBef>
              <a:buAutoNum type="arabicPeriod"/>
            </a:pPr>
            <a:r>
              <a:rPr lang="en-US" dirty="0" smtClean="0"/>
              <a:t>Factor analysis turns out to be useful not only in market segmentation but also in things like scoring respondents on specific scales.  More about this in the segue on factor scores.</a:t>
            </a:r>
          </a:p>
          <a:p>
            <a:pPr marL="514350" indent="-514350">
              <a:spcBef>
                <a:spcPts val="0"/>
              </a:spcBef>
              <a:buAutoNum type="arabicPeriod"/>
            </a:pPr>
            <a:endParaRPr lang="en-US" dirty="0"/>
          </a:p>
          <a:p>
            <a:pPr marL="514350" indent="-514350">
              <a:spcBef>
                <a:spcPts val="0"/>
              </a:spcBef>
              <a:buAutoNum type="arabicPeriod"/>
            </a:pPr>
            <a:endParaRPr lang="en-US" dirty="0"/>
          </a:p>
          <a:p>
            <a:pPr marL="514350" indent="-514350">
              <a:spcBef>
                <a:spcPts val="0"/>
              </a:spcBef>
              <a:buAutoNum type="arabicPeriod"/>
            </a:pPr>
            <a:endParaRPr lang="en-US" dirty="0"/>
          </a:p>
          <a:p>
            <a:pPr marL="514350" indent="-514350">
              <a:spcBef>
                <a:spcPts val="0"/>
              </a:spcBef>
              <a:buFont typeface="Wingdings 2"/>
              <a:buAutoNum type="arabicPeriod"/>
            </a:pPr>
            <a:endParaRPr lang="en-US" dirty="0"/>
          </a:p>
        </p:txBody>
      </p:sp>
    </p:spTree>
    <p:extLst>
      <p:ext uri="{BB962C8B-B14F-4D97-AF65-F5344CB8AC3E}">
        <p14:creationId xmlns:p14="http://schemas.microsoft.com/office/powerpoint/2010/main" val="2281748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Typical Use of the Technique</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400" y="1676400"/>
            <a:ext cx="8686800" cy="4191000"/>
          </a:xfrm>
        </p:spPr>
        <p:txBody>
          <a:bodyPr>
            <a:noAutofit/>
          </a:bodyPr>
          <a:lstStyle/>
          <a:p>
            <a:pPr marL="514350" indent="-514350">
              <a:spcBef>
                <a:spcPts val="0"/>
              </a:spcBef>
              <a:buAutoNum type="arabicPeriod"/>
            </a:pPr>
            <a:r>
              <a:rPr lang="en-US" dirty="0" smtClean="0"/>
              <a:t>What about a business example?</a:t>
            </a:r>
          </a:p>
          <a:p>
            <a:pPr marL="514350" indent="-514350">
              <a:spcBef>
                <a:spcPts val="0"/>
              </a:spcBef>
              <a:buAutoNum type="arabicPeriod"/>
            </a:pPr>
            <a:endParaRPr lang="en-US" dirty="0"/>
          </a:p>
          <a:p>
            <a:pPr marL="514350" indent="-514350">
              <a:spcBef>
                <a:spcPts val="0"/>
              </a:spcBef>
              <a:buAutoNum type="arabicPeriod"/>
            </a:pPr>
            <a:r>
              <a:rPr lang="en-US" dirty="0" smtClean="0"/>
              <a:t>Here is a set of questions – what do you think the latent variable or factor is?</a:t>
            </a:r>
          </a:p>
          <a:p>
            <a:pPr marL="788670" lvl="1" indent="-514350">
              <a:spcBef>
                <a:spcPts val="0"/>
              </a:spcBef>
              <a:buAutoNum type="arabicPeriod"/>
            </a:pPr>
            <a:r>
              <a:rPr lang="en-US" dirty="0" smtClean="0"/>
              <a:t>I try to keep up with developments in technology</a:t>
            </a:r>
          </a:p>
          <a:p>
            <a:pPr marL="788670" lvl="1" indent="-514350">
              <a:spcBef>
                <a:spcPts val="0"/>
              </a:spcBef>
              <a:buAutoNum type="arabicPeriod"/>
            </a:pPr>
            <a:r>
              <a:rPr lang="en-US" dirty="0" smtClean="0"/>
              <a:t>I love to buy new gadgets and appliances</a:t>
            </a:r>
          </a:p>
          <a:p>
            <a:pPr marL="788670" lvl="1" indent="-514350">
              <a:spcBef>
                <a:spcPts val="0"/>
              </a:spcBef>
              <a:buAutoNum type="arabicPeriod"/>
            </a:pPr>
            <a:r>
              <a:rPr lang="en-US" dirty="0" smtClean="0"/>
              <a:t>People often ask my opinion when buying new technology</a:t>
            </a:r>
          </a:p>
          <a:p>
            <a:pPr marL="788670" lvl="1" indent="-514350">
              <a:spcBef>
                <a:spcPts val="0"/>
              </a:spcBef>
              <a:buAutoNum type="arabicPeriod"/>
            </a:pPr>
            <a:r>
              <a:rPr lang="en-US" dirty="0" smtClean="0"/>
              <a:t>I’ll pay almost anything for an electronic product that I really want</a:t>
            </a:r>
          </a:p>
          <a:p>
            <a:pPr marL="788670" lvl="1" indent="-514350">
              <a:spcBef>
                <a:spcPts val="0"/>
              </a:spcBef>
              <a:buAutoNum type="arabicPeriod"/>
            </a:pPr>
            <a:endParaRPr lang="en-US" dirty="0" smtClean="0"/>
          </a:p>
          <a:p>
            <a:pPr marL="788670" lvl="1" indent="-514350">
              <a:spcBef>
                <a:spcPts val="0"/>
              </a:spcBef>
              <a:buAutoNum type="arabicPeriod"/>
            </a:pPr>
            <a:endParaRPr lang="en-US" dirty="0"/>
          </a:p>
          <a:p>
            <a:pPr marL="0" indent="0">
              <a:spcBef>
                <a:spcPts val="0"/>
              </a:spcBef>
              <a:buNone/>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b="1" dirty="0" smtClean="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4130177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Typical Use of the Technique</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400" y="1676400"/>
            <a:ext cx="8686800" cy="4191000"/>
          </a:xfrm>
        </p:spPr>
        <p:txBody>
          <a:bodyPr>
            <a:noAutofit/>
          </a:bodyPr>
          <a:lstStyle/>
          <a:p>
            <a:pPr marL="514350" indent="-514350">
              <a:spcBef>
                <a:spcPts val="0"/>
              </a:spcBef>
              <a:buAutoNum type="arabicPeriod"/>
            </a:pPr>
            <a:r>
              <a:rPr lang="en-US" dirty="0" smtClean="0"/>
              <a:t>What about another business example?</a:t>
            </a:r>
          </a:p>
          <a:p>
            <a:pPr marL="514350" indent="-514350">
              <a:spcBef>
                <a:spcPts val="0"/>
              </a:spcBef>
              <a:buAutoNum type="arabicPeriod"/>
            </a:pPr>
            <a:endParaRPr lang="en-US" dirty="0"/>
          </a:p>
          <a:p>
            <a:pPr marL="514350" indent="-514350">
              <a:spcBef>
                <a:spcPts val="0"/>
              </a:spcBef>
              <a:buAutoNum type="arabicPeriod"/>
            </a:pPr>
            <a:r>
              <a:rPr lang="en-US" dirty="0" smtClean="0"/>
              <a:t>Here is a set of questions – what do you think the latent variable or factor is?</a:t>
            </a:r>
          </a:p>
          <a:p>
            <a:pPr marL="788670" lvl="1" indent="-514350">
              <a:spcBef>
                <a:spcPts val="0"/>
              </a:spcBef>
              <a:buAutoNum type="arabicPeriod"/>
            </a:pPr>
            <a:r>
              <a:rPr lang="en-US" dirty="0" smtClean="0"/>
              <a:t>I like to make a fashion statement</a:t>
            </a:r>
          </a:p>
          <a:p>
            <a:pPr marL="788670" lvl="1" indent="-514350">
              <a:spcBef>
                <a:spcPts val="0"/>
              </a:spcBef>
              <a:buAutoNum type="arabicPeriod"/>
            </a:pPr>
            <a:r>
              <a:rPr lang="en-US" dirty="0" smtClean="0"/>
              <a:t>Top designers make quality clothes</a:t>
            </a:r>
          </a:p>
          <a:p>
            <a:pPr marL="788670" lvl="1" indent="-514350">
              <a:spcBef>
                <a:spcPts val="0"/>
              </a:spcBef>
              <a:buAutoNum type="arabicPeriod"/>
            </a:pPr>
            <a:r>
              <a:rPr lang="en-US" dirty="0" smtClean="0"/>
              <a:t>I am willing to spend more that I can afford to get the clothes I want</a:t>
            </a:r>
          </a:p>
          <a:p>
            <a:pPr marL="788670" lvl="1" indent="-514350">
              <a:spcBef>
                <a:spcPts val="0"/>
              </a:spcBef>
              <a:buAutoNum type="arabicPeriod"/>
            </a:pPr>
            <a:r>
              <a:rPr lang="en-US" dirty="0" smtClean="0"/>
              <a:t>I like to experiment with new clothing styles</a:t>
            </a:r>
          </a:p>
          <a:p>
            <a:pPr marL="788670" lvl="1" indent="-514350">
              <a:spcBef>
                <a:spcPts val="0"/>
              </a:spcBef>
              <a:buAutoNum type="arabicPeriod"/>
            </a:pPr>
            <a:r>
              <a:rPr lang="en-US" dirty="0" smtClean="0"/>
              <a:t>I really enjoy clothes shopping</a:t>
            </a:r>
          </a:p>
          <a:p>
            <a:pPr marL="788670" lvl="1" indent="-514350">
              <a:spcBef>
                <a:spcPts val="0"/>
              </a:spcBef>
              <a:buAutoNum type="arabicPeriod"/>
            </a:pPr>
            <a:endParaRPr lang="en-US" dirty="0" smtClean="0"/>
          </a:p>
          <a:p>
            <a:pPr marL="788670" lvl="1" indent="-514350">
              <a:spcBef>
                <a:spcPts val="0"/>
              </a:spcBef>
              <a:buAutoNum type="arabicPeriod"/>
            </a:pPr>
            <a:endParaRPr lang="en-US" dirty="0"/>
          </a:p>
          <a:p>
            <a:pPr marL="0" indent="0">
              <a:spcBef>
                <a:spcPts val="0"/>
              </a:spcBef>
              <a:buNone/>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b="1" dirty="0" smtClean="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199593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Typical Use of the Technique</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152400" y="1676400"/>
            <a:ext cx="8686800" cy="4191000"/>
          </a:xfrm>
        </p:spPr>
        <p:txBody>
          <a:bodyPr>
            <a:noAutofit/>
          </a:bodyPr>
          <a:lstStyle/>
          <a:p>
            <a:pPr marL="514350" indent="-514350">
              <a:spcBef>
                <a:spcPts val="0"/>
              </a:spcBef>
              <a:buAutoNum type="arabicPeriod"/>
            </a:pPr>
            <a:r>
              <a:rPr lang="en-US" dirty="0" smtClean="0"/>
              <a:t>So why don’t we ask these questions in a survey and use some sort of five point scale</a:t>
            </a:r>
          </a:p>
          <a:p>
            <a:pPr marL="514350" indent="-514350">
              <a:spcBef>
                <a:spcPts val="0"/>
              </a:spcBef>
              <a:buAutoNum type="arabicPeriod"/>
            </a:pPr>
            <a:endParaRPr lang="en-US" dirty="0"/>
          </a:p>
          <a:p>
            <a:pPr marL="514350" indent="-514350">
              <a:spcBef>
                <a:spcPts val="0"/>
              </a:spcBef>
              <a:buAutoNum type="arabicPeriod"/>
            </a:pPr>
            <a:r>
              <a:rPr lang="en-US" dirty="0" smtClean="0"/>
              <a:t>Then we could just “add up the numbers” for each question and your depression score is the sum (women’s magazines use this strategy all the time, so it must be correct, right?)</a:t>
            </a:r>
          </a:p>
          <a:p>
            <a:pPr marL="514350" indent="-514350">
              <a:spcBef>
                <a:spcPts val="0"/>
              </a:spcBef>
              <a:buAutoNum type="arabicPeriod"/>
            </a:pPr>
            <a:endParaRPr lang="en-US" dirty="0"/>
          </a:p>
          <a:p>
            <a:pPr marL="514350" indent="-514350">
              <a:spcBef>
                <a:spcPts val="0"/>
              </a:spcBef>
              <a:buAutoNum type="arabicPeriod"/>
            </a:pPr>
            <a:r>
              <a:rPr lang="en-US" dirty="0" smtClean="0"/>
              <a:t>What might be wrong with this approach?</a:t>
            </a:r>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dirty="0" smtClean="0"/>
          </a:p>
          <a:p>
            <a:pPr marL="514350" indent="-514350">
              <a:spcBef>
                <a:spcPts val="0"/>
              </a:spcBef>
              <a:buAutoNum type="arabicPeriod"/>
            </a:pPr>
            <a:endParaRPr lang="en-US" dirty="0"/>
          </a:p>
          <a:p>
            <a:pPr marL="514350" indent="-514350">
              <a:spcBef>
                <a:spcPts val="0"/>
              </a:spcBef>
              <a:buAutoNum type="arabicPeriod"/>
            </a:pPr>
            <a:endParaRPr lang="en-US" dirty="0" smtClean="0"/>
          </a:p>
          <a:p>
            <a:pPr marL="514350" indent="-514350">
              <a:spcBef>
                <a:spcPts val="0"/>
              </a:spcBef>
              <a:buAutoNum type="arabicPeriod"/>
            </a:pPr>
            <a:endParaRPr lang="en-US" b="1" dirty="0" smtClean="0"/>
          </a:p>
        </p:txBody>
      </p:sp>
      <p:sp>
        <p:nvSpPr>
          <p:cNvPr id="7" name="Content Placeholder 8"/>
          <p:cNvSpPr txBox="1">
            <a:spLocks/>
          </p:cNvSpPr>
          <p:nvPr/>
        </p:nvSpPr>
        <p:spPr>
          <a:xfrm>
            <a:off x="342900" y="2209800"/>
            <a:ext cx="8686800" cy="4191000"/>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14350" indent="-514350" fontAlgn="auto">
              <a:spcBef>
                <a:spcPts val="0"/>
              </a:spcBef>
              <a:spcAft>
                <a:spcPts val="0"/>
              </a:spcAft>
              <a:buFont typeface="Wingdings 2"/>
              <a:buAutoNum type="arabicPeriod"/>
            </a:pPr>
            <a:endParaRPr lang="en-US" b="1" dirty="0" smtClean="0"/>
          </a:p>
        </p:txBody>
      </p:sp>
    </p:spTree>
    <p:extLst>
      <p:ext uri="{BB962C8B-B14F-4D97-AF65-F5344CB8AC3E}">
        <p14:creationId xmlns:p14="http://schemas.microsoft.com/office/powerpoint/2010/main" val="4283733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olidFill>
                <a:latin typeface="+mj-lt"/>
                <a:ea typeface="+mj-ea"/>
                <a:cs typeface="+mj-cs"/>
              </a:rPr>
              <a:t>Step 3:  Analysis Run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2"/>
                </a:solidFill>
                <a:effectLst/>
                <a:uLnTx/>
                <a:uFillTx/>
                <a:latin typeface="+mj-lt"/>
                <a:ea typeface="+mj-ea"/>
                <a:cs typeface="+mj-cs"/>
              </a:rPr>
              <a:t>a. Determine the technique to use from </a:t>
            </a:r>
            <a:r>
              <a:rPr kumimoji="0" lang="en-US" sz="2800" b="0" i="0" u="none" strike="noStrike" kern="1200" cap="none" spc="0" normalizeH="0" baseline="0" noProof="0" dirty="0" err="1" smtClean="0">
                <a:ln>
                  <a:noFill/>
                </a:ln>
                <a:solidFill>
                  <a:schemeClr val="tx2"/>
                </a:solidFill>
                <a:effectLst/>
                <a:uLnTx/>
                <a:uFillTx/>
                <a:latin typeface="+mj-lt"/>
                <a:ea typeface="+mj-ea"/>
                <a:cs typeface="+mj-cs"/>
              </a:rPr>
              <a:t>idre</a:t>
            </a:r>
            <a:r>
              <a:rPr kumimoji="0" lang="en-US" sz="2800" b="0" i="0" u="none" strike="noStrike" kern="1200" cap="none" spc="0" normalizeH="0" baseline="0" noProof="0" dirty="0" smtClean="0">
                <a:ln>
                  <a:noFill/>
                </a:ln>
                <a:solidFill>
                  <a:schemeClr val="tx2"/>
                </a:solidFill>
                <a:effectLst/>
                <a:uLnTx/>
                <a:uFillTx/>
                <a:latin typeface="+mj-lt"/>
                <a:ea typeface="+mj-ea"/>
                <a:cs typeface="+mj-cs"/>
              </a:rPr>
              <a:t> chart</a:t>
            </a:r>
            <a:endParaRPr kumimoji="0" lang="en-US" sz="28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Rectangle 6"/>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1158209" y="1600200"/>
            <a:ext cx="6827581" cy="5105400"/>
          </a:xfrm>
          <a:prstGeom prst="rect">
            <a:avLst/>
          </a:prstGeom>
        </p:spPr>
      </p:pic>
    </p:spTree>
    <p:extLst>
      <p:ext uri="{BB962C8B-B14F-4D97-AF65-F5344CB8AC3E}">
        <p14:creationId xmlns:p14="http://schemas.microsoft.com/office/powerpoint/2010/main" val="1250060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1447800"/>
          </a:xfrm>
          <a:prstGeom prst="rect">
            <a:avLst/>
          </a:prstGeom>
          <a:solidFill>
            <a:schemeClr val="accent6">
              <a:lumMod val="40000"/>
              <a:lumOff val="60000"/>
            </a:schemeClr>
          </a:solidFill>
        </p:spPr>
        <p:txBody>
          <a:bodyPr bIns="9144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Step 1:  Typical Use of the Technique</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6" name="Rectangle 5"/>
          <p:cNvSpPr/>
          <p:nvPr/>
        </p:nvSpPr>
        <p:spPr>
          <a:xfrm flipV="1">
            <a:off x="0" y="1447800"/>
            <a:ext cx="9144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
          </p:nvPr>
        </p:nvSpPr>
        <p:spPr>
          <a:xfrm>
            <a:off x="228600" y="1600200"/>
            <a:ext cx="8686800" cy="4953000"/>
          </a:xfrm>
        </p:spPr>
        <p:txBody>
          <a:bodyPr>
            <a:noAutofit/>
          </a:bodyPr>
          <a:lstStyle/>
          <a:p>
            <a:pPr marL="514350" indent="-514350">
              <a:spcBef>
                <a:spcPts val="0"/>
              </a:spcBef>
              <a:buAutoNum type="arabicPeriod"/>
            </a:pPr>
            <a:r>
              <a:rPr lang="en-US" dirty="0" smtClean="0"/>
              <a:t>Note here that in factor analysis you might consider the latent variables (factors) the dependent variable here</a:t>
            </a:r>
          </a:p>
          <a:p>
            <a:pPr marL="514350" indent="-514350">
              <a:spcBef>
                <a:spcPts val="0"/>
              </a:spcBef>
              <a:buAutoNum type="arabicPeriod"/>
            </a:pPr>
            <a:endParaRPr lang="en-US" dirty="0"/>
          </a:p>
          <a:p>
            <a:pPr marL="514350" indent="-514350">
              <a:spcBef>
                <a:spcPts val="0"/>
              </a:spcBef>
              <a:buAutoNum type="arabicPeriod"/>
            </a:pPr>
            <a:r>
              <a:rPr lang="en-US" dirty="0" smtClean="0"/>
              <a:t>Also note here for the first time that we are exploring a statistical technique (exploratory factor analysis) whose traditional objective is NOT necessarily to use inferential statistics to provide evidence for some hypothesis (the training wheels are truly coming off!)</a:t>
            </a:r>
          </a:p>
          <a:p>
            <a:pPr marL="514350" indent="-514350">
              <a:spcBef>
                <a:spcPts val="0"/>
              </a:spcBef>
              <a:buAutoNum type="arabicPeriod"/>
            </a:pPr>
            <a:endParaRPr lang="en-US" dirty="0"/>
          </a:p>
          <a:p>
            <a:pPr marL="514350" indent="-514350">
              <a:spcBef>
                <a:spcPts val="0"/>
              </a:spcBef>
              <a:buAutoNum type="arabicPeriod"/>
            </a:pPr>
            <a:r>
              <a:rPr lang="en-US" dirty="0" smtClean="0"/>
              <a:t>Thus except for some minor prerequisite tests, there won’t be much of any talk for this use of factor analysis about “rejecting the null hypothesis” or Type I or Type II errors (heresy!)</a:t>
            </a:r>
          </a:p>
          <a:p>
            <a:pPr marL="514350" indent="-514350">
              <a:spcBef>
                <a:spcPts val="0"/>
              </a:spcBef>
              <a:buAutoNum type="arabicPeriod"/>
            </a:pPr>
            <a:endParaRPr lang="en-US" dirty="0"/>
          </a:p>
          <a:p>
            <a:pPr marL="0" indent="0">
              <a:spcBef>
                <a:spcPts val="0"/>
              </a:spcBef>
              <a:buNone/>
            </a:pPr>
            <a:endParaRPr lang="en-US" dirty="0"/>
          </a:p>
        </p:txBody>
      </p:sp>
    </p:spTree>
    <p:extLst>
      <p:ext uri="{BB962C8B-B14F-4D97-AF65-F5344CB8AC3E}">
        <p14:creationId xmlns:p14="http://schemas.microsoft.com/office/powerpoint/2010/main" val="40245302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4F51392A1D0240A3D2BA431493B7E2" ma:contentTypeVersion="14" ma:contentTypeDescription="Create a new document." ma:contentTypeScope="" ma:versionID="c7c3d213cbb2d469674a6ed12af4d478">
  <xsd:schema xmlns:xsd="http://www.w3.org/2001/XMLSchema" xmlns:xs="http://www.w3.org/2001/XMLSchema" xmlns:p="http://schemas.microsoft.com/office/2006/metadata/properties" xmlns:ns3="7c4dd8aa-edd7-4664-bc6c-feed373e4ae0" xmlns:ns4="50189497-729f-4dc5-9929-5ffc656f3910" targetNamespace="http://schemas.microsoft.com/office/2006/metadata/properties" ma:root="true" ma:fieldsID="a5f2cd12e341de827b888a8fb19bbec0" ns3:_="" ns4:_="">
    <xsd:import namespace="7c4dd8aa-edd7-4664-bc6c-feed373e4ae0"/>
    <xsd:import namespace="50189497-729f-4dc5-9929-5ffc656f391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EventHashCode" minOccurs="0"/>
                <xsd:element ref="ns4:MediaServiceGenerationTime" minOccurs="0"/>
                <xsd:element ref="ns4:MediaServiceDateTaken" minOccurs="0"/>
                <xsd:element ref="ns4:MediaServiceAutoTags" minOccurs="0"/>
                <xsd:element ref="ns4:MediaServiceLocation" minOccurs="0"/>
                <xsd:element ref="ns4:MediaServiceOCR"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4dd8aa-edd7-4664-bc6c-feed373e4ae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0189497-729f-4dc5-9929-5ffc656f3910"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AA64A4-A49F-4473-9DD6-D27F0EAD5A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4dd8aa-edd7-4664-bc6c-feed373e4ae0"/>
    <ds:schemaRef ds:uri="50189497-729f-4dc5-9929-5ffc656f39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C15D74-FE1E-437E-AD20-244FECF2EE90}">
  <ds:schemaRefs>
    <ds:schemaRef ds:uri="http://schemas.microsoft.com/sharepoint/v3/contenttype/forms"/>
  </ds:schemaRefs>
</ds:datastoreItem>
</file>

<file path=customXml/itemProps3.xml><?xml version="1.0" encoding="utf-8"?>
<ds:datastoreItem xmlns:ds="http://schemas.openxmlformats.org/officeDocument/2006/customXml" ds:itemID="{FDF938F6-A20E-4A01-A537-D9FD80947187}">
  <ds:schemaRefs>
    <ds:schemaRef ds:uri="http://purl.org/dc/elements/1.1/"/>
    <ds:schemaRef ds:uri="http://schemas.microsoft.com/office/2006/metadata/properties"/>
    <ds:schemaRef ds:uri="7c4dd8aa-edd7-4664-bc6c-feed373e4ae0"/>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http://purl.org/dc/terms/"/>
    <ds:schemaRef ds:uri="50189497-729f-4dc5-9929-5ffc656f391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Equity</Template>
  <TotalTime>4559</TotalTime>
  <Words>6310</Words>
  <Application>Microsoft Office PowerPoint</Application>
  <PresentationFormat>On-screen Show (4:3)</PresentationFormat>
  <Paragraphs>429</Paragraphs>
  <Slides>46</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Franklin Gothic Book</vt:lpstr>
      <vt:lpstr>Perpetua</vt:lpstr>
      <vt:lpstr>Wingdings</vt:lpstr>
      <vt:lpstr>Wingdings 2</vt:lpstr>
      <vt:lpstr>Equity</vt:lpstr>
      <vt:lpstr>Factor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NEW HAMPSHIRE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Review of Basic Concepts</dc:title>
  <dc:creator>R-WARNER</dc:creator>
  <cp:lastModifiedBy>Max Kilger</cp:lastModifiedBy>
  <cp:revision>414</cp:revision>
  <dcterms:created xsi:type="dcterms:W3CDTF">2007-03-27T14:14:02Z</dcterms:created>
  <dcterms:modified xsi:type="dcterms:W3CDTF">2023-08-08T17:30:57Z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0x0101001A4F51392A1D0240A3D2BA431493B7E2</vt:lpwstr>
  </property>
</Properties>
</file>