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4" r:id="rId2"/>
    <p:sldId id="305" r:id="rId3"/>
    <p:sldId id="446" r:id="rId4"/>
    <p:sldId id="448" r:id="rId5"/>
    <p:sldId id="449" r:id="rId6"/>
    <p:sldId id="391" r:id="rId7"/>
    <p:sldId id="447" r:id="rId8"/>
    <p:sldId id="392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Factor Analysis</a:t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SAS Version</a:t>
            </a:r>
          </a:p>
          <a:p>
            <a:r>
              <a:rPr lang="en-US" sz="4000" dirty="0" smtClean="0"/>
              <a:t>I’ve got my </a:t>
            </a:r>
            <a:r>
              <a:rPr lang="en-US" sz="4000" dirty="0" err="1" smtClean="0"/>
              <a:t>pca</a:t>
            </a:r>
            <a:r>
              <a:rPr lang="en-US" sz="4000" dirty="0" smtClean="0"/>
              <a:t> working like I want – now what?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 Where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my Abstract Constructs?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191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Now that I have PCA working, how do I know what to do next?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It’s almost time for the next step – clustering – but we need to save our two factors so we can use them as drivers in the clustering step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SAS will create these two factors as variables that analysts call </a:t>
            </a:r>
            <a:r>
              <a:rPr lang="en-US" b="1" dirty="0" smtClean="0"/>
              <a:t>factor scores.  </a:t>
            </a:r>
            <a:r>
              <a:rPr lang="en-US" dirty="0" smtClean="0"/>
              <a:t>These factor scores are standard normal variables that reflect that particular survey respondent’s “score” on each of the factors extracted.  </a:t>
            </a: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Constructs as SAS Factor Score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Variables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9433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 see!  So there is a factor score variable created for each factor extracted and it represents the respondent’s “score” on that factor.</a:t>
            </a:r>
            <a:endParaRPr lang="en-US" b="1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90800"/>
            <a:ext cx="2042932" cy="3686537"/>
          </a:xfrm>
          <a:prstGeom prst="rect">
            <a:avLst/>
          </a:prstGeom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247650" y="2681468"/>
            <a:ext cx="6176782" cy="34145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Here is a sample of what the factor scores look like for our environment and junk food PCA example we examined in the last class.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Notice that as it is a standard normal variable.  Also note that you can interpret positive numbers as the respondent having more of this factor and negative numbers as a respondent having less of this factor.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Constructs as SAS Factor Score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Variables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9433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which factor score represents which of my two factors – environmentally friendly and </a:t>
            </a:r>
            <a:r>
              <a:rPr lang="en-US" sz="2400" dirty="0" err="1"/>
              <a:t>junkfood</a:t>
            </a:r>
            <a:r>
              <a:rPr lang="en-US" sz="2400" dirty="0"/>
              <a:t> junkie?</a:t>
            </a:r>
            <a:endParaRPr lang="en-US" sz="2400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342900" y="5257800"/>
            <a:ext cx="6176782" cy="4716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32" y="2311194"/>
            <a:ext cx="5772335" cy="3209073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226381" y="5733168"/>
            <a:ext cx="8877300" cy="804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We can see that factor1 represents the environmental abstract construct and factor2 represents the </a:t>
            </a:r>
            <a:r>
              <a:rPr lang="en-US" sz="2400" dirty="0" err="1" smtClean="0"/>
              <a:t>junkfood</a:t>
            </a:r>
            <a:r>
              <a:rPr lang="en-US" sz="2400" dirty="0" smtClean="0"/>
              <a:t> abstract construct</a:t>
            </a:r>
            <a:endParaRPr lang="en-US" sz="2400" b="1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Constructs as SAS Factor Score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Variables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76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342900" y="5257800"/>
            <a:ext cx="6176782" cy="4716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19470" y="1881617"/>
            <a:ext cx="8690499" cy="52011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</a:pPr>
            <a:r>
              <a:rPr lang="en-US" sz="2400" dirty="0" smtClean="0"/>
              <a:t>So here in our data we can see factor1 (environment) and factor2 (</a:t>
            </a:r>
            <a:r>
              <a:rPr lang="en-US" sz="2400" dirty="0" err="1" smtClean="0"/>
              <a:t>junkfood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14" y="3048000"/>
            <a:ext cx="2042932" cy="3686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6416" y="258634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Environment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2100" y="258634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Junkfood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484994">
            <a:off x="3289648" y="3075643"/>
            <a:ext cx="978408" cy="1486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379712">
            <a:off x="4778067" y="3088594"/>
            <a:ext cx="978408" cy="1486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How Do I tell SAS I want these factor scores?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4876800" cy="731520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 smtClean="0"/>
              <a:t>libname</a:t>
            </a:r>
            <a:r>
              <a:rPr lang="en-US" sz="1400" dirty="0" smtClean="0"/>
              <a:t> </a:t>
            </a:r>
            <a:r>
              <a:rPr lang="en-US" sz="1400" dirty="0" err="1"/>
              <a:t>mylib</a:t>
            </a:r>
            <a:r>
              <a:rPr lang="en-US" sz="1400" dirty="0"/>
              <a:t> 'P:\';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data </a:t>
            </a:r>
            <a:r>
              <a:rPr lang="en-US" sz="1400" dirty="0" err="1"/>
              <a:t>myfactor</a:t>
            </a:r>
            <a:r>
              <a:rPr lang="en-US" sz="1400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set mylib.emba1;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/* do the factor analysis - set </a:t>
            </a:r>
            <a:r>
              <a:rPr lang="en-US" sz="1400" dirty="0" err="1"/>
              <a:t>eigenval</a:t>
            </a:r>
            <a:r>
              <a:rPr lang="en-US" sz="1400" dirty="0"/>
              <a:t> rotate=</a:t>
            </a:r>
            <a:r>
              <a:rPr lang="en-US" sz="1400" dirty="0" err="1"/>
              <a:t>varimax</a:t>
            </a:r>
            <a:r>
              <a:rPr lang="en-US" sz="1400" dirty="0"/>
              <a:t> scree PCA */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/>
              <a:t>proc</a:t>
            </a:r>
            <a:r>
              <a:rPr lang="en-US" sz="1400" dirty="0"/>
              <a:t> factor data = </a:t>
            </a:r>
            <a:r>
              <a:rPr lang="en-US" sz="1400" dirty="0" err="1"/>
              <a:t>myfactor</a:t>
            </a:r>
            <a:r>
              <a:rPr lang="en-US" sz="1400" dirty="0"/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/>
              <a:t>maxiter</a:t>
            </a:r>
            <a:r>
              <a:rPr lang="en-US" sz="1400" dirty="0"/>
              <a:t>=100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method=principal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/>
              <a:t>mineigen</a:t>
            </a:r>
            <a:r>
              <a:rPr lang="en-US" sz="1400" dirty="0"/>
              <a:t>=1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rotate=</a:t>
            </a:r>
            <a:r>
              <a:rPr lang="en-US" sz="1400" dirty="0" err="1"/>
              <a:t>varimax</a:t>
            </a: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/>
              <a:t>nfactors</a:t>
            </a:r>
            <a:r>
              <a:rPr lang="en-US" sz="1400" dirty="0"/>
              <a:t>=2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scree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smtClean="0"/>
              <a:t>Score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smtClean="0"/>
              <a:t>print</a:t>
            </a: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out=</a:t>
            </a:r>
            <a:r>
              <a:rPr lang="en-US" sz="1400" dirty="0" err="1"/>
              <a:t>myscores</a:t>
            </a:r>
            <a:r>
              <a:rPr lang="en-US" sz="1400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COMPANIES_HELP_CONSUMERS_ENVRNMN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ENVIRONMENTALLY_SOUND_GOOD_FOR_B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IMPT_OTHERS_SEE_ME_ENVRNMNTLLY_C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MORE_LIKELY_PRCH_ENVRNMNTLLY_FRN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smtClean="0"/>
              <a:t>EAT_FOODS_I_LIKE_REGARDLESS_OF_C</a:t>
            </a: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I_OFTEN_SNACK_BETWEEN_MEALS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/>
              <a:t>I_FREQUENTLY_EAT_SWEETS;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smtClean="0"/>
              <a:t>run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 smtClean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2" name="Right Arrow 1"/>
          <p:cNvSpPr/>
          <p:nvPr/>
        </p:nvSpPr>
        <p:spPr>
          <a:xfrm rot="10800000">
            <a:off x="1688592" y="4348609"/>
            <a:ext cx="978408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96222" y="4130724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out= statement creates a temporary </a:t>
            </a:r>
            <a:r>
              <a:rPr lang="en-US" sz="1200" dirty="0" err="1" smtClean="0"/>
              <a:t>sas</a:t>
            </a:r>
            <a:r>
              <a:rPr lang="en-US" sz="1200" dirty="0" smtClean="0"/>
              <a:t> data set called </a:t>
            </a:r>
            <a:r>
              <a:rPr lang="en-US" sz="1200" dirty="0" err="1" smtClean="0"/>
              <a:t>myscores</a:t>
            </a:r>
            <a:r>
              <a:rPr lang="en-US" sz="1200" dirty="0" smtClean="0"/>
              <a:t> with all of  the original variables plus one extra variable for each of the factors extracted. SAS will name each factor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FACTORn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where n is the number of the factor as it is referred to in the output.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922053" y="1606034"/>
            <a:ext cx="311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look at the PCA code…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1023699" y="3902124"/>
            <a:ext cx="978408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1329" y="387830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 me factor scores!!!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4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give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these variables more meaningful names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4876800" cy="731520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 smtClean="0"/>
              <a:t>libname</a:t>
            </a:r>
            <a:r>
              <a:rPr lang="en-US" sz="1100" dirty="0" smtClean="0"/>
              <a:t> </a:t>
            </a:r>
            <a:r>
              <a:rPr lang="en-US" sz="1100" dirty="0" err="1"/>
              <a:t>mylib</a:t>
            </a:r>
            <a:r>
              <a:rPr lang="en-US" sz="1100" dirty="0"/>
              <a:t> 'P:\';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data </a:t>
            </a:r>
            <a:r>
              <a:rPr lang="en-US" sz="1100" dirty="0" err="1"/>
              <a:t>myfactor</a:t>
            </a:r>
            <a:r>
              <a:rPr lang="en-US" sz="1100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set mylib.emba1;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/* do the factor analysis - set </a:t>
            </a:r>
            <a:r>
              <a:rPr lang="en-US" sz="1100" dirty="0" err="1"/>
              <a:t>eigenval</a:t>
            </a:r>
            <a:r>
              <a:rPr lang="en-US" sz="1100" dirty="0"/>
              <a:t> rotate=</a:t>
            </a:r>
            <a:r>
              <a:rPr lang="en-US" sz="1100" dirty="0" err="1"/>
              <a:t>varimax</a:t>
            </a:r>
            <a:r>
              <a:rPr lang="en-US" sz="1100" dirty="0"/>
              <a:t> scree PCA */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/>
              <a:t>proc</a:t>
            </a:r>
            <a:r>
              <a:rPr lang="en-US" sz="1100" dirty="0"/>
              <a:t> factor data = </a:t>
            </a:r>
            <a:r>
              <a:rPr lang="en-US" sz="1100" dirty="0" err="1"/>
              <a:t>myfactor</a:t>
            </a:r>
            <a:r>
              <a:rPr lang="en-US" sz="1100" dirty="0"/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/>
              <a:t>maxiter</a:t>
            </a:r>
            <a:r>
              <a:rPr lang="en-US" sz="1100" dirty="0"/>
              <a:t>=100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method=principal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/>
              <a:t>mineigen</a:t>
            </a:r>
            <a:r>
              <a:rPr lang="en-US" sz="1100" dirty="0"/>
              <a:t>=1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rotate=</a:t>
            </a:r>
            <a:r>
              <a:rPr lang="en-US" sz="1100" dirty="0" err="1"/>
              <a:t>varimax</a:t>
            </a:r>
            <a:endParaRPr lang="en-US" sz="11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/>
              <a:t>nfactors</a:t>
            </a:r>
            <a:r>
              <a:rPr lang="en-US" sz="1100" dirty="0"/>
              <a:t>=2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scree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smtClean="0"/>
              <a:t>Score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smtClean="0"/>
              <a:t>print</a:t>
            </a:r>
            <a:endParaRPr lang="en-US" sz="11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out=</a:t>
            </a:r>
            <a:r>
              <a:rPr lang="en-US" sz="1100" dirty="0" err="1"/>
              <a:t>myscores</a:t>
            </a:r>
            <a:r>
              <a:rPr lang="en-US" sz="1100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err="1"/>
              <a:t>var</a:t>
            </a:r>
            <a:r>
              <a:rPr lang="en-US" sz="1100" dirty="0"/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COMPANIES_HELP_CONSUMERS_ENVRNMN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ENVIRONMENTALLY_SOUND_GOOD_FOR_B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IMPT_OTHERS_SEE_ME_ENVRNMNTLLY_C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MORE_LIKELY_PRCH_ENVRNMNTLLY_FRN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smtClean="0"/>
              <a:t>EAT_FOODS_I_LIKE_REGARDLESS_OF_C</a:t>
            </a:r>
            <a:endParaRPr lang="en-US" sz="11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I_OFTEN_SNACK_BETWEEN_MEALS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/>
              <a:t>I_FREQUENTLY_EAT_SWEETS;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 smtClean="0"/>
              <a:t>run;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/* rename the factor variables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data myscores1;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set </a:t>
            </a:r>
            <a:r>
              <a:rPr lang="en-US" sz="1100" b="1" dirty="0" err="1"/>
              <a:t>myscores</a:t>
            </a:r>
            <a:r>
              <a:rPr lang="en-US" sz="11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rename factor1 = </a:t>
            </a:r>
            <a:r>
              <a:rPr lang="en-US" sz="1100" b="1" dirty="0" smtClean="0"/>
              <a:t>environmental;</a:t>
            </a:r>
            <a:endParaRPr lang="en-US"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rename factor2 = </a:t>
            </a:r>
            <a:r>
              <a:rPr lang="en-US" sz="1100" b="1" dirty="0" err="1" smtClean="0"/>
              <a:t>junkfood</a:t>
            </a:r>
            <a:r>
              <a:rPr lang="en-US" sz="1100" b="1" dirty="0" smtClean="0"/>
              <a:t>;</a:t>
            </a:r>
            <a:endParaRPr lang="en-US"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run;</a:t>
            </a:r>
            <a:endParaRPr lang="en-US" sz="11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 smtClean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  <p:sp>
        <p:nvSpPr>
          <p:cNvPr id="2" name="Right Arrow 1"/>
          <p:cNvSpPr/>
          <p:nvPr/>
        </p:nvSpPr>
        <p:spPr>
          <a:xfrm rot="10800000">
            <a:off x="2286000" y="5638800"/>
            <a:ext cx="978408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4409" y="5629183"/>
            <a:ext cx="493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a new temp data set myscores1 and copy </a:t>
            </a:r>
            <a:r>
              <a:rPr lang="en-US" sz="1400" dirty="0" err="1" smtClean="0"/>
              <a:t>myscores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2286000" y="6059388"/>
            <a:ext cx="978408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4409" y="6049771"/>
            <a:ext cx="3922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Rename the factor1 and factor2 variables here!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31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0706" y="2200183"/>
            <a:ext cx="8686800" cy="144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So now we have finished our PCA and created our two abstract constructs – </a:t>
            </a:r>
            <a:r>
              <a:rPr lang="en-US" b="1" dirty="0" smtClean="0"/>
              <a:t>environmental and </a:t>
            </a:r>
            <a:r>
              <a:rPr lang="en-US" b="1" dirty="0" err="1" smtClean="0"/>
              <a:t>junkfood</a:t>
            </a:r>
            <a:r>
              <a:rPr lang="en-US" b="1" dirty="0" smtClean="0"/>
              <a:t> </a:t>
            </a:r>
            <a:r>
              <a:rPr lang="en-US" dirty="0" smtClean="0"/>
              <a:t>- that we can then use as some of the variables in our next step – clustering!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42900" y="2209800"/>
            <a:ext cx="86868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02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4608</TotalTime>
  <Words>529</Words>
  <Application>Microsoft Office PowerPoint</Application>
  <PresentationFormat>On-screen Show (4:3)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Perpetua</vt:lpstr>
      <vt:lpstr>Wingdings 2</vt:lpstr>
      <vt:lpstr>Equity</vt:lpstr>
      <vt:lpstr>Factor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430</cp:revision>
  <dcterms:created xsi:type="dcterms:W3CDTF">2007-03-27T14:14:02Z</dcterms:created>
  <dcterms:modified xsi:type="dcterms:W3CDTF">2021-06-30T19:28:44Z</dcterms:modified>
</cp:coreProperties>
</file>