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14" r:id="rId2"/>
    <p:sldId id="436" r:id="rId3"/>
    <p:sldId id="550" r:id="rId4"/>
    <p:sldId id="475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82686F2-20FB-49CD-9251-F6A85C3B6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17AA1DB-E718-4430-A27D-7880F482F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EF9BF-F6E8-40C6-BD01-C61D477D857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29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0CBAF6-B14E-4F88-A1A6-EFC862E117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F555-82A6-45EF-90FE-066BA30E7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63B7D-5AE7-490F-84B3-3CB2F235A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E5241-D357-4AA1-970B-ABC09812FA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88295867-3995-4ECA-A30C-89B6A4E755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7223-7BE4-4A00-973B-705F90FA20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343B-662B-4A05-AEC2-B5200B27CA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3DE21-9EBA-4C6F-9BE8-7A4FB156DA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71168-C908-42D1-9296-7D5E7133E7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CB117-ACF3-4FB2-BC3E-33F692D7A2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62CFACBB-E437-491F-862B-7B691352B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CFCC041-D979-44D2-A88B-75B75D492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Cluster Analysis</a:t>
            </a:r>
            <a:br>
              <a:rPr lang="en-US" sz="4800" dirty="0" smtClean="0"/>
            </a:br>
            <a:endParaRPr lang="en-US" sz="27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3276600"/>
          </a:xfrm>
        </p:spPr>
        <p:txBody>
          <a:bodyPr>
            <a:normAutofit lnSpcReduction="10000"/>
          </a:bodyPr>
          <a:lstStyle/>
          <a:p>
            <a:r>
              <a:rPr lang="en-US" sz="4000" smtClean="0"/>
              <a:t>Clustering </a:t>
            </a:r>
            <a:r>
              <a:rPr lang="en-US" sz="4000" smtClean="0"/>
              <a:t>Part 1:  </a:t>
            </a:r>
          </a:p>
          <a:p>
            <a:r>
              <a:rPr lang="en-US" sz="4000" smtClean="0"/>
              <a:t>How </a:t>
            </a:r>
            <a:r>
              <a:rPr lang="en-US" sz="4000" dirty="0" smtClean="0"/>
              <a:t>does K means actually work?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>
                <a:solidFill>
                  <a:srgbClr val="FF0000"/>
                </a:solidFill>
                <a:latin typeface="Matura MT Script Capitals" panose="03020802060602070202" pitchFamily="66" charset="0"/>
              </a:rPr>
              <a:t>“</a:t>
            </a:r>
            <a:endParaRPr lang="en-US" sz="4000" dirty="0">
              <a:solidFill>
                <a:srgbClr val="FF0000"/>
              </a:solidFill>
              <a:latin typeface="Matura MT Script Capitals" panose="03020802060602070202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 fontScale="85000" lnSpcReduction="10000"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 smtClean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How </a:t>
            </a:r>
            <a:r>
              <a:rPr lang="en-US" sz="3600" dirty="0">
                <a:solidFill>
                  <a:schemeClr val="tx2"/>
                </a:solidFill>
              </a:rPr>
              <a:t>does this work?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3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– </a:t>
            </a:r>
            <a:r>
              <a:rPr lang="en-US" sz="3600" dirty="0" smtClean="0">
                <a:solidFill>
                  <a:schemeClr val="tx2"/>
                </a:solidFill>
              </a:rPr>
              <a:t>calculate distances to centroids 1 and 2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4684" y="1752601"/>
            <a:ext cx="339090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752600"/>
            <a:ext cx="4590480" cy="3019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5295421"/>
            <a:ext cx="5477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r>
              <a:rPr lang="en-US" dirty="0"/>
              <a:t> </a:t>
            </a:r>
            <a:r>
              <a:rPr lang="en-US" dirty="0" smtClean="0"/>
              <a:t>to centroid 1 = </a:t>
            </a:r>
            <a:r>
              <a:rPr lang="en-US" dirty="0" err="1" smtClean="0"/>
              <a:t>sqrt</a:t>
            </a:r>
            <a:r>
              <a:rPr lang="en-US" dirty="0" smtClean="0"/>
              <a:t>(  (1-1)</a:t>
            </a:r>
            <a:r>
              <a:rPr lang="en-US" baseline="30000" dirty="0" smtClean="0"/>
              <a:t>2</a:t>
            </a:r>
            <a:r>
              <a:rPr lang="en-US" dirty="0" smtClean="0"/>
              <a:t>  + </a:t>
            </a:r>
            <a:r>
              <a:rPr lang="en-US" dirty="0"/>
              <a:t>(1-1)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 )   = 0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r>
              <a:rPr lang="en-US" dirty="0" err="1"/>
              <a:t>Dist</a:t>
            </a:r>
            <a:r>
              <a:rPr lang="en-US" dirty="0"/>
              <a:t> to centroid 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en-US" dirty="0" err="1"/>
              <a:t>sqrt</a:t>
            </a:r>
            <a:r>
              <a:rPr lang="en-US" dirty="0"/>
              <a:t>(  (</a:t>
            </a:r>
            <a:r>
              <a:rPr lang="en-US" dirty="0" smtClean="0"/>
              <a:t>1-3.5)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+ (</a:t>
            </a:r>
            <a:r>
              <a:rPr lang="en-US" dirty="0" smtClean="0"/>
              <a:t>1-5)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)   = </a:t>
            </a:r>
            <a:r>
              <a:rPr lang="en-US" dirty="0" smtClean="0"/>
              <a:t>7.21</a:t>
            </a:r>
            <a:endParaRPr lang="en-US" dirty="0"/>
          </a:p>
          <a:p>
            <a:endParaRPr lang="en-US" baseline="30000" dirty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1953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 fontScale="85000" lnSpcReduction="10000"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 smtClean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How </a:t>
            </a:r>
            <a:r>
              <a:rPr lang="en-US" sz="3600" dirty="0">
                <a:solidFill>
                  <a:schemeClr val="tx2"/>
                </a:solidFill>
              </a:rPr>
              <a:t>does this work?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3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– </a:t>
            </a:r>
            <a:r>
              <a:rPr lang="en-US" sz="3600" dirty="0" smtClean="0">
                <a:solidFill>
                  <a:schemeClr val="tx2"/>
                </a:solidFill>
              </a:rPr>
              <a:t>calculate distances to centroids 1 and 2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4684" y="1752601"/>
            <a:ext cx="3390900" cy="3019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52954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30000" dirty="0"/>
          </a:p>
          <a:p>
            <a:endParaRPr lang="en-US" baseline="30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52601"/>
            <a:ext cx="4870281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 fontScale="92500" lnSpcReduction="20000"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 smtClean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How </a:t>
            </a:r>
            <a:r>
              <a:rPr lang="en-US" sz="3600" dirty="0">
                <a:solidFill>
                  <a:schemeClr val="tx2"/>
                </a:solidFill>
              </a:rPr>
              <a:t>does this work?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</a:t>
            </a:r>
            <a:r>
              <a:rPr lang="en-US" sz="3600" dirty="0" smtClean="0">
                <a:solidFill>
                  <a:schemeClr val="tx2"/>
                </a:solidFill>
              </a:rPr>
              <a:t>4 </a:t>
            </a:r>
            <a:r>
              <a:rPr lang="en-US" sz="3600" dirty="0">
                <a:solidFill>
                  <a:schemeClr val="tx2"/>
                </a:solidFill>
              </a:rPr>
              <a:t>– </a:t>
            </a:r>
            <a:r>
              <a:rPr lang="en-US" sz="3600" dirty="0" smtClean="0">
                <a:solidFill>
                  <a:schemeClr val="tx2"/>
                </a:solidFill>
              </a:rPr>
              <a:t>Assign person to closest cluster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4684" y="1752601"/>
            <a:ext cx="3390900" cy="3019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52954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30000" dirty="0"/>
          </a:p>
          <a:p>
            <a:endParaRPr lang="en-US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974" y="1752600"/>
            <a:ext cx="4921342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 fontScale="92500" lnSpcReduction="20000"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 smtClean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How </a:t>
            </a:r>
            <a:r>
              <a:rPr lang="en-US" sz="3600" dirty="0">
                <a:solidFill>
                  <a:schemeClr val="tx2"/>
                </a:solidFill>
              </a:rPr>
              <a:t>does this work?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5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– </a:t>
            </a:r>
            <a:r>
              <a:rPr lang="en-US" sz="3600" dirty="0" smtClean="0">
                <a:solidFill>
                  <a:schemeClr val="tx2"/>
                </a:solidFill>
              </a:rPr>
              <a:t>Calculate new centroid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4684" y="1752601"/>
            <a:ext cx="3390900" cy="3019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52954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30000" dirty="0"/>
          </a:p>
          <a:p>
            <a:endParaRPr lang="en-US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974" y="1752600"/>
            <a:ext cx="4921342" cy="3019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575" y="5295421"/>
            <a:ext cx="8988425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centroid 1 = (1/3 * (1.0 + 1.5 + 3), (1/3 * (1.0 + 2.0 + 4.0)) = </a:t>
            </a:r>
            <a:r>
              <a:rPr lang="en-US" sz="1600" dirty="0" smtClean="0">
                <a:solidFill>
                  <a:srgbClr val="FF0000"/>
                </a:solidFill>
              </a:rPr>
              <a:t>(1.83,2.33)</a:t>
            </a:r>
          </a:p>
          <a:p>
            <a:endParaRPr lang="en-US" sz="1600" baseline="30000" dirty="0"/>
          </a:p>
          <a:p>
            <a:endParaRPr lang="en-US" sz="1600" baseline="30000" dirty="0" smtClean="0"/>
          </a:p>
          <a:p>
            <a:r>
              <a:rPr lang="en-US" sz="1600" dirty="0"/>
              <a:t>New centroid </a:t>
            </a:r>
            <a:r>
              <a:rPr lang="en-US" sz="1600" dirty="0" smtClean="0"/>
              <a:t>2 </a:t>
            </a:r>
            <a:r>
              <a:rPr lang="en-US" sz="1600" dirty="0"/>
              <a:t>= (</a:t>
            </a:r>
            <a:r>
              <a:rPr lang="en-US" sz="1600" dirty="0" smtClean="0"/>
              <a:t>1/4 </a:t>
            </a:r>
            <a:r>
              <a:rPr lang="en-US" sz="1600" dirty="0"/>
              <a:t>* </a:t>
            </a:r>
            <a:r>
              <a:rPr lang="en-US" sz="1600" dirty="0" smtClean="0"/>
              <a:t>(5.0 </a:t>
            </a:r>
            <a:r>
              <a:rPr lang="en-US" sz="1600" dirty="0"/>
              <a:t>+ </a:t>
            </a:r>
            <a:r>
              <a:rPr lang="en-US" sz="1600" dirty="0" smtClean="0"/>
              <a:t>3.5 </a:t>
            </a:r>
            <a:r>
              <a:rPr lang="en-US" sz="1600" dirty="0"/>
              <a:t>+ </a:t>
            </a:r>
            <a:r>
              <a:rPr lang="en-US" sz="1600" dirty="0" smtClean="0"/>
              <a:t>4.5 + 3.5), </a:t>
            </a:r>
            <a:r>
              <a:rPr lang="en-US" sz="1600" dirty="0"/>
              <a:t>(</a:t>
            </a:r>
            <a:r>
              <a:rPr lang="en-US" sz="1600" dirty="0" smtClean="0"/>
              <a:t>1/4 </a:t>
            </a:r>
            <a:r>
              <a:rPr lang="en-US" sz="1600" dirty="0"/>
              <a:t>* </a:t>
            </a:r>
            <a:r>
              <a:rPr lang="en-US" sz="1600" dirty="0" smtClean="0"/>
              <a:t>(7.0.0 </a:t>
            </a:r>
            <a:r>
              <a:rPr lang="en-US" sz="1600" dirty="0"/>
              <a:t>+ </a:t>
            </a:r>
            <a:r>
              <a:rPr lang="en-US" sz="1600" dirty="0" smtClean="0"/>
              <a:t>5.0 </a:t>
            </a:r>
            <a:r>
              <a:rPr lang="en-US" sz="1600" dirty="0"/>
              <a:t>+ </a:t>
            </a:r>
            <a:r>
              <a:rPr lang="en-US" sz="1600" dirty="0" smtClean="0"/>
              <a:t>5.0 +5.) + 4.5)) </a:t>
            </a:r>
            <a:r>
              <a:rPr lang="en-US" sz="1600" dirty="0"/>
              <a:t>= </a:t>
            </a:r>
            <a:r>
              <a:rPr lang="en-US" sz="1600" dirty="0" smtClean="0">
                <a:solidFill>
                  <a:srgbClr val="FF0000"/>
                </a:solidFill>
              </a:rPr>
              <a:t>4.12,5.38)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baseline="30000" dirty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047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 fontScale="92500" lnSpcReduction="20000"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 smtClean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How </a:t>
            </a:r>
            <a:r>
              <a:rPr lang="en-US" sz="3600" dirty="0">
                <a:solidFill>
                  <a:schemeClr val="tx2"/>
                </a:solidFill>
              </a:rPr>
              <a:t>does this work?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5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– </a:t>
            </a:r>
            <a:r>
              <a:rPr lang="en-US" sz="3600" dirty="0" smtClean="0">
                <a:solidFill>
                  <a:schemeClr val="tx2"/>
                </a:solidFill>
              </a:rPr>
              <a:t>Calculate new centroid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2954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155575" y="5295421"/>
            <a:ext cx="845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5575" y="5295421"/>
            <a:ext cx="8988425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centroid 1 = (1/3 * (1.0 + 1.5 + 3), (1/3 * (1.0 + 2.0 + 4.0)) = </a:t>
            </a:r>
            <a:r>
              <a:rPr lang="en-US" sz="1600" dirty="0" smtClean="0">
                <a:solidFill>
                  <a:srgbClr val="FF0000"/>
                </a:solidFill>
              </a:rPr>
              <a:t>(1.83,2.33)</a:t>
            </a:r>
          </a:p>
          <a:p>
            <a:endParaRPr lang="en-US" sz="1600" baseline="30000" dirty="0"/>
          </a:p>
          <a:p>
            <a:endParaRPr lang="en-US" sz="1600" baseline="30000" dirty="0" smtClean="0"/>
          </a:p>
          <a:p>
            <a:r>
              <a:rPr lang="en-US" sz="1600" dirty="0"/>
              <a:t>New centroid </a:t>
            </a:r>
            <a:r>
              <a:rPr lang="en-US" sz="1600" dirty="0" smtClean="0"/>
              <a:t>2 </a:t>
            </a:r>
            <a:r>
              <a:rPr lang="en-US" sz="1600" dirty="0"/>
              <a:t>= (</a:t>
            </a:r>
            <a:r>
              <a:rPr lang="en-US" sz="1600" dirty="0" smtClean="0"/>
              <a:t>1/4 </a:t>
            </a:r>
            <a:r>
              <a:rPr lang="en-US" sz="1600" dirty="0"/>
              <a:t>* </a:t>
            </a:r>
            <a:r>
              <a:rPr lang="en-US" sz="1600" dirty="0" smtClean="0"/>
              <a:t>(5.0 </a:t>
            </a:r>
            <a:r>
              <a:rPr lang="en-US" sz="1600" dirty="0"/>
              <a:t>+ </a:t>
            </a:r>
            <a:r>
              <a:rPr lang="en-US" sz="1600" dirty="0" smtClean="0"/>
              <a:t>3.5 </a:t>
            </a:r>
            <a:r>
              <a:rPr lang="en-US" sz="1600" dirty="0"/>
              <a:t>+ </a:t>
            </a:r>
            <a:r>
              <a:rPr lang="en-US" sz="1600" dirty="0" smtClean="0"/>
              <a:t>4.5 + 3.5), </a:t>
            </a:r>
            <a:r>
              <a:rPr lang="en-US" sz="1600" dirty="0"/>
              <a:t>(</a:t>
            </a:r>
            <a:r>
              <a:rPr lang="en-US" sz="1600" dirty="0" smtClean="0"/>
              <a:t>1/4 </a:t>
            </a:r>
            <a:r>
              <a:rPr lang="en-US" sz="1600" dirty="0"/>
              <a:t>* </a:t>
            </a:r>
            <a:r>
              <a:rPr lang="en-US" sz="1600" dirty="0" smtClean="0"/>
              <a:t>(7.0.0 </a:t>
            </a:r>
            <a:r>
              <a:rPr lang="en-US" sz="1600" dirty="0"/>
              <a:t>+ </a:t>
            </a:r>
            <a:r>
              <a:rPr lang="en-US" sz="1600" dirty="0" smtClean="0"/>
              <a:t>5.0 </a:t>
            </a:r>
            <a:r>
              <a:rPr lang="en-US" sz="1600" dirty="0"/>
              <a:t>+ </a:t>
            </a:r>
            <a:r>
              <a:rPr lang="en-US" sz="1600" dirty="0" smtClean="0"/>
              <a:t>5.0 +5.) + 4.5)) </a:t>
            </a:r>
            <a:r>
              <a:rPr lang="en-US" sz="1600" dirty="0"/>
              <a:t>= </a:t>
            </a:r>
            <a:r>
              <a:rPr lang="en-US" sz="1600" dirty="0" smtClean="0">
                <a:solidFill>
                  <a:srgbClr val="FF0000"/>
                </a:solidFill>
              </a:rPr>
              <a:t>4.12,5.38)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Note that person 3 has shifted from cluster 1 to cluster 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21405" y="1748220"/>
            <a:ext cx="5010181" cy="3019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748220"/>
            <a:ext cx="33909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 fontScale="92500" lnSpcReduction="20000"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 smtClean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How </a:t>
            </a:r>
            <a:r>
              <a:rPr lang="en-US" sz="3600" dirty="0">
                <a:solidFill>
                  <a:schemeClr val="tx2"/>
                </a:solidFill>
              </a:rPr>
              <a:t>does this work?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5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– </a:t>
            </a:r>
            <a:r>
              <a:rPr lang="en-US" sz="3600" dirty="0" smtClean="0">
                <a:solidFill>
                  <a:schemeClr val="tx2"/>
                </a:solidFill>
              </a:rPr>
              <a:t>Calculate new centroid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2954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155575" y="5295421"/>
            <a:ext cx="845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5575" y="5295421"/>
            <a:ext cx="8988425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centroid 1 = (1.25, 1.5)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baseline="30000" dirty="0"/>
          </a:p>
          <a:p>
            <a:endParaRPr lang="en-US" sz="1600" baseline="30000" dirty="0" smtClean="0"/>
          </a:p>
          <a:p>
            <a:r>
              <a:rPr lang="en-US" sz="1600" dirty="0"/>
              <a:t>New centroid </a:t>
            </a:r>
            <a:r>
              <a:rPr lang="en-US" sz="1600" dirty="0" smtClean="0"/>
              <a:t>2 = (3.9, 5.1)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FF0000"/>
                </a:solidFill>
              </a:rPr>
              <a:t>Notice that no one has shifted clusters.  The clustering is done!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748220"/>
            <a:ext cx="3390900" cy="30194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311650" y="1748220"/>
            <a:ext cx="4524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What is the objective of k means?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There are two main objectives: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400" dirty="0" smtClean="0"/>
              <a:t>Minimize the distance or sum of squares between each data point and the cluster centroid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02023" y="49877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96104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1169" y="533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99769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59954" y="45339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5"/>
            <a:endCxn id="12" idx="1"/>
          </p:cNvCxnSpPr>
          <p:nvPr/>
        </p:nvCxnSpPr>
        <p:spPr>
          <a:xfrm>
            <a:off x="2691226" y="4157522"/>
            <a:ext cx="602206" cy="4098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88554" y="4648200"/>
            <a:ext cx="740918" cy="1241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3"/>
          </p:cNvCxnSpPr>
          <p:nvPr/>
        </p:nvCxnSpPr>
        <p:spPr>
          <a:xfrm flipV="1">
            <a:off x="2724704" y="4729022"/>
            <a:ext cx="568728" cy="316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7"/>
          </p:cNvCxnSpPr>
          <p:nvPr/>
        </p:nvCxnSpPr>
        <p:spPr>
          <a:xfrm flipH="1">
            <a:off x="3455076" y="4181194"/>
            <a:ext cx="302209" cy="3861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0"/>
          </p:cNvCxnSpPr>
          <p:nvPr/>
        </p:nvCxnSpPr>
        <p:spPr>
          <a:xfrm>
            <a:off x="3393672" y="4772306"/>
            <a:ext cx="191797" cy="561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00200" y="3429000"/>
            <a:ext cx="3581400" cy="289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48400" y="37338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05600" y="36634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centroid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248400" y="43387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05600" y="426841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data point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34100" y="5003996"/>
            <a:ext cx="571500" cy="5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01767" y="483428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What is the objective of k means?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There are two main objectives: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2.  Maximize the distance or sum of squares between each centroid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927462" y="3480039"/>
            <a:ext cx="302209" cy="3861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86769" y="4086506"/>
            <a:ext cx="191797" cy="561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3962" y="2733394"/>
            <a:ext cx="3581400" cy="2895600"/>
            <a:chOff x="1600200" y="3429000"/>
            <a:chExt cx="3581400" cy="2895600"/>
          </a:xfrm>
        </p:grpSpPr>
        <p:sp>
          <p:nvSpPr>
            <p:cNvPr id="3" name="Oval 2"/>
            <p:cNvSpPr/>
            <p:nvPr/>
          </p:nvSpPr>
          <p:spPr>
            <a:xfrm>
              <a:off x="2502023" y="4987771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96104" y="3962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71169" y="5334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4648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99769" y="3962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59954" y="4533900"/>
              <a:ext cx="228600" cy="2286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7" idx="5"/>
              <a:endCxn id="12" idx="1"/>
            </p:cNvCxnSpPr>
            <p:nvPr/>
          </p:nvCxnSpPr>
          <p:spPr>
            <a:xfrm>
              <a:off x="2691226" y="4157522"/>
              <a:ext cx="602206" cy="4098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88554" y="4648200"/>
              <a:ext cx="740918" cy="12410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2" idx="3"/>
            </p:cNvCxnSpPr>
            <p:nvPr/>
          </p:nvCxnSpPr>
          <p:spPr>
            <a:xfrm flipV="1">
              <a:off x="2724704" y="4729022"/>
              <a:ext cx="568728" cy="3160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600200" y="3429000"/>
              <a:ext cx="3581400" cy="2895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5861664" y="44915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328705" y="38662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30810" y="483777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550641" y="415197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778754" y="349746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19595" y="4037673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3" idx="5"/>
            <a:endCxn id="47" idx="1"/>
          </p:cNvCxnSpPr>
          <p:nvPr/>
        </p:nvCxnSpPr>
        <p:spPr>
          <a:xfrm>
            <a:off x="5523827" y="4061345"/>
            <a:ext cx="1129246" cy="98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48195" y="4151973"/>
            <a:ext cx="740918" cy="1241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7" idx="3"/>
          </p:cNvCxnSpPr>
          <p:nvPr/>
        </p:nvCxnSpPr>
        <p:spPr>
          <a:xfrm flipV="1">
            <a:off x="6084345" y="4232795"/>
            <a:ext cx="568728" cy="316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959841" y="2932773"/>
            <a:ext cx="3581400" cy="289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6" idx="2"/>
            <a:endCxn id="47" idx="7"/>
          </p:cNvCxnSpPr>
          <p:nvPr/>
        </p:nvCxnSpPr>
        <p:spPr>
          <a:xfrm flipH="1">
            <a:off x="6814717" y="3611769"/>
            <a:ext cx="964037" cy="45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4" idx="0"/>
          </p:cNvCxnSpPr>
          <p:nvPr/>
        </p:nvCxnSpPr>
        <p:spPr>
          <a:xfrm>
            <a:off x="6768388" y="4242786"/>
            <a:ext cx="176722" cy="5949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6"/>
            <a:endCxn id="47" idx="2"/>
          </p:cNvCxnSpPr>
          <p:nvPr/>
        </p:nvCxnSpPr>
        <p:spPr>
          <a:xfrm>
            <a:off x="1972316" y="3952594"/>
            <a:ext cx="4647279" cy="199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What do we mean by “distance”?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Euclidean distance (most often used)</a:t>
            </a: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.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35262"/>
            <a:ext cx="3574791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What do we mean by “distance”?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2.  </a:t>
            </a:r>
            <a:r>
              <a:rPr lang="en-US" dirty="0" err="1" smtClean="0"/>
              <a:t>Manhatten</a:t>
            </a:r>
            <a:r>
              <a:rPr lang="en-US" dirty="0" smtClean="0"/>
              <a:t> distance</a:t>
            </a: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.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55742"/>
            <a:ext cx="4048125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395537"/>
            <a:ext cx="3971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What do we mean by “distance”?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buAutoNum type="arabicPeriod" startAt="3"/>
            </a:pPr>
            <a:r>
              <a:rPr lang="en-US" dirty="0" smtClean="0"/>
              <a:t>The </a:t>
            </a:r>
            <a:r>
              <a:rPr lang="en-US" dirty="0" err="1"/>
              <a:t>Mahalanobis</a:t>
            </a:r>
            <a:r>
              <a:rPr lang="en-US" dirty="0"/>
              <a:t> distance corrects data for different scales and correlations in the variables. </a:t>
            </a:r>
            <a:r>
              <a:rPr lang="en-US" dirty="0" smtClean="0"/>
              <a:t>(nasty formula – I won’t abuse you with it…)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there are more…</a:t>
            </a: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.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What are the steps in k means?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b="1" dirty="0" smtClean="0"/>
              <a:t>You pick the number of clusters k you think is correct</a:t>
            </a:r>
            <a:endParaRPr lang="en-US" b="1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b="1" dirty="0" smtClean="0"/>
              <a:t>Randomly select k points as cluster centroids</a:t>
            </a:r>
            <a:endParaRPr lang="en-US" b="1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b="1" dirty="0" smtClean="0"/>
              <a:t>Measure the distance between each data point and each centroid</a:t>
            </a:r>
            <a:endParaRPr lang="en-US" b="1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b="1" dirty="0" smtClean="0"/>
              <a:t>Assign the data point to the closest centroid</a:t>
            </a:r>
            <a:endParaRPr lang="en-US" b="1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b="1" dirty="0" smtClean="0"/>
              <a:t>Calculate new centroids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b="1" dirty="0" smtClean="0"/>
              <a:t>Calculate distance from each data point to new centroid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b="1" dirty="0" smtClean="0"/>
              <a:t>Assign the data point to the closest centroid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b="1" dirty="0" smtClean="0"/>
              <a:t>Did any data point change cluster?  If no you are done.  If yes, then start back at step 5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b="1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.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 fontScale="92500" lnSpcReduction="20000"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 smtClean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How does this work?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Step 1 – gather data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05150" y="2224087"/>
            <a:ext cx="3390900" cy="3019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7529" y="159226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 fontScale="85000" lnSpcReduction="10000"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 smtClean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How </a:t>
            </a:r>
            <a:r>
              <a:rPr lang="en-US" sz="3600" dirty="0">
                <a:solidFill>
                  <a:schemeClr val="tx2"/>
                </a:solidFill>
              </a:rPr>
              <a:t>does this work?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</a:t>
            </a:r>
            <a:r>
              <a:rPr lang="en-US" sz="3600" dirty="0" smtClean="0">
                <a:solidFill>
                  <a:schemeClr val="tx2"/>
                </a:solidFill>
              </a:rPr>
              <a:t>2 </a:t>
            </a:r>
            <a:r>
              <a:rPr lang="en-US" sz="3600" dirty="0">
                <a:solidFill>
                  <a:schemeClr val="tx2"/>
                </a:solidFill>
              </a:rPr>
              <a:t>– </a:t>
            </a:r>
            <a:r>
              <a:rPr lang="en-US" sz="3600" dirty="0" smtClean="0">
                <a:solidFill>
                  <a:schemeClr val="tx2"/>
                </a:solidFill>
              </a:rPr>
              <a:t>randomly select data points as centroids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Euclidean distanc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76550" y="2514600"/>
            <a:ext cx="33909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11210</TotalTime>
  <Words>534</Words>
  <Application>Microsoft Office PowerPoint</Application>
  <PresentationFormat>On-screen Show (4:3)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Franklin Gothic Book</vt:lpstr>
      <vt:lpstr>Matura MT Script Capitals</vt:lpstr>
      <vt:lpstr>Perpetua</vt:lpstr>
      <vt:lpstr>Wingdings 2</vt:lpstr>
      <vt:lpstr>Equity</vt:lpstr>
      <vt:lpstr>Cluster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Review of Basic Concepts</dc:title>
  <dc:creator>R-WARNER</dc:creator>
  <cp:lastModifiedBy>Max Kilger</cp:lastModifiedBy>
  <cp:revision>587</cp:revision>
  <cp:lastPrinted>2017-06-07T23:31:29Z</cp:lastPrinted>
  <dcterms:created xsi:type="dcterms:W3CDTF">2007-03-27T14:14:02Z</dcterms:created>
  <dcterms:modified xsi:type="dcterms:W3CDTF">2021-06-30T21:35:39Z</dcterms:modified>
</cp:coreProperties>
</file>