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4" r:id="rId2"/>
    <p:sldId id="436" r:id="rId3"/>
    <p:sldId id="475" r:id="rId4"/>
    <p:sldId id="537" r:id="rId5"/>
    <p:sldId id="538" r:id="rId6"/>
    <p:sldId id="539" r:id="rId7"/>
    <p:sldId id="477" r:id="rId8"/>
    <p:sldId id="544" r:id="rId9"/>
    <p:sldId id="545" r:id="rId10"/>
    <p:sldId id="546" r:id="rId11"/>
    <p:sldId id="532" r:id="rId12"/>
    <p:sldId id="535" r:id="rId13"/>
    <p:sldId id="547" r:id="rId14"/>
    <p:sldId id="548" r:id="rId15"/>
    <p:sldId id="549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384</c:v>
                </c:pt>
                <c:pt idx="1">
                  <c:v>559</c:v>
                </c:pt>
                <c:pt idx="2">
                  <c:v>611</c:v>
                </c:pt>
                <c:pt idx="3">
                  <c:v>535</c:v>
                </c:pt>
                <c:pt idx="4">
                  <c:v>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21-4B3A-A094-6EC67CC2A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84880"/>
        <c:axId val="295485272"/>
      </c:lineChart>
      <c:catAx>
        <c:axId val="2954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85272"/>
        <c:crosses val="autoZero"/>
        <c:auto val="1"/>
        <c:lblAlgn val="ctr"/>
        <c:lblOffset val="100"/>
        <c:noMultiLvlLbl val="0"/>
      </c:catAx>
      <c:valAx>
        <c:axId val="2954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680258717660297E-2"/>
          <c:y val="0.11188765269267462"/>
          <c:w val="0.912105455568054"/>
          <c:h val="0.702209896379412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Pseudo 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2.9</c:v>
                </c:pt>
                <c:pt idx="1">
                  <c:v>15.07</c:v>
                </c:pt>
                <c:pt idx="2">
                  <c:v>27.55</c:v>
                </c:pt>
                <c:pt idx="3">
                  <c:v>24.7</c:v>
                </c:pt>
                <c:pt idx="4">
                  <c:v>31.6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73-4839-BBF6-BC80ACE64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86056"/>
        <c:axId val="295486448"/>
      </c:lineChart>
      <c:catAx>
        <c:axId val="29548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86448"/>
        <c:crosses val="autoZero"/>
        <c:auto val="1"/>
        <c:lblAlgn val="ctr"/>
        <c:lblOffset val="100"/>
        <c:noMultiLvlLbl val="0"/>
      </c:catAx>
      <c:valAx>
        <c:axId val="29548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86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2686F2-20FB-49CD-9251-F6A85C3B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17AA1DB-E718-4430-A27D-7880F482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EF9BF-F6E8-40C6-BD01-C61D477D857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2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0CBAF6-B14E-4F88-A1A6-EFC862E117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F555-82A6-45EF-90FE-066BA30E7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63B7D-5AE7-490F-84B3-3CB2F235A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E5241-D357-4AA1-970B-ABC09812F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8295867-3995-4ECA-A30C-89B6A4E75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7223-7BE4-4A00-973B-705F90FA2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A343B-662B-4A05-AEC2-B5200B27C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3DE21-9EBA-4C6F-9BE8-7A4FB156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71168-C908-42D1-9296-7D5E7133E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B117-ACF3-4FB2-BC3E-33F692D7A2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2CFACBB-E437-491F-862B-7B691352B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FCC041-D979-44D2-A88B-75B75D492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Cluster Analysis</a:t>
            </a:r>
            <a:br>
              <a:rPr lang="en-US" sz="4800" dirty="0" smtClean="0"/>
            </a:b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SAS version K Means Clustering</a:t>
            </a:r>
          </a:p>
          <a:p>
            <a:r>
              <a:rPr lang="en-US" sz="4000" dirty="0" smtClean="0"/>
              <a:t>Part </a:t>
            </a:r>
            <a:r>
              <a:rPr lang="en-US" sz="4000" dirty="0" smtClean="0"/>
              <a:t>2 </a:t>
            </a:r>
            <a:r>
              <a:rPr lang="en-US" sz="4000" dirty="0" smtClean="0"/>
              <a:t>The Goldilocks Dilemma: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  <a:latin typeface="Matura MT Script Capitals" panose="03020802060602070202" pitchFamily="66" charset="0"/>
              </a:rPr>
              <a:t>“This solution is too small…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Matura MT Script Capitals" panose="03020802060602070202" pitchFamily="66" charset="0"/>
              </a:rPr>
              <a:t>This solution is too big…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Matura MT Script Capitals" panose="03020802060602070202" pitchFamily="66" charset="0"/>
              </a:rPr>
              <a:t>This solution has just the right number of clusters in it”</a:t>
            </a:r>
            <a:endParaRPr lang="en-US" sz="4000" dirty="0">
              <a:solidFill>
                <a:srgbClr val="FF0000"/>
              </a:solidFill>
              <a:latin typeface="Matura MT Script Capitals" panose="0302080206060207020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769525" y="2232780"/>
          <a:ext cx="711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850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5:  Interpretation of the Key Statistics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How </a:t>
            </a:r>
            <a:r>
              <a:rPr lang="en-US" sz="2400" dirty="0">
                <a:solidFill>
                  <a:schemeClr val="tx2"/>
                </a:solidFill>
              </a:rPr>
              <a:t>many clusters do I want</a:t>
            </a:r>
            <a:r>
              <a:rPr lang="en-US" sz="2400" dirty="0" smtClean="0">
                <a:solidFill>
                  <a:schemeClr val="tx2"/>
                </a:solidFill>
              </a:rPr>
              <a:t>?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Diagnostic Statistics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For Pseudo F, pick the first local maximum…note that peaks indicate greater cluster separation – in this case we see 4 clusters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6425">
            <a:off x="3843465" y="3345117"/>
            <a:ext cx="145707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5:  Interpretation of the Key Statistics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How </a:t>
            </a:r>
            <a:r>
              <a:rPr lang="en-US" sz="2400" dirty="0">
                <a:solidFill>
                  <a:schemeClr val="tx2"/>
                </a:solidFill>
              </a:rPr>
              <a:t>many clusters do I want?</a:t>
            </a: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Sometimes there is no inflection point – that is, both diagnostic plots start at some maximum point and go downhill after that.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In that case, you may want to try that first maximum point but remember that it is likely to not have many clusters in it which may be sub-optimal and also make your client angry.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Compare that to what looks like the next best maximum of the plots and see if that solution works better.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6:  Reinforcement of Most Crucial Key Statistics</a:t>
            </a: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3657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Be aware that cluster analysis takes some trial and error so don’t be discouraged if you can’t shake negative CCC statistics or find a reasonably local maximum for the diagnostic statistics.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If things aren’t going well, then experiment with removing one of the drivers and see if that improves things.  You could also consider adding in a new driver as well.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Because the application of clustering to business challenges is part science and part art, remember the wise words of Dirty Harry: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5791200"/>
            <a:ext cx="460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feeling lucky punk?  Well, are you?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314765"/>
            <a:ext cx="2800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7:  Sample Size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Power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/>
              <a:t>Things that will make for a better cluster analysis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sz="2600" dirty="0"/>
              <a:t>Variables that are characterized by higher levels of measurement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sz="2600" dirty="0"/>
              <a:t>Variables that contain fewer outliers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sz="2600" dirty="0"/>
              <a:t>Driver variables that are not highly correlated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b="1" dirty="0" smtClean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r>
              <a:rPr lang="en-US" dirty="0" smtClean="0"/>
              <a:t>Sample size – SAS recommends minimum size of 100.  Others recommend minimum size of 500.  Foreman (1984) suggests 2</a:t>
            </a:r>
            <a:r>
              <a:rPr lang="en-US" baseline="30000" dirty="0" smtClean="0"/>
              <a:t>m</a:t>
            </a:r>
            <a:r>
              <a:rPr lang="en-US" dirty="0" smtClean="0"/>
              <a:t>, where m is number of variables.  This obviously does not work well for solutions with a small number of drivers.</a:t>
            </a:r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8:  Assumptions of the Test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Formal statistical assumptions are often far and few between  for cluster analysis.  However, we can suggest that the following will result in better separated, more distinct solutions.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Clusters are spherical in shape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Similar size n’s across clusters (k means tends to do that anyway)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Similar variance-covariance structure across clusters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Data points are independent – e.g. no repeated measures</a:t>
            </a:r>
          </a:p>
        </p:txBody>
      </p:sp>
    </p:spTree>
    <p:extLst>
      <p:ext uri="{BB962C8B-B14F-4D97-AF65-F5344CB8AC3E}">
        <p14:creationId xmlns:p14="http://schemas.microsoft.com/office/powerpoint/2010/main" val="25426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9:  Notes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 statistical criteria for cluster analysis is only part of the game.  Part 2 where we look at other criteria for judging the actual quality of a cluster solution is even more important.  The number of clusters game only gets you to a possible solution, you then have to evaluate it.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Font typeface="Wingdings 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Clustering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As we discussed before, k means clustering is a much faster technique computationally and works well for large data sets.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4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 this case, the researcher designates the actual number of </a:t>
            </a:r>
            <a:r>
              <a:rPr lang="en-US" sz="2400" dirty="0" smtClean="0"/>
              <a:t>clusters to be formed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 smtClean="0"/>
              <a:t>Thus, this begs the question of “how many clusters should I tell k means to make?”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4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 smtClean="0"/>
              <a:t>For hierarchical clustering we looked at the distances for each cluster agglomeration as a hint for a stopping point.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sz="2400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 smtClean="0"/>
              <a:t>But there is more to this conundrum – whether you are using hierarchical or k means clustering strategy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/>
                </a:solidFill>
              </a:rPr>
              <a:t>How many clusters?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Deciding on how many clusters is part art, part science.  Here are some criteria: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Don’t pick too many clusters – this makes interpretation  difficult and may result in a number of clusters that look similar to each other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Don’t pick too few clusters because then they will kind of like “mush” – they won’t have a nice set of distinguishing characteristics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b="1" dirty="0" smtClean="0"/>
              <a:t>Often people will “bracket” the number of clusters using k means – say create a range of solutions using k means from say 4 to 9 clusters for example and look at the characteristics of each one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000" dirty="0" smtClean="0"/>
              <a:t>.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How many clusters?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There are diagnostic statistics that can help you decide whether or not you picked the best number of clusters for your driver variables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 first approach uses the diagnostic statistics cubic clustering criteria (CCC) and the Pseudo F statistic.  Use only if clusters are not highly correlated.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This relies upon </a:t>
            </a:r>
            <a:r>
              <a:rPr lang="en-US" dirty="0" smtClean="0"/>
              <a:t>comparing </a:t>
            </a:r>
            <a:r>
              <a:rPr lang="en-US" dirty="0"/>
              <a:t>characteristics of </a:t>
            </a:r>
            <a:r>
              <a:rPr lang="en-US" dirty="0" smtClean="0"/>
              <a:t>your </a:t>
            </a:r>
            <a:r>
              <a:rPr lang="en-US" dirty="0"/>
              <a:t>clustering solution created against a “reference solution” that relies upon distributing the data points using a uniform random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How many clusters?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 CCC method is a diagnostic statistic that relies upon an approximation heuristic to estimate the reference data set.  Here is the formula: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45093"/>
            <a:ext cx="5430008" cy="139084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90500" y="5277206"/>
            <a:ext cx="2057400" cy="1371600"/>
          </a:xfrm>
          <a:prstGeom prst="cloudCallout">
            <a:avLst>
              <a:gd name="adj1" fmla="val 168307"/>
              <a:gd name="adj2" fmla="val -5161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squared for  data set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219200" y="3048001"/>
            <a:ext cx="2057400" cy="1371600"/>
          </a:xfrm>
          <a:prstGeom prst="cloudCallout">
            <a:avLst>
              <a:gd name="adj1" fmla="val 111164"/>
              <a:gd name="adj2" fmla="val 6584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squared for reference data set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6400800" y="2544892"/>
            <a:ext cx="2057400" cy="1371600"/>
          </a:xfrm>
          <a:prstGeom prst="cloudCallout">
            <a:avLst>
              <a:gd name="adj1" fmla="val -44039"/>
              <a:gd name="adj2" fmla="val 711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“adjustment factor”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7009" y="63685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SAS tech report a108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23" y="4322497"/>
            <a:ext cx="5315663" cy="18621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 smtClean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How many clusters?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The pseudo F is a diagnostic statistic that should look kind of familiar for you ANOVA fans: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7086600" y="5080898"/>
            <a:ext cx="2057400" cy="1371600"/>
          </a:xfrm>
          <a:prstGeom prst="cloudCallout">
            <a:avLst>
              <a:gd name="adj1" fmla="val -102731"/>
              <a:gd name="adj2" fmla="val -1664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Within Clusters sum of squares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981200" y="2705100"/>
            <a:ext cx="2057400" cy="1371600"/>
          </a:xfrm>
          <a:prstGeom prst="cloudCallout">
            <a:avLst>
              <a:gd name="adj1" fmla="val 111164"/>
              <a:gd name="adj2" fmla="val 6584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Between Clusters sum of squares 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6400800" y="2544892"/>
            <a:ext cx="2057400" cy="1371600"/>
          </a:xfrm>
          <a:prstGeom prst="cloudCallout">
            <a:avLst>
              <a:gd name="adj1" fmla="val -44039"/>
              <a:gd name="adj2" fmla="val 7113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 = # of clusters, n =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How many clusters?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 smtClean="0"/>
              <a:t>Use PROC FASTCLUS for k means (only for interval level variables, do not use for nominal level </a:t>
            </a:r>
            <a:r>
              <a:rPr lang="en-US" sz="2400" dirty="0" err="1" smtClean="0"/>
              <a:t>vars</a:t>
            </a:r>
            <a:r>
              <a:rPr lang="en-US" sz="2400" dirty="0" smtClean="0"/>
              <a:t>).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Don’t rely upon the R</a:t>
            </a:r>
            <a:r>
              <a:rPr lang="en-US" baseline="30000" dirty="0" smtClean="0"/>
              <a:t>2</a:t>
            </a:r>
            <a:r>
              <a:rPr lang="en-US" dirty="0" smtClean="0"/>
              <a:t> to tell which one is best –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 smtClean="0"/>
              <a:t> will always go up each time you increase the number of clusters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You can use the </a:t>
            </a:r>
            <a:r>
              <a:rPr lang="en-US" dirty="0" err="1" smtClean="0"/>
              <a:t>the</a:t>
            </a:r>
            <a:r>
              <a:rPr lang="en-US" dirty="0" smtClean="0"/>
              <a:t> diagnostic statistics we discussed – but note they are not available in SPSS but are available in SAS and R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92500" lnSpcReduction="1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5:  Interpretation of the Key Statistics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How </a:t>
            </a:r>
            <a:r>
              <a:rPr lang="en-US" sz="2400" dirty="0">
                <a:solidFill>
                  <a:schemeClr val="tx2"/>
                </a:solidFill>
              </a:rPr>
              <a:t>many clusters do I want?</a:t>
            </a: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Open up the SAS k means cluster run and you will find the following diagnostic statistics</a:t>
            </a:r>
          </a:p>
          <a:p>
            <a:pPr marL="788670" lvl="1" indent="-514350">
              <a:spcBef>
                <a:spcPts val="0"/>
              </a:spcBef>
              <a:buAutoNum type="arabicPeriod"/>
            </a:pPr>
            <a:r>
              <a:rPr lang="en-US" dirty="0" smtClean="0"/>
              <a:t>Negative CCCs are bad…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3276600"/>
          <a:ext cx="44196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Number of clusters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CCC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Pseudo F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15.07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27.55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24.7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bIns="91440" anchor="ctr" anchorCtr="0">
            <a:normAutofit fontScale="85000" lnSpcReduction="20000"/>
          </a:bodyPr>
          <a:lstStyle/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</a:rPr>
              <a:t>Step 5:  Interpretation of the Key Statistics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How </a:t>
            </a:r>
            <a:r>
              <a:rPr lang="en-US" sz="2400" dirty="0">
                <a:solidFill>
                  <a:schemeClr val="tx2"/>
                </a:solidFill>
              </a:rPr>
              <a:t>many clusters do I want</a:t>
            </a:r>
            <a:r>
              <a:rPr lang="en-US" sz="2400" dirty="0" smtClean="0">
                <a:solidFill>
                  <a:schemeClr val="tx2"/>
                </a:solidFill>
              </a:rPr>
              <a:t>?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Diagnostic Statistics</a:t>
            </a:r>
            <a:endParaRPr lang="en-US" sz="2400" dirty="0">
              <a:solidFill>
                <a:schemeClr val="tx2"/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14478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smtClean="0"/>
              <a:t>For CCC, pick the first local maximum…(4 clusters)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06425">
            <a:off x="3732927" y="3044071"/>
            <a:ext cx="1457070" cy="1463167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/>
          </p:nvPr>
        </p:nvGraphicFramePr>
        <p:xfrm>
          <a:off x="1219200" y="2160813"/>
          <a:ext cx="60452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9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11221</TotalTime>
  <Words>1044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Matura MT Script Capitals</vt:lpstr>
      <vt:lpstr>Perpetua</vt:lpstr>
      <vt:lpstr>Wingdings 2</vt:lpstr>
      <vt:lpstr>Equity</vt:lpstr>
      <vt:lpstr>Cluster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Review of Basic Concepts</dc:title>
  <dc:creator>R-WARNER</dc:creator>
  <cp:lastModifiedBy>Max Kilger</cp:lastModifiedBy>
  <cp:revision>570</cp:revision>
  <cp:lastPrinted>2017-06-07T23:31:29Z</cp:lastPrinted>
  <dcterms:created xsi:type="dcterms:W3CDTF">2007-03-27T14:14:02Z</dcterms:created>
  <dcterms:modified xsi:type="dcterms:W3CDTF">2021-06-30T21:45:20Z</dcterms:modified>
</cp:coreProperties>
</file>