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53" d="100"/>
          <a:sy n="53" d="100"/>
        </p:scale>
        <p:origin x="-3510" y="-3828"/>
      </p:cViewPr>
      <p:guideLst>
        <p:guide orient="horz" pos="10368"/>
        <p:guide pos="1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fld id="{5E332750-0181-4F3F-AC32-EDCBC086D2C1}" type="slidenum">
              <a:rPr lang="en-US" altLang="en-US"/>
              <a:pPr/>
              <a:t>‹#›</a:t>
            </a:fld>
            <a:endParaRPr lang="en-US" altLang="en-US"/>
          </a:p>
        </p:txBody>
      </p:sp>
    </p:spTree>
    <p:extLst>
      <p:ext uri="{BB962C8B-B14F-4D97-AF65-F5344CB8AC3E}">
        <p14:creationId xmlns:p14="http://schemas.microsoft.com/office/powerpoint/2010/main" val="115642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94A68E9B-6AF5-455A-B937-26C7082146E6}" type="datetimeFigureOut">
              <a:rPr lang="en-US"/>
              <a:pPr>
                <a:defRPr/>
              </a:pPr>
              <a:t>8/6/2024</a:t>
            </a:fld>
            <a:endParaRPr 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F79A35A-403E-4BA3-849E-7ED4B4CC1224}" type="slidenum">
              <a:rPr lang="en-US" altLang="en-US"/>
              <a:pPr/>
              <a:t>‹#›</a:t>
            </a:fld>
            <a:endParaRPr lang="en-US" altLang="en-US"/>
          </a:p>
        </p:txBody>
      </p:sp>
    </p:spTree>
    <p:extLst>
      <p:ext uri="{BB962C8B-B14F-4D97-AF65-F5344CB8AC3E}">
        <p14:creationId xmlns:p14="http://schemas.microsoft.com/office/powerpoint/2010/main" val="1495871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9733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a:t>Click to edit Master title style</a:t>
            </a:r>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5E0A299-3283-4561-8C4D-55613FB3D082}" type="slidenum">
              <a:rPr lang="en-US" altLang="en-US"/>
              <a:pPr/>
              <a:t>‹#›</a:t>
            </a:fld>
            <a:endParaRPr lang="en-US" altLang="en-US"/>
          </a:p>
        </p:txBody>
      </p:sp>
    </p:spTree>
    <p:extLst>
      <p:ext uri="{BB962C8B-B14F-4D97-AF65-F5344CB8AC3E}">
        <p14:creationId xmlns:p14="http://schemas.microsoft.com/office/powerpoint/2010/main" val="241641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B9C09EC-54C1-485B-BC5B-82EB2EE576C0}" type="slidenum">
              <a:rPr lang="en-US" altLang="en-US"/>
              <a:pPr/>
              <a:t>‹#›</a:t>
            </a:fld>
            <a:endParaRPr lang="en-US" altLang="en-US"/>
          </a:p>
        </p:txBody>
      </p:sp>
    </p:spTree>
    <p:extLst>
      <p:ext uri="{BB962C8B-B14F-4D97-AF65-F5344CB8AC3E}">
        <p14:creationId xmlns:p14="http://schemas.microsoft.com/office/powerpoint/2010/main" val="208365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182175" y="2925763"/>
            <a:ext cx="10491788"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03638" y="2925763"/>
            <a:ext cx="31326137"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17958DA-1066-425E-95EA-6FC54DB77DFF}" type="slidenum">
              <a:rPr lang="en-US" altLang="en-US"/>
              <a:pPr/>
              <a:t>‹#›</a:t>
            </a:fld>
            <a:endParaRPr lang="en-US" altLang="en-US"/>
          </a:p>
        </p:txBody>
      </p:sp>
    </p:spTree>
    <p:extLst>
      <p:ext uri="{BB962C8B-B14F-4D97-AF65-F5344CB8AC3E}">
        <p14:creationId xmlns:p14="http://schemas.microsoft.com/office/powerpoint/2010/main" val="37477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160118-166D-459D-80D4-18E22BADAFF2}" type="slidenum">
              <a:rPr lang="en-US" altLang="en-US"/>
              <a:pPr/>
              <a:t>‹#›</a:t>
            </a:fld>
            <a:endParaRPr lang="en-US" altLang="en-US"/>
          </a:p>
        </p:txBody>
      </p:sp>
    </p:spTree>
    <p:extLst>
      <p:ext uri="{BB962C8B-B14F-4D97-AF65-F5344CB8AC3E}">
        <p14:creationId xmlns:p14="http://schemas.microsoft.com/office/powerpoint/2010/main" val="399633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CD77E7-451E-47FE-9C87-2E111560E116}" type="slidenum">
              <a:rPr lang="en-US" altLang="en-US"/>
              <a:pPr/>
              <a:t>‹#›</a:t>
            </a:fld>
            <a:endParaRPr lang="en-US" altLang="en-US"/>
          </a:p>
        </p:txBody>
      </p:sp>
    </p:spTree>
    <p:extLst>
      <p:ext uri="{BB962C8B-B14F-4D97-AF65-F5344CB8AC3E}">
        <p14:creationId xmlns:p14="http://schemas.microsoft.com/office/powerpoint/2010/main" val="12974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03638" y="9509125"/>
            <a:ext cx="20908962"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765000" y="9509125"/>
            <a:ext cx="20908963"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46FAC79-1411-4774-857A-E1F8A67E57F8}" type="slidenum">
              <a:rPr lang="en-US" altLang="en-US"/>
              <a:pPr/>
              <a:t>‹#›</a:t>
            </a:fld>
            <a:endParaRPr lang="en-US" altLang="en-US"/>
          </a:p>
        </p:txBody>
      </p:sp>
    </p:spTree>
    <p:extLst>
      <p:ext uri="{BB962C8B-B14F-4D97-AF65-F5344CB8AC3E}">
        <p14:creationId xmlns:p14="http://schemas.microsoft.com/office/powerpoint/2010/main" val="428353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053866A-B9FB-46E5-A297-642CA131D235}" type="slidenum">
              <a:rPr lang="en-US" altLang="en-US"/>
              <a:pPr/>
              <a:t>‹#›</a:t>
            </a:fld>
            <a:endParaRPr lang="en-US" altLang="en-US"/>
          </a:p>
        </p:txBody>
      </p:sp>
    </p:spTree>
    <p:extLst>
      <p:ext uri="{BB962C8B-B14F-4D97-AF65-F5344CB8AC3E}">
        <p14:creationId xmlns:p14="http://schemas.microsoft.com/office/powerpoint/2010/main" val="40053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5A0B86A-EB85-4002-8BF3-55E92F522260}" type="slidenum">
              <a:rPr lang="en-US" altLang="en-US"/>
              <a:pPr/>
              <a:t>‹#›</a:t>
            </a:fld>
            <a:endParaRPr lang="en-US" altLang="en-US"/>
          </a:p>
        </p:txBody>
      </p:sp>
    </p:spTree>
    <p:extLst>
      <p:ext uri="{BB962C8B-B14F-4D97-AF65-F5344CB8AC3E}">
        <p14:creationId xmlns:p14="http://schemas.microsoft.com/office/powerpoint/2010/main" val="327348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F5DE364-837E-48E7-9752-E63C1948D83D}" type="slidenum">
              <a:rPr lang="en-US" altLang="en-US"/>
              <a:pPr/>
              <a:t>‹#›</a:t>
            </a:fld>
            <a:endParaRPr lang="en-US" altLang="en-US"/>
          </a:p>
        </p:txBody>
      </p:sp>
    </p:spTree>
    <p:extLst>
      <p:ext uri="{BB962C8B-B14F-4D97-AF65-F5344CB8AC3E}">
        <p14:creationId xmlns:p14="http://schemas.microsoft.com/office/powerpoint/2010/main" val="155747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80EA95-6B05-413A-B5EA-BE51FA64A84B}" type="slidenum">
              <a:rPr lang="en-US" altLang="en-US"/>
              <a:pPr/>
              <a:t>‹#›</a:t>
            </a:fld>
            <a:endParaRPr lang="en-US" altLang="en-US"/>
          </a:p>
        </p:txBody>
      </p:sp>
    </p:spTree>
    <p:extLst>
      <p:ext uri="{BB962C8B-B14F-4D97-AF65-F5344CB8AC3E}">
        <p14:creationId xmlns:p14="http://schemas.microsoft.com/office/powerpoint/2010/main" val="30331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958FD62-B9F9-4150-B656-F1B1219FC37C}" type="slidenum">
              <a:rPr lang="en-US" altLang="en-US"/>
              <a:pPr/>
              <a:t>‹#›</a:t>
            </a:fld>
            <a:endParaRPr lang="en-US" altLang="en-US"/>
          </a:p>
        </p:txBody>
      </p:sp>
    </p:spTree>
    <p:extLst>
      <p:ext uri="{BB962C8B-B14F-4D97-AF65-F5344CB8AC3E}">
        <p14:creationId xmlns:p14="http://schemas.microsoft.com/office/powerpoint/2010/main" val="2191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03638" y="2925763"/>
            <a:ext cx="419703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703638" y="9509125"/>
            <a:ext cx="41970325"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703638"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7400"/>
            </a:lvl1pPr>
          </a:lstStyle>
          <a:p>
            <a:pPr>
              <a:defRPr/>
            </a:pPr>
            <a:endParaRPr lang="en-US"/>
          </a:p>
        </p:txBody>
      </p:sp>
      <p:sp>
        <p:nvSpPr>
          <p:cNvPr id="1029" name="Rectangle 5"/>
          <p:cNvSpPr>
            <a:spLocks noGrp="1" noChangeArrowheads="1"/>
          </p:cNvSpPr>
          <p:nvPr>
            <p:ph type="ftr" sz="quarter" idx="3"/>
          </p:nvPr>
        </p:nvSpPr>
        <p:spPr bwMode="auto">
          <a:xfrm>
            <a:off x="16870363" y="29992638"/>
            <a:ext cx="15636875"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7400"/>
            </a:lvl1pPr>
          </a:lstStyle>
          <a:p>
            <a:pPr>
              <a:defRPr/>
            </a:pPr>
            <a:endParaRPr lang="en-US"/>
          </a:p>
        </p:txBody>
      </p:sp>
      <p:sp>
        <p:nvSpPr>
          <p:cNvPr id="1030" name="Rectangle 6"/>
          <p:cNvSpPr>
            <a:spLocks noGrp="1" noChangeArrowheads="1"/>
          </p:cNvSpPr>
          <p:nvPr>
            <p:ph type="sldNum" sz="quarter" idx="4"/>
          </p:nvPr>
        </p:nvSpPr>
        <p:spPr bwMode="auto">
          <a:xfrm>
            <a:off x="35386963"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7400"/>
            </a:lvl1pPr>
          </a:lstStyle>
          <a:p>
            <a:fld id="{E5DD9368-C0A4-4D44-96B0-09BAC6D9471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457200" y="7391400"/>
            <a:ext cx="48447325" cy="255016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2400" dirty="0"/>
          </a:p>
        </p:txBody>
      </p:sp>
      <p:sp>
        <p:nvSpPr>
          <p:cNvPr id="2051" name="AutoShape 3"/>
          <p:cNvSpPr>
            <a:spLocks noChangeArrowheads="1"/>
          </p:cNvSpPr>
          <p:nvPr/>
        </p:nvSpPr>
        <p:spPr bwMode="auto">
          <a:xfrm>
            <a:off x="6887369" y="246063"/>
            <a:ext cx="36501388" cy="3505200"/>
          </a:xfrm>
          <a:prstGeom prst="roundRect">
            <a:avLst>
              <a:gd name="adj" fmla="val 50000"/>
            </a:avLst>
          </a:prstGeom>
          <a:solidFill>
            <a:srgbClr val="000062"/>
          </a:solidFill>
          <a:ln w="12700">
            <a:noFill/>
            <a:round/>
            <a:headEnd/>
            <a:tailEnd/>
          </a:ln>
          <a:effectLst>
            <a:glow rad="101600">
              <a:srgbClr val="FFC000">
                <a:alpha val="60000"/>
              </a:srgbClr>
            </a:glow>
            <a:outerShdw dist="278822" dir="1804115" algn="ctr" rotWithShape="0">
              <a:schemeClr val="tx1">
                <a:alpha val="50000"/>
              </a:schemeClr>
            </a:outerShdw>
          </a:effectLst>
        </p:spPr>
        <p:txBody>
          <a:bodyPr lIns="196169" tIns="182880" rIns="196169" bIns="101091" anchor="ctr" anchorCtr="1"/>
          <a:lstStyle/>
          <a:p>
            <a:pPr algn="ctr" defTabSz="4806950">
              <a:defRPr/>
            </a:pPr>
            <a:r>
              <a:rPr lang="en-CA" sz="9000" b="1" dirty="0">
                <a:solidFill>
                  <a:schemeClr val="bg1"/>
                </a:solidFill>
                <a:effectLst>
                  <a:outerShdw blurRad="38100" dist="50800" dir="2700000" algn="tl">
                    <a:schemeClr val="bg1">
                      <a:lumMod val="75000"/>
                      <a:alpha val="61000"/>
                    </a:schemeClr>
                  </a:outerShdw>
                </a:effectLst>
                <a:latin typeface="Verdana" pitchFamily="34" charset="0"/>
              </a:rPr>
              <a:t>Pima Indians Diabetes Database and a Predictive Analysis Based on Health Risks.</a:t>
            </a:r>
            <a:endParaRPr lang="en-US" sz="9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5138063" y="7540625"/>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37338000" y="15697200"/>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rgbClr val="FAFD00"/>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7261800" y="7543800"/>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rgbClr val="FAFD00"/>
                </a:solidFill>
                <a:effectLst>
                  <a:outerShdw blurRad="38100" dist="38100" dir="2700000" algn="tl">
                    <a:srgbClr val="000000"/>
                  </a:outerShdw>
                </a:effectLst>
                <a:latin typeface="Verdana" pitchFamily="34" charset="0"/>
              </a:rPr>
              <a:t>	 </a:t>
            </a:r>
            <a:r>
              <a:rPr lang="en-US" sz="4400" b="1" dirty="0">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13025438" y="7540625"/>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chemeClr val="bg1"/>
                </a:solidFill>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3030200" y="19735800"/>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Verdana" pitchFamily="34" charset="0"/>
              </a:rPr>
              <a:t>	</a:t>
            </a:r>
            <a:r>
              <a:rPr lang="en-US" sz="4400" b="1">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925513" y="12764278"/>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Introduction (Background)</a:t>
            </a:r>
          </a:p>
        </p:txBody>
      </p:sp>
      <p:sp>
        <p:nvSpPr>
          <p:cNvPr id="2058" name="Rectangle 29"/>
          <p:cNvSpPr>
            <a:spLocks noChangeArrowheads="1"/>
          </p:cNvSpPr>
          <p:nvPr/>
        </p:nvSpPr>
        <p:spPr bwMode="auto">
          <a:xfrm>
            <a:off x="912813" y="21183600"/>
            <a:ext cx="10969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br>
              <a:rPr lang="en-US" altLang="en-US" sz="2800">
                <a:solidFill>
                  <a:srgbClr val="000066"/>
                </a:solidFill>
                <a:latin typeface="Arial" panose="020B0604020202020204" pitchFamily="34" charset="0"/>
              </a:rPr>
            </a:br>
            <a:endParaRPr lang="en-US" altLang="en-US" sz="2800">
              <a:solidFill>
                <a:srgbClr val="000066"/>
              </a:solidFill>
              <a:latin typeface="Arial" panose="020B0604020202020204" pitchFamily="34" charset="0"/>
            </a:endParaRPr>
          </a:p>
        </p:txBody>
      </p:sp>
      <p:sp>
        <p:nvSpPr>
          <p:cNvPr id="2059" name="Text Box 82"/>
          <p:cNvSpPr txBox="1">
            <a:spLocks noChangeArrowheads="1"/>
          </p:cNvSpPr>
          <p:nvPr/>
        </p:nvSpPr>
        <p:spPr bwMode="auto">
          <a:xfrm>
            <a:off x="37249100" y="17602200"/>
            <a:ext cx="109696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28600"/>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Char char="1"/>
            </a:pPr>
            <a:r>
              <a:rPr lang="en-US" altLang="en-US" sz="1800">
                <a:solidFill>
                  <a:srgbClr val="000062"/>
                </a:solidFill>
                <a:latin typeface="Arial" panose="020B0604020202020204" pitchFamily="34" charset="0"/>
              </a:rPr>
              <a:t>Quigley HA, Nickells RW, Kerrigan LA, Pease ME, Thibault DJ, Zack DJ. </a:t>
            </a:r>
            <a:r>
              <a:rPr lang="en-US" altLang="en-US" sz="1800" b="1">
                <a:solidFill>
                  <a:srgbClr val="000062"/>
                </a:solidFill>
                <a:latin typeface="Arial" panose="020B0604020202020204" pitchFamily="34" charset="0"/>
              </a:rPr>
              <a:t>Retinal ganglion cell death in experimental glaucoma and after axotomy occurs by apoptosis</a:t>
            </a:r>
            <a:r>
              <a:rPr lang="en-US" altLang="en-US" sz="1800">
                <a:solidFill>
                  <a:srgbClr val="000062"/>
                </a:solidFill>
                <a:latin typeface="Arial" panose="020B0604020202020204" pitchFamily="34" charset="0"/>
              </a:rPr>
              <a:t>. </a:t>
            </a:r>
            <a:r>
              <a:rPr lang="en-US" altLang="en-US" sz="1800" i="1">
                <a:solidFill>
                  <a:srgbClr val="000062"/>
                </a:solidFill>
                <a:latin typeface="Arial" panose="020B0604020202020204" pitchFamily="34" charset="0"/>
              </a:rPr>
              <a:t>Invest Ophthalmol Vis Sci</a:t>
            </a:r>
            <a:r>
              <a:rPr lang="en-US" altLang="en-US" sz="1800">
                <a:solidFill>
                  <a:srgbClr val="000062"/>
                </a:solidFill>
                <a:latin typeface="Arial" panose="020B0604020202020204" pitchFamily="34" charset="0"/>
              </a:rPr>
              <a:t> 1995;36:774-86.</a:t>
            </a:r>
          </a:p>
          <a:p>
            <a:pPr algn="just">
              <a:lnSpc>
                <a:spcPct val="90000"/>
              </a:lnSpc>
              <a:spcBef>
                <a:spcPct val="0"/>
              </a:spcBef>
              <a:buFontTx/>
              <a:buNone/>
            </a:pPr>
            <a:r>
              <a:rPr lang="en-US" altLang="en-US" sz="1800">
                <a:solidFill>
                  <a:srgbClr val="000062"/>
                </a:solidFill>
                <a:latin typeface="Arial" panose="020B0604020202020204" pitchFamily="34" charset="0"/>
              </a:rPr>
              <a:t>, </a:t>
            </a:r>
          </a:p>
        </p:txBody>
      </p:sp>
      <p:sp>
        <p:nvSpPr>
          <p:cNvPr id="2167" name="AutoShape 119"/>
          <p:cNvSpPr>
            <a:spLocks noChangeArrowheads="1"/>
          </p:cNvSpPr>
          <p:nvPr/>
        </p:nvSpPr>
        <p:spPr bwMode="auto">
          <a:xfrm>
            <a:off x="894686" y="7244191"/>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914400" y="8991600"/>
            <a:ext cx="10969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400">
              <a:solidFill>
                <a:srgbClr val="000062"/>
              </a:solidFill>
              <a:latin typeface="Arial" panose="020B0604020202020204" pitchFamily="34" charset="0"/>
            </a:endParaRPr>
          </a:p>
          <a:p>
            <a:pPr algn="just"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2062" name="Rectangle 129"/>
          <p:cNvSpPr>
            <a:spLocks noChangeArrowheads="1"/>
          </p:cNvSpPr>
          <p:nvPr/>
        </p:nvSpPr>
        <p:spPr bwMode="auto">
          <a:xfrm>
            <a:off x="37249100" y="11595100"/>
            <a:ext cx="10969625"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 rIns="18288"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2800">
              <a:solidFill>
                <a:srgbClr val="000066"/>
              </a:solidFill>
              <a:latin typeface="Arial" panose="020B0604020202020204" pitchFamily="34" charset="0"/>
            </a:endParaRPr>
          </a:p>
        </p:txBody>
      </p:sp>
      <p:grpSp>
        <p:nvGrpSpPr>
          <p:cNvPr id="2063" name="Group 224"/>
          <p:cNvGrpSpPr>
            <a:grpSpLocks/>
          </p:cNvGrpSpPr>
          <p:nvPr/>
        </p:nvGrpSpPr>
        <p:grpSpPr bwMode="auto">
          <a:xfrm>
            <a:off x="0" y="0"/>
            <a:ext cx="49377600" cy="32918400"/>
            <a:chOff x="0" y="0"/>
            <a:chExt cx="31104" cy="20736"/>
          </a:xfrm>
        </p:grpSpPr>
        <p:sp>
          <p:nvSpPr>
            <p:cNvPr id="2101" name="Line 132"/>
            <p:cNvSpPr>
              <a:spLocks noChangeShapeType="1"/>
            </p:cNvSpPr>
            <p:nvPr/>
          </p:nvSpPr>
          <p:spPr bwMode="auto">
            <a:xfrm>
              <a:off x="30518"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 name="Line 133"/>
            <p:cNvSpPr>
              <a:spLocks noChangeShapeType="1"/>
            </p:cNvSpPr>
            <p:nvPr/>
          </p:nvSpPr>
          <p:spPr bwMode="auto">
            <a:xfrm>
              <a:off x="575"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 name="Line 134"/>
            <p:cNvSpPr>
              <a:spLocks noChangeShapeType="1"/>
            </p:cNvSpPr>
            <p:nvPr/>
          </p:nvSpPr>
          <p:spPr bwMode="auto">
            <a:xfrm>
              <a:off x="762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 name="Line 135"/>
            <p:cNvSpPr>
              <a:spLocks noChangeShapeType="1"/>
            </p:cNvSpPr>
            <p:nvPr/>
          </p:nvSpPr>
          <p:spPr bwMode="auto">
            <a:xfrm>
              <a:off x="791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 name="Line 136"/>
            <p:cNvSpPr>
              <a:spLocks noChangeShapeType="1"/>
            </p:cNvSpPr>
            <p:nvPr/>
          </p:nvSpPr>
          <p:spPr bwMode="auto">
            <a:xfrm>
              <a:off x="1554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 name="Line 137"/>
            <p:cNvSpPr>
              <a:spLocks noChangeShapeType="1"/>
            </p:cNvSpPr>
            <p:nvPr/>
          </p:nvSpPr>
          <p:spPr bwMode="auto">
            <a:xfrm>
              <a:off x="23176"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 name="Line 139"/>
            <p:cNvSpPr>
              <a:spLocks noChangeShapeType="1"/>
            </p:cNvSpPr>
            <p:nvPr/>
          </p:nvSpPr>
          <p:spPr bwMode="auto">
            <a:xfrm>
              <a:off x="820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 name="Line 140"/>
            <p:cNvSpPr>
              <a:spLocks noChangeShapeType="1"/>
            </p:cNvSpPr>
            <p:nvPr/>
          </p:nvSpPr>
          <p:spPr bwMode="auto">
            <a:xfrm>
              <a:off x="1525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 name="Line 141"/>
            <p:cNvSpPr>
              <a:spLocks noChangeShapeType="1"/>
            </p:cNvSpPr>
            <p:nvPr/>
          </p:nvSpPr>
          <p:spPr bwMode="auto">
            <a:xfrm>
              <a:off x="1583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Line 142"/>
            <p:cNvSpPr>
              <a:spLocks noChangeShapeType="1"/>
            </p:cNvSpPr>
            <p:nvPr/>
          </p:nvSpPr>
          <p:spPr bwMode="auto">
            <a:xfrm>
              <a:off x="22888"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 name="Line 143"/>
            <p:cNvSpPr>
              <a:spLocks noChangeShapeType="1"/>
            </p:cNvSpPr>
            <p:nvPr/>
          </p:nvSpPr>
          <p:spPr bwMode="auto">
            <a:xfrm>
              <a:off x="23464"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 name="Line 144"/>
            <p:cNvSpPr>
              <a:spLocks noChangeShapeType="1"/>
            </p:cNvSpPr>
            <p:nvPr/>
          </p:nvSpPr>
          <p:spPr bwMode="auto">
            <a:xfrm>
              <a:off x="0" y="4750"/>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 name="Line 145"/>
            <p:cNvSpPr>
              <a:spLocks noChangeShapeType="1"/>
            </p:cNvSpPr>
            <p:nvPr/>
          </p:nvSpPr>
          <p:spPr bwMode="auto">
            <a:xfrm>
              <a:off x="0" y="20153"/>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64" name="Text Box 146"/>
          <p:cNvSpPr txBox="1">
            <a:spLocks noChangeArrowheads="1"/>
          </p:cNvSpPr>
          <p:nvPr/>
        </p:nvSpPr>
        <p:spPr bwMode="auto">
          <a:xfrm>
            <a:off x="762000" y="28117800"/>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4800" b="1" dirty="0">
              <a:latin typeface="Arial" panose="020B0604020202020204" pitchFamily="34" charset="0"/>
            </a:endParaRPr>
          </a:p>
        </p:txBody>
      </p:sp>
      <p:sp>
        <p:nvSpPr>
          <p:cNvPr id="2" name="Text Box 147"/>
          <p:cNvSpPr txBox="1">
            <a:spLocks noChangeArrowheads="1"/>
          </p:cNvSpPr>
          <p:nvPr/>
        </p:nvSpPr>
        <p:spPr bwMode="auto">
          <a:xfrm>
            <a:off x="838200" y="30605412"/>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4800" b="1" dirty="0">
              <a:latin typeface="Arial" panose="020B0604020202020204" pitchFamily="34" charset="0"/>
            </a:endParaRPr>
          </a:p>
        </p:txBody>
      </p:sp>
      <p:sp>
        <p:nvSpPr>
          <p:cNvPr id="3" name="Text Box 149"/>
          <p:cNvSpPr txBox="1">
            <a:spLocks noChangeArrowheads="1"/>
          </p:cNvSpPr>
          <p:nvPr/>
        </p:nvSpPr>
        <p:spPr bwMode="auto">
          <a:xfrm>
            <a:off x="13030200" y="29794200"/>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a:latin typeface="Arial" panose="020B0604020202020204" pitchFamily="34" charset="0"/>
              </a:rPr>
              <a:t>In this column, items are positioned horizontally, 14.25” from the top left corner</a:t>
            </a:r>
          </a:p>
        </p:txBody>
      </p:sp>
      <p:sp>
        <p:nvSpPr>
          <p:cNvPr id="4" name="Text Box 152"/>
          <p:cNvSpPr txBox="1">
            <a:spLocks noChangeArrowheads="1"/>
          </p:cNvSpPr>
          <p:nvPr/>
        </p:nvSpPr>
        <p:spPr bwMode="auto">
          <a:xfrm>
            <a:off x="931863" y="8227646"/>
            <a:ext cx="11125200" cy="441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None/>
            </a:pPr>
            <a:r>
              <a:rPr lang="en-US" altLang="en-US" sz="2800" dirty="0">
                <a:latin typeface="Arial" panose="020B0604020202020204" pitchFamily="34" charset="0"/>
              </a:rPr>
              <a:t>Our project aims to predict the onset of diabetes in Pima Indians using various predictive modeling techniques. We utilized a dataset with medical details including pregnancies, glucose levels, blood pressure, skin thickness, insulin, BMI, diabetes pedigree function, age, and diabetes outcome. Our goal was to develop and compare machine learning models to accurately predict diabetes. We thoroughly preprocessed the data and employed several advanced models to ensure robust evaluation. This study seeks to identify the most effective approach for early diabetes detection, with significant implications for healthcare management and preventive strategies.</a:t>
            </a:r>
          </a:p>
        </p:txBody>
      </p:sp>
      <p:sp>
        <p:nvSpPr>
          <p:cNvPr id="2068" name="Text Box 155"/>
          <p:cNvSpPr txBox="1">
            <a:spLocks noChangeArrowheads="1"/>
          </p:cNvSpPr>
          <p:nvPr/>
        </p:nvSpPr>
        <p:spPr bwMode="auto">
          <a:xfrm>
            <a:off x="914400" y="13946616"/>
            <a:ext cx="11125200" cy="862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r>
              <a:rPr lang="en-US" altLang="en-US" sz="3000" dirty="0">
                <a:latin typeface="Arial" panose="020B0604020202020204" pitchFamily="34" charset="0"/>
              </a:rPr>
              <a:t>Diabetes is a growing health concern. Especially among certain populations like the Pima Indians. They have a high rate of diabetes, but the early detection of diabetes is crucial for managing the disease. This project addresses the pressing issue by using advanced predictive modeling techniques to help analyze medical data and predict the onset of diabetes.</a:t>
            </a:r>
          </a:p>
          <a:p>
            <a:pPr algn="just" eaLnBrk="1" hangingPunct="1">
              <a:buNone/>
            </a:pPr>
            <a:endParaRPr lang="en-US" altLang="en-US" sz="3000" dirty="0">
              <a:latin typeface="Arial" panose="020B0604020202020204" pitchFamily="34" charset="0"/>
            </a:endParaRPr>
          </a:p>
          <a:p>
            <a:pPr algn="just" eaLnBrk="1" hangingPunct="1">
              <a:buNone/>
            </a:pPr>
            <a:r>
              <a:rPr lang="en-US" altLang="en-US" sz="3000" dirty="0">
                <a:latin typeface="Arial" panose="020B0604020202020204" pitchFamily="34" charset="0"/>
              </a:rPr>
              <a:t>As a team we utilized a comprehensive dataset that includes detailed medical information. The dataset includes several variables that will help us predict who are at risks to develop diabetes.. By using this dataset, our goal is to develop and compare different machine learning models to see which one most accurately predicts diabetes.</a:t>
            </a:r>
          </a:p>
          <a:p>
            <a:pPr algn="just" eaLnBrk="1" hangingPunct="1">
              <a:buNone/>
            </a:pPr>
            <a:endParaRPr lang="en-US" altLang="en-US" sz="3000" dirty="0">
              <a:latin typeface="Arial" panose="020B0604020202020204" pitchFamily="34" charset="0"/>
            </a:endParaRPr>
          </a:p>
          <a:p>
            <a:pPr algn="just" eaLnBrk="1" hangingPunct="1">
              <a:buFontTx/>
              <a:buNone/>
            </a:pPr>
            <a:r>
              <a:rPr lang="en-US" altLang="en-US" sz="3000" dirty="0">
                <a:latin typeface="Arial" panose="020B0604020202020204" pitchFamily="34" charset="0"/>
              </a:rPr>
              <a:t>We would like create a reliable model for early detection. By detecting diabetes early, we can help improve healthcare management and treatment strategies. </a:t>
            </a:r>
          </a:p>
        </p:txBody>
      </p:sp>
      <p:sp>
        <p:nvSpPr>
          <p:cNvPr id="2069" name="Text Box 156"/>
          <p:cNvSpPr txBox="1">
            <a:spLocks noChangeArrowheads="1"/>
          </p:cNvSpPr>
          <p:nvPr/>
        </p:nvSpPr>
        <p:spPr bwMode="auto">
          <a:xfrm>
            <a:off x="37261800" y="29718000"/>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a:latin typeface="Arial" panose="020B0604020202020204" pitchFamily="34" charset="0"/>
              </a:rPr>
              <a:t>In this column, items are positioned horizontally, 40.75” from the top left corner</a:t>
            </a:r>
          </a:p>
        </p:txBody>
      </p:sp>
      <p:sp>
        <p:nvSpPr>
          <p:cNvPr id="2070" name="Text Box 157"/>
          <p:cNvSpPr txBox="1">
            <a:spLocks noChangeArrowheads="1"/>
          </p:cNvSpPr>
          <p:nvPr/>
        </p:nvSpPr>
        <p:spPr bwMode="auto">
          <a:xfrm>
            <a:off x="13030200" y="8762999"/>
            <a:ext cx="11125200" cy="108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000" dirty="0">
                <a:latin typeface="Arial" panose="020B0604020202020204" pitchFamily="34" charset="0"/>
              </a:rPr>
              <a:t>Summary of Methods Used</a:t>
            </a:r>
          </a:p>
          <a:p>
            <a:pPr algn="just" eaLnBrk="1" hangingPunct="1">
              <a:spcBef>
                <a:spcPct val="50000"/>
              </a:spcBef>
              <a:buNone/>
            </a:pPr>
            <a:r>
              <a:rPr lang="en-US" altLang="en-US" sz="2000" dirty="0">
                <a:latin typeface="Arial" panose="020B0604020202020204" pitchFamily="34" charset="0"/>
              </a:rPr>
              <a:t>These methods collectively aimed to identify the most effective approach for early diabetes detection, contributing valuable insights for healthcare management and preventive strategies.</a:t>
            </a:r>
          </a:p>
          <a:p>
            <a:pPr algn="just" eaLnBrk="1" hangingPunct="1">
              <a:spcBef>
                <a:spcPct val="50000"/>
              </a:spcBef>
              <a:buNone/>
            </a:pPr>
            <a:r>
              <a:rPr lang="en-US" altLang="en-US" sz="2000" b="1" dirty="0">
                <a:latin typeface="Arial" panose="020B0604020202020204" pitchFamily="34" charset="0"/>
              </a:rPr>
              <a:t>Data Preprocessing:</a:t>
            </a:r>
          </a:p>
          <a:p>
            <a:pPr marL="285750" indent="-285750" algn="just" eaLnBrk="1" hangingPunct="1">
              <a:spcBef>
                <a:spcPct val="50000"/>
              </a:spcBef>
            </a:pPr>
            <a:r>
              <a:rPr lang="en-US" altLang="en-US" sz="2000" dirty="0">
                <a:latin typeface="Arial" panose="020B0604020202020204" pitchFamily="34" charset="0"/>
              </a:rPr>
              <a:t>Normalization: Data features were scaled to ensure consistent and comparable values.</a:t>
            </a:r>
          </a:p>
          <a:p>
            <a:pPr marL="285750" indent="-285750" algn="just" eaLnBrk="1" hangingPunct="1">
              <a:spcBef>
                <a:spcPct val="50000"/>
              </a:spcBef>
            </a:pPr>
            <a:r>
              <a:rPr lang="en-US" altLang="en-US" sz="2000" dirty="0">
                <a:latin typeface="Arial" panose="020B0604020202020204" pitchFamily="34" charset="0"/>
              </a:rPr>
              <a:t>Handling Missing Values: Any missing data points were appropriately addressed to maintain data integrity.</a:t>
            </a:r>
          </a:p>
          <a:p>
            <a:pPr algn="just" eaLnBrk="1" hangingPunct="1">
              <a:spcBef>
                <a:spcPct val="50000"/>
              </a:spcBef>
              <a:buNone/>
            </a:pPr>
            <a:r>
              <a:rPr lang="en-US" altLang="en-US" sz="2000" b="1" dirty="0">
                <a:latin typeface="Arial" panose="020B0604020202020204" pitchFamily="34" charset="0"/>
              </a:rPr>
              <a:t>Model Development:</a:t>
            </a:r>
          </a:p>
          <a:p>
            <a:pPr marL="285750" indent="-285750" algn="just" eaLnBrk="1" hangingPunct="1">
              <a:spcBef>
                <a:spcPct val="50000"/>
              </a:spcBef>
            </a:pPr>
            <a:r>
              <a:rPr lang="en-US" altLang="en-US" sz="2000" dirty="0">
                <a:latin typeface="Arial" panose="020B0604020202020204" pitchFamily="34" charset="0"/>
              </a:rPr>
              <a:t> Various machine learning models were developed, including:</a:t>
            </a:r>
          </a:p>
          <a:p>
            <a:pPr marL="285750" indent="-285750" algn="just" eaLnBrk="1" hangingPunct="1">
              <a:spcBef>
                <a:spcPct val="50000"/>
              </a:spcBef>
            </a:pPr>
            <a:r>
              <a:rPr lang="en-US" altLang="en-US" sz="2000" dirty="0">
                <a:latin typeface="Arial" panose="020B0604020202020204" pitchFamily="34" charset="0"/>
              </a:rPr>
              <a:t> Logistic Regression</a:t>
            </a:r>
          </a:p>
          <a:p>
            <a:pPr marL="285750" indent="-285750" algn="just" eaLnBrk="1" hangingPunct="1">
              <a:spcBef>
                <a:spcPct val="50000"/>
              </a:spcBef>
            </a:pPr>
            <a:r>
              <a:rPr lang="en-US" altLang="en-US" sz="2000" dirty="0">
                <a:latin typeface="Arial" panose="020B0604020202020204" pitchFamily="34" charset="0"/>
              </a:rPr>
              <a:t> Random Forests</a:t>
            </a:r>
          </a:p>
          <a:p>
            <a:pPr marL="285750" indent="-285750" algn="just" eaLnBrk="1" hangingPunct="1">
              <a:spcBef>
                <a:spcPct val="50000"/>
              </a:spcBef>
            </a:pPr>
            <a:r>
              <a:rPr lang="en-US" altLang="en-US" sz="2000" dirty="0">
                <a:latin typeface="Arial" panose="020B0604020202020204" pitchFamily="34" charset="0"/>
              </a:rPr>
              <a:t> Support Vector Machine (SVM)</a:t>
            </a:r>
          </a:p>
          <a:p>
            <a:pPr marL="285750" indent="-285750" algn="just" eaLnBrk="1" hangingPunct="1">
              <a:spcBef>
                <a:spcPct val="50000"/>
              </a:spcBef>
            </a:pPr>
            <a:r>
              <a:rPr lang="en-US" altLang="en-US" sz="2000" dirty="0">
                <a:latin typeface="Arial" panose="020B0604020202020204" pitchFamily="34" charset="0"/>
              </a:rPr>
              <a:t> k-Nearest Neighbors (k-NN)</a:t>
            </a:r>
          </a:p>
          <a:p>
            <a:pPr marL="285750" indent="-285750" algn="just" eaLnBrk="1" hangingPunct="1">
              <a:spcBef>
                <a:spcPct val="50000"/>
              </a:spcBef>
            </a:pPr>
            <a:r>
              <a:rPr lang="en-US" altLang="en-US" sz="2000" dirty="0">
                <a:latin typeface="Arial" panose="020B0604020202020204" pitchFamily="34" charset="0"/>
              </a:rPr>
              <a:t> Neural Networks</a:t>
            </a:r>
          </a:p>
          <a:p>
            <a:pPr marL="285750" indent="-285750" algn="just" eaLnBrk="1" hangingPunct="1">
              <a:spcBef>
                <a:spcPct val="50000"/>
              </a:spcBef>
            </a:pPr>
            <a:r>
              <a:rPr lang="en-US" altLang="en-US" sz="2000" dirty="0">
                <a:latin typeface="Arial" panose="020B0604020202020204" pitchFamily="34" charset="0"/>
              </a:rPr>
              <a:t>Model Training and Evaluation:</a:t>
            </a:r>
          </a:p>
          <a:p>
            <a:pPr marL="285750" indent="-285750" algn="just" eaLnBrk="1" hangingPunct="1">
              <a:spcBef>
                <a:spcPct val="50000"/>
              </a:spcBef>
            </a:pPr>
            <a:r>
              <a:rPr lang="en-US" altLang="en-US" sz="2000" dirty="0">
                <a:latin typeface="Arial" panose="020B0604020202020204" pitchFamily="34" charset="0"/>
              </a:rPr>
              <a:t>Data Split: The dataset was divided into training and testing sets to evaluate model performance.</a:t>
            </a:r>
          </a:p>
          <a:p>
            <a:pPr marL="285750" indent="-285750" algn="just" eaLnBrk="1" hangingPunct="1">
              <a:spcBef>
                <a:spcPct val="50000"/>
              </a:spcBef>
            </a:pPr>
            <a:r>
              <a:rPr lang="en-US" altLang="en-US" sz="2000" dirty="0">
                <a:latin typeface="Arial" panose="020B0604020202020204" pitchFamily="34" charset="0"/>
              </a:rPr>
              <a:t>Training: Each model was trained on the training set.</a:t>
            </a:r>
          </a:p>
          <a:p>
            <a:pPr marL="285750" indent="-285750" algn="just" eaLnBrk="1" hangingPunct="1">
              <a:spcBef>
                <a:spcPct val="50000"/>
              </a:spcBef>
            </a:pPr>
            <a:r>
              <a:rPr lang="en-US" altLang="en-US" sz="2000" dirty="0">
                <a:latin typeface="Arial" panose="020B0604020202020204" pitchFamily="34" charset="0"/>
              </a:rPr>
              <a:t>Prediction: Models made predictions on the testing set.</a:t>
            </a:r>
          </a:p>
          <a:p>
            <a:pPr marL="285750" indent="-285750" algn="just" eaLnBrk="1" hangingPunct="1">
              <a:spcBef>
                <a:spcPct val="50000"/>
              </a:spcBef>
            </a:pPr>
            <a:r>
              <a:rPr lang="en-US" altLang="en-US" sz="2000" dirty="0">
                <a:latin typeface="Arial" panose="020B0604020202020204" pitchFamily="34" charset="0"/>
              </a:rPr>
              <a:t>Evaluation Metrics: Performance of each model was assessed using metrics such as accuracy, precision, recall, F1-score, and AUC-ROC.</a:t>
            </a:r>
          </a:p>
          <a:p>
            <a:pPr algn="just" eaLnBrk="1" hangingPunct="1">
              <a:spcBef>
                <a:spcPct val="50000"/>
              </a:spcBef>
              <a:buFontTx/>
              <a:buNone/>
            </a:pPr>
            <a:r>
              <a:rPr lang="en-US" altLang="en-US" sz="2000" b="1" dirty="0">
                <a:latin typeface="Arial" panose="020B0604020202020204" pitchFamily="34" charset="0"/>
              </a:rPr>
              <a:t>Feature Importance:</a:t>
            </a:r>
          </a:p>
          <a:p>
            <a:pPr marL="285750" indent="-285750" algn="just" eaLnBrk="1" hangingPunct="1">
              <a:spcBef>
                <a:spcPct val="50000"/>
              </a:spcBef>
            </a:pPr>
            <a:r>
              <a:rPr lang="en-US" altLang="en-US" sz="2000" dirty="0">
                <a:latin typeface="Arial" panose="020B0604020202020204" pitchFamily="34" charset="0"/>
              </a:rPr>
              <a:t>Analysis: Significant features for each model were analyzed to understand their impact on diabetes prediction.</a:t>
            </a:r>
          </a:p>
        </p:txBody>
      </p:sp>
      <p:sp>
        <p:nvSpPr>
          <p:cNvPr id="5" name="Text Box 158"/>
          <p:cNvSpPr txBox="1">
            <a:spLocks noChangeArrowheads="1"/>
          </p:cNvSpPr>
          <p:nvPr/>
        </p:nvSpPr>
        <p:spPr bwMode="auto">
          <a:xfrm>
            <a:off x="37261800" y="26517600"/>
            <a:ext cx="111252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pPr>
            <a:r>
              <a:rPr lang="en-US" altLang="en-US" sz="2800" b="1" dirty="0">
                <a:latin typeface="Arial" panose="020B0604020202020204" pitchFamily="34" charset="0"/>
                <a:cs typeface="Arial" panose="020B0604020202020204" pitchFamily="34" charset="0"/>
              </a:rPr>
              <a:t>Funding Organization/Agency/Source &amp; Acknowledgements, possible conflicts of interest </a:t>
            </a:r>
            <a:r>
              <a:rPr lang="en-US" altLang="en-US" sz="2800" dirty="0">
                <a:latin typeface="Arial" panose="020B0604020202020204" pitchFamily="34" charset="0"/>
                <a:cs typeface="Arial" panose="020B0604020202020204" pitchFamily="34" charset="0"/>
              </a:rPr>
              <a:t>- usually placed at the bottom right of the poster. One paragraph (short).  Can make smaller if needed.</a:t>
            </a:r>
          </a:p>
          <a:p>
            <a:pPr algn="just" eaLnBrk="1" fontAlgn="b" hangingPunct="1">
              <a:spcBef>
                <a:spcPct val="50000"/>
              </a:spcBef>
            </a:pPr>
            <a:r>
              <a:rPr lang="en-US" altLang="en-US" sz="2800" dirty="0">
                <a:latin typeface="Arial" panose="020B0604020202020204" pitchFamily="34" charset="0"/>
                <a:cs typeface="Arial" panose="020B0604020202020204" pitchFamily="34" charset="0"/>
              </a:rPr>
              <a:t>Partially funded by NIH/NIGMS MARC U*STAR GM07717</a:t>
            </a:r>
          </a:p>
          <a:p>
            <a:pPr algn="just" eaLnBrk="1" fontAlgn="b" hangingPunct="1">
              <a:spcBef>
                <a:spcPct val="50000"/>
              </a:spcBef>
            </a:pPr>
            <a:r>
              <a:rPr lang="en-US" altLang="en-US" sz="2800" dirty="0">
                <a:latin typeface="Arial" panose="020B0604020202020204" pitchFamily="34" charset="0"/>
                <a:cs typeface="Arial" panose="020B0604020202020204" pitchFamily="34" charset="0"/>
              </a:rPr>
              <a:t>Partially funded by NIH/NIGMS RISE GM60655  </a:t>
            </a:r>
          </a:p>
        </p:txBody>
      </p:sp>
      <p:sp>
        <p:nvSpPr>
          <p:cNvPr id="6" name="Text Box 160"/>
          <p:cNvSpPr txBox="1">
            <a:spLocks noChangeArrowheads="1"/>
          </p:cNvSpPr>
          <p:nvPr/>
        </p:nvSpPr>
        <p:spPr bwMode="auto">
          <a:xfrm>
            <a:off x="13030200" y="20802601"/>
            <a:ext cx="11201400" cy="348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Figure Based.  Put words to explain figures so that they can stand alone.  Try using figures/graphs most, because they convey the most information.  If you use a table, you must add in words near it to explain it and its significance.</a:t>
            </a:r>
          </a:p>
          <a:p>
            <a:pPr algn="just" eaLnBrk="1" hangingPunct="1">
              <a:spcBef>
                <a:spcPct val="50000"/>
              </a:spcBef>
              <a:buFontTx/>
              <a:buNone/>
            </a:pPr>
            <a:r>
              <a:rPr lang="en-US" altLang="en-US" sz="2800" dirty="0">
                <a:latin typeface="Arial" panose="020B0604020202020204" pitchFamily="34" charset="0"/>
              </a:rPr>
              <a:t>Manipulate images/photographs outside of PowerPoint (Photoshop, </a:t>
            </a:r>
            <a:r>
              <a:rPr lang="en-US" altLang="en-US" sz="2800" dirty="0" err="1">
                <a:latin typeface="Arial" panose="020B0604020202020204" pitchFamily="34" charset="0"/>
              </a:rPr>
              <a:t>etc</a:t>
            </a:r>
            <a:r>
              <a:rPr lang="en-US" altLang="en-US" sz="2800" dirty="0">
                <a:latin typeface="Arial" panose="020B0604020202020204" pitchFamily="34" charset="0"/>
              </a:rPr>
              <a:t>).  Try not to resize within PowerPoint, because of possible printing problems.  They should be at 240 dots per inch (dpi, pixels) and of the correct size.  They should be .jpg, .bmp, .</a:t>
            </a:r>
            <a:r>
              <a:rPr lang="en-US" altLang="en-US" sz="2800" dirty="0" err="1">
                <a:latin typeface="Arial" panose="020B0604020202020204" pitchFamily="34" charset="0"/>
              </a:rPr>
              <a:t>tif</a:t>
            </a:r>
            <a:r>
              <a:rPr lang="en-US" altLang="en-US" sz="2800" dirty="0">
                <a:latin typeface="Arial" panose="020B0604020202020204" pitchFamily="34" charset="0"/>
              </a:rPr>
              <a:t>, or .gif format.</a:t>
            </a:r>
          </a:p>
          <a:p>
            <a:pPr algn="just" eaLnBrk="1" hangingPunct="1">
              <a:spcBef>
                <a:spcPct val="50000"/>
              </a:spcBef>
              <a:buFontTx/>
              <a:buNone/>
            </a:pPr>
            <a:r>
              <a:rPr lang="en-US" altLang="en-US" sz="2800" dirty="0">
                <a:latin typeface="Arial" panose="020B0604020202020204" pitchFamily="34" charset="0"/>
              </a:rPr>
              <a:t>Excel graphs can be copied from within Excel and dropped into place.  They can be stretched and reshaped with no trouble from within PowerPoint.  Click once on them </a:t>
            </a:r>
            <a:r>
              <a:rPr lang="en-US" altLang="en-US" sz="2800" dirty="0" err="1">
                <a:latin typeface="Arial" panose="020B0604020202020204" pitchFamily="34" charset="0"/>
              </a:rPr>
              <a:t>them</a:t>
            </a:r>
            <a:r>
              <a:rPr lang="en-US" altLang="en-US" sz="2800" dirty="0">
                <a:latin typeface="Arial" panose="020B0604020202020204" pitchFamily="34" charset="0"/>
              </a:rPr>
              <a:t> to manipulate or format them (if you click twice, you get a spread sheet).  If you click on their corner then hold down the shift key, you will increase them proportionally, and not get odd-looking skinny or squashed lettering. </a:t>
            </a:r>
          </a:p>
          <a:p>
            <a:pPr algn="just" eaLnBrk="1" hangingPunct="1">
              <a:spcBef>
                <a:spcPct val="50000"/>
              </a:spcBef>
              <a:buFontTx/>
              <a:buNone/>
            </a:pPr>
            <a:r>
              <a:rPr lang="en-US" altLang="en-US" sz="2800" dirty="0">
                <a:latin typeface="Arial" panose="020B0604020202020204" pitchFamily="34" charset="0"/>
              </a:rPr>
              <a:t>Tables from Excel or Word can also be manipulated.  </a:t>
            </a:r>
          </a:p>
        </p:txBody>
      </p:sp>
      <p:sp>
        <p:nvSpPr>
          <p:cNvPr id="7" name="Text Box 171"/>
          <p:cNvSpPr txBox="1">
            <a:spLocks noChangeArrowheads="1"/>
          </p:cNvSpPr>
          <p:nvPr/>
        </p:nvSpPr>
        <p:spPr bwMode="auto">
          <a:xfrm>
            <a:off x="25146000" y="29870400"/>
            <a:ext cx="11201400" cy="119697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a:latin typeface="Arial" panose="020B0604020202020204" pitchFamily="34" charset="0"/>
              </a:rPr>
              <a:t>Figure 3.  Progressive shrinkage of tumor size over 1 mo. with treatment of high dose compound X ((p&lt;0.01). Tumors in carrier-injected controls significantly (p&lt;0.01) increased in size over the same time.  n = 5 at all time points.</a:t>
            </a:r>
          </a:p>
        </p:txBody>
      </p:sp>
      <p:sp>
        <p:nvSpPr>
          <p:cNvPr id="2074" name="Text Box 183"/>
          <p:cNvSpPr txBox="1">
            <a:spLocks noChangeArrowheads="1"/>
          </p:cNvSpPr>
          <p:nvPr/>
        </p:nvSpPr>
        <p:spPr bwMode="auto">
          <a:xfrm>
            <a:off x="26822400" y="20878800"/>
            <a:ext cx="74676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a:solidFill>
                  <a:srgbClr val="990099"/>
                </a:solidFill>
                <a:latin typeface="Arial" panose="020B0604020202020204" pitchFamily="34" charset="0"/>
              </a:rPr>
              <a:t>Time Course of Tumor Reduction</a:t>
            </a:r>
          </a:p>
        </p:txBody>
      </p:sp>
      <p:sp>
        <p:nvSpPr>
          <p:cNvPr id="2076" name="Text Box 190"/>
          <p:cNvSpPr txBox="1">
            <a:spLocks noChangeArrowheads="1"/>
          </p:cNvSpPr>
          <p:nvPr/>
        </p:nvSpPr>
        <p:spPr bwMode="auto">
          <a:xfrm>
            <a:off x="25146000" y="18059400"/>
            <a:ext cx="11201400" cy="192722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a:latin typeface="Arial" panose="020B0604020202020204" pitchFamily="34" charset="0"/>
              </a:rPr>
              <a:t>Figure 2.  Compound X significantly (p&lt;0.01) shrank osteosarcoma tumors in nude mice, during 1 mo. of treatment.  Tumors in carrier-injected controls significantly increased in size over the same time (p&lt;0.01).  No behavioral effects or significant weight loss were observed in treated mice during this time.  n = 5 at all time points.</a:t>
            </a:r>
          </a:p>
        </p:txBody>
      </p:sp>
      <p:sp>
        <p:nvSpPr>
          <p:cNvPr id="2077" name="Text Box 192"/>
          <p:cNvSpPr txBox="1">
            <a:spLocks noChangeArrowheads="1"/>
          </p:cNvSpPr>
          <p:nvPr/>
        </p:nvSpPr>
        <p:spPr bwMode="auto">
          <a:xfrm>
            <a:off x="26746200" y="8915400"/>
            <a:ext cx="79248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a:solidFill>
                  <a:srgbClr val="990099"/>
                </a:solidFill>
                <a:latin typeface="Arial" panose="020B0604020202020204" pitchFamily="34" charset="0"/>
              </a:rPr>
              <a:t>Compound X decreased Tumor size</a:t>
            </a:r>
          </a:p>
        </p:txBody>
      </p:sp>
      <p:graphicFrame>
        <p:nvGraphicFramePr>
          <p:cNvPr id="2078" name="Object 209"/>
          <p:cNvGraphicFramePr>
            <a:graphicFrameLocks noChangeAspect="1"/>
          </p:cNvGraphicFramePr>
          <p:nvPr/>
        </p:nvGraphicFramePr>
        <p:xfrm>
          <a:off x="25146000" y="9906000"/>
          <a:ext cx="11201400" cy="7783513"/>
        </p:xfrm>
        <a:graphic>
          <a:graphicData uri="http://schemas.openxmlformats.org/presentationml/2006/ole">
            <mc:AlternateContent xmlns:mc="http://schemas.openxmlformats.org/markup-compatibility/2006">
              <mc:Choice xmlns:v="urn:schemas-microsoft-com:vml" Requires="v">
                <p:oleObj name="Chart" r:id="rId3" imgW="5743956" imgH="3991254" progId="Excel.Chart.8">
                  <p:embed/>
                </p:oleObj>
              </mc:Choice>
              <mc:Fallback>
                <p:oleObj name="Chart" r:id="rId3" imgW="5743956" imgH="3991254" progId="Excel.Chart.8">
                  <p:embed/>
                  <p:pic>
                    <p:nvPicPr>
                      <p:cNvPr id="0" name="Object 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0" y="9906000"/>
                        <a:ext cx="11201400" cy="778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9" name="Object 210"/>
          <p:cNvGraphicFramePr>
            <a:graphicFrameLocks noChangeAspect="1"/>
          </p:cNvGraphicFramePr>
          <p:nvPr/>
        </p:nvGraphicFramePr>
        <p:xfrm>
          <a:off x="25146000" y="21793200"/>
          <a:ext cx="11201400" cy="7902575"/>
        </p:xfrm>
        <a:graphic>
          <a:graphicData uri="http://schemas.openxmlformats.org/presentationml/2006/ole">
            <mc:AlternateContent xmlns:mc="http://schemas.openxmlformats.org/markup-compatibility/2006">
              <mc:Choice xmlns:v="urn:schemas-microsoft-com:vml" Requires="v">
                <p:oleObj name="Chart" r:id="rId5" imgW="6534531" imgH="4610608" progId="Excel.Chart.8">
                  <p:embed/>
                </p:oleObj>
              </mc:Choice>
              <mc:Fallback>
                <p:oleObj name="Chart" r:id="rId5" imgW="6534531" imgH="4610608" progId="Excel.Chart.8">
                  <p:embed/>
                  <p:pic>
                    <p:nvPicPr>
                      <p:cNvPr id="0" name="Object 2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0" y="21793200"/>
                        <a:ext cx="11201400" cy="790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0" name="Text Box 212"/>
          <p:cNvSpPr txBox="1">
            <a:spLocks noChangeArrowheads="1"/>
          </p:cNvSpPr>
          <p:nvPr/>
        </p:nvSpPr>
        <p:spPr bwMode="auto">
          <a:xfrm>
            <a:off x="37261800" y="8839200"/>
            <a:ext cx="111252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Large.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Bullet to stress.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Few words.  Some people read only this.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Tie back to real world problem brought up in introduction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 VERY briefly summarize results.</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 How did your hypothesis work out?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 Why was your finding important?</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Future Directions</a:t>
            </a:r>
          </a:p>
          <a:p>
            <a:pPr algn="just" eaLnBrk="1" hangingPunct="1">
              <a:spcBef>
                <a:spcPct val="50000"/>
              </a:spcBef>
              <a:buFontTx/>
              <a:buNone/>
            </a:pPr>
            <a:endParaRPr lang="en-US" altLang="en-US" sz="3200">
              <a:solidFill>
                <a:srgbClr val="000099"/>
              </a:solidFill>
              <a:latin typeface="Arial" panose="020B0604020202020204" pitchFamily="34" charset="0"/>
            </a:endParaRPr>
          </a:p>
        </p:txBody>
      </p:sp>
      <p:sp>
        <p:nvSpPr>
          <p:cNvPr id="2082" name="Text Box 215"/>
          <p:cNvSpPr txBox="1">
            <a:spLocks noChangeArrowheads="1"/>
          </p:cNvSpPr>
          <p:nvPr/>
        </p:nvSpPr>
        <p:spPr bwMode="auto">
          <a:xfrm>
            <a:off x="37338000" y="21488400"/>
            <a:ext cx="1120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a:latin typeface="Arial" panose="020B0604020202020204" pitchFamily="34" charset="0"/>
              </a:rPr>
              <a:t>Are required -  Standard Format. Can make smaller if needed</a:t>
            </a:r>
          </a:p>
        </p:txBody>
      </p:sp>
      <p:sp>
        <p:nvSpPr>
          <p:cNvPr id="2084" name="Text Box 220"/>
          <p:cNvSpPr txBox="1">
            <a:spLocks noChangeArrowheads="1"/>
          </p:cNvSpPr>
          <p:nvPr/>
        </p:nvSpPr>
        <p:spPr bwMode="auto">
          <a:xfrm>
            <a:off x="18669000" y="119634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800">
              <a:latin typeface="Arial" panose="020B0604020202020204" pitchFamily="34" charset="0"/>
            </a:endParaRPr>
          </a:p>
        </p:txBody>
      </p:sp>
      <p:sp>
        <p:nvSpPr>
          <p:cNvPr id="2271" name="AutoShape 223"/>
          <p:cNvSpPr>
            <a:spLocks noChangeArrowheads="1"/>
          </p:cNvSpPr>
          <p:nvPr/>
        </p:nvSpPr>
        <p:spPr bwMode="auto">
          <a:xfrm>
            <a:off x="37401500" y="25146000"/>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rgbClr val="FAFD00"/>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Acknowledgements</a:t>
            </a:r>
          </a:p>
        </p:txBody>
      </p:sp>
      <p:pic>
        <p:nvPicPr>
          <p:cNvPr id="2088" name="Picture 61" descr="UTSA Logo new.gif"/>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1447800"/>
            <a:ext cx="6400800" cy="2225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12463678" y="4778375"/>
            <a:ext cx="27060100" cy="2123658"/>
          </a:xfrm>
          <a:prstGeom prst="rect">
            <a:avLst/>
          </a:prstGeom>
          <a:noFill/>
        </p:spPr>
        <p:txBody>
          <a:bodyPr wrap="none">
            <a:spAutoFit/>
          </a:bodyPr>
          <a:lstStyle/>
          <a:p>
            <a:pPr algn="ctr">
              <a:defRPr/>
            </a:pPr>
            <a:r>
              <a:rPr lang="en-US" sz="7200" dirty="0">
                <a:effectLst>
                  <a:outerShdw blurRad="50800" dist="25400" dir="5400000" algn="t" rotWithShape="0">
                    <a:schemeClr val="accent6">
                      <a:alpha val="40000"/>
                    </a:schemeClr>
                  </a:outerShdw>
                </a:effectLst>
                <a:latin typeface="Verdana" pitchFamily="34" charset="0"/>
                <a:cs typeface="Arial" pitchFamily="34" charset="0"/>
              </a:rPr>
              <a:t>Collin Real, Joaquin </a:t>
            </a:r>
            <a:r>
              <a:rPr lang="en-US" sz="7200" dirty="0" err="1">
                <a:effectLst>
                  <a:outerShdw blurRad="50800" dist="25400" dir="5400000" algn="t" rotWithShape="0">
                    <a:schemeClr val="accent6">
                      <a:alpha val="40000"/>
                    </a:schemeClr>
                  </a:outerShdw>
                </a:effectLst>
                <a:latin typeface="Verdana" pitchFamily="34" charset="0"/>
                <a:cs typeface="Arial" pitchFamily="34" charset="0"/>
              </a:rPr>
              <a:t>Rameriz</a:t>
            </a:r>
            <a:r>
              <a:rPr lang="en-US" sz="7200" dirty="0">
                <a:effectLst>
                  <a:outerShdw blurRad="50800" dist="25400" dir="5400000" algn="t" rotWithShape="0">
                    <a:schemeClr val="accent6">
                      <a:alpha val="40000"/>
                    </a:schemeClr>
                  </a:outerShdw>
                </a:effectLst>
                <a:latin typeface="Verdana" pitchFamily="34" charset="0"/>
                <a:cs typeface="Arial" pitchFamily="34" charset="0"/>
              </a:rPr>
              <a:t>, Seth Harris, Leonel Salazar</a:t>
            </a:r>
          </a:p>
          <a:p>
            <a:pPr algn="ctr">
              <a:defRPr/>
            </a:pPr>
            <a:r>
              <a:rPr lang="en-US" sz="60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69" name="TextBox 68"/>
          <p:cNvSpPr txBox="1"/>
          <p:nvPr/>
        </p:nvSpPr>
        <p:spPr>
          <a:xfrm>
            <a:off x="40386000" y="5257800"/>
            <a:ext cx="6191248" cy="646331"/>
          </a:xfrm>
          <a:prstGeom prst="rect">
            <a:avLst/>
          </a:prstGeom>
          <a:noFill/>
          <a:ln>
            <a:solidFill>
              <a:schemeClr val="accent6">
                <a:lumMod val="75000"/>
              </a:schemeClr>
            </a:solidFill>
          </a:ln>
        </p:spPr>
        <p:txBody>
          <a:bodyPr wrap="square">
            <a:spAutoFit/>
          </a:bodyPr>
          <a:lstStyle/>
          <a:p>
            <a:pPr algn="ctr">
              <a:defRPr/>
            </a:pPr>
            <a:r>
              <a:rPr lang="en-US" sz="3600" dirty="0">
                <a:latin typeface="Arial" pitchFamily="34" charset="0"/>
                <a:cs typeface="Arial" pitchFamily="34" charset="0"/>
              </a:rPr>
              <a:t>Leonel.Salazar@my.utsa.edu</a:t>
            </a:r>
          </a:p>
        </p:txBody>
      </p:sp>
      <p:sp>
        <p:nvSpPr>
          <p:cNvPr id="70" name="AutoShape 22"/>
          <p:cNvSpPr>
            <a:spLocks noChangeArrowheads="1"/>
          </p:cNvSpPr>
          <p:nvPr/>
        </p:nvSpPr>
        <p:spPr bwMode="auto">
          <a:xfrm>
            <a:off x="938128" y="22833141"/>
            <a:ext cx="10969625" cy="914400"/>
          </a:xfrm>
          <a:prstGeom prst="roundRect">
            <a:avLst>
              <a:gd name="adj" fmla="val 50000"/>
            </a:avLst>
          </a:prstGeom>
          <a:solidFill>
            <a:srgbClr val="000062"/>
          </a:solidFill>
          <a:ln w="50800">
            <a:noFill/>
            <a:round/>
            <a:headEnd/>
            <a:tailEnd/>
          </a:ln>
          <a:effectLst>
            <a:glow rad="101600">
              <a:srgbClr val="FFC000">
                <a:alpha val="60000"/>
              </a:srgbClr>
            </a:glow>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Purpose (Objective, Aim, Goal)</a:t>
            </a:r>
          </a:p>
        </p:txBody>
      </p:sp>
      <p:sp>
        <p:nvSpPr>
          <p:cNvPr id="2096" name="Text Box 153"/>
          <p:cNvSpPr txBox="1">
            <a:spLocks noChangeArrowheads="1"/>
          </p:cNvSpPr>
          <p:nvPr/>
        </p:nvSpPr>
        <p:spPr bwMode="auto">
          <a:xfrm>
            <a:off x="965200" y="24528114"/>
            <a:ext cx="11125200" cy="628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r>
              <a:rPr lang="en-US" altLang="en-US" sz="2800" b="1" dirty="0">
                <a:latin typeface="Arial" panose="020B0604020202020204" pitchFamily="34" charset="0"/>
              </a:rPr>
              <a:t>Objective</a:t>
            </a:r>
          </a:p>
          <a:p>
            <a:pPr marL="457200" indent="-457200" algn="just" eaLnBrk="1" hangingPunct="1"/>
            <a:r>
              <a:rPr lang="en-US" altLang="en-US" sz="2800" b="1" dirty="0">
                <a:latin typeface="Arial" panose="020B0604020202020204" pitchFamily="34" charset="0"/>
              </a:rPr>
              <a:t>To utilize predictive modeling techniques to analyze medical data and predict the onset of diabetes in Pima Indians.</a:t>
            </a:r>
          </a:p>
          <a:p>
            <a:pPr marL="457200" indent="-457200" algn="just" eaLnBrk="1" hangingPunct="1"/>
            <a:endParaRPr lang="en-US" altLang="en-US" sz="2800" b="1" dirty="0">
              <a:latin typeface="Arial" panose="020B0604020202020204" pitchFamily="34" charset="0"/>
            </a:endParaRPr>
          </a:p>
          <a:p>
            <a:pPr algn="just" eaLnBrk="1" hangingPunct="1">
              <a:buNone/>
            </a:pPr>
            <a:r>
              <a:rPr lang="en-US" altLang="en-US" sz="2800" b="1" dirty="0">
                <a:latin typeface="Arial" panose="020B0604020202020204" pitchFamily="34" charset="0"/>
              </a:rPr>
              <a:t>Aim</a:t>
            </a:r>
          </a:p>
          <a:p>
            <a:pPr marL="457200" indent="-457200" algn="just" eaLnBrk="1" hangingPunct="1"/>
            <a:r>
              <a:rPr lang="en-US" altLang="en-US" sz="2800" b="1" dirty="0">
                <a:latin typeface="Arial" panose="020B0604020202020204" pitchFamily="34" charset="0"/>
              </a:rPr>
              <a:t>To develop and compare various machine learning models to determine their effectiveness in accurately predicting diabetes based on a dataset containing medical details.</a:t>
            </a:r>
          </a:p>
          <a:p>
            <a:pPr marL="457200" indent="-457200" algn="just" eaLnBrk="1" hangingPunct="1"/>
            <a:endParaRPr lang="en-US" altLang="en-US" sz="2800" b="1" dirty="0">
              <a:latin typeface="Arial" panose="020B0604020202020204" pitchFamily="34" charset="0"/>
            </a:endParaRPr>
          </a:p>
          <a:p>
            <a:pPr algn="just" eaLnBrk="1" hangingPunct="1">
              <a:buNone/>
            </a:pPr>
            <a:r>
              <a:rPr lang="en-US" altLang="en-US" sz="2800" b="1" dirty="0">
                <a:latin typeface="Arial" panose="020B0604020202020204" pitchFamily="34" charset="0"/>
              </a:rPr>
              <a:t>Goal</a:t>
            </a:r>
          </a:p>
          <a:p>
            <a:pPr marL="457200" indent="-457200" algn="just" eaLnBrk="1" hangingPunct="1"/>
            <a:r>
              <a:rPr lang="en-US" altLang="en-US" sz="2800" b="1" dirty="0">
                <a:latin typeface="Arial" panose="020B0604020202020204" pitchFamily="34" charset="0"/>
              </a:rPr>
              <a:t>To identify the most effective approach for early diabetes detection, which can significantly improve healthcare management and preventive strategies.</a:t>
            </a:r>
          </a:p>
        </p:txBody>
      </p:sp>
      <p:pic>
        <p:nvPicPr>
          <p:cNvPr id="2097"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475525" y="-250825"/>
            <a:ext cx="4211638"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2394</TotalTime>
  <Words>1090</Words>
  <Application>Microsoft Office PowerPoint</Application>
  <PresentationFormat>Custom</PresentationFormat>
  <Paragraphs>72</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Helvetica</vt:lpstr>
      <vt:lpstr>Times New Roman</vt:lpstr>
      <vt:lpstr>Verdana</vt:lpstr>
      <vt:lpstr>Wingdings</vt:lpstr>
      <vt:lpstr>Default Design</vt:lpstr>
      <vt:lpstr>Chart</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leo salazar</cp:lastModifiedBy>
  <cp:revision>95</cp:revision>
  <dcterms:created xsi:type="dcterms:W3CDTF">2000-03-30T12:26:29Z</dcterms:created>
  <dcterms:modified xsi:type="dcterms:W3CDTF">2024-08-07T02:14:43Z</dcterms:modified>
</cp:coreProperties>
</file>