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61" r:id="rId5"/>
    <p:sldId id="388" r:id="rId6"/>
    <p:sldId id="689" r:id="rId7"/>
    <p:sldId id="688" r:id="rId8"/>
    <p:sldId id="647" r:id="rId9"/>
    <p:sldId id="690" r:id="rId10"/>
    <p:sldId id="691" r:id="rId11"/>
    <p:sldId id="692" r:id="rId12"/>
    <p:sldId id="694" r:id="rId13"/>
    <p:sldId id="693" r:id="rId14"/>
    <p:sldId id="695" r:id="rId15"/>
    <p:sldId id="696" r:id="rId16"/>
    <p:sldId id="697" r:id="rId17"/>
    <p:sldId id="542" r:id="rId18"/>
    <p:sldId id="673" r:id="rId19"/>
    <p:sldId id="534" r:id="rId20"/>
    <p:sldId id="674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680" r:id="rId29"/>
    <p:sldId id="682" r:id="rId30"/>
    <p:sldId id="683" r:id="rId31"/>
    <p:sldId id="684" r:id="rId32"/>
    <p:sldId id="685" r:id="rId33"/>
    <p:sldId id="686" r:id="rId34"/>
    <p:sldId id="687" r:id="rId35"/>
    <p:sldId id="705" r:id="rId36"/>
  </p:sldIdLst>
  <p:sldSz cx="12192000" cy="6858000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AEDE55-497F-49C0-9011-4442D8F68023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AB9F45-B757-4416-B431-2805100E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7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9926"/>
            <a:ext cx="12192000" cy="753358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377"/>
            <a:ext cx="12192000" cy="45274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2941" y="6078053"/>
            <a:ext cx="4114800" cy="365125"/>
          </a:xfrm>
        </p:spPr>
        <p:txBody>
          <a:bodyPr/>
          <a:lstStyle/>
          <a:p>
            <a:r>
              <a:rPr lang="en-US" altLang="zh-CN" dirty="0"/>
              <a:t>DA 6223 Data Analytics Tools &amp; Techniques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066844"/>
            <a:ext cx="2743200" cy="365125"/>
          </a:xfrm>
        </p:spPr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0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1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5D89-7315-4131-8F08-3F2562257FC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part/vignettes/longintr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Predictive Modeling</a:t>
            </a:r>
            <a:b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Chapter 14: Classification Trees and Rule-Based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STA 6543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The University of Texas at San Antonio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3BCAF86-D222-4EBF-DCC5-9D6AABAA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948F-739C-CA50-D208-29024E7D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AC735-350F-66C5-2889-0E6489A19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classification tree is very similar to a regression tree, except that it is used to predict a qualitative response rather than a quantitative one.</a:t>
                </a:r>
              </a:p>
              <a:p>
                <a:r>
                  <a:rPr lang="en-US" dirty="0"/>
                  <a:t>For a classification tree, we predict that each observation belongs to the most commonly occurring class of training observations in the region to which it belongs.</a:t>
                </a:r>
              </a:p>
              <a:p>
                <a:r>
                  <a:rPr lang="en-US" dirty="0"/>
                  <a:t>The changes needed in the tree algorithm pertain to the criteria for splitting notes and pruning the tree. </a:t>
                </a:r>
              </a:p>
              <a:p>
                <a:r>
                  <a:rPr lang="en-US" dirty="0"/>
                  <a:t>For regression we used the squared-error node impurity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but this is not suitable for classification.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AC735-350F-66C5-2889-0E6489A1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95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6EB7-4DBB-F35C-EFB4-21905DAB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impurity measures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CA9CD-B7AB-01AA-B975-BB9EEE86F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39377"/>
                <a:ext cx="12192000" cy="49218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dirty="0"/>
                  <a:t> represent the proportion of training observations in the </a:t>
                </a:r>
                <a:r>
                  <a:rPr lang="en-US" i="1" dirty="0" err="1"/>
                  <a:t>m</a:t>
                </a:r>
                <a:r>
                  <a:rPr lang="en-US" dirty="0" err="1"/>
                  <a:t>th</a:t>
                </a:r>
                <a:r>
                  <a:rPr lang="en-US" dirty="0"/>
                  <a:t> region that are from the </a:t>
                </a:r>
                <a:r>
                  <a:rPr lang="en-US" i="1" dirty="0"/>
                  <a:t>k</a:t>
                </a:r>
                <a:r>
                  <a:rPr lang="en-US" dirty="0"/>
                  <a:t>th class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Measures of node impurity include</a:t>
                </a:r>
              </a:p>
              <a:p>
                <a:pPr lvl="1"/>
                <a:r>
                  <a:rPr lang="en-US" dirty="0"/>
                  <a:t>Misclassification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Gini index: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Cross-entropy: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Misclassification error is not sufficiently sensitive for tree-growing, and in practice Gini index and cross-entropy are preferable. </a:t>
                </a:r>
              </a:p>
              <a:p>
                <a:r>
                  <a:rPr lang="en-US" dirty="0"/>
                  <a:t>It turns out that the Gini index and the cross-entropy are very similar numerically.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CA9CD-B7AB-01AA-B975-BB9EEE86F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39377"/>
                <a:ext cx="12192000" cy="4921808"/>
              </a:xfrm>
              <a:blipFill>
                <a:blip r:embed="rId2"/>
                <a:stretch>
                  <a:fillRect l="-1000" t="-3965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88C-AE19-D24B-64EC-1168302C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F931-9C29-C67A-8D04-4C633277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Easily interpretable by human (as long as the tree is not too big)</a:t>
            </a:r>
          </a:p>
          <a:p>
            <a:pPr lvl="1"/>
            <a:r>
              <a:rPr lang="en-US" dirty="0"/>
              <a:t>Computationally efficient </a:t>
            </a:r>
          </a:p>
          <a:p>
            <a:pPr lvl="1"/>
            <a:r>
              <a:rPr lang="en-US" dirty="0"/>
              <a:t>Handles both numerical and categorical data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Finding partition of space that minimizes empirical error is NP-hard (nondeterministic polynomial hardness) </a:t>
            </a:r>
          </a:p>
          <a:p>
            <a:pPr lvl="1"/>
            <a:r>
              <a:rPr lang="en-US" dirty="0"/>
              <a:t>We resort to greedy approaches with limited theoretical underpinning</a:t>
            </a:r>
          </a:p>
          <a:p>
            <a:pPr lvl="1"/>
            <a:r>
              <a:rPr lang="en-US" dirty="0"/>
              <a:t>Unfortunately, trees generally do not have the same level of predictive accuracy as some of the other regression and classification approaches seen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0163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0D97-1D47-42E3-5FB6-5E6C5C92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1748-C738-1F8D-5671-8353AB44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by aggregating many decision trees, using methods like </a:t>
            </a:r>
            <a:r>
              <a:rPr lang="en-US" dirty="0">
                <a:solidFill>
                  <a:srgbClr val="00B050"/>
                </a:solidFill>
              </a:rPr>
              <a:t>bagging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random forests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boosting</a:t>
            </a:r>
            <a:r>
              <a:rPr lang="en-US" dirty="0"/>
              <a:t>, the predictive performance of trees can be substantially improved. We introduce these concepts in Chapter 8 for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368439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stock market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22435"/>
              </p:ext>
            </p:extLst>
          </p:nvPr>
        </p:nvGraphicFramePr>
        <p:xfrm>
          <a:off x="179832" y="1423284"/>
          <a:ext cx="82296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11246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required packages</a:t>
                      </a:r>
                    </a:p>
                    <a:p>
                      <a:r>
                        <a:rPr lang="en-US" dirty="0"/>
                        <a:t>library(</a:t>
                      </a:r>
                      <a:r>
                        <a:rPr lang="en-US" dirty="0" err="1"/>
                        <a:t>AppliedPredictiveModeling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library(caret)</a:t>
                      </a:r>
                    </a:p>
                    <a:p>
                      <a:r>
                        <a:rPr lang="en-US" dirty="0"/>
                        <a:t>library(</a:t>
                      </a:r>
                      <a:r>
                        <a:rPr lang="en-US" dirty="0" err="1"/>
                        <a:t>rpart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library(ISLR) #the stock market data</a:t>
                      </a:r>
                    </a:p>
                    <a:p>
                      <a:r>
                        <a:rPr lang="en-US" dirty="0"/>
                        <a:t>library(</a:t>
                      </a:r>
                      <a:r>
                        <a:rPr lang="en-US" dirty="0" err="1"/>
                        <a:t>ipred</a:t>
                      </a:r>
                      <a:r>
                        <a:rPr lang="en-US" dirty="0"/>
                        <a:t>) #bagging</a:t>
                      </a:r>
                    </a:p>
                    <a:p>
                      <a:r>
                        <a:rPr lang="en-US" dirty="0"/>
                        <a:t>library(</a:t>
                      </a:r>
                      <a:r>
                        <a:rPr lang="en-US" dirty="0" err="1"/>
                        <a:t>gbm</a:t>
                      </a:r>
                      <a:r>
                        <a:rPr lang="en-US" dirty="0"/>
                        <a:t>) #boosting</a:t>
                      </a:r>
                    </a:p>
                    <a:p>
                      <a:r>
                        <a:rPr lang="en-US" dirty="0"/>
                        <a:t>library(</a:t>
                      </a:r>
                      <a:r>
                        <a:rPr lang="en-US" dirty="0" err="1"/>
                        <a:t>randomForest</a:t>
                      </a:r>
                      <a:r>
                        <a:rPr lang="en-US" dirty="0"/>
                        <a:t>) #random forest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#Access the data</a:t>
                      </a:r>
                    </a:p>
                    <a:p>
                      <a:r>
                        <a:rPr lang="en-US" dirty="0"/>
                        <a:t>attach(</a:t>
                      </a:r>
                      <a:r>
                        <a:rPr lang="en-US" dirty="0" err="1"/>
                        <a:t>Smarket</a:t>
                      </a:r>
                      <a:r>
                        <a:rPr lang="en-US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###Data splitting </a:t>
                      </a:r>
                    </a:p>
                    <a:p>
                      <a:r>
                        <a:rPr lang="en-US" dirty="0"/>
                        <a:t>train = which(Year&lt;2005)</a:t>
                      </a:r>
                    </a:p>
                    <a:p>
                      <a:r>
                        <a:rPr lang="en-US" dirty="0" err="1"/>
                        <a:t>Smarket.train</a:t>
                      </a:r>
                      <a:r>
                        <a:rPr lang="en-US" dirty="0"/>
                        <a:t>= </a:t>
                      </a:r>
                      <a:r>
                        <a:rPr lang="en-US" dirty="0" err="1"/>
                        <a:t>Smarket</a:t>
                      </a:r>
                      <a:r>
                        <a:rPr lang="en-US" dirty="0"/>
                        <a:t>[train,]; # observations before 2005 are served as test data.</a:t>
                      </a:r>
                    </a:p>
                    <a:p>
                      <a:r>
                        <a:rPr lang="en-US" dirty="0" err="1"/>
                        <a:t>Smarket.test</a:t>
                      </a:r>
                      <a:r>
                        <a:rPr lang="en-US" dirty="0"/>
                        <a:t>= </a:t>
                      </a:r>
                      <a:r>
                        <a:rPr lang="en-US" dirty="0" err="1"/>
                        <a:t>Smarket</a:t>
                      </a:r>
                      <a:r>
                        <a:rPr lang="en-US" dirty="0"/>
                        <a:t>[-train,]; # observations from 2005 are served as test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5AEE-4D0C-5593-980A-21A2D9E1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train control function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54FDB86-C773-3E80-9E10-CBE3BA477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140495"/>
              </p:ext>
            </p:extLst>
          </p:nvPr>
        </p:nvGraphicFramePr>
        <p:xfrm>
          <a:off x="179832" y="1423284"/>
          <a:ext cx="8229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11246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 Create a control function that will be used across models. </a:t>
                      </a:r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r>
                        <a:rPr lang="en-US" dirty="0"/>
                        <a:t>ctrl &lt;- trainControl(method = "LGOCV",</a:t>
                      </a:r>
                    </a:p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summaryFunction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twoClassSummary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classProbs</a:t>
                      </a:r>
                      <a:r>
                        <a:rPr lang="en-US" dirty="0"/>
                        <a:t> = TRUE,</a:t>
                      </a:r>
                    </a:p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savePredictions</a:t>
                      </a:r>
                      <a:r>
                        <a:rPr lang="en-US" dirty="0"/>
                        <a:t> = TRUE)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 LGOCV: Repeated Train/Test Splits Estimated (25 reps, 75%)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416915"/>
              </p:ext>
            </p:extLst>
          </p:nvPr>
        </p:nvGraphicFramePr>
        <p:xfrm>
          <a:off x="170687" y="1527048"/>
          <a:ext cx="9948097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8097">
                  <a:extLst>
                    <a:ext uri="{9D8B030D-6E8A-4147-A177-3AD203B41FA5}">
                      <a16:colId xmlns:a16="http://schemas.microsoft.com/office/drawing/2014/main" val="311246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###############################Classification Trees#############################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(476)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rpartTune</a:t>
                      </a:r>
                      <a:r>
                        <a:rPr lang="en-US" dirty="0"/>
                        <a:t>&lt;- train(x = </a:t>
                      </a:r>
                      <a:r>
                        <a:rPr lang="en-US" dirty="0" err="1"/>
                        <a:t>as.matrix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Smarket.train</a:t>
                      </a:r>
                      <a:r>
                        <a:rPr lang="en-US" dirty="0"/>
                        <a:t>[,1:8]),</a:t>
                      </a:r>
                    </a:p>
                    <a:p>
                      <a:r>
                        <a:rPr lang="en-US" dirty="0"/>
                        <a:t>               y = </a:t>
                      </a:r>
                      <a:r>
                        <a:rPr lang="en-US" dirty="0" err="1"/>
                        <a:t>Smarket.train$Direction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method = "</a:t>
                      </a:r>
                      <a:r>
                        <a:rPr lang="en-US" dirty="0" err="1"/>
                        <a:t>rpart</a:t>
                      </a:r>
                      <a:r>
                        <a:rPr lang="en-US" dirty="0"/>
                        <a:t>",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tuneLength</a:t>
                      </a:r>
                      <a:r>
                        <a:rPr lang="en-US" dirty="0"/>
                        <a:t> = 30,</a:t>
                      </a:r>
                    </a:p>
                    <a:p>
                      <a:r>
                        <a:rPr lang="en-US" dirty="0"/>
                        <a:t> metric = "ROC",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rpartTune</a:t>
                      </a:r>
                      <a:endParaRPr lang="en-US" dirty="0"/>
                    </a:p>
                    <a:p>
                      <a:r>
                        <a:rPr lang="en-US" dirty="0"/>
                        <a:t> plot(</a:t>
                      </a:r>
                      <a:r>
                        <a:rPr lang="en-US" dirty="0" err="1"/>
                        <a:t>rpartTune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B92F-977A-D831-8B68-CE441F63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tuning parameter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C652A-E5CE-C366-EF40-75C75168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69" y="1276223"/>
            <a:ext cx="4755969" cy="47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5AEE-4D0C-5593-980A-21A2D9E1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Bagged trees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54FDB86-C773-3E80-9E10-CBE3BA477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4506"/>
              </p:ext>
            </p:extLst>
          </p:nvPr>
        </p:nvGraphicFramePr>
        <p:xfrm>
          <a:off x="179831" y="1423284"/>
          <a:ext cx="10603187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3187">
                  <a:extLst>
                    <a:ext uri="{9D8B030D-6E8A-4147-A177-3AD203B41FA5}">
                      <a16:colId xmlns:a16="http://schemas.microsoft.com/office/drawing/2014/main" val="311246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###############################Bagged Trees#########################################</a:t>
                      </a:r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(476)</a:t>
                      </a:r>
                    </a:p>
                    <a:p>
                      <a:r>
                        <a:rPr lang="en-US" dirty="0" err="1"/>
                        <a:t>treebagTune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as.matrix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Smarket.train</a:t>
                      </a:r>
                      <a:r>
                        <a:rPr lang="en-US" dirty="0"/>
                        <a:t>[,1:8]),</a:t>
                      </a:r>
                    </a:p>
                    <a:p>
                      <a:r>
                        <a:rPr lang="en-US" dirty="0"/>
                        <a:t>               y = </a:t>
                      </a:r>
                      <a:r>
                        <a:rPr lang="en-US" dirty="0" err="1"/>
                        <a:t>Smarket.train$Direction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    method = "</a:t>
                      </a:r>
                      <a:r>
                        <a:rPr lang="en-US" dirty="0" err="1"/>
                        <a:t>treebag</a:t>
                      </a:r>
                      <a:r>
                        <a:rPr lang="en-US" dirty="0"/>
                        <a:t>",</a:t>
                      </a:r>
                    </a:p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nbagg</a:t>
                      </a:r>
                      <a:r>
                        <a:rPr lang="en-US" dirty="0"/>
                        <a:t> = 50,</a:t>
                      </a:r>
                    </a:p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treebagTune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0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2993-C20C-5EC7-1FB9-D5F31116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Bagged tree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B807-9862-E0AB-D9BF-4C4906FD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B5F1-1219-27CF-6CE1-197CD66D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377"/>
            <a:ext cx="7404986" cy="29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C543-4B97-71B1-F008-DB767443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D560-C4B4-0A05-FF22-11599F48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I: General Strategies </a:t>
            </a:r>
          </a:p>
          <a:p>
            <a:r>
              <a:rPr lang="en-US" dirty="0"/>
              <a:t>Part II: Regression Models</a:t>
            </a:r>
          </a:p>
          <a:p>
            <a:pPr lvl="1"/>
            <a:r>
              <a:rPr lang="en-US" dirty="0"/>
              <a:t>Chapter 5: Measuring Performance in Regression Models</a:t>
            </a:r>
          </a:p>
          <a:p>
            <a:pPr lvl="1"/>
            <a:r>
              <a:rPr lang="en-US" dirty="0"/>
              <a:t>Chapter 6: Linear Regression and Its Cousins</a:t>
            </a:r>
          </a:p>
          <a:p>
            <a:pPr lvl="1"/>
            <a:r>
              <a:rPr lang="en-US" dirty="0"/>
              <a:t>Chapter 7: Nonlinear Regression Models</a:t>
            </a:r>
          </a:p>
          <a:p>
            <a:pPr lvl="1"/>
            <a:r>
              <a:rPr lang="en-US" dirty="0"/>
              <a:t>Chapter 8: Regression Trees and Rule-Based Models</a:t>
            </a:r>
          </a:p>
          <a:p>
            <a:r>
              <a:rPr lang="en-US" dirty="0"/>
              <a:t>Part III: Classification Models</a:t>
            </a:r>
          </a:p>
          <a:p>
            <a:pPr lvl="1"/>
            <a:r>
              <a:rPr lang="en-US" dirty="0"/>
              <a:t>Chapter 11: Measuring Performance in Classification Models </a:t>
            </a:r>
          </a:p>
          <a:p>
            <a:pPr lvl="1"/>
            <a:r>
              <a:rPr lang="en-US" dirty="0"/>
              <a:t>Chapter 12: Discriminant Analysis and Other Linear Classification Models</a:t>
            </a:r>
          </a:p>
          <a:p>
            <a:pPr lvl="1"/>
            <a:r>
              <a:rPr lang="en-US" dirty="0"/>
              <a:t>Chapter 13: Nonlinear Classification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Chapter 14: Classification Trees and Rule-Based Models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85770E00-4604-A706-2202-7441C90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2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5AEE-4D0C-5593-980A-21A2D9E1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54FDB86-C773-3E80-9E10-CBE3BA477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74867"/>
              </p:ext>
            </p:extLst>
          </p:nvPr>
        </p:nvGraphicFramePr>
        <p:xfrm>
          <a:off x="153952" y="1285262"/>
          <a:ext cx="10603187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3187">
                  <a:extLst>
                    <a:ext uri="{9D8B030D-6E8A-4147-A177-3AD203B41FA5}">
                      <a16:colId xmlns:a16="http://schemas.microsoft.com/office/drawing/2014/main" val="311246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###############################Boosting#########################################</a:t>
                      </a:r>
                    </a:p>
                    <a:p>
                      <a:r>
                        <a:rPr lang="en-US" dirty="0" err="1"/>
                        <a:t>gbmGrid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expand.grid</a:t>
                      </a:r>
                      <a:r>
                        <a:rPr lang="en-US" dirty="0"/>
                        <a:t>( </a:t>
                      </a:r>
                      <a:r>
                        <a:rPr lang="en-US" dirty="0" err="1"/>
                        <a:t>interaction.depth</a:t>
                      </a:r>
                      <a:r>
                        <a:rPr lang="en-US" dirty="0"/>
                        <a:t> = seq( 1, 7, by=2 ),</a:t>
                      </a:r>
                    </a:p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 err="1"/>
                        <a:t>n.trees</a:t>
                      </a:r>
                      <a:r>
                        <a:rPr lang="en-US" dirty="0"/>
                        <a:t> = seq( 100, 1000, by=100 ),</a:t>
                      </a:r>
                    </a:p>
                    <a:p>
                      <a:r>
                        <a:rPr lang="en-US" dirty="0"/>
                        <a:t>                       shrinkage = c(0.01, 0.1),</a:t>
                      </a:r>
                    </a:p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 err="1"/>
                        <a:t>n.minobsinnode</a:t>
                      </a:r>
                      <a:r>
                        <a:rPr lang="en-US" dirty="0"/>
                        <a:t> = 10 )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(476) </a:t>
                      </a:r>
                    </a:p>
                    <a:p>
                      <a:r>
                        <a:rPr lang="en-US" dirty="0" err="1"/>
                        <a:t>gbmTune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as.matrix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Smarket.train</a:t>
                      </a:r>
                      <a:r>
                        <a:rPr lang="en-US" dirty="0"/>
                        <a:t>[,1:8]),</a:t>
                      </a:r>
                    </a:p>
                    <a:p>
                      <a:r>
                        <a:rPr lang="en-US" dirty="0"/>
                        <a:t>               y = </a:t>
                      </a:r>
                      <a:r>
                        <a:rPr lang="en-US" dirty="0" err="1"/>
                        <a:t>Smarket.train$Direction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method = "</a:t>
                      </a:r>
                      <a:r>
                        <a:rPr lang="en-US" dirty="0" err="1"/>
                        <a:t>gbm</a:t>
                      </a:r>
                      <a:r>
                        <a:rPr lang="en-US" dirty="0"/>
                        <a:t>",</a:t>
                      </a:r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tuneGrid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gbmGrid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ctrl,</a:t>
                      </a:r>
                    </a:p>
                    <a:p>
                      <a:r>
                        <a:rPr lang="en-US" dirty="0"/>
                        <a:t>                 verbose = FALSE)</a:t>
                      </a:r>
                    </a:p>
                    <a:p>
                      <a:r>
                        <a:rPr lang="en-US" dirty="0" err="1"/>
                        <a:t>gbmTune</a:t>
                      </a:r>
                      <a:endParaRPr lang="en-US" dirty="0"/>
                    </a:p>
                    <a:p>
                      <a:r>
                        <a:rPr lang="en-US" dirty="0"/>
                        <a:t>plot(</a:t>
                      </a:r>
                      <a:r>
                        <a:rPr lang="en-US" dirty="0" err="1"/>
                        <a:t>gbmTune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auto.key</a:t>
                      </a:r>
                      <a:r>
                        <a:rPr lang="en-US" dirty="0"/>
                        <a:t> = list(columns = 4, lines = TRUE))</a:t>
                      </a:r>
                    </a:p>
                    <a:p>
                      <a:r>
                        <a:rPr lang="en-US" dirty="0"/>
                        <a:t>#variable importance</a:t>
                      </a:r>
                    </a:p>
                    <a:p>
                      <a:r>
                        <a:rPr lang="en-US" dirty="0" err="1"/>
                        <a:t>gbmImp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varImp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gbmTune</a:t>
                      </a:r>
                      <a:r>
                        <a:rPr lang="en-US" dirty="0"/>
                        <a:t>, scale = FALSE)</a:t>
                      </a:r>
                    </a:p>
                    <a:p>
                      <a:r>
                        <a:rPr lang="en-US" dirty="0" err="1"/>
                        <a:t>gbmImp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7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2993-C20C-5EC7-1FB9-D5F31116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tuning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B807-9862-E0AB-D9BF-4C4906FD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88252-88BF-D7F8-CD25-E4BAF4EC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97" y="1439173"/>
            <a:ext cx="4755969" cy="47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E7F5-155E-43F4-3E77-9E735769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6298-E041-5AA2-5E20-651A18F6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46ACD-F1DC-CBE6-0F18-F631BFEE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68" y="1423284"/>
            <a:ext cx="4708880" cy="47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5AEE-4D0C-5593-980A-21A2D9E1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Radom forest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54FDB86-C773-3E80-9E10-CBE3BA477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22804"/>
              </p:ext>
            </p:extLst>
          </p:nvPr>
        </p:nvGraphicFramePr>
        <p:xfrm>
          <a:off x="179831" y="1423284"/>
          <a:ext cx="10603187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3187">
                  <a:extLst>
                    <a:ext uri="{9D8B030D-6E8A-4147-A177-3AD203B41FA5}">
                      <a16:colId xmlns:a16="http://schemas.microsoft.com/office/drawing/2014/main" val="311246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##########################Random Forest######################################</a:t>
                      </a:r>
                    </a:p>
                    <a:p>
                      <a:r>
                        <a:rPr lang="en-US" dirty="0" err="1"/>
                        <a:t>mtryGrid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mtry</a:t>
                      </a:r>
                      <a:r>
                        <a:rPr lang="en-US" dirty="0"/>
                        <a:t> = 1:8) #since we only have 8 predictors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### Tune the model using cross-validation</a:t>
                      </a:r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(476)</a:t>
                      </a:r>
                    </a:p>
                    <a:p>
                      <a:r>
                        <a:rPr lang="en-US" dirty="0" err="1"/>
                        <a:t>rfTune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as.matrix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Smarket.train</a:t>
                      </a:r>
                      <a:r>
                        <a:rPr lang="en-US" dirty="0"/>
                        <a:t>[,1:8]),</a:t>
                      </a:r>
                    </a:p>
                    <a:p>
                      <a:r>
                        <a:rPr lang="en-US" dirty="0"/>
                        <a:t>               y = </a:t>
                      </a:r>
                      <a:r>
                        <a:rPr lang="en-US" dirty="0" err="1"/>
                        <a:t>Smarket.train$Direction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method = "rf",</a:t>
                      </a:r>
                    </a:p>
                    <a:p>
                      <a:r>
                        <a:rPr lang="en-US" dirty="0"/>
                        <a:t>                </a:t>
                      </a:r>
                      <a:r>
                        <a:rPr lang="en-US" dirty="0" err="1"/>
                        <a:t>tuneGrid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mtryGrid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</a:t>
                      </a:r>
                      <a:r>
                        <a:rPr lang="en-US" dirty="0" err="1"/>
                        <a:t>ntree</a:t>
                      </a:r>
                      <a:r>
                        <a:rPr lang="en-US" dirty="0"/>
                        <a:t> = 200,</a:t>
                      </a:r>
                    </a:p>
                    <a:p>
                      <a:r>
                        <a:rPr lang="en-US" dirty="0"/>
                        <a:t>                importance = TRUE,</a:t>
                      </a:r>
                    </a:p>
                    <a:p>
                      <a:r>
                        <a:rPr lang="en-US" dirty="0"/>
                        <a:t>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rfTune</a:t>
                      </a:r>
                      <a:endParaRPr lang="en-US" dirty="0"/>
                    </a:p>
                    <a:p>
                      <a:r>
                        <a:rPr lang="en-US" dirty="0"/>
                        <a:t>plot(</a:t>
                      </a:r>
                      <a:r>
                        <a:rPr lang="en-US" dirty="0" err="1"/>
                        <a:t>rfTune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6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2993-C20C-5EC7-1FB9-D5F31116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tuning parameter (</a:t>
            </a:r>
            <a:r>
              <a:rPr lang="en-US" dirty="0" err="1"/>
              <a:t>mtry</a:t>
            </a:r>
            <a:r>
              <a:rPr lang="en-US" dirty="0"/>
              <a:t> =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B807-9862-E0AB-D9BF-4C4906FD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2445-EBDC-B5C8-A474-F6157268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14" y="1632055"/>
            <a:ext cx="4348571" cy="43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6565-77DD-16B1-3827-FFA6B2A2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based on different models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A70FFF5-A02F-22CA-EEA8-1ABE95DB7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13469"/>
              </p:ext>
            </p:extLst>
          </p:nvPr>
        </p:nvGraphicFramePr>
        <p:xfrm>
          <a:off x="195532" y="1574321"/>
          <a:ext cx="8229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42376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 Predict the test set based on four models</a:t>
                      </a:r>
                    </a:p>
                    <a:p>
                      <a:r>
                        <a:rPr lang="en-US" dirty="0"/>
                        <a:t>#Classification Trees</a:t>
                      </a:r>
                    </a:p>
                    <a:p>
                      <a:r>
                        <a:rPr lang="en-US" dirty="0" err="1"/>
                        <a:t>Smarket.test$rpart</a:t>
                      </a:r>
                      <a:r>
                        <a:rPr lang="en-US" dirty="0"/>
                        <a:t>&lt;- predict(</a:t>
                      </a:r>
                      <a:r>
                        <a:rPr lang="en-US" dirty="0" err="1"/>
                        <a:t>rpartTune,Smarket.test</a:t>
                      </a:r>
                      <a:r>
                        <a:rPr lang="en-US" dirty="0"/>
                        <a:t>, type = "prob")[,1]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#Bagged Trees</a:t>
                      </a:r>
                    </a:p>
                    <a:p>
                      <a:r>
                        <a:rPr lang="en-US" dirty="0" err="1"/>
                        <a:t>Smarket.test$treebag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treebagTune,Smarket.test</a:t>
                      </a:r>
                      <a:r>
                        <a:rPr lang="en-US" dirty="0"/>
                        <a:t>, type = "prob")[,1]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#Boosting</a:t>
                      </a:r>
                    </a:p>
                    <a:p>
                      <a:r>
                        <a:rPr lang="en-US" dirty="0" err="1"/>
                        <a:t>Smarket.test$Boosting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gbmTune,Smarket.test</a:t>
                      </a:r>
                      <a:r>
                        <a:rPr lang="en-US" dirty="0"/>
                        <a:t>, type = "prob")[,1]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#Random Forest</a:t>
                      </a:r>
                    </a:p>
                    <a:p>
                      <a:r>
                        <a:rPr lang="en-US" dirty="0" err="1"/>
                        <a:t>Smarket.test$RF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rfTune,Smarket.test</a:t>
                      </a:r>
                      <a:r>
                        <a:rPr lang="en-US" dirty="0"/>
                        <a:t>, type = "prob")[,1]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A70FFF5-A02F-22CA-EEA8-1ABE95DB7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820353"/>
              </p:ext>
            </p:extLst>
          </p:nvPr>
        </p:nvGraphicFramePr>
        <p:xfrm>
          <a:off x="195532" y="802257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423766970"/>
                    </a:ext>
                  </a:extLst>
                </a:gridCol>
              </a:tblGrid>
              <a:tr h="4978304">
                <a:tc>
                  <a:txBody>
                    <a:bodyPr/>
                    <a:lstStyle/>
                    <a:p>
                      <a:r>
                        <a:rPr lang="en-US" dirty="0"/>
                        <a:t>#ROC for Classification Trees</a:t>
                      </a:r>
                    </a:p>
                    <a:p>
                      <a:r>
                        <a:rPr lang="en-US" dirty="0"/>
                        <a:t>RPARTROC &lt;- roc(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Smarket.test$rpart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plot(RPARTROC, col=1, </a:t>
                      </a:r>
                      <a:r>
                        <a:rPr lang="en-US" dirty="0" err="1"/>
                        <a:t>lty</a:t>
                      </a:r>
                      <a:r>
                        <a:rPr lang="en-US" dirty="0"/>
                        <a:t>=1, </a:t>
                      </a:r>
                      <a:r>
                        <a:rPr lang="en-US" dirty="0" err="1"/>
                        <a:t>lwd</a:t>
                      </a:r>
                      <a:r>
                        <a:rPr lang="en-US" dirty="0"/>
                        <a:t>=2)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#ROC for Bagged Trees</a:t>
                      </a:r>
                    </a:p>
                    <a:p>
                      <a:r>
                        <a:rPr lang="en-US" dirty="0"/>
                        <a:t>TREEBAGROC &lt;- roc(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Smarket.test$treebag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lines(TREEBAGROC, col=2, </a:t>
                      </a:r>
                      <a:r>
                        <a:rPr lang="en-US" dirty="0" err="1"/>
                        <a:t>lty</a:t>
                      </a:r>
                      <a:r>
                        <a:rPr lang="en-US" dirty="0"/>
                        <a:t>=2, </a:t>
                      </a:r>
                      <a:r>
                        <a:rPr lang="en-US" dirty="0" err="1"/>
                        <a:t>lwd</a:t>
                      </a:r>
                      <a:r>
                        <a:rPr lang="en-US" dirty="0"/>
                        <a:t>=2)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#ROC for Boosting</a:t>
                      </a:r>
                    </a:p>
                    <a:p>
                      <a:r>
                        <a:rPr lang="en-US" dirty="0" err="1"/>
                        <a:t>BoostingROC</a:t>
                      </a:r>
                      <a:r>
                        <a:rPr lang="en-US" dirty="0"/>
                        <a:t> &lt;- roc(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Smarket.test$Boosting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lines(</a:t>
                      </a:r>
                      <a:r>
                        <a:rPr lang="en-US" dirty="0" err="1"/>
                        <a:t>BoostingROC</a:t>
                      </a:r>
                      <a:r>
                        <a:rPr lang="en-US" dirty="0"/>
                        <a:t>, col=3, </a:t>
                      </a:r>
                      <a:r>
                        <a:rPr lang="en-US" dirty="0" err="1"/>
                        <a:t>lty</a:t>
                      </a:r>
                      <a:r>
                        <a:rPr lang="en-US" dirty="0"/>
                        <a:t>=3, </a:t>
                      </a:r>
                      <a:r>
                        <a:rPr lang="en-US" dirty="0" err="1"/>
                        <a:t>lwd</a:t>
                      </a:r>
                      <a:r>
                        <a:rPr lang="en-US" dirty="0"/>
                        <a:t>=2)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#ROC for Random Forest</a:t>
                      </a:r>
                    </a:p>
                    <a:p>
                      <a:r>
                        <a:rPr lang="en-US" dirty="0"/>
                        <a:t>RFROC &lt;- roc(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Smarket.test$RF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lines(RFROC, col=4, </a:t>
                      </a:r>
                      <a:r>
                        <a:rPr lang="en-US" dirty="0" err="1"/>
                        <a:t>lty</a:t>
                      </a:r>
                      <a:r>
                        <a:rPr lang="en-US" dirty="0"/>
                        <a:t>=4, </a:t>
                      </a:r>
                      <a:r>
                        <a:rPr lang="en-US" dirty="0" err="1"/>
                        <a:t>lwd</a:t>
                      </a:r>
                      <a:r>
                        <a:rPr lang="en-US" dirty="0"/>
                        <a:t>=2)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legend('</a:t>
                      </a:r>
                      <a:r>
                        <a:rPr lang="en-US" dirty="0" err="1"/>
                        <a:t>bottomright</a:t>
                      </a:r>
                      <a:r>
                        <a:rPr lang="en-US" dirty="0"/>
                        <a:t>', c('</a:t>
                      </a:r>
                      <a:r>
                        <a:rPr lang="en-US" dirty="0" err="1"/>
                        <a:t>RPART','Bagged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Tree','Boosting','Random</a:t>
                      </a:r>
                      <a:r>
                        <a:rPr lang="en-US" dirty="0"/>
                        <a:t> Forest'), col=1:4, </a:t>
                      </a:r>
                      <a:r>
                        <a:rPr lang="en-US" dirty="0" err="1"/>
                        <a:t>lty</a:t>
                      </a:r>
                      <a:r>
                        <a:rPr lang="en-US" dirty="0"/>
                        <a:t>=1:4,lwd=2)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72F-1D73-6D1C-EEB0-80096552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of different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7DA34-D799-C871-971C-3661E57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93" y="1277927"/>
            <a:ext cx="5048558" cy="50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0EEB-D877-1F2A-1882-87911359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 of different models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78568FB-01B3-9E02-944F-206EA9991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82480"/>
              </p:ext>
            </p:extLst>
          </p:nvPr>
        </p:nvGraphicFramePr>
        <p:xfrm>
          <a:off x="109268" y="1488057"/>
          <a:ext cx="10570234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0234">
                  <a:extLst>
                    <a:ext uri="{9D8B030D-6E8A-4147-A177-3AD203B41FA5}">
                      <a16:colId xmlns:a16="http://schemas.microsoft.com/office/drawing/2014/main" val="242376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#Confusion matrix of Classification Trees</a:t>
                      </a:r>
                    </a:p>
                    <a:p>
                      <a:r>
                        <a:rPr lang="en-US" dirty="0" err="1"/>
                        <a:t>confusionMatrix</a:t>
                      </a:r>
                      <a:r>
                        <a:rPr lang="en-US" dirty="0"/>
                        <a:t>(data = predict(</a:t>
                      </a:r>
                      <a:r>
                        <a:rPr lang="en-US" dirty="0" err="1"/>
                        <a:t>rpartTune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</a:t>
                      </a:r>
                      <a:r>
                        <a:rPr lang="en-US" dirty="0"/>
                        <a:t>), reference = 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#Confusion Matrix of Bagged Trees</a:t>
                      </a:r>
                    </a:p>
                    <a:p>
                      <a:r>
                        <a:rPr lang="en-US" dirty="0" err="1"/>
                        <a:t>confusionMatrix</a:t>
                      </a:r>
                      <a:r>
                        <a:rPr lang="en-US" dirty="0"/>
                        <a:t>(data = predict(</a:t>
                      </a:r>
                      <a:r>
                        <a:rPr lang="en-US" dirty="0" err="1"/>
                        <a:t>treebagTune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</a:t>
                      </a:r>
                      <a:r>
                        <a:rPr lang="en-US" dirty="0"/>
                        <a:t>), reference = 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#Confusion matrix of Boosting</a:t>
                      </a:r>
                    </a:p>
                    <a:p>
                      <a:r>
                        <a:rPr lang="en-US" dirty="0" err="1"/>
                        <a:t>confusionMatrix</a:t>
                      </a:r>
                      <a:r>
                        <a:rPr lang="en-US" dirty="0"/>
                        <a:t>(data = predict(</a:t>
                      </a:r>
                      <a:r>
                        <a:rPr lang="en-US" dirty="0" err="1"/>
                        <a:t>gbmTune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</a:t>
                      </a:r>
                      <a:r>
                        <a:rPr lang="en-US" dirty="0"/>
                        <a:t>), reference = 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#Confusion matrix of Random Forest</a:t>
                      </a:r>
                    </a:p>
                    <a:p>
                      <a:r>
                        <a:rPr lang="en-US" dirty="0" err="1"/>
                        <a:t>confusionMatrix</a:t>
                      </a:r>
                      <a:r>
                        <a:rPr lang="en-US" dirty="0"/>
                        <a:t>(data = predict(</a:t>
                      </a:r>
                      <a:r>
                        <a:rPr lang="en-US" dirty="0" err="1"/>
                        <a:t>rfTune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Smarket.test</a:t>
                      </a:r>
                      <a:r>
                        <a:rPr lang="en-US" dirty="0"/>
                        <a:t>), reference = </a:t>
                      </a:r>
                      <a:r>
                        <a:rPr lang="en-US" dirty="0" err="1"/>
                        <a:t>Smarket.test$Direction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02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DC7-95A8-77EE-7248-54441EC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output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605C03-3BB8-0357-7DAC-F20F3030C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46255"/>
              </p:ext>
            </p:extLst>
          </p:nvPr>
        </p:nvGraphicFramePr>
        <p:xfrm>
          <a:off x="1229743" y="178934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031">
                  <a:extLst>
                    <a:ext uri="{9D8B030D-6E8A-4147-A177-3AD203B41FA5}">
                      <a16:colId xmlns:a16="http://schemas.microsoft.com/office/drawing/2014/main" val="2236600342"/>
                    </a:ext>
                  </a:extLst>
                </a:gridCol>
                <a:gridCol w="1289169">
                  <a:extLst>
                    <a:ext uri="{9D8B030D-6E8A-4147-A177-3AD203B41FA5}">
                      <a16:colId xmlns:a16="http://schemas.microsoft.com/office/drawing/2014/main" val="33986586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0542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76503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268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Sensitivity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Specificity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1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Bagged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6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25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C543-4B97-71B1-F008-DB767443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D560-C4B4-0A05-FF22-11599F48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types of tree-based classification models</a:t>
            </a:r>
          </a:p>
          <a:p>
            <a:pPr lvl="1"/>
            <a:r>
              <a:rPr lang="en-US" dirty="0"/>
              <a:t>Basic classification trees</a:t>
            </a:r>
          </a:p>
          <a:p>
            <a:pPr lvl="1"/>
            <a:r>
              <a:rPr lang="en-US" dirty="0"/>
              <a:t>Bagged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Boosted trees</a:t>
            </a:r>
          </a:p>
          <a:p>
            <a:r>
              <a:rPr lang="en-US" dirty="0"/>
              <a:t>R demonstrations for the stock market data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A9934039-919F-D7DA-CFA3-9A3DC96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19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D7F5-B41A-DF4C-633F-C7EC363E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comparisons based on </a:t>
            </a:r>
            <a:r>
              <a:rPr lang="en-US" dirty="0">
                <a:solidFill>
                  <a:srgbClr val="FF0000"/>
                </a:solidFill>
              </a:rPr>
              <a:t>resamples</a:t>
            </a:r>
            <a:r>
              <a:rPr lang="en-US" dirty="0"/>
              <a:t> of Training data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B9B2D48-E9A1-9392-731C-D87647836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891283"/>
              </p:ext>
            </p:extLst>
          </p:nvPr>
        </p:nvGraphicFramePr>
        <p:xfrm>
          <a:off x="161027" y="1423284"/>
          <a:ext cx="82296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423766970"/>
                    </a:ext>
                  </a:extLst>
                </a:gridCol>
              </a:tblGrid>
              <a:tr h="3002067">
                <a:tc>
                  <a:txBody>
                    <a:bodyPr/>
                    <a:lstStyle/>
                    <a:p>
                      <a:r>
                        <a:rPr lang="en-US" dirty="0"/>
                        <a:t>#Resamples of </a:t>
                      </a:r>
                      <a:r>
                        <a:rPr lang="en-US" dirty="0" err="1"/>
                        <a:t>Tranining</a:t>
                      </a:r>
                      <a:r>
                        <a:rPr lang="en-US" dirty="0"/>
                        <a:t> data</a:t>
                      </a:r>
                    </a:p>
                    <a:p>
                      <a:r>
                        <a:rPr lang="en-US" dirty="0"/>
                        <a:t>res = resamples(list(RPART = </a:t>
                      </a:r>
                      <a:r>
                        <a:rPr lang="en-US" dirty="0" err="1"/>
                        <a:t>rpartTune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BaggedTree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treebagTune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Boosting = </a:t>
                      </a:r>
                      <a:r>
                        <a:rPr lang="en-US" dirty="0" err="1"/>
                        <a:t>gbmTune</a:t>
                      </a:r>
                      <a:r>
                        <a:rPr lang="en-US" dirty="0"/>
                        <a:t>, RF = </a:t>
                      </a:r>
                      <a:r>
                        <a:rPr lang="en-US" dirty="0" err="1"/>
                        <a:t>rfTune</a:t>
                      </a:r>
                      <a:r>
                        <a:rPr lang="en-US" dirty="0"/>
                        <a:t> ))</a:t>
                      </a:r>
                    </a:p>
                    <a:p>
                      <a:r>
                        <a:rPr lang="en-US" dirty="0" err="1"/>
                        <a:t>dotplot</a:t>
                      </a:r>
                      <a:r>
                        <a:rPr lang="en-US" dirty="0"/>
                        <a:t>(res)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#We can add the models </a:t>
                      </a:r>
                      <a:r>
                        <a:rPr lang="en-US"/>
                        <a:t>from Chapters </a:t>
                      </a:r>
                      <a:r>
                        <a:rPr lang="en-US" dirty="0"/>
                        <a:t>12 and 13</a:t>
                      </a:r>
                    </a:p>
                    <a:p>
                      <a:r>
                        <a:rPr lang="en-US" dirty="0"/>
                        <a:t>res2 = resamples(list(Logistic = </a:t>
                      </a:r>
                      <a:r>
                        <a:rPr lang="en-US" dirty="0" err="1"/>
                        <a:t>logisticTune</a:t>
                      </a:r>
                      <a:r>
                        <a:rPr lang="en-US" dirty="0"/>
                        <a:t>, LDA =</a:t>
                      </a:r>
                      <a:r>
                        <a:rPr lang="en-US" dirty="0" err="1"/>
                        <a:t>ldaTune,PLSDA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plsdaTune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Penalized = </a:t>
                      </a:r>
                      <a:r>
                        <a:rPr lang="en-US" dirty="0" err="1"/>
                        <a:t>glmnTune</a:t>
                      </a:r>
                      <a:r>
                        <a:rPr lang="en-US" dirty="0"/>
                        <a:t>, NSC = </a:t>
                      </a:r>
                      <a:r>
                        <a:rPr lang="en-US" dirty="0" err="1"/>
                        <a:t>nscTune,QDA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QDATune</a:t>
                      </a:r>
                      <a:r>
                        <a:rPr lang="en-US" dirty="0"/>
                        <a:t>, RDA =</a:t>
                      </a:r>
                      <a:r>
                        <a:rPr lang="en-US" dirty="0" err="1"/>
                        <a:t>RDATune,MDA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MDATune</a:t>
                      </a:r>
                      <a:r>
                        <a:rPr lang="en-US" dirty="0"/>
                        <a:t>, NB = </a:t>
                      </a:r>
                      <a:r>
                        <a:rPr lang="en-US" dirty="0" err="1"/>
                        <a:t>NBTune</a:t>
                      </a:r>
                      <a:r>
                        <a:rPr lang="en-US" dirty="0"/>
                        <a:t>, KNN = </a:t>
                      </a:r>
                      <a:r>
                        <a:rPr lang="en-US" dirty="0" err="1"/>
                        <a:t>KNNTune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NN = </a:t>
                      </a:r>
                      <a:r>
                        <a:rPr lang="en-US" dirty="0" err="1"/>
                        <a:t>NNTune</a:t>
                      </a:r>
                      <a:r>
                        <a:rPr lang="en-US" dirty="0"/>
                        <a:t>, FDA = </a:t>
                      </a:r>
                      <a:r>
                        <a:rPr lang="en-US" dirty="0" err="1"/>
                        <a:t>FDATune</a:t>
                      </a:r>
                      <a:r>
                        <a:rPr lang="en-US" dirty="0"/>
                        <a:t>, SVM = </a:t>
                      </a:r>
                      <a:r>
                        <a:rPr lang="en-US" dirty="0" err="1"/>
                        <a:t>SVMTune</a:t>
                      </a:r>
                      <a:r>
                        <a:rPr lang="en-US" dirty="0"/>
                        <a:t>, RPART = </a:t>
                      </a:r>
                      <a:r>
                        <a:rPr lang="en-US" dirty="0" err="1"/>
                        <a:t>rpartTune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BaggedTree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treebagTune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Boosting = </a:t>
                      </a:r>
                      <a:r>
                        <a:rPr lang="en-US" dirty="0" err="1"/>
                        <a:t>gbmTune</a:t>
                      </a:r>
                      <a:r>
                        <a:rPr lang="en-US" dirty="0"/>
                        <a:t>, RF = </a:t>
                      </a:r>
                      <a:r>
                        <a:rPr lang="en-US" dirty="0" err="1"/>
                        <a:t>rfTune</a:t>
                      </a:r>
                      <a:r>
                        <a:rPr lang="en-US" dirty="0"/>
                        <a:t> ))</a:t>
                      </a:r>
                    </a:p>
                    <a:p>
                      <a:r>
                        <a:rPr lang="en-US" dirty="0" err="1"/>
                        <a:t>dotplot</a:t>
                      </a:r>
                      <a:r>
                        <a:rPr lang="en-US" dirty="0"/>
                        <a:t>(res2)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92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D7C72-5D36-1D6E-B197-56712BD3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27" y="753410"/>
            <a:ext cx="5359145" cy="53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57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0B62-2566-EFA5-0227-12F9E25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 from Chapters 12, 13, and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B6B-2628-A07A-7AD6-98B584C5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F30AC-2212-9841-A537-870C452C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15" y="1423284"/>
            <a:ext cx="4755969" cy="47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Basic classification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14: Classification Trees and Rule-Based Models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16C21A8-72C0-99DC-3216-9C28060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Chapter 8, we discussed tree-based models for regression.</a:t>
            </a:r>
          </a:p>
          <a:p>
            <a:r>
              <a:rPr lang="en-US" dirty="0"/>
              <a:t>In this chapter, we study tree-based models for classification</a:t>
            </a:r>
          </a:p>
          <a:p>
            <a:pPr lvl="1"/>
            <a:r>
              <a:rPr lang="en-US" dirty="0"/>
              <a:t>Classification tree analysis: the predicted outcome is the class (discrete) to which the data belongs</a:t>
            </a:r>
          </a:p>
        </p:txBody>
      </p:sp>
    </p:spTree>
    <p:extLst>
      <p:ext uri="{BB962C8B-B14F-4D97-AF65-F5344CB8AC3E}">
        <p14:creationId xmlns:p14="http://schemas.microsoft.com/office/powerpoint/2010/main" val="8216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tree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classification problem that involves nominal data. </a:t>
            </a:r>
          </a:p>
          <a:p>
            <a:pPr lvl="1"/>
            <a:r>
              <a:rPr lang="en-US" dirty="0"/>
              <a:t>Data described by a list of attributes (e.g., categorizing people as short or tall using gender, height, age, and ethnicity) </a:t>
            </a:r>
          </a:p>
          <a:p>
            <a:r>
              <a:rPr lang="en-US" dirty="0"/>
              <a:t>How can we use such nominal data for classification? </a:t>
            </a:r>
          </a:p>
          <a:p>
            <a:r>
              <a:rPr lang="en-US" dirty="0"/>
              <a:t>How can we learn the categories of such data? </a:t>
            </a:r>
          </a:p>
          <a:p>
            <a:r>
              <a:rPr lang="en-US" dirty="0"/>
              <a:t>Nonparametric methods such as decision trees provide a way to deal with such data.</a:t>
            </a:r>
          </a:p>
        </p:txBody>
      </p:sp>
    </p:spTree>
    <p:extLst>
      <p:ext uri="{BB962C8B-B14F-4D97-AF65-F5344CB8AC3E}">
        <p14:creationId xmlns:p14="http://schemas.microsoft.com/office/powerpoint/2010/main" val="331732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6115-FBBD-2435-7722-CD7AF4E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D70D-FC3F-08DF-D9EB-41159199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B3573-EA96-5242-9BEB-1A0A71CF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78" y="1539377"/>
            <a:ext cx="6231934" cy="34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A3B-FC09-928D-5D4A-2C545F5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C1A9-C9CC-18AD-5871-96C4BA88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Tree-based methods are simple and useful for interpretation. </a:t>
            </a:r>
          </a:p>
          <a:p>
            <a:r>
              <a:rPr lang="en-US" dirty="0"/>
              <a:t>However, they typically are not competitive with the best supervised learning approaches in terms of prediction accuracy. </a:t>
            </a:r>
          </a:p>
          <a:p>
            <a:r>
              <a:rPr lang="en-US" dirty="0"/>
              <a:t>We could use bagging, random forests, and boosting to grow multiple trees which are then combined to yield a single consensus prediction. </a:t>
            </a:r>
          </a:p>
          <a:p>
            <a:r>
              <a:rPr lang="en-US" dirty="0"/>
              <a:t>Combining a large number of trees can often result in dramatic improvements in prediction accuracy, at the expense of some loss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6799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78C6-65C2-BC5C-D958-3531E8EC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D09D-4142-EB43-3693-D9411627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CART (Classification and Regression Trees) is developed by </a:t>
            </a:r>
            <a:r>
              <a:rPr lang="en-US" dirty="0" err="1"/>
              <a:t>Breiman</a:t>
            </a:r>
            <a:r>
              <a:rPr lang="en-US" dirty="0"/>
              <a:t>, Friedman, </a:t>
            </a:r>
            <a:r>
              <a:rPr lang="en-US" dirty="0" err="1"/>
              <a:t>Olshen</a:t>
            </a:r>
            <a:r>
              <a:rPr lang="en-US" dirty="0"/>
              <a:t> and Stone </a:t>
            </a:r>
          </a:p>
          <a:p>
            <a:pPr lvl="1"/>
            <a:r>
              <a:rPr lang="en-US" dirty="0"/>
              <a:t>CART is the trademarked name of a particular software implementation of these ideas </a:t>
            </a:r>
          </a:p>
          <a:p>
            <a:pPr lvl="1"/>
            <a:r>
              <a:rPr lang="en-US" dirty="0"/>
              <a:t>tree() has been used in R</a:t>
            </a:r>
          </a:p>
          <a:p>
            <a:r>
              <a:rPr lang="en-US" dirty="0"/>
              <a:t>Hence, Recursive </a:t>
            </a:r>
            <a:r>
              <a:rPr lang="en-US" dirty="0" err="1"/>
              <a:t>PARTitioning</a:t>
            </a:r>
            <a:r>
              <a:rPr lang="en-US" dirty="0"/>
              <a:t> (</a:t>
            </a:r>
            <a:r>
              <a:rPr lang="en-US" dirty="0" err="1"/>
              <a:t>rpart</a:t>
            </a:r>
            <a:r>
              <a:rPr lang="en-US" dirty="0"/>
              <a:t>) was chosen 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rpart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has now become more common than the original and more descriptive “cart” </a:t>
            </a:r>
          </a:p>
          <a:p>
            <a:r>
              <a:rPr lang="en-US" dirty="0"/>
              <a:t>An introduction of </a:t>
            </a:r>
            <a:r>
              <a:rPr lang="en-US" dirty="0" err="1"/>
              <a:t>rpart</a:t>
            </a:r>
            <a:r>
              <a:rPr lang="en-US" dirty="0"/>
              <a:t>() can be found [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] </a:t>
            </a:r>
          </a:p>
          <a:p>
            <a:r>
              <a:rPr lang="en-US" dirty="0"/>
              <a:t>We look at the stock market data using 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398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16366C5ECADB4485298904C3B06167" ma:contentTypeVersion="14" ma:contentTypeDescription="Create a new document." ma:contentTypeScope="" ma:versionID="df12866ad10827026b4732572d7cf070">
  <xsd:schema xmlns:xsd="http://www.w3.org/2001/XMLSchema" xmlns:xs="http://www.w3.org/2001/XMLSchema" xmlns:p="http://schemas.microsoft.com/office/2006/metadata/properties" xmlns:ns3="cdcbbc24-cc3f-469f-b800-4c6b93d22b18" xmlns:ns4="da3d687a-66d5-413f-9f22-8fc148be0d2a" targetNamespace="http://schemas.microsoft.com/office/2006/metadata/properties" ma:root="true" ma:fieldsID="aa2075b3b57e31f202ba22185f5c2e53" ns3:_="" ns4:_="">
    <xsd:import namespace="cdcbbc24-cc3f-469f-b800-4c6b93d22b18"/>
    <xsd:import namespace="da3d687a-66d5-413f-9f22-8fc148be0d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bbc24-cc3f-469f-b800-4c6b93d22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d687a-66d5-413f-9f22-8fc148be0d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06D16-F9E3-404F-9792-5315496D896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da3d687a-66d5-413f-9f22-8fc148be0d2a"/>
    <ds:schemaRef ds:uri="cdcbbc24-cc3f-469f-b800-4c6b93d22b18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11F64F-BD5E-46B6-8EDC-CE4655EEC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cbbc24-cc3f-469f-b800-4c6b93d22b18"/>
    <ds:schemaRef ds:uri="da3d687a-66d5-413f-9f22-8fc148be0d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FFE8CC-EB24-426D-BC1E-655E652A52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20179</TotalTime>
  <Words>1839</Words>
  <Application>Microsoft Office PowerPoint</Application>
  <PresentationFormat>Widescreen</PresentationFormat>
  <Paragraphs>252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Predictive Modeling </vt:lpstr>
      <vt:lpstr>Overview</vt:lpstr>
      <vt:lpstr>Tree-based classification models</vt:lpstr>
      <vt:lpstr>Basic classification trees</vt:lpstr>
      <vt:lpstr>Overview</vt:lpstr>
      <vt:lpstr>Overview of a tree </vt:lpstr>
      <vt:lpstr>Overview of a tree </vt:lpstr>
      <vt:lpstr>Pros and cons</vt:lpstr>
      <vt:lpstr>rpart</vt:lpstr>
      <vt:lpstr>Classification trees</vt:lpstr>
      <vt:lpstr>Node impurity measures for classification</vt:lpstr>
      <vt:lpstr>Summary of learning classification trees</vt:lpstr>
      <vt:lpstr>Summary of learning classification trees</vt:lpstr>
      <vt:lpstr>The stock market data</vt:lpstr>
      <vt:lpstr>A train control function </vt:lpstr>
      <vt:lpstr>Classification trees</vt:lpstr>
      <vt:lpstr>The tuning parameter </vt:lpstr>
      <vt:lpstr>Bagged trees </vt:lpstr>
      <vt:lpstr>Bagged tree output</vt:lpstr>
      <vt:lpstr>Boosting</vt:lpstr>
      <vt:lpstr>The tuning parameter</vt:lpstr>
      <vt:lpstr>Variable importance </vt:lpstr>
      <vt:lpstr>Radom forest</vt:lpstr>
      <vt:lpstr>The tuning parameter (mtry = 6)</vt:lpstr>
      <vt:lpstr>Prediction based on different models </vt:lpstr>
      <vt:lpstr>PowerPoint Presentation</vt:lpstr>
      <vt:lpstr>Roc curves of different models </vt:lpstr>
      <vt:lpstr>Confusion matrices of different models </vt:lpstr>
      <vt:lpstr>Summary of output </vt:lpstr>
      <vt:lpstr>Model comparisons based on resamples of Training data</vt:lpstr>
      <vt:lpstr>PowerPoint Presentation</vt:lpstr>
      <vt:lpstr>Model comparisons from Chapters 12, 13, and 14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min wang</cp:lastModifiedBy>
  <cp:revision>348</cp:revision>
  <dcterms:created xsi:type="dcterms:W3CDTF">2018-12-23T22:17:12Z</dcterms:created>
  <dcterms:modified xsi:type="dcterms:W3CDTF">2022-07-20T04:26:26Z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0x010100B816366C5ECADB4485298904C3B06167</vt:lpwstr>
  </property>
</Properties>
</file>