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1" r:id="rId2"/>
    <p:sldId id="388" r:id="rId3"/>
    <p:sldId id="258" r:id="rId4"/>
    <p:sldId id="370" r:id="rId5"/>
    <p:sldId id="399" r:id="rId6"/>
    <p:sldId id="389" r:id="rId7"/>
    <p:sldId id="390" r:id="rId8"/>
    <p:sldId id="398" r:id="rId9"/>
    <p:sldId id="391" r:id="rId10"/>
    <p:sldId id="392" r:id="rId11"/>
    <p:sldId id="393" r:id="rId12"/>
    <p:sldId id="394" r:id="rId13"/>
    <p:sldId id="395" r:id="rId14"/>
    <p:sldId id="352" r:id="rId15"/>
    <p:sldId id="353" r:id="rId16"/>
    <p:sldId id="396" r:id="rId17"/>
    <p:sldId id="326" r:id="rId18"/>
    <p:sldId id="354" r:id="rId19"/>
    <p:sldId id="357" r:id="rId20"/>
    <p:sldId id="358" r:id="rId21"/>
    <p:sldId id="359" r:id="rId22"/>
    <p:sldId id="397" r:id="rId23"/>
    <p:sldId id="348" r:id="rId24"/>
    <p:sldId id="329" r:id="rId25"/>
    <p:sldId id="312" r:id="rId26"/>
    <p:sldId id="361" r:id="rId27"/>
    <p:sldId id="362" r:id="rId28"/>
    <p:sldId id="363" r:id="rId29"/>
    <p:sldId id="349" r:id="rId30"/>
    <p:sldId id="365" r:id="rId31"/>
    <p:sldId id="330" r:id="rId32"/>
    <p:sldId id="366" r:id="rId33"/>
    <p:sldId id="367" r:id="rId34"/>
    <p:sldId id="368" r:id="rId35"/>
    <p:sldId id="371" r:id="rId36"/>
    <p:sldId id="372" r:id="rId37"/>
    <p:sldId id="379" r:id="rId38"/>
    <p:sldId id="380" r:id="rId39"/>
    <p:sldId id="313" r:id="rId40"/>
    <p:sldId id="375" r:id="rId41"/>
    <p:sldId id="381" r:id="rId42"/>
    <p:sldId id="376" r:id="rId43"/>
    <p:sldId id="382" r:id="rId44"/>
    <p:sldId id="378" r:id="rId45"/>
    <p:sldId id="374" r:id="rId46"/>
    <p:sldId id="377" r:id="rId47"/>
    <p:sldId id="333" r:id="rId48"/>
    <p:sldId id="383" r:id="rId49"/>
    <p:sldId id="385" r:id="rId50"/>
    <p:sldId id="386" r:id="rId51"/>
    <p:sldId id="387" r:id="rId52"/>
    <p:sldId id="314" r:id="rId53"/>
    <p:sldId id="338" r:id="rId54"/>
    <p:sldId id="339" r:id="rId55"/>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2022/5/29</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2022/5/29</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2022/5/29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rdocumentation.org/packages/kernlab/versions/0.9-29/topics/siges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lnSpcReduction="10000"/>
          </a:bodyPr>
          <a:lstStyle/>
          <a:p>
            <a:r>
              <a:rPr lang="en-US" altLang="zh-CN" b="1" dirty="0">
                <a:solidFill>
                  <a:schemeClr val="accent1">
                    <a:lumMod val="50000"/>
                  </a:schemeClr>
                </a:solidFill>
              </a:rPr>
              <a:t> Chapter 4: Over-fitting and model tuning</a:t>
            </a:r>
          </a:p>
          <a:p>
            <a:endParaRPr lang="en-US" altLang="zh-CN" b="1" dirty="0">
              <a:solidFill>
                <a:schemeClr val="accent1">
                  <a:lumMod val="50000"/>
                </a:schemeClr>
              </a:solidFill>
            </a:endParaRP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551F-6F2C-B354-1760-9D7D13F77749}"/>
              </a:ext>
            </a:extLst>
          </p:cNvPr>
          <p:cNvSpPr>
            <a:spLocks noGrp="1"/>
          </p:cNvSpPr>
          <p:nvPr>
            <p:ph type="title"/>
          </p:nvPr>
        </p:nvSpPr>
        <p:spPr/>
        <p:txBody>
          <a:bodyPr/>
          <a:lstStyle/>
          <a:p>
            <a:r>
              <a:rPr lang="en-US" dirty="0"/>
              <a:t>Comments on </a:t>
            </a:r>
            <a:r>
              <a:rPr lang="en-US" dirty="0" err="1"/>
              <a:t>kNN</a:t>
            </a:r>
            <a:r>
              <a:rPr lang="en-US" dirty="0"/>
              <a:t> methods</a:t>
            </a:r>
          </a:p>
        </p:txBody>
      </p:sp>
      <p:sp>
        <p:nvSpPr>
          <p:cNvPr id="3" name="Content Placeholder 2">
            <a:extLst>
              <a:ext uri="{FF2B5EF4-FFF2-40B4-BE49-F238E27FC236}">
                <a16:creationId xmlns:a16="http://schemas.microsoft.com/office/drawing/2014/main" id="{F37410DF-5D3B-1BC6-438E-E9B18415363F}"/>
              </a:ext>
            </a:extLst>
          </p:cNvPr>
          <p:cNvSpPr>
            <a:spLocks noGrp="1"/>
          </p:cNvSpPr>
          <p:nvPr>
            <p:ph idx="1"/>
          </p:nvPr>
        </p:nvSpPr>
        <p:spPr/>
        <p:txBody>
          <a:bodyPr/>
          <a:lstStyle/>
          <a:p>
            <a:r>
              <a:rPr lang="en-US" sz="3200" dirty="0"/>
              <a:t>The previous panels show </a:t>
            </a:r>
            <a:r>
              <a:rPr lang="en-US" sz="3200" dirty="0" err="1"/>
              <a:t>kNN</a:t>
            </a:r>
            <a:r>
              <a:rPr lang="en-US" sz="3200" dirty="0"/>
              <a:t> with different values of k (i.e., </a:t>
            </a:r>
            <a:r>
              <a:rPr lang="en-US" sz="3200" i="1" dirty="0"/>
              <a:t>k=1</a:t>
            </a:r>
            <a:r>
              <a:rPr lang="en-US" sz="3200" dirty="0"/>
              <a:t> and </a:t>
            </a:r>
            <a:r>
              <a:rPr lang="en-US" sz="3200" i="1" dirty="0"/>
              <a:t>k = 100</a:t>
            </a:r>
            <a:r>
              <a:rPr lang="en-US" sz="3200" dirty="0"/>
              <a:t>) and their associated class boundaries.</a:t>
            </a:r>
          </a:p>
          <a:p>
            <a:pPr marL="0" indent="0">
              <a:buNone/>
            </a:pPr>
            <a:endParaRPr lang="en-US" dirty="0"/>
          </a:p>
          <a:p>
            <a:r>
              <a:rPr lang="en-US" sz="3200" dirty="0"/>
              <a:t>How do we determine an optimal value for </a:t>
            </a:r>
            <a:r>
              <a:rPr lang="en-US" sz="3200" i="1" dirty="0"/>
              <a:t>k</a:t>
            </a:r>
            <a:r>
              <a:rPr lang="en-US" sz="3200" dirty="0"/>
              <a:t>?</a:t>
            </a:r>
          </a:p>
          <a:p>
            <a:pPr lvl="1"/>
            <a:r>
              <a:rPr lang="en-US" dirty="0"/>
              <a:t>We may apply the KNN method available at the caret’s </a:t>
            </a:r>
            <a:r>
              <a:rPr lang="en-US" i="1" dirty="0"/>
              <a:t>train</a:t>
            </a:r>
            <a:r>
              <a:rPr lang="en-US" dirty="0"/>
              <a:t> package.</a:t>
            </a:r>
          </a:p>
          <a:p>
            <a:endParaRPr lang="en-US" dirty="0"/>
          </a:p>
        </p:txBody>
      </p:sp>
    </p:spTree>
    <p:extLst>
      <p:ext uri="{BB962C8B-B14F-4D97-AF65-F5344CB8AC3E}">
        <p14:creationId xmlns:p14="http://schemas.microsoft.com/office/powerpoint/2010/main" val="8008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91A3-02EE-2CFE-0DE1-9DDD21D65EAC}"/>
              </a:ext>
            </a:extLst>
          </p:cNvPr>
          <p:cNvSpPr>
            <a:spLocks noGrp="1"/>
          </p:cNvSpPr>
          <p:nvPr>
            <p:ph type="title"/>
          </p:nvPr>
        </p:nvSpPr>
        <p:spPr/>
        <p:txBody>
          <a:bodyPr/>
          <a:lstStyle/>
          <a:p>
            <a:r>
              <a:rPr lang="en-US" dirty="0"/>
              <a:t>Apply </a:t>
            </a:r>
            <a:r>
              <a:rPr lang="en-US" dirty="0" err="1"/>
              <a:t>kNN</a:t>
            </a:r>
            <a:endParaRPr lang="en-US" dirty="0"/>
          </a:p>
        </p:txBody>
      </p:sp>
      <p:graphicFrame>
        <p:nvGraphicFramePr>
          <p:cNvPr id="4" name="Content Placeholder 5">
            <a:extLst>
              <a:ext uri="{FF2B5EF4-FFF2-40B4-BE49-F238E27FC236}">
                <a16:creationId xmlns:a16="http://schemas.microsoft.com/office/drawing/2014/main" id="{AFA903D2-13DB-AEB0-49C8-A62BBF989621}"/>
              </a:ext>
            </a:extLst>
          </p:cNvPr>
          <p:cNvGraphicFramePr>
            <a:graphicFrameLocks/>
          </p:cNvGraphicFramePr>
          <p:nvPr>
            <p:extLst>
              <p:ext uri="{D42A27DB-BD31-4B8C-83A1-F6EECF244321}">
                <p14:modId xmlns:p14="http://schemas.microsoft.com/office/powerpoint/2010/main" val="3343274571"/>
              </p:ext>
            </p:extLst>
          </p:nvPr>
        </p:nvGraphicFramePr>
        <p:xfrm>
          <a:off x="115824" y="1633728"/>
          <a:ext cx="11396472" cy="2892552"/>
        </p:xfrm>
        <a:graphic>
          <a:graphicData uri="http://schemas.openxmlformats.org/drawingml/2006/table">
            <a:tbl>
              <a:tblPr firstRow="1" bandRow="1">
                <a:tableStyleId>{5940675A-B579-460E-94D1-54222C63F5DA}</a:tableStyleId>
              </a:tblPr>
              <a:tblGrid>
                <a:gridCol w="11396472">
                  <a:extLst>
                    <a:ext uri="{9D8B030D-6E8A-4147-A177-3AD203B41FA5}">
                      <a16:colId xmlns:a16="http://schemas.microsoft.com/office/drawing/2014/main" val="2679977747"/>
                    </a:ext>
                  </a:extLst>
                </a:gridCol>
              </a:tblGrid>
              <a:tr h="2892552">
                <a:tc>
                  <a:txBody>
                    <a:bodyPr/>
                    <a:lstStyle/>
                    <a:p>
                      <a:r>
                        <a:rPr lang="en-US" sz="2000" dirty="0"/>
                        <a:t>#Apply </a:t>
                      </a:r>
                      <a:r>
                        <a:rPr lang="en-US" sz="2000" dirty="0" err="1"/>
                        <a:t>kNN</a:t>
                      </a:r>
                      <a:r>
                        <a:rPr lang="en-US" sz="2000" dirty="0"/>
                        <a:t> method available at the caret package</a:t>
                      </a:r>
                    </a:p>
                    <a:p>
                      <a:r>
                        <a:rPr lang="en-US" sz="2000" dirty="0" err="1"/>
                        <a:t>set.seed</a:t>
                      </a:r>
                      <a:r>
                        <a:rPr lang="en-US" sz="2000" dirty="0"/>
                        <a:t>(1)</a:t>
                      </a:r>
                    </a:p>
                    <a:p>
                      <a:r>
                        <a:rPr lang="en-US" sz="2000" dirty="0"/>
                        <a:t>ctrl &lt;- </a:t>
                      </a:r>
                      <a:r>
                        <a:rPr lang="en-US" sz="2000" dirty="0" err="1"/>
                        <a:t>trainControl</a:t>
                      </a:r>
                      <a:r>
                        <a:rPr lang="en-US" sz="2000" dirty="0"/>
                        <a:t>(method="</a:t>
                      </a:r>
                      <a:r>
                        <a:rPr lang="en-US" sz="2000" dirty="0" err="1"/>
                        <a:t>repeatedcv</a:t>
                      </a:r>
                      <a:r>
                        <a:rPr lang="en-US" sz="2000" dirty="0"/>
                        <a:t>",repeats = 3)</a:t>
                      </a:r>
                    </a:p>
                    <a:p>
                      <a:r>
                        <a:rPr lang="en-US" sz="2000" dirty="0" err="1"/>
                        <a:t>knnFit</a:t>
                      </a:r>
                      <a:r>
                        <a:rPr lang="en-US" sz="2000" dirty="0"/>
                        <a:t> &lt;- train(classes ~ ., data = data, method = "</a:t>
                      </a:r>
                      <a:r>
                        <a:rPr lang="en-US" sz="2000" dirty="0" err="1">
                          <a:solidFill>
                            <a:srgbClr val="FF0000"/>
                          </a:solidFill>
                        </a:rPr>
                        <a:t>knn</a:t>
                      </a:r>
                      <a:r>
                        <a:rPr lang="en-US" sz="2000" dirty="0"/>
                        <a:t>", </a:t>
                      </a:r>
                      <a:r>
                        <a:rPr lang="en-US" sz="2000" dirty="0" err="1"/>
                        <a:t>trControl</a:t>
                      </a:r>
                      <a:r>
                        <a:rPr lang="en-US" sz="2000" dirty="0"/>
                        <a:t> = ctrl, preProcess = c("</a:t>
                      </a:r>
                      <a:r>
                        <a:rPr lang="en-US" sz="2000" dirty="0" err="1"/>
                        <a:t>center","scale</a:t>
                      </a:r>
                      <a:r>
                        <a:rPr lang="en-US" sz="2000" dirty="0"/>
                        <a:t>"), </a:t>
                      </a:r>
                      <a:r>
                        <a:rPr lang="en-US" sz="2000" dirty="0" err="1"/>
                        <a:t>tuneLength</a:t>
                      </a:r>
                      <a:r>
                        <a:rPr lang="en-US" sz="2000" dirty="0"/>
                        <a:t> = 25)</a:t>
                      </a:r>
                    </a:p>
                    <a:p>
                      <a:r>
                        <a:rPr lang="en-US" sz="2000" dirty="0" err="1"/>
                        <a:t>knnFit</a:t>
                      </a:r>
                      <a:endParaRPr lang="en-US" sz="2000" dirty="0"/>
                    </a:p>
                    <a:p>
                      <a:r>
                        <a:rPr lang="en-US" sz="2000" dirty="0"/>
                        <a:t>plot(</a:t>
                      </a:r>
                      <a:r>
                        <a:rPr lang="en-US" sz="2000" dirty="0" err="1"/>
                        <a:t>knnFit</a:t>
                      </a:r>
                      <a:r>
                        <a:rPr lang="en-US" sz="2000" dirty="0"/>
                        <a:t>, </a:t>
                      </a:r>
                      <a:r>
                        <a:rPr lang="en-US" sz="2000" dirty="0" err="1"/>
                        <a:t>print.thres</a:t>
                      </a:r>
                      <a:r>
                        <a:rPr lang="en-US" sz="2000" dirty="0"/>
                        <a:t> = 0.5, type="S")</a:t>
                      </a:r>
                    </a:p>
                  </a:txBody>
                  <a:tcPr/>
                </a:tc>
                <a:extLst>
                  <a:ext uri="{0D108BD9-81ED-4DB2-BD59-A6C34878D82A}">
                    <a16:rowId xmlns:a16="http://schemas.microsoft.com/office/drawing/2014/main" val="1750610966"/>
                  </a:ext>
                </a:extLst>
              </a:tr>
            </a:tbl>
          </a:graphicData>
        </a:graphic>
      </p:graphicFrame>
    </p:spTree>
    <p:extLst>
      <p:ext uri="{BB962C8B-B14F-4D97-AF65-F5344CB8AC3E}">
        <p14:creationId xmlns:p14="http://schemas.microsoft.com/office/powerpoint/2010/main" val="76349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E6B2-961C-9E5D-6AFF-CB093DAEE20D}"/>
              </a:ext>
            </a:extLst>
          </p:cNvPr>
          <p:cNvSpPr>
            <a:spLocks noGrp="1"/>
          </p:cNvSpPr>
          <p:nvPr>
            <p:ph type="title"/>
          </p:nvPr>
        </p:nvSpPr>
        <p:spPr/>
        <p:txBody>
          <a:bodyPr/>
          <a:lstStyle/>
          <a:p>
            <a:r>
              <a:rPr lang="en-US" dirty="0"/>
              <a:t>Apply </a:t>
            </a:r>
            <a:r>
              <a:rPr lang="en-US" dirty="0" err="1"/>
              <a:t>kNN</a:t>
            </a:r>
            <a:endParaRPr lang="en-US" dirty="0"/>
          </a:p>
        </p:txBody>
      </p:sp>
      <p:sp>
        <p:nvSpPr>
          <p:cNvPr id="3" name="Content Placeholder 2">
            <a:extLst>
              <a:ext uri="{FF2B5EF4-FFF2-40B4-BE49-F238E27FC236}">
                <a16:creationId xmlns:a16="http://schemas.microsoft.com/office/drawing/2014/main" id="{95B0E786-FAB9-DBB4-6767-4C8BF357FE4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B96FCE6-A6D1-6A01-1302-1A73D1C9E208}"/>
              </a:ext>
            </a:extLst>
          </p:cNvPr>
          <p:cNvPicPr>
            <a:picLocks noChangeAspect="1"/>
          </p:cNvPicPr>
          <p:nvPr/>
        </p:nvPicPr>
        <p:blipFill>
          <a:blip r:embed="rId2"/>
          <a:stretch>
            <a:fillRect/>
          </a:stretch>
        </p:blipFill>
        <p:spPr>
          <a:xfrm>
            <a:off x="0" y="1458635"/>
            <a:ext cx="8487431" cy="2931280"/>
          </a:xfrm>
          <a:prstGeom prst="rect">
            <a:avLst/>
          </a:prstGeom>
        </p:spPr>
      </p:pic>
      <p:pic>
        <p:nvPicPr>
          <p:cNvPr id="7" name="Picture 6">
            <a:extLst>
              <a:ext uri="{FF2B5EF4-FFF2-40B4-BE49-F238E27FC236}">
                <a16:creationId xmlns:a16="http://schemas.microsoft.com/office/drawing/2014/main" id="{5934A073-FA7D-7D1F-C47E-D86D1462E09B}"/>
              </a:ext>
            </a:extLst>
          </p:cNvPr>
          <p:cNvPicPr>
            <a:picLocks noChangeAspect="1"/>
          </p:cNvPicPr>
          <p:nvPr/>
        </p:nvPicPr>
        <p:blipFill>
          <a:blip r:embed="rId3"/>
          <a:stretch>
            <a:fillRect/>
          </a:stretch>
        </p:blipFill>
        <p:spPr>
          <a:xfrm>
            <a:off x="116178" y="4980130"/>
            <a:ext cx="7752058" cy="1317543"/>
          </a:xfrm>
          <a:prstGeom prst="rect">
            <a:avLst/>
          </a:prstGeom>
        </p:spPr>
      </p:pic>
      <p:pic>
        <p:nvPicPr>
          <p:cNvPr id="9" name="Picture 8">
            <a:extLst>
              <a:ext uri="{FF2B5EF4-FFF2-40B4-BE49-F238E27FC236}">
                <a16:creationId xmlns:a16="http://schemas.microsoft.com/office/drawing/2014/main" id="{BBDEE8D9-C217-4F2E-8DE4-2F5239798A41}"/>
              </a:ext>
            </a:extLst>
          </p:cNvPr>
          <p:cNvPicPr>
            <a:picLocks noChangeAspect="1"/>
          </p:cNvPicPr>
          <p:nvPr/>
        </p:nvPicPr>
        <p:blipFill>
          <a:blip r:embed="rId4"/>
          <a:stretch>
            <a:fillRect/>
          </a:stretch>
        </p:blipFill>
        <p:spPr>
          <a:xfrm>
            <a:off x="116178" y="4587353"/>
            <a:ext cx="5439534" cy="323895"/>
          </a:xfrm>
          <a:prstGeom prst="rect">
            <a:avLst/>
          </a:prstGeom>
        </p:spPr>
      </p:pic>
    </p:spTree>
    <p:extLst>
      <p:ext uri="{BB962C8B-B14F-4D97-AF65-F5344CB8AC3E}">
        <p14:creationId xmlns:p14="http://schemas.microsoft.com/office/powerpoint/2010/main" val="174483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5402-795D-271A-CA24-681E5817F4F0}"/>
              </a:ext>
            </a:extLst>
          </p:cNvPr>
          <p:cNvSpPr>
            <a:spLocks noGrp="1"/>
          </p:cNvSpPr>
          <p:nvPr>
            <p:ph type="title"/>
          </p:nvPr>
        </p:nvSpPr>
        <p:spPr/>
        <p:txBody>
          <a:bodyPr/>
          <a:lstStyle/>
          <a:p>
            <a:r>
              <a:rPr lang="en-US" dirty="0" err="1"/>
              <a:t>kNN</a:t>
            </a:r>
            <a:r>
              <a:rPr lang="en-US" dirty="0"/>
              <a:t> with k = 25</a:t>
            </a:r>
          </a:p>
        </p:txBody>
      </p:sp>
      <p:pic>
        <p:nvPicPr>
          <p:cNvPr id="5" name="Picture 4">
            <a:extLst>
              <a:ext uri="{FF2B5EF4-FFF2-40B4-BE49-F238E27FC236}">
                <a16:creationId xmlns:a16="http://schemas.microsoft.com/office/drawing/2014/main" id="{CE4F93AF-D7E3-F137-F6FA-2B6691FFBD5C}"/>
              </a:ext>
            </a:extLst>
          </p:cNvPr>
          <p:cNvPicPr>
            <a:picLocks noChangeAspect="1"/>
          </p:cNvPicPr>
          <p:nvPr/>
        </p:nvPicPr>
        <p:blipFill>
          <a:blip r:embed="rId2"/>
          <a:stretch>
            <a:fillRect/>
          </a:stretch>
        </p:blipFill>
        <p:spPr>
          <a:xfrm>
            <a:off x="0" y="1076575"/>
            <a:ext cx="5359145" cy="5351181"/>
          </a:xfrm>
          <a:prstGeom prst="rect">
            <a:avLst/>
          </a:prstGeom>
        </p:spPr>
      </p:pic>
      <p:sp>
        <p:nvSpPr>
          <p:cNvPr id="6" name="TextBox 5">
            <a:extLst>
              <a:ext uri="{FF2B5EF4-FFF2-40B4-BE49-F238E27FC236}">
                <a16:creationId xmlns:a16="http://schemas.microsoft.com/office/drawing/2014/main" id="{FF502134-8AB3-7C72-5927-E522A31DC678}"/>
              </a:ext>
            </a:extLst>
          </p:cNvPr>
          <p:cNvSpPr txBox="1"/>
          <p:nvPr/>
        </p:nvSpPr>
        <p:spPr>
          <a:xfrm>
            <a:off x="5541264" y="1734235"/>
            <a:ext cx="6217920" cy="1077218"/>
          </a:xfrm>
          <a:prstGeom prst="rect">
            <a:avLst/>
          </a:prstGeom>
          <a:noFill/>
        </p:spPr>
        <p:txBody>
          <a:bodyPr wrap="square">
            <a:spAutoFit/>
          </a:bodyPr>
          <a:lstStyle/>
          <a:p>
            <a:r>
              <a:rPr lang="en-US" sz="3200" dirty="0"/>
              <a:t>Which model is preferred? Why?</a:t>
            </a:r>
          </a:p>
          <a:p>
            <a:endParaRPr lang="en-US" sz="3200" dirty="0"/>
          </a:p>
        </p:txBody>
      </p:sp>
    </p:spTree>
    <p:extLst>
      <p:ext uri="{BB962C8B-B14F-4D97-AF65-F5344CB8AC3E}">
        <p14:creationId xmlns:p14="http://schemas.microsoft.com/office/powerpoint/2010/main" val="18548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Measuring the quality of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For a classification problem we can use the error rate, i.e.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𝐸𝑟𝑟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  is the predicted class label for the </a:t>
                </a:r>
                <a:r>
                  <a:rPr lang="en-US" i="1" dirty="0" err="1"/>
                  <a:t>i</a:t>
                </a:r>
                <a:r>
                  <a:rPr lang="en-US" dirty="0" err="1"/>
                  <a:t>th</a:t>
                </a:r>
                <a:r>
                  <a:rPr lang="en-US" dirty="0"/>
                  <a:t> observation using the estimated classifier model.</a:t>
                </a:r>
              </a:p>
              <a:p>
                <a:r>
                  <a:rPr lang="en-US" dirty="0"/>
                  <a:t>                      is an indicator function, which will give 1 if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𝑦</m:t>
                            </m:r>
                          </m:e>
                        </m:acc>
                      </m:e>
                      <m:sub>
                        <m:r>
                          <a:rPr lang="en-US" sz="3200" b="0" i="1" smtClean="0">
                            <a:latin typeface="Cambria Math" panose="02040503050406030204" pitchFamily="18" charset="0"/>
                          </a:rPr>
                          <m:t>𝑖</m:t>
                        </m:r>
                      </m:sub>
                    </m:sSub>
                  </m:oMath>
                </a14:m>
                <a:r>
                  <a:rPr lang="en-US" dirty="0"/>
                  <a:t>, otherwise it gives a 0.</a:t>
                </a:r>
              </a:p>
              <a:p>
                <a:r>
                  <a:rPr lang="en-US" dirty="0"/>
                  <a:t>The error rate represents the fraction of misclassifications, or incorrect classifications.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0" t="-3639" r="-900" b="-2022"/>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E4FFCA10-EE3F-AF4E-9EA4-E5CA2D91A1E4}" type="slidenum">
              <a:rPr lang="en-US" smtClean="0"/>
              <a:t>14</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E8540A-9600-EBD5-056D-17B5B1198C80}"/>
                  </a:ext>
                </a:extLst>
              </p:cNvPr>
              <p:cNvSpPr txBox="1"/>
              <p:nvPr/>
            </p:nvSpPr>
            <p:spPr>
              <a:xfrm>
                <a:off x="295558" y="4079546"/>
                <a:ext cx="210017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𝐼</m:t>
                      </m:r>
                      <m:r>
                        <a:rPr lang="en-US" sz="2700" b="0" i="1" smtClean="0">
                          <a:latin typeface="Cambria Math" panose="02040503050406030204" pitchFamily="18" charset="0"/>
                        </a:rPr>
                        <m:t>(</m:t>
                      </m:r>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 </m:t>
                      </m:r>
                      <m:sSub>
                        <m:sSubPr>
                          <m:ctrlPr>
                            <a:rPr lang="en-US" sz="2700" b="0" i="1" smtClean="0">
                              <a:latin typeface="Cambria Math" panose="02040503050406030204" pitchFamily="18" charset="0"/>
                            </a:rPr>
                          </m:ctrlPr>
                        </m:sSubPr>
                        <m:e>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𝑦</m:t>
                              </m:r>
                            </m:e>
                          </m:acc>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oMath>
                  </m:oMathPara>
                </a14:m>
                <a:endParaRPr lang="en-US" sz="2700" dirty="0"/>
              </a:p>
            </p:txBody>
          </p:sp>
        </mc:Choice>
        <mc:Fallback xmlns="">
          <p:sp>
            <p:nvSpPr>
              <p:cNvPr id="10" name="TextBox 9">
                <a:extLst>
                  <a:ext uri="{FF2B5EF4-FFF2-40B4-BE49-F238E27FC236}">
                    <a16:creationId xmlns:a16="http://schemas.microsoft.com/office/drawing/2014/main" id="{A1E8540A-9600-EBD5-056D-17B5B1198C80}"/>
                  </a:ext>
                </a:extLst>
              </p:cNvPr>
              <p:cNvSpPr txBox="1">
                <a:spLocks noRot="1" noChangeAspect="1" noMove="1" noResize="1" noEditPoints="1" noAdjustHandles="1" noChangeArrowheads="1" noChangeShapeType="1" noTextEdit="1"/>
              </p:cNvSpPr>
              <p:nvPr/>
            </p:nvSpPr>
            <p:spPr>
              <a:xfrm>
                <a:off x="295558" y="4079546"/>
                <a:ext cx="2100170" cy="5078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60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Training vs testing error rates</a:t>
            </a:r>
          </a:p>
        </p:txBody>
      </p:sp>
      <p:sp>
        <p:nvSpPr>
          <p:cNvPr id="3" name="Content Placeholder 2"/>
          <p:cNvSpPr>
            <a:spLocks noGrp="1"/>
          </p:cNvSpPr>
          <p:nvPr>
            <p:ph idx="1"/>
          </p:nvPr>
        </p:nvSpPr>
        <p:spPr/>
        <p:txBody>
          <a:bodyPr>
            <a:normAutofit fontScale="92500" lnSpcReduction="10000"/>
          </a:bodyPr>
          <a:lstStyle/>
          <a:p>
            <a:r>
              <a:rPr lang="en-US" dirty="0"/>
              <a:t>If we use the </a:t>
            </a:r>
            <a:r>
              <a:rPr lang="en-US" i="1" dirty="0">
                <a:solidFill>
                  <a:srgbClr val="FF0000"/>
                </a:solidFill>
              </a:rPr>
              <a:t>training</a:t>
            </a:r>
            <a:r>
              <a:rPr lang="en-US" dirty="0"/>
              <a:t> data to estimate the error, which is referred as </a:t>
            </a:r>
            <a:r>
              <a:rPr lang="en-US" i="1" dirty="0"/>
              <a:t>apparent performance </a:t>
            </a:r>
            <a:r>
              <a:rPr lang="en-US" dirty="0"/>
              <a:t>of the model (i.e., the apparent error rate or the training error rate.)</a:t>
            </a:r>
          </a:p>
          <a:p>
            <a:endParaRPr lang="en-US" dirty="0"/>
          </a:p>
          <a:p>
            <a:r>
              <a:rPr lang="en-US" dirty="0"/>
              <a:t>If we use the </a:t>
            </a:r>
            <a:r>
              <a:rPr lang="en-US" i="1" dirty="0">
                <a:solidFill>
                  <a:srgbClr val="FF0000"/>
                </a:solidFill>
              </a:rPr>
              <a:t>testing</a:t>
            </a:r>
            <a:r>
              <a:rPr lang="en-US" dirty="0"/>
              <a:t> data to estimate the error, which is referred as </a:t>
            </a:r>
            <a:r>
              <a:rPr lang="en-US" i="1" dirty="0"/>
              <a:t>testing error </a:t>
            </a:r>
            <a:r>
              <a:rPr lang="en-US" dirty="0"/>
              <a:t>of the model (i.e., the testing error rate.)</a:t>
            </a:r>
          </a:p>
          <a:p>
            <a:endParaRPr lang="en-US" dirty="0"/>
          </a:p>
          <a:p>
            <a:r>
              <a:rPr lang="en-US" dirty="0">
                <a:solidFill>
                  <a:srgbClr val="FF0000"/>
                </a:solidFill>
              </a:rPr>
              <a:t>Questions</a:t>
            </a:r>
            <a:r>
              <a:rPr lang="en-US" dirty="0"/>
              <a:t>: </a:t>
            </a:r>
          </a:p>
          <a:p>
            <a:pPr lvl="1"/>
            <a:r>
              <a:rPr lang="en-US" dirty="0"/>
              <a:t>(1) How to characterize how much a model is </a:t>
            </a:r>
            <a:r>
              <a:rPr lang="en-US" i="1" dirty="0">
                <a:solidFill>
                  <a:srgbClr val="00B0F0"/>
                </a:solidFill>
              </a:rPr>
              <a:t>over-ﬁtting</a:t>
            </a:r>
            <a:r>
              <a:rPr lang="en-US" dirty="0"/>
              <a:t> the training data? </a:t>
            </a:r>
          </a:p>
          <a:p>
            <a:pPr lvl="1"/>
            <a:r>
              <a:rPr lang="en-US" dirty="0"/>
              <a:t>(2) How to </a:t>
            </a:r>
            <a:r>
              <a:rPr lang="en-US" i="1" dirty="0">
                <a:solidFill>
                  <a:srgbClr val="00B0F0"/>
                </a:solidFill>
              </a:rPr>
              <a:t>split</a:t>
            </a:r>
            <a:r>
              <a:rPr lang="en-US" dirty="0"/>
              <a:t> the data as the training and testing data?</a:t>
            </a:r>
          </a:p>
          <a:p>
            <a:pPr marL="0" indent="0">
              <a:buNone/>
            </a:pPr>
            <a:endParaRPr lang="en-US" dirty="0"/>
          </a:p>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157743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32A5-D60A-93BA-0D75-3BBD9CCF766B}"/>
              </a:ext>
            </a:extLst>
          </p:cNvPr>
          <p:cNvSpPr>
            <a:spLocks noGrp="1"/>
          </p:cNvSpPr>
          <p:nvPr>
            <p:ph type="title"/>
          </p:nvPr>
        </p:nvSpPr>
        <p:spPr>
          <a:xfrm>
            <a:off x="1" y="629266"/>
            <a:ext cx="4639054" cy="1622321"/>
          </a:xfrm>
        </p:spPr>
        <p:txBody>
          <a:bodyPr>
            <a:normAutofit/>
          </a:bodyPr>
          <a:lstStyle/>
          <a:p>
            <a:r>
              <a:rPr lang="en-US" dirty="0"/>
              <a:t>A fundamental picture</a:t>
            </a:r>
          </a:p>
        </p:txBody>
      </p:sp>
      <p:sp>
        <p:nvSpPr>
          <p:cNvPr id="3" name="Content Placeholder 2">
            <a:extLst>
              <a:ext uri="{FF2B5EF4-FFF2-40B4-BE49-F238E27FC236}">
                <a16:creationId xmlns:a16="http://schemas.microsoft.com/office/drawing/2014/main" id="{B0272181-5CB3-0E24-0D5F-501AC04CDE68}"/>
              </a:ext>
            </a:extLst>
          </p:cNvPr>
          <p:cNvSpPr>
            <a:spLocks noGrp="1"/>
          </p:cNvSpPr>
          <p:nvPr>
            <p:ph idx="1"/>
          </p:nvPr>
        </p:nvSpPr>
        <p:spPr>
          <a:xfrm>
            <a:off x="121327" y="2111828"/>
            <a:ext cx="4517727" cy="3785419"/>
          </a:xfrm>
        </p:spPr>
        <p:txBody>
          <a:bodyPr>
            <a:noAutofit/>
          </a:bodyPr>
          <a:lstStyle/>
          <a:p>
            <a:r>
              <a:rPr lang="en-US" sz="2700" dirty="0"/>
              <a:t>Training errors will always decline in general. </a:t>
            </a:r>
          </a:p>
          <a:p>
            <a:r>
              <a:rPr lang="en-US" sz="2700" dirty="0"/>
              <a:t>However, test errors will decline at first (as reductions in bias dominate) but will then start to increase again (as increases in variance dominate). </a:t>
            </a:r>
          </a:p>
          <a:p>
            <a:r>
              <a:rPr lang="en-US" sz="2700" i="1" dirty="0">
                <a:solidFill>
                  <a:srgbClr val="FF0000"/>
                </a:solidFill>
              </a:rPr>
              <a:t>Test error </a:t>
            </a:r>
            <a:r>
              <a:rPr lang="en-US" sz="2700" dirty="0"/>
              <a:t>rate is the key of choosing a learning method.</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551AE2-EC42-E1FC-923A-40733A97C9EC}"/>
              </a:ext>
            </a:extLst>
          </p:cNvPr>
          <p:cNvPicPr>
            <a:picLocks noChangeAspect="1"/>
          </p:cNvPicPr>
          <p:nvPr/>
        </p:nvPicPr>
        <p:blipFill>
          <a:blip r:embed="rId2"/>
          <a:stretch>
            <a:fillRect/>
          </a:stretch>
        </p:blipFill>
        <p:spPr>
          <a:xfrm>
            <a:off x="5850294" y="1305563"/>
            <a:ext cx="5574899" cy="4243628"/>
          </a:xfrm>
          <a:prstGeom prst="rect">
            <a:avLst/>
          </a:prstGeom>
          <a:effectLst/>
        </p:spPr>
      </p:pic>
    </p:spTree>
    <p:extLst>
      <p:ext uri="{BB962C8B-B14F-4D97-AF65-F5344CB8AC3E}">
        <p14:creationId xmlns:p14="http://schemas.microsoft.com/office/powerpoint/2010/main" val="33426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tuning </a:t>
            </a:r>
          </a:p>
        </p:txBody>
      </p:sp>
      <p:sp>
        <p:nvSpPr>
          <p:cNvPr id="3" name="Content Placeholder 2"/>
          <p:cNvSpPr>
            <a:spLocks noGrp="1"/>
          </p:cNvSpPr>
          <p:nvPr>
            <p:ph idx="1"/>
          </p:nvPr>
        </p:nvSpPr>
        <p:spPr/>
        <p:txBody>
          <a:bodyPr>
            <a:normAutofit/>
          </a:bodyPr>
          <a:lstStyle/>
          <a:p>
            <a:r>
              <a:rPr lang="en-US" dirty="0"/>
              <a:t>Many models have </a:t>
            </a:r>
            <a:r>
              <a:rPr lang="en-US" i="1" dirty="0"/>
              <a:t>important model parameters </a:t>
            </a:r>
            <a:r>
              <a:rPr lang="en-US" dirty="0"/>
              <a:t>which cannot be directly estimated from the data.</a:t>
            </a:r>
          </a:p>
          <a:p>
            <a:r>
              <a:rPr lang="en-US" dirty="0"/>
              <a:t>This type of parameter is referred to as a </a:t>
            </a:r>
            <a:r>
              <a:rPr lang="en-US" i="1" dirty="0"/>
              <a:t>tuning parameter since </a:t>
            </a:r>
            <a:r>
              <a:rPr lang="en-US" dirty="0"/>
              <a:t>there is no analytical formula available to calculate its appropriate value. </a:t>
            </a:r>
          </a:p>
          <a:p>
            <a:r>
              <a:rPr lang="en-US" dirty="0"/>
              <a:t>Poor choices for these tuning parameters could result in </a:t>
            </a:r>
            <a:r>
              <a:rPr lang="en-US" i="1" dirty="0"/>
              <a:t>overfitting</a:t>
            </a:r>
            <a:r>
              <a:rPr lang="en-US" dirty="0"/>
              <a:t>. </a:t>
            </a:r>
          </a:p>
          <a:p>
            <a:r>
              <a:rPr lang="en-US" dirty="0"/>
              <a:t>Different procedures can be used for searching for the best tuning parameters. </a:t>
            </a:r>
          </a:p>
          <a:p>
            <a:r>
              <a:rPr lang="en-US" dirty="0"/>
              <a:t>A schematic of the parameter tuning process is given below:</a:t>
            </a:r>
          </a:p>
        </p:txBody>
      </p:sp>
      <p:sp>
        <p:nvSpPr>
          <p:cNvPr id="9" name="Slide Number Placeholder 8"/>
          <p:cNvSpPr>
            <a:spLocks noGrp="1"/>
          </p:cNvSpPr>
          <p:nvPr>
            <p:ph type="sldNum" sz="quarter" idx="12"/>
          </p:nvPr>
        </p:nvSpPr>
        <p:spPr/>
        <p:txBody>
          <a:bodyPr/>
          <a:lstStyle/>
          <a:p>
            <a:fld id="{E4FFCA10-EE3F-AF4E-9EA4-E5CA2D91A1E4}" type="slidenum">
              <a:rPr lang="en-US" smtClean="0"/>
              <a:t>17</a:t>
            </a:fld>
            <a:endParaRPr lang="en-US"/>
          </a:p>
        </p:txBody>
      </p:sp>
    </p:spTree>
    <p:extLst>
      <p:ext uri="{BB962C8B-B14F-4D97-AF65-F5344CB8AC3E}">
        <p14:creationId xmlns:p14="http://schemas.microsoft.com/office/powerpoint/2010/main" val="62540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9" name="Picture 8"/>
          <p:cNvPicPr>
            <a:picLocks noChangeAspect="1"/>
          </p:cNvPicPr>
          <p:nvPr/>
        </p:nvPicPr>
        <p:blipFill>
          <a:blip r:embed="rId2"/>
          <a:stretch>
            <a:fillRect/>
          </a:stretch>
        </p:blipFill>
        <p:spPr>
          <a:xfrm>
            <a:off x="0" y="687086"/>
            <a:ext cx="4327719" cy="5643545"/>
          </a:xfrm>
          <a:prstGeom prst="rect">
            <a:avLst/>
          </a:prstGeom>
        </p:spPr>
      </p:pic>
      <p:pic>
        <p:nvPicPr>
          <p:cNvPr id="6" name="Picture 5">
            <a:extLst>
              <a:ext uri="{FF2B5EF4-FFF2-40B4-BE49-F238E27FC236}">
                <a16:creationId xmlns:a16="http://schemas.microsoft.com/office/drawing/2014/main" id="{806C4D5F-DF9D-FAD0-A2F0-52645883E5B1}"/>
              </a:ext>
            </a:extLst>
          </p:cNvPr>
          <p:cNvPicPr>
            <a:picLocks noChangeAspect="1"/>
          </p:cNvPicPr>
          <p:nvPr/>
        </p:nvPicPr>
        <p:blipFill>
          <a:blip r:embed="rId3"/>
          <a:stretch>
            <a:fillRect/>
          </a:stretch>
        </p:blipFill>
        <p:spPr>
          <a:xfrm>
            <a:off x="4434840" y="687086"/>
            <a:ext cx="8487431" cy="2931280"/>
          </a:xfrm>
          <a:prstGeom prst="rect">
            <a:avLst/>
          </a:prstGeom>
        </p:spPr>
      </p:pic>
      <p:pic>
        <p:nvPicPr>
          <p:cNvPr id="7" name="Picture 6">
            <a:extLst>
              <a:ext uri="{FF2B5EF4-FFF2-40B4-BE49-F238E27FC236}">
                <a16:creationId xmlns:a16="http://schemas.microsoft.com/office/drawing/2014/main" id="{C2397062-8251-6E55-C3CF-E62C9F4BE346}"/>
              </a:ext>
            </a:extLst>
          </p:cNvPr>
          <p:cNvPicPr>
            <a:picLocks noChangeAspect="1"/>
          </p:cNvPicPr>
          <p:nvPr/>
        </p:nvPicPr>
        <p:blipFill>
          <a:blip r:embed="rId4"/>
          <a:stretch>
            <a:fillRect/>
          </a:stretch>
        </p:blipFill>
        <p:spPr>
          <a:xfrm>
            <a:off x="4551018" y="4208581"/>
            <a:ext cx="7752058" cy="1317543"/>
          </a:xfrm>
          <a:prstGeom prst="rect">
            <a:avLst/>
          </a:prstGeom>
        </p:spPr>
      </p:pic>
      <p:pic>
        <p:nvPicPr>
          <p:cNvPr id="8" name="Picture 7">
            <a:extLst>
              <a:ext uri="{FF2B5EF4-FFF2-40B4-BE49-F238E27FC236}">
                <a16:creationId xmlns:a16="http://schemas.microsoft.com/office/drawing/2014/main" id="{33E1E8DC-C4D0-1C65-67A9-95E2C0BE0A87}"/>
              </a:ext>
            </a:extLst>
          </p:cNvPr>
          <p:cNvPicPr>
            <a:picLocks noChangeAspect="1"/>
          </p:cNvPicPr>
          <p:nvPr/>
        </p:nvPicPr>
        <p:blipFill>
          <a:blip r:embed="rId5"/>
          <a:stretch>
            <a:fillRect/>
          </a:stretch>
        </p:blipFill>
        <p:spPr>
          <a:xfrm>
            <a:off x="4551018" y="3815804"/>
            <a:ext cx="5439534" cy="323895"/>
          </a:xfrm>
          <a:prstGeom prst="rect">
            <a:avLst/>
          </a:prstGeom>
        </p:spPr>
      </p:pic>
    </p:spTree>
    <p:extLst>
      <p:ext uri="{BB962C8B-B14F-4D97-AF65-F5344CB8AC3E}">
        <p14:creationId xmlns:p14="http://schemas.microsoft.com/office/powerpoint/2010/main" val="223294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splitting </a:t>
            </a:r>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sp>
        <p:nvSpPr>
          <p:cNvPr id="6" name="Content Placeholder 5"/>
          <p:cNvSpPr>
            <a:spLocks noGrp="1"/>
          </p:cNvSpPr>
          <p:nvPr>
            <p:ph idx="1"/>
          </p:nvPr>
        </p:nvSpPr>
        <p:spPr/>
        <p:txBody>
          <a:bodyPr>
            <a:normAutofit fontScale="85000" lnSpcReduction="20000"/>
          </a:bodyPr>
          <a:lstStyle/>
          <a:p>
            <a:r>
              <a:rPr lang="en-US" dirty="0"/>
              <a:t>To find optimal tuning parameters, we often employ data splitting techniques.</a:t>
            </a:r>
          </a:p>
          <a:p>
            <a:r>
              <a:rPr lang="en-US" dirty="0"/>
              <a:t> A few of the common steps in model building are: </a:t>
            </a:r>
          </a:p>
          <a:p>
            <a:pPr lvl="1"/>
            <a:r>
              <a:rPr lang="en-US" i="1" dirty="0">
                <a:solidFill>
                  <a:srgbClr val="FF0000"/>
                </a:solidFill>
              </a:rPr>
              <a:t>Pre-processing</a:t>
            </a:r>
            <a:r>
              <a:rPr lang="en-US" dirty="0"/>
              <a:t> the predictor data</a:t>
            </a:r>
          </a:p>
          <a:p>
            <a:pPr lvl="1"/>
            <a:r>
              <a:rPr lang="en-US" dirty="0"/>
              <a:t>Estimating model parameters</a:t>
            </a:r>
          </a:p>
          <a:p>
            <a:pPr lvl="1"/>
            <a:r>
              <a:rPr lang="en-US" dirty="0"/>
              <a:t>Selecting predictors for the model</a:t>
            </a:r>
          </a:p>
          <a:p>
            <a:pPr lvl="1"/>
            <a:r>
              <a:rPr lang="en-US" dirty="0"/>
              <a:t>Evaluating model performance </a:t>
            </a:r>
          </a:p>
          <a:p>
            <a:pPr lvl="1"/>
            <a:r>
              <a:rPr lang="en-US" dirty="0"/>
              <a:t>Fine tuning class prediction rules (via ROC curves, etc.) </a:t>
            </a:r>
          </a:p>
          <a:p>
            <a:pPr lvl="1"/>
            <a:endParaRPr lang="en-US" dirty="0"/>
          </a:p>
          <a:p>
            <a:r>
              <a:rPr lang="en-US" dirty="0"/>
              <a:t>Some common ways for data splitting</a:t>
            </a:r>
          </a:p>
          <a:p>
            <a:pPr lvl="1"/>
            <a:r>
              <a:rPr lang="en-US" dirty="0"/>
              <a:t>Simple random splitting (homogeneous samples)</a:t>
            </a:r>
          </a:p>
          <a:p>
            <a:pPr lvl="1"/>
            <a:r>
              <a:rPr lang="en-US" dirty="0"/>
              <a:t>Stratified random splitting (keep structure within </a:t>
            </a:r>
            <a:r>
              <a:rPr lang="en-US" dirty="0" err="1"/>
              <a:t>subgourps</a:t>
            </a:r>
            <a:r>
              <a:rPr lang="en-US" dirty="0"/>
              <a:t>)</a:t>
            </a:r>
          </a:p>
          <a:p>
            <a:pPr lvl="1"/>
            <a:r>
              <a:rPr lang="en-US" dirty="0"/>
              <a:t>Maximum dissimilarity sampling (on the basis of the predictor values)</a:t>
            </a:r>
          </a:p>
        </p:txBody>
      </p:sp>
    </p:spTree>
    <p:extLst>
      <p:ext uri="{BB962C8B-B14F-4D97-AF65-F5344CB8AC3E}">
        <p14:creationId xmlns:p14="http://schemas.microsoft.com/office/powerpoint/2010/main" val="392575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lstStyle/>
          <a:p>
            <a:r>
              <a:rPr lang="en-US" dirty="0"/>
              <a:t>Overfitting and Model Tuning </a:t>
            </a:r>
          </a:p>
          <a:p>
            <a:r>
              <a:rPr lang="en-US" dirty="0"/>
              <a:t>Data Splitting </a:t>
            </a:r>
          </a:p>
          <a:p>
            <a:r>
              <a:rPr lang="en-US" dirty="0"/>
              <a:t>Resampling Methods </a:t>
            </a:r>
          </a:p>
          <a:p>
            <a:pPr lvl="1"/>
            <a:r>
              <a:rPr lang="en-US" dirty="0"/>
              <a:t>Cross Validation </a:t>
            </a:r>
          </a:p>
          <a:p>
            <a:pPr lvl="1"/>
            <a:r>
              <a:rPr lang="en-US" dirty="0"/>
              <a:t>Repeated Training/Test Splits </a:t>
            </a:r>
          </a:p>
          <a:p>
            <a:pPr lvl="1"/>
            <a:r>
              <a:rPr lang="en-US" dirty="0"/>
              <a:t>The Bootstrap </a:t>
            </a:r>
          </a:p>
          <a:p>
            <a:r>
              <a:rPr lang="en-US" dirty="0"/>
              <a:t>A Simple Classification Example </a:t>
            </a:r>
          </a:p>
        </p:txBody>
      </p:sp>
    </p:spTree>
    <p:extLst>
      <p:ext uri="{BB962C8B-B14F-4D97-AF65-F5344CB8AC3E}">
        <p14:creationId xmlns:p14="http://schemas.microsoft.com/office/powerpoint/2010/main" val="215662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splitting in R</a:t>
            </a:r>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sp>
        <p:nvSpPr>
          <p:cNvPr id="6" name="Content Placeholder 5"/>
          <p:cNvSpPr>
            <a:spLocks noGrp="1"/>
          </p:cNvSpPr>
          <p:nvPr>
            <p:ph idx="1"/>
          </p:nvPr>
        </p:nvSpPr>
        <p:spPr/>
        <p:txBody>
          <a:bodyPr>
            <a:normAutofit/>
          </a:bodyPr>
          <a:lstStyle/>
          <a:p>
            <a:r>
              <a:rPr lang="en-US" dirty="0"/>
              <a:t>The base R function </a:t>
            </a:r>
            <a:r>
              <a:rPr lang="en-US" i="1" dirty="0">
                <a:solidFill>
                  <a:srgbClr val="0070C0"/>
                </a:solidFill>
              </a:rPr>
              <a:t>sample</a:t>
            </a:r>
            <a:r>
              <a:rPr lang="en-US" dirty="0"/>
              <a:t> can create simple random splits of the data. </a:t>
            </a:r>
          </a:p>
          <a:p>
            <a:r>
              <a:rPr lang="en-US" dirty="0"/>
              <a:t>To create stratiﬁed random splits of the data (based on the classes), the </a:t>
            </a:r>
            <a:r>
              <a:rPr lang="en-US" i="1" dirty="0" err="1">
                <a:solidFill>
                  <a:srgbClr val="0070C0"/>
                </a:solidFill>
              </a:rPr>
              <a:t>createDataPartition</a:t>
            </a:r>
            <a:r>
              <a:rPr lang="en-US" dirty="0"/>
              <a:t> function in the caret package can be used. (The percent of data that will be allocated to the training set should be speciﬁed)</a:t>
            </a:r>
          </a:p>
          <a:p>
            <a:r>
              <a:rPr lang="en-US" dirty="0"/>
              <a:t>For maximum dissimilarity sampling, the </a:t>
            </a:r>
            <a:r>
              <a:rPr lang="en-US" b="1" dirty="0"/>
              <a:t>caret</a:t>
            </a:r>
            <a:r>
              <a:rPr lang="en-US" dirty="0"/>
              <a:t> function </a:t>
            </a:r>
            <a:r>
              <a:rPr lang="en-US" i="1" dirty="0" err="1">
                <a:solidFill>
                  <a:srgbClr val="0070C0"/>
                </a:solidFill>
              </a:rPr>
              <a:t>maxdissim</a:t>
            </a:r>
            <a:r>
              <a:rPr lang="en-US" dirty="0"/>
              <a:t> can be used to sequentially sample the data.</a:t>
            </a:r>
          </a:p>
        </p:txBody>
      </p:sp>
    </p:spTree>
    <p:extLst>
      <p:ext uri="{BB962C8B-B14F-4D97-AF65-F5344CB8AC3E}">
        <p14:creationId xmlns:p14="http://schemas.microsoft.com/office/powerpoint/2010/main" val="376912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 techniques </a:t>
            </a:r>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sp>
        <p:nvSpPr>
          <p:cNvPr id="8" name="Content Placeholder 7"/>
          <p:cNvSpPr>
            <a:spLocks noGrp="1"/>
          </p:cNvSpPr>
          <p:nvPr>
            <p:ph idx="1"/>
          </p:nvPr>
        </p:nvSpPr>
        <p:spPr/>
        <p:txBody>
          <a:bodyPr/>
          <a:lstStyle/>
          <a:p>
            <a:r>
              <a:rPr lang="en-US" dirty="0"/>
              <a:t>Idea: a subset of samples are used to ﬁt a model and the remaining samples are used to estimate the eﬃcacy of the model. This process is repeated multiple times and the results are aggregated and summarized.</a:t>
            </a:r>
          </a:p>
          <a:p>
            <a:pPr lvl="1"/>
            <a:r>
              <a:rPr lang="en-US" dirty="0"/>
              <a:t>k-fold cross-validation </a:t>
            </a:r>
          </a:p>
          <a:p>
            <a:pPr lvl="1"/>
            <a:r>
              <a:rPr lang="en-US" dirty="0"/>
              <a:t>Generalized cross-validation </a:t>
            </a:r>
          </a:p>
          <a:p>
            <a:pPr lvl="1"/>
            <a:r>
              <a:rPr lang="en-US" dirty="0"/>
              <a:t>Repeated training/test splits </a:t>
            </a:r>
          </a:p>
          <a:p>
            <a:pPr lvl="1"/>
            <a:r>
              <a:rPr lang="en-US" dirty="0"/>
              <a:t>The bootstrap</a:t>
            </a:r>
          </a:p>
        </p:txBody>
      </p:sp>
    </p:spTree>
    <p:extLst>
      <p:ext uri="{BB962C8B-B14F-4D97-AF65-F5344CB8AC3E}">
        <p14:creationId xmlns:p14="http://schemas.microsoft.com/office/powerpoint/2010/main" val="82466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0578-1AAC-55F3-E2BA-8C5ED62A1F70}"/>
              </a:ext>
            </a:extLst>
          </p:cNvPr>
          <p:cNvSpPr>
            <a:spLocks noGrp="1"/>
          </p:cNvSpPr>
          <p:nvPr>
            <p:ph type="title"/>
          </p:nvPr>
        </p:nvSpPr>
        <p:spPr/>
        <p:txBody>
          <a:bodyPr/>
          <a:lstStyle/>
          <a:p>
            <a:r>
              <a:rPr lang="en-US" i="1" dirty="0"/>
              <a:t>k</a:t>
            </a:r>
            <a:r>
              <a:rPr lang="en-US" dirty="0"/>
              <a:t>-fold cross-validation </a:t>
            </a:r>
          </a:p>
        </p:txBody>
      </p:sp>
      <p:sp>
        <p:nvSpPr>
          <p:cNvPr id="3" name="Content Placeholder 2">
            <a:extLst>
              <a:ext uri="{FF2B5EF4-FFF2-40B4-BE49-F238E27FC236}">
                <a16:creationId xmlns:a16="http://schemas.microsoft.com/office/drawing/2014/main" id="{427E371D-BDD3-1387-6A85-909C27A9D68B}"/>
              </a:ext>
            </a:extLst>
          </p:cNvPr>
          <p:cNvSpPr>
            <a:spLocks noGrp="1"/>
          </p:cNvSpPr>
          <p:nvPr>
            <p:ph idx="1"/>
          </p:nvPr>
        </p:nvSpPr>
        <p:spPr/>
        <p:txBody>
          <a:bodyPr/>
          <a:lstStyle/>
          <a:p>
            <a:r>
              <a:rPr lang="en-US" dirty="0"/>
              <a:t>The choice of k is usually 5 or 10, but there is no formal rule. </a:t>
            </a:r>
          </a:p>
          <a:p>
            <a:r>
              <a:rPr lang="en-US" dirty="0"/>
              <a:t>As </a:t>
            </a:r>
            <a:r>
              <a:rPr lang="en-US" i="1" dirty="0"/>
              <a:t>k </a:t>
            </a:r>
            <a:r>
              <a:rPr lang="en-US" dirty="0"/>
              <a:t>gets larger, the diﬀerence in size between the training set and the resampling subsets gets smaller. As this diﬀerence decreases, the bias of the technique becomes smaller (i.e., the bias is smaller for</a:t>
            </a:r>
            <a:r>
              <a:rPr lang="en-US" i="1" dirty="0"/>
              <a:t> k </a:t>
            </a:r>
            <a:r>
              <a:rPr lang="en-US" dirty="0"/>
              <a:t>= 10 than </a:t>
            </a:r>
            <a:r>
              <a:rPr lang="en-US" i="1" dirty="0"/>
              <a:t>k </a:t>
            </a:r>
            <a:r>
              <a:rPr lang="en-US" dirty="0"/>
              <a:t>= 5). </a:t>
            </a:r>
          </a:p>
          <a:p>
            <a:r>
              <a:rPr lang="en-US" dirty="0"/>
              <a:t>From a practical viewpoint, larger values of k are more computationally burdensome.</a:t>
            </a:r>
          </a:p>
          <a:p>
            <a:r>
              <a:rPr lang="en-US" dirty="0"/>
              <a:t> When </a:t>
            </a:r>
            <a:r>
              <a:rPr lang="en-US" i="1" dirty="0"/>
              <a:t>k</a:t>
            </a:r>
            <a:r>
              <a:rPr lang="en-US" dirty="0"/>
              <a:t> is the number of samples, we have leave-one-out cross-validation (LOOCV).</a:t>
            </a:r>
          </a:p>
          <a:p>
            <a:endParaRPr lang="en-US" dirty="0"/>
          </a:p>
        </p:txBody>
      </p:sp>
    </p:spTree>
    <p:extLst>
      <p:ext uri="{BB962C8B-B14F-4D97-AF65-F5344CB8AC3E}">
        <p14:creationId xmlns:p14="http://schemas.microsoft.com/office/powerpoint/2010/main" val="282248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schematic of threefold (</a:t>
            </a:r>
            <a:r>
              <a:rPr lang="en-US" i="1" dirty="0"/>
              <a:t>k</a:t>
            </a:r>
            <a:r>
              <a:rPr lang="en-US" dirty="0"/>
              <a:t>=3) cross-validation</a:t>
            </a:r>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pic>
        <p:nvPicPr>
          <p:cNvPr id="7" name="Picture 6"/>
          <p:cNvPicPr>
            <a:picLocks noChangeAspect="1"/>
          </p:cNvPicPr>
          <p:nvPr/>
        </p:nvPicPr>
        <p:blipFill>
          <a:blip r:embed="rId2"/>
          <a:stretch>
            <a:fillRect/>
          </a:stretch>
        </p:blipFill>
        <p:spPr>
          <a:xfrm>
            <a:off x="1537203" y="2004275"/>
            <a:ext cx="9052291" cy="2921940"/>
          </a:xfrm>
          <a:prstGeom prst="rect">
            <a:avLst/>
          </a:prstGeom>
        </p:spPr>
      </p:pic>
      <p:sp>
        <p:nvSpPr>
          <p:cNvPr id="8" name="Rectangle 7"/>
          <p:cNvSpPr/>
          <p:nvPr/>
        </p:nvSpPr>
        <p:spPr>
          <a:xfrm>
            <a:off x="3444825" y="3968378"/>
            <a:ext cx="248786" cy="430887"/>
          </a:xfrm>
          <a:prstGeom prst="rect">
            <a:avLst/>
          </a:prstGeom>
        </p:spPr>
        <p:txBody>
          <a:bodyPr wrap="none">
            <a:spAutoFit/>
          </a:bodyPr>
          <a:lstStyle/>
          <a:p>
            <a:r>
              <a:rPr lang="en-US" sz="2200" dirty="0"/>
              <a:t> </a:t>
            </a:r>
          </a:p>
        </p:txBody>
      </p:sp>
    </p:spTree>
    <p:extLst>
      <p:ext uri="{BB962C8B-B14F-4D97-AF65-F5344CB8AC3E}">
        <p14:creationId xmlns:p14="http://schemas.microsoft.com/office/powerpoint/2010/main" val="406483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cross-validation </a:t>
            </a:r>
          </a:p>
        </p:txBody>
      </p:sp>
      <p:sp>
        <p:nvSpPr>
          <p:cNvPr id="3" name="Content Placeholder 2"/>
          <p:cNvSpPr>
            <a:spLocks noGrp="1"/>
          </p:cNvSpPr>
          <p:nvPr>
            <p:ph idx="1"/>
          </p:nvPr>
        </p:nvSpPr>
        <p:spPr/>
        <p:txBody>
          <a:bodyPr/>
          <a:lstStyle/>
          <a:p>
            <a:r>
              <a:rPr lang="en-US" dirty="0"/>
              <a:t>For linear regression model, the generalized cross-validation (GCV) statistic is an approximation of the leave one-out error rate given by</a:t>
            </a:r>
          </a:p>
          <a:p>
            <a:endParaRPr lang="en-US" dirty="0"/>
          </a:p>
          <a:p>
            <a:endParaRPr lang="en-US" dirty="0"/>
          </a:p>
          <a:p>
            <a:endParaRPr lang="en-US" dirty="0"/>
          </a:p>
          <a:p>
            <a:endParaRPr lang="en-US" dirty="0"/>
          </a:p>
          <a:p>
            <a:r>
              <a:rPr lang="en-US" dirty="0"/>
              <a:t>where </a:t>
            </a:r>
            <a:r>
              <a:rPr lang="en-US" i="1" dirty="0"/>
              <a:t>n</a:t>
            </a:r>
            <a:r>
              <a:rPr lang="en-US" dirty="0"/>
              <a:t> is the sample size and </a:t>
            </a:r>
            <a:r>
              <a:rPr lang="en-US" i="1" dirty="0" err="1"/>
              <a:t>df</a:t>
            </a:r>
            <a:r>
              <a:rPr lang="en-US" dirty="0"/>
              <a:t> is the degrees of freedom of the model.</a:t>
            </a:r>
          </a:p>
        </p:txBody>
      </p:sp>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pic>
        <p:nvPicPr>
          <p:cNvPr id="6" name="Picture 5"/>
          <p:cNvPicPr>
            <a:picLocks noChangeAspect="1"/>
          </p:cNvPicPr>
          <p:nvPr/>
        </p:nvPicPr>
        <p:blipFill>
          <a:blip r:embed="rId2"/>
          <a:stretch>
            <a:fillRect/>
          </a:stretch>
        </p:blipFill>
        <p:spPr>
          <a:xfrm>
            <a:off x="3493181" y="3023632"/>
            <a:ext cx="4487180" cy="1169967"/>
          </a:xfrm>
          <a:prstGeom prst="rect">
            <a:avLst/>
          </a:prstGeom>
        </p:spPr>
      </p:pic>
    </p:spTree>
    <p:extLst>
      <p:ext uri="{BB962C8B-B14F-4D97-AF65-F5344CB8AC3E}">
        <p14:creationId xmlns:p14="http://schemas.microsoft.com/office/powerpoint/2010/main" val="156299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Repeated training/test splits</a:t>
            </a:r>
          </a:p>
        </p:txBody>
      </p:sp>
      <p:sp>
        <p:nvSpPr>
          <p:cNvPr id="9" name="Slide Number Placeholder 8"/>
          <p:cNvSpPr>
            <a:spLocks noGrp="1"/>
          </p:cNvSpPr>
          <p:nvPr>
            <p:ph type="sldNum" sz="quarter" idx="12"/>
          </p:nvPr>
        </p:nvSpPr>
        <p:spPr/>
        <p:txBody>
          <a:bodyPr/>
          <a:lstStyle/>
          <a:p>
            <a:fld id="{E4FFCA10-EE3F-AF4E-9EA4-E5CA2D91A1E4}" type="slidenum">
              <a:rPr lang="en-US" smtClean="0"/>
              <a:t>25</a:t>
            </a:fld>
            <a:endParaRPr lang="en-US"/>
          </a:p>
        </p:txBody>
      </p:sp>
      <p:sp>
        <p:nvSpPr>
          <p:cNvPr id="3" name="Content Placeholder 2"/>
          <p:cNvSpPr>
            <a:spLocks noGrp="1"/>
          </p:cNvSpPr>
          <p:nvPr>
            <p:ph idx="1"/>
          </p:nvPr>
        </p:nvSpPr>
        <p:spPr/>
        <p:txBody>
          <a:bodyPr/>
          <a:lstStyle/>
          <a:p>
            <a:r>
              <a:rPr lang="en-US" dirty="0"/>
              <a:t>Leave-group-out cross validation or Monte Carlo cross-validation </a:t>
            </a:r>
          </a:p>
          <a:p>
            <a:r>
              <a:rPr lang="en-US" dirty="0"/>
              <a:t>It creates multiple splits of the data into modeling and prediction sets</a:t>
            </a:r>
          </a:p>
          <a:p>
            <a:r>
              <a:rPr lang="en-US" dirty="0"/>
              <a:t>A good rule of thumb for the proportion of data into the training data is about 75–80%. Higher proportions are a good idea if the number of repetitions is large.</a:t>
            </a:r>
          </a:p>
          <a:p>
            <a:r>
              <a:rPr lang="en-US" dirty="0"/>
              <a:t>A good rule of thumb for the number of repetitions is about 25. To get stable estimates of performance, it is suggested to choose a larger number of repetitions (say 50–200). </a:t>
            </a:r>
          </a:p>
        </p:txBody>
      </p:sp>
    </p:spTree>
    <p:extLst>
      <p:ext uri="{BB962C8B-B14F-4D97-AF65-F5344CB8AC3E}">
        <p14:creationId xmlns:p14="http://schemas.microsoft.com/office/powerpoint/2010/main" val="375692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schematic of B repeated training and test set partitions</a:t>
            </a:r>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
        <p:nvSpPr>
          <p:cNvPr id="8" name="Rectangle 7"/>
          <p:cNvSpPr/>
          <p:nvPr/>
        </p:nvSpPr>
        <p:spPr>
          <a:xfrm>
            <a:off x="3444825" y="3968378"/>
            <a:ext cx="248786" cy="430887"/>
          </a:xfrm>
          <a:prstGeom prst="rect">
            <a:avLst/>
          </a:prstGeom>
        </p:spPr>
        <p:txBody>
          <a:bodyPr wrap="none">
            <a:spAutoFit/>
          </a:bodyPr>
          <a:lstStyle/>
          <a:p>
            <a:r>
              <a:rPr lang="en-US" sz="2200" dirty="0"/>
              <a:t> </a:t>
            </a:r>
          </a:p>
        </p:txBody>
      </p:sp>
      <p:pic>
        <p:nvPicPr>
          <p:cNvPr id="3" name="Picture 2"/>
          <p:cNvPicPr>
            <a:picLocks noChangeAspect="1"/>
          </p:cNvPicPr>
          <p:nvPr/>
        </p:nvPicPr>
        <p:blipFill>
          <a:blip r:embed="rId2"/>
          <a:stretch>
            <a:fillRect/>
          </a:stretch>
        </p:blipFill>
        <p:spPr>
          <a:xfrm>
            <a:off x="1601938" y="1963096"/>
            <a:ext cx="8988122" cy="2931806"/>
          </a:xfrm>
          <a:prstGeom prst="rect">
            <a:avLst/>
          </a:prstGeom>
        </p:spPr>
      </p:pic>
    </p:spTree>
    <p:extLst>
      <p:ext uri="{BB962C8B-B14F-4D97-AF65-F5344CB8AC3E}">
        <p14:creationId xmlns:p14="http://schemas.microsoft.com/office/powerpoint/2010/main" val="3267668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bootstrap</a:t>
            </a:r>
          </a:p>
        </p:txBody>
      </p:sp>
      <p:sp>
        <p:nvSpPr>
          <p:cNvPr id="9" name="Slide Number Placeholder 8"/>
          <p:cNvSpPr>
            <a:spLocks noGrp="1"/>
          </p:cNvSpPr>
          <p:nvPr>
            <p:ph type="sldNum" sz="quarter" idx="12"/>
          </p:nvPr>
        </p:nvSpPr>
        <p:spPr/>
        <p:txBody>
          <a:bodyPr/>
          <a:lstStyle/>
          <a:p>
            <a:fld id="{E4FFCA10-EE3F-AF4E-9EA4-E5CA2D91A1E4}" type="slidenum">
              <a:rPr lang="en-US" smtClean="0"/>
              <a:t>27</a:t>
            </a:fld>
            <a:endParaRPr lang="en-US"/>
          </a:p>
        </p:txBody>
      </p:sp>
      <p:sp>
        <p:nvSpPr>
          <p:cNvPr id="3" name="Content Placeholder 2"/>
          <p:cNvSpPr>
            <a:spLocks noGrp="1"/>
          </p:cNvSpPr>
          <p:nvPr>
            <p:ph idx="1"/>
          </p:nvPr>
        </p:nvSpPr>
        <p:spPr/>
        <p:txBody>
          <a:bodyPr>
            <a:normAutofit/>
          </a:bodyPr>
          <a:lstStyle/>
          <a:p>
            <a:r>
              <a:rPr lang="en-US" dirty="0"/>
              <a:t>A bootstrap sample is a random sample of the data taken </a:t>
            </a:r>
            <a:r>
              <a:rPr lang="en-US" i="1" dirty="0"/>
              <a:t>with replacement</a:t>
            </a:r>
            <a:r>
              <a:rPr lang="en-US" dirty="0"/>
              <a:t>.</a:t>
            </a:r>
          </a:p>
          <a:p>
            <a:r>
              <a:rPr lang="en-US" dirty="0"/>
              <a:t>The bootstrap sample is the same size as the original data set.</a:t>
            </a:r>
          </a:p>
          <a:p>
            <a:r>
              <a:rPr lang="en-US" dirty="0"/>
              <a:t>Some samples will </a:t>
            </a:r>
            <a:r>
              <a:rPr lang="en-US" i="1" dirty="0"/>
              <a:t>be represented multiple times </a:t>
            </a:r>
            <a:r>
              <a:rPr lang="en-US" dirty="0"/>
              <a:t>in the bootstrap sample while others will not be selected at all. The samples not selected are usually referred to as the “out-of-bag” samples.</a:t>
            </a:r>
          </a:p>
          <a:p>
            <a:r>
              <a:rPr lang="en-US" dirty="0"/>
              <a:t>In general, bootstrap error rates tend to have </a:t>
            </a:r>
            <a:r>
              <a:rPr lang="en-US" dirty="0">
                <a:solidFill>
                  <a:srgbClr val="00B0F0"/>
                </a:solidFill>
              </a:rPr>
              <a:t>less</a:t>
            </a:r>
            <a:r>
              <a:rPr lang="en-US" dirty="0"/>
              <a:t> uncertainty than </a:t>
            </a:r>
            <a:r>
              <a:rPr lang="en-US" i="1" dirty="0"/>
              <a:t>k</a:t>
            </a:r>
            <a:r>
              <a:rPr lang="en-US" dirty="0"/>
              <a:t>-fold cross-validation.</a:t>
            </a:r>
          </a:p>
          <a:p>
            <a:endParaRPr lang="en-US" dirty="0"/>
          </a:p>
        </p:txBody>
      </p:sp>
    </p:spTree>
    <p:extLst>
      <p:ext uri="{BB962C8B-B14F-4D97-AF65-F5344CB8AC3E}">
        <p14:creationId xmlns:p14="http://schemas.microsoft.com/office/powerpoint/2010/main" val="156530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schematic of bootstrap resampling</a:t>
            </a:r>
          </a:p>
        </p:txBody>
      </p:sp>
      <p:sp>
        <p:nvSpPr>
          <p:cNvPr id="5" name="Slide Number Placeholder 4"/>
          <p:cNvSpPr>
            <a:spLocks noGrp="1"/>
          </p:cNvSpPr>
          <p:nvPr>
            <p:ph type="sldNum" sz="quarter" idx="12"/>
          </p:nvPr>
        </p:nvSpPr>
        <p:spPr/>
        <p:txBody>
          <a:bodyPr/>
          <a:lstStyle/>
          <a:p>
            <a:fld id="{E4FFCA10-EE3F-AF4E-9EA4-E5CA2D91A1E4}" type="slidenum">
              <a:rPr lang="en-US" smtClean="0"/>
              <a:t>28</a:t>
            </a:fld>
            <a:endParaRPr lang="en-US" dirty="0"/>
          </a:p>
        </p:txBody>
      </p:sp>
      <p:sp>
        <p:nvSpPr>
          <p:cNvPr id="8" name="Rectangle 7"/>
          <p:cNvSpPr/>
          <p:nvPr/>
        </p:nvSpPr>
        <p:spPr>
          <a:xfrm>
            <a:off x="3444825" y="3968378"/>
            <a:ext cx="248786" cy="430887"/>
          </a:xfrm>
          <a:prstGeom prst="rect">
            <a:avLst/>
          </a:prstGeom>
        </p:spPr>
        <p:txBody>
          <a:bodyPr wrap="none">
            <a:spAutoFit/>
          </a:bodyPr>
          <a:lstStyle/>
          <a:p>
            <a:r>
              <a:rPr lang="en-US" sz="2200" dirty="0"/>
              <a:t> </a:t>
            </a:r>
          </a:p>
        </p:txBody>
      </p:sp>
      <p:pic>
        <p:nvPicPr>
          <p:cNvPr id="6" name="Picture 5"/>
          <p:cNvPicPr>
            <a:picLocks noChangeAspect="1"/>
          </p:cNvPicPr>
          <p:nvPr/>
        </p:nvPicPr>
        <p:blipFill>
          <a:blip r:embed="rId2"/>
          <a:stretch>
            <a:fillRect/>
          </a:stretch>
        </p:blipFill>
        <p:spPr>
          <a:xfrm>
            <a:off x="1559241" y="1989801"/>
            <a:ext cx="9073519" cy="2878396"/>
          </a:xfrm>
          <a:prstGeom prst="rect">
            <a:avLst/>
          </a:prstGeom>
        </p:spPr>
      </p:pic>
    </p:spTree>
    <p:extLst>
      <p:ext uri="{BB962C8B-B14F-4D97-AF65-F5344CB8AC3E}">
        <p14:creationId xmlns:p14="http://schemas.microsoft.com/office/powerpoint/2010/main" val="35021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classification example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3787058"/>
              </p:ext>
            </p:extLst>
          </p:nvPr>
        </p:nvGraphicFramePr>
        <p:xfrm>
          <a:off x="289560" y="1618488"/>
          <a:ext cx="8229600" cy="3444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257083685"/>
                    </a:ext>
                  </a:extLst>
                </a:gridCol>
              </a:tblGrid>
              <a:tr h="370840">
                <a:tc>
                  <a:txBody>
                    <a:bodyPr/>
                    <a:lstStyle/>
                    <a:p>
                      <a:r>
                        <a:rPr lang="en-US" sz="2000" dirty="0"/>
                        <a:t>library(</a:t>
                      </a:r>
                      <a:r>
                        <a:rPr lang="en-US" sz="2000" dirty="0" err="1"/>
                        <a:t>AppliedPredictiveModeling</a:t>
                      </a:r>
                      <a:r>
                        <a:rPr lang="en-US" sz="2000" dirty="0"/>
                        <a:t>) </a:t>
                      </a:r>
                    </a:p>
                    <a:p>
                      <a:r>
                        <a:rPr lang="en-US" sz="2000" dirty="0"/>
                        <a:t>data(</a:t>
                      </a:r>
                      <a:r>
                        <a:rPr lang="en-US" sz="2000" dirty="0" err="1"/>
                        <a:t>twoClassData</a:t>
                      </a:r>
                      <a:r>
                        <a:rPr lang="en-US" sz="2000" dirty="0"/>
                        <a:t>)</a:t>
                      </a:r>
                    </a:p>
                    <a:p>
                      <a:r>
                        <a:rPr lang="en-US" sz="2000" dirty="0" err="1"/>
                        <a:t>str</a:t>
                      </a:r>
                      <a:r>
                        <a:rPr lang="en-US" sz="2000" dirty="0"/>
                        <a:t>(predictors)</a:t>
                      </a:r>
                    </a:p>
                    <a:p>
                      <a:r>
                        <a:rPr lang="en-US" sz="2000" dirty="0" err="1"/>
                        <a:t>str</a:t>
                      </a:r>
                      <a:r>
                        <a:rPr lang="en-US" sz="2000" dirty="0"/>
                        <a:t>(classes)</a:t>
                      </a:r>
                    </a:p>
                    <a:p>
                      <a:endParaRPr lang="en-US" sz="2000" dirty="0"/>
                    </a:p>
                    <a:p>
                      <a:r>
                        <a:rPr lang="en-US" sz="2000" dirty="0"/>
                        <a:t>## Split the data into training (80%) and test sets (20%)</a:t>
                      </a:r>
                    </a:p>
                    <a:p>
                      <a:r>
                        <a:rPr lang="en-US" sz="2000" dirty="0" err="1"/>
                        <a:t>set.seed</a:t>
                      </a:r>
                      <a:r>
                        <a:rPr lang="en-US" sz="2000" dirty="0"/>
                        <a:t>(100)</a:t>
                      </a:r>
                    </a:p>
                    <a:p>
                      <a:r>
                        <a:rPr lang="en-US" sz="2000" dirty="0"/>
                        <a:t>x = </a:t>
                      </a:r>
                      <a:r>
                        <a:rPr lang="en-US" sz="2000" dirty="0" err="1"/>
                        <a:t>cbind</a:t>
                      </a:r>
                      <a:r>
                        <a:rPr lang="en-US" sz="2000" dirty="0"/>
                        <a:t>(predictors, classes)</a:t>
                      </a:r>
                    </a:p>
                    <a:p>
                      <a:r>
                        <a:rPr lang="en-US" sz="2000" dirty="0" err="1"/>
                        <a:t>inTrain</a:t>
                      </a:r>
                      <a:r>
                        <a:rPr lang="en-US" sz="2000" dirty="0"/>
                        <a:t> &lt;- </a:t>
                      </a:r>
                      <a:r>
                        <a:rPr lang="en-US" sz="2000" dirty="0" err="1"/>
                        <a:t>createDataPartition</a:t>
                      </a:r>
                      <a:r>
                        <a:rPr lang="en-US" sz="2000" dirty="0"/>
                        <a:t>(classes, </a:t>
                      </a:r>
                      <a:r>
                        <a:rPr lang="en-US" sz="2000" dirty="0">
                          <a:solidFill>
                            <a:srgbClr val="00B0F0"/>
                          </a:solidFill>
                        </a:rPr>
                        <a:t>p = .8</a:t>
                      </a:r>
                      <a:r>
                        <a:rPr lang="en-US" sz="2000" dirty="0"/>
                        <a:t>)[[1]]</a:t>
                      </a:r>
                    </a:p>
                    <a:p>
                      <a:r>
                        <a:rPr lang="en-US" sz="2000" dirty="0" err="1"/>
                        <a:t>ClassTrain</a:t>
                      </a:r>
                      <a:r>
                        <a:rPr lang="en-US" sz="2000" dirty="0"/>
                        <a:t> &lt;- x[</a:t>
                      </a:r>
                      <a:r>
                        <a:rPr lang="en-US" sz="2000" dirty="0" err="1"/>
                        <a:t>inTrain</a:t>
                      </a:r>
                      <a:r>
                        <a:rPr lang="en-US" sz="2000" dirty="0"/>
                        <a:t>, ]</a:t>
                      </a:r>
                    </a:p>
                    <a:p>
                      <a:r>
                        <a:rPr lang="en-US" sz="2000" dirty="0" err="1"/>
                        <a:t>ClassTest</a:t>
                      </a:r>
                      <a:r>
                        <a:rPr lang="en-US" sz="2000" dirty="0"/>
                        <a:t>  &lt;- x[-</a:t>
                      </a:r>
                      <a:r>
                        <a:rPr lang="en-US" sz="2000" dirty="0" err="1"/>
                        <a:t>inTrain</a:t>
                      </a:r>
                      <a:r>
                        <a:rPr lang="en-US" sz="2000" dirty="0"/>
                        <a:t>, ]</a:t>
                      </a:r>
                    </a:p>
                  </a:txBody>
                  <a:tcPr/>
                </a:tc>
                <a:extLst>
                  <a:ext uri="{0D108BD9-81ED-4DB2-BD59-A6C34878D82A}">
                    <a16:rowId xmlns:a16="http://schemas.microsoft.com/office/drawing/2014/main" val="3507392048"/>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29</a:t>
            </a:fld>
            <a:endParaRPr lang="en-US"/>
          </a:p>
        </p:txBody>
      </p:sp>
    </p:spTree>
    <p:extLst>
      <p:ext uri="{BB962C8B-B14F-4D97-AF65-F5344CB8AC3E}">
        <p14:creationId xmlns:p14="http://schemas.microsoft.com/office/powerpoint/2010/main" val="98650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 motivating two-class data example</a:t>
            </a:r>
          </a:p>
        </p:txBody>
      </p:sp>
      <p:sp>
        <p:nvSpPr>
          <p:cNvPr id="3" name="Content Placeholder 2"/>
          <p:cNvSpPr>
            <a:spLocks noGrp="1"/>
          </p:cNvSpPr>
          <p:nvPr>
            <p:ph idx="1"/>
          </p:nvPr>
        </p:nvSpPr>
        <p:spPr/>
        <p:txBody>
          <a:bodyPr>
            <a:normAutofit/>
          </a:bodyPr>
          <a:lstStyle/>
          <a:p>
            <a:r>
              <a:rPr lang="en-US" dirty="0"/>
              <a:t>Consider the data having two predictors and containing 208 samples that can be either “Class 1”or “Class 2.” </a:t>
            </a:r>
          </a:p>
          <a:p>
            <a:r>
              <a:rPr lang="en-US" dirty="0"/>
              <a:t>There are 111 samples in Class 1 and 97 Class 2. Furthermore, there is a signiﬁcant overlap between the classes.</a:t>
            </a:r>
          </a:p>
          <a:p>
            <a:endParaRPr lang="en-US" dirty="0"/>
          </a:p>
          <a:p>
            <a:r>
              <a:rPr lang="en-US" dirty="0"/>
              <a:t> </a:t>
            </a:r>
            <a:r>
              <a:rPr lang="en-US" b="1" dirty="0"/>
              <a:t>Goal</a:t>
            </a:r>
            <a:r>
              <a:rPr lang="en-US" dirty="0"/>
              <a:t>:  develop </a:t>
            </a:r>
            <a:r>
              <a:rPr lang="en-US" i="1" dirty="0"/>
              <a:t>a predictive model </a:t>
            </a:r>
            <a:r>
              <a:rPr lang="en-US" dirty="0"/>
              <a:t>to classify new samples.  (This is just a simple classification problem)</a:t>
            </a:r>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dirty="0"/>
          </a:p>
        </p:txBody>
      </p:sp>
    </p:spTree>
    <p:extLst>
      <p:ext uri="{BB962C8B-B14F-4D97-AF65-F5344CB8AC3E}">
        <p14:creationId xmlns:p14="http://schemas.microsoft.com/office/powerpoint/2010/main" val="331771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classification example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4050467"/>
              </p:ext>
            </p:extLst>
          </p:nvPr>
        </p:nvGraphicFramePr>
        <p:xfrm>
          <a:off x="262128" y="1525628"/>
          <a:ext cx="8229600" cy="31394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257083685"/>
                    </a:ext>
                  </a:extLst>
                </a:gridCol>
              </a:tblGrid>
              <a:tr h="370840">
                <a:tc>
                  <a:txBody>
                    <a:bodyPr/>
                    <a:lstStyle/>
                    <a:p>
                      <a:r>
                        <a:rPr lang="en-US" sz="2000" dirty="0"/>
                        <a:t>#</a:t>
                      </a:r>
                      <a:r>
                        <a:rPr lang="en-US" sz="2000" dirty="0" err="1"/>
                        <a:t>Hyperparameter</a:t>
                      </a:r>
                      <a:r>
                        <a:rPr lang="en-US" sz="2000" dirty="0"/>
                        <a:t> Estimation For The Gaussian Radial Basis Kernel</a:t>
                      </a:r>
                    </a:p>
                    <a:p>
                      <a:r>
                        <a:rPr lang="en-US" sz="2000" dirty="0"/>
                        <a:t>library(</a:t>
                      </a:r>
                      <a:r>
                        <a:rPr lang="en-US" sz="2000" dirty="0" err="1"/>
                        <a:t>kernlab</a:t>
                      </a:r>
                      <a:r>
                        <a:rPr lang="en-US" sz="2000" dirty="0"/>
                        <a:t>)</a:t>
                      </a:r>
                    </a:p>
                    <a:p>
                      <a:r>
                        <a:rPr lang="en-US" sz="2000" dirty="0" err="1"/>
                        <a:t>set.seed</a:t>
                      </a:r>
                      <a:r>
                        <a:rPr lang="en-US" sz="2000" dirty="0"/>
                        <a:t>(231)</a:t>
                      </a:r>
                    </a:p>
                    <a:p>
                      <a:r>
                        <a:rPr lang="en-US" sz="2000"/>
                        <a:t>#frac: fraction of data to use for estimation. </a:t>
                      </a:r>
                    </a:p>
                    <a:p>
                      <a:r>
                        <a:rPr lang="en-US" sz="2000"/>
                        <a:t>#By default a quarter of the data is used to estimate </a:t>
                      </a:r>
                    </a:p>
                    <a:p>
                      <a:r>
                        <a:rPr lang="en-US" sz="2000"/>
                        <a:t>#the range of the sigma hyperparameter.</a:t>
                      </a:r>
                    </a:p>
                    <a:p>
                      <a:r>
                        <a:rPr lang="en-US" sz="2000"/>
                        <a:t>sigDist </a:t>
                      </a:r>
                      <a:r>
                        <a:rPr lang="en-US" sz="2000" dirty="0"/>
                        <a:t>&lt;- </a:t>
                      </a:r>
                      <a:r>
                        <a:rPr lang="en-US" sz="2000" dirty="0" err="1"/>
                        <a:t>sigest</a:t>
                      </a:r>
                      <a:r>
                        <a:rPr lang="en-US" sz="2000" dirty="0"/>
                        <a:t>(classes~ ., data = </a:t>
                      </a:r>
                      <a:r>
                        <a:rPr lang="en-US" sz="2000" dirty="0" err="1"/>
                        <a:t>ClassTrain</a:t>
                      </a:r>
                      <a:r>
                        <a:rPr lang="en-US" sz="2000" dirty="0"/>
                        <a:t>, </a:t>
                      </a:r>
                      <a:r>
                        <a:rPr lang="en-US" sz="2000" dirty="0" err="1"/>
                        <a:t>frac</a:t>
                      </a:r>
                      <a:r>
                        <a:rPr lang="en-US" sz="2000" dirty="0"/>
                        <a:t> = 1)</a:t>
                      </a:r>
                    </a:p>
                    <a:p>
                      <a:r>
                        <a:rPr lang="en-US" sz="2000" dirty="0" err="1"/>
                        <a:t>sigDist</a:t>
                      </a:r>
                      <a:endParaRPr lang="en-US" sz="2000" dirty="0"/>
                    </a:p>
                    <a:p>
                      <a:r>
                        <a:rPr lang="en-US" sz="2000" dirty="0" err="1"/>
                        <a:t>svmTuneGrid</a:t>
                      </a:r>
                      <a:r>
                        <a:rPr lang="en-US" sz="2000" dirty="0"/>
                        <a:t> &lt;- </a:t>
                      </a:r>
                      <a:r>
                        <a:rPr lang="en-US" sz="2000" dirty="0" err="1"/>
                        <a:t>data.frame</a:t>
                      </a:r>
                      <a:r>
                        <a:rPr lang="en-US" sz="2000" dirty="0"/>
                        <a:t>(sigma = </a:t>
                      </a:r>
                      <a:r>
                        <a:rPr lang="en-US" sz="2000" dirty="0" err="1"/>
                        <a:t>as.vector</a:t>
                      </a:r>
                      <a:r>
                        <a:rPr lang="en-US" sz="2000" dirty="0"/>
                        <a:t>(</a:t>
                      </a:r>
                      <a:r>
                        <a:rPr lang="en-US" sz="2000" dirty="0" err="1"/>
                        <a:t>sigDist</a:t>
                      </a:r>
                      <a:r>
                        <a:rPr lang="en-US" sz="2000" dirty="0"/>
                        <a:t>)[1], C = 2^(-2:7))</a:t>
                      </a:r>
                    </a:p>
                    <a:p>
                      <a:r>
                        <a:rPr lang="en-US" sz="2000" dirty="0" err="1"/>
                        <a:t>svmTuneGrid</a:t>
                      </a:r>
                      <a:endParaRPr lang="en-US" sz="2000" dirty="0"/>
                    </a:p>
                  </a:txBody>
                  <a:tcPr/>
                </a:tc>
                <a:extLst>
                  <a:ext uri="{0D108BD9-81ED-4DB2-BD59-A6C34878D82A}">
                    <a16:rowId xmlns:a16="http://schemas.microsoft.com/office/drawing/2014/main" val="3507392048"/>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30</a:t>
            </a:fld>
            <a:endParaRPr lang="en-US"/>
          </a:p>
        </p:txBody>
      </p:sp>
    </p:spTree>
    <p:extLst>
      <p:ext uri="{BB962C8B-B14F-4D97-AF65-F5344CB8AC3E}">
        <p14:creationId xmlns:p14="http://schemas.microsoft.com/office/powerpoint/2010/main" val="398488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sigest</a:t>
            </a:r>
            <a:r>
              <a:rPr lang="en-US" dirty="0"/>
              <a:t> for SVM with Gaussian radial basis kernel</a:t>
            </a:r>
          </a:p>
        </p:txBody>
      </p:sp>
      <p:sp>
        <p:nvSpPr>
          <p:cNvPr id="9" name="Slide Number Placeholder 8"/>
          <p:cNvSpPr>
            <a:spLocks noGrp="1"/>
          </p:cNvSpPr>
          <p:nvPr>
            <p:ph type="sldNum" sz="quarter" idx="12"/>
          </p:nvPr>
        </p:nvSpPr>
        <p:spPr/>
        <p:txBody>
          <a:bodyPr/>
          <a:lstStyle/>
          <a:p>
            <a:fld id="{E4FFCA10-EE3F-AF4E-9EA4-E5CA2D91A1E4}" type="slidenum">
              <a:rPr lang="en-US" smtClean="0"/>
              <a:t>31</a:t>
            </a:fld>
            <a:endParaRPr lang="en-US"/>
          </a:p>
        </p:txBody>
      </p:sp>
      <p:sp>
        <p:nvSpPr>
          <p:cNvPr id="11" name="Rectangle 10"/>
          <p:cNvSpPr/>
          <p:nvPr/>
        </p:nvSpPr>
        <p:spPr>
          <a:xfrm>
            <a:off x="451426" y="5136221"/>
            <a:ext cx="8808720" cy="369332"/>
          </a:xfrm>
          <a:prstGeom prst="rect">
            <a:avLst/>
          </a:prstGeom>
        </p:spPr>
        <p:txBody>
          <a:bodyPr wrap="square">
            <a:spAutoFit/>
          </a:bodyPr>
          <a:lstStyle/>
          <a:p>
            <a:r>
              <a:rPr lang="en-US" dirty="0">
                <a:hlinkClick r:id="rId2"/>
              </a:rPr>
              <a:t>https://www.rdocumentation.org/packages/kernlab/versions/0.9-29/topics/sigest</a:t>
            </a:r>
            <a:endParaRPr lang="en-US" dirty="0"/>
          </a:p>
        </p:txBody>
      </p:sp>
      <p:pic>
        <p:nvPicPr>
          <p:cNvPr id="3" name="Picture 2"/>
          <p:cNvPicPr>
            <a:picLocks noChangeAspect="1"/>
          </p:cNvPicPr>
          <p:nvPr/>
        </p:nvPicPr>
        <p:blipFill>
          <a:blip r:embed="rId3"/>
          <a:stretch>
            <a:fillRect/>
          </a:stretch>
        </p:blipFill>
        <p:spPr>
          <a:xfrm>
            <a:off x="451426" y="1673352"/>
            <a:ext cx="7063029" cy="3168686"/>
          </a:xfrm>
          <a:prstGeom prst="rect">
            <a:avLst/>
          </a:prstGeom>
        </p:spPr>
      </p:pic>
    </p:spTree>
    <p:extLst>
      <p:ext uri="{BB962C8B-B14F-4D97-AF65-F5344CB8AC3E}">
        <p14:creationId xmlns:p14="http://schemas.microsoft.com/office/powerpoint/2010/main" val="1210659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 with </a:t>
            </a:r>
            <a:r>
              <a:rPr lang="en-US" dirty="0" err="1"/>
              <a:t>svmTuneGrid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1116904"/>
              </p:ext>
            </p:extLst>
          </p:nvPr>
        </p:nvGraphicFramePr>
        <p:xfrm>
          <a:off x="225552" y="1423284"/>
          <a:ext cx="8229600" cy="4053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257083685"/>
                    </a:ext>
                  </a:extLst>
                </a:gridCol>
              </a:tblGrid>
              <a:tr h="311912">
                <a:tc>
                  <a:txBody>
                    <a:bodyPr/>
                    <a:lstStyle/>
                    <a:p>
                      <a:r>
                        <a:rPr lang="en-US" sz="2000" dirty="0" err="1"/>
                        <a:t>set.seed</a:t>
                      </a:r>
                      <a:r>
                        <a:rPr lang="en-US" sz="2000" dirty="0"/>
                        <a:t>(1056)</a:t>
                      </a:r>
                    </a:p>
                    <a:p>
                      <a:r>
                        <a:rPr lang="en-US" sz="2000" dirty="0" err="1"/>
                        <a:t>svmFit</a:t>
                      </a:r>
                      <a:r>
                        <a:rPr lang="en-US" sz="2000" dirty="0"/>
                        <a:t> &lt;- train(classes~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t>trControl</a:t>
                      </a:r>
                      <a:r>
                        <a:rPr lang="en-US" sz="2000" dirty="0"/>
                        <a:t> = </a:t>
                      </a:r>
                      <a:r>
                        <a:rPr lang="en-US" sz="2000" dirty="0" err="1"/>
                        <a:t>trainControl</a:t>
                      </a:r>
                      <a:r>
                        <a:rPr lang="en-US" sz="2000" dirty="0"/>
                        <a:t>(method = "</a:t>
                      </a:r>
                      <a:r>
                        <a:rPr lang="en-US" sz="2000" dirty="0" err="1"/>
                        <a:t>repeatedcv</a:t>
                      </a:r>
                      <a:r>
                        <a:rPr lang="en-US" sz="2000" dirty="0"/>
                        <a:t>", </a:t>
                      </a:r>
                    </a:p>
                    <a:p>
                      <a:r>
                        <a:rPr lang="en-US" sz="2000" dirty="0"/>
                        <a:t>                                         repeats = 5,</a:t>
                      </a:r>
                    </a:p>
                    <a:p>
                      <a:r>
                        <a:rPr lang="en-US" sz="2000" dirty="0"/>
                        <a:t>                                         </a:t>
                      </a:r>
                      <a:r>
                        <a:rPr lang="en-US" sz="2000" dirty="0" err="1"/>
                        <a:t>classProbs</a:t>
                      </a:r>
                      <a:r>
                        <a:rPr lang="en-US" sz="2000" dirty="0"/>
                        <a:t> = TRUE))</a:t>
                      </a:r>
                    </a:p>
                    <a:p>
                      <a:r>
                        <a:rPr lang="en-US" sz="2000" dirty="0"/>
                        <a:t>## </a:t>
                      </a:r>
                      <a:r>
                        <a:rPr lang="en-US" sz="2000" dirty="0" err="1"/>
                        <a:t>classProbs</a:t>
                      </a:r>
                      <a:r>
                        <a:rPr lang="en-US" sz="2000" dirty="0"/>
                        <a:t> = TRUE was added since the text was written</a:t>
                      </a:r>
                    </a:p>
                    <a:p>
                      <a:endParaRPr lang="en-US" sz="2000" dirty="0"/>
                    </a:p>
                    <a:p>
                      <a:r>
                        <a:rPr lang="en-US" sz="2000" dirty="0"/>
                        <a:t>## Print the results</a:t>
                      </a:r>
                    </a:p>
                    <a:p>
                      <a:r>
                        <a:rPr lang="en-US" sz="2000" dirty="0" err="1"/>
                        <a:t>svmFit</a:t>
                      </a:r>
                      <a:endParaRPr lang="en-US" sz="2000" dirty="0"/>
                    </a:p>
                  </a:txBody>
                  <a:tcPr/>
                </a:tc>
                <a:extLst>
                  <a:ext uri="{0D108BD9-81ED-4DB2-BD59-A6C34878D82A}">
                    <a16:rowId xmlns:a16="http://schemas.microsoft.com/office/drawing/2014/main" val="3507392048"/>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32</a:t>
            </a:fld>
            <a:endParaRPr lang="en-US"/>
          </a:p>
        </p:txBody>
      </p:sp>
    </p:spTree>
    <p:extLst>
      <p:ext uri="{BB962C8B-B14F-4D97-AF65-F5344CB8AC3E}">
        <p14:creationId xmlns:p14="http://schemas.microsoft.com/office/powerpoint/2010/main" val="2158866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D2037-264C-96F9-63CE-1BF575CCDB25}"/>
              </a:ext>
            </a:extLst>
          </p:cNvPr>
          <p:cNvPicPr>
            <a:picLocks noChangeAspect="1"/>
          </p:cNvPicPr>
          <p:nvPr/>
        </p:nvPicPr>
        <p:blipFill>
          <a:blip r:embed="rId2"/>
          <a:stretch>
            <a:fillRect/>
          </a:stretch>
        </p:blipFill>
        <p:spPr>
          <a:xfrm>
            <a:off x="135055" y="811706"/>
            <a:ext cx="8136272" cy="5491984"/>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33</a:t>
            </a:fld>
            <a:endParaRPr lang="en-US"/>
          </a:p>
        </p:txBody>
      </p:sp>
      <p:sp>
        <p:nvSpPr>
          <p:cNvPr id="10" name="Oval 9"/>
          <p:cNvSpPr/>
          <p:nvPr/>
        </p:nvSpPr>
        <p:spPr>
          <a:xfrm>
            <a:off x="4203190" y="6022830"/>
            <a:ext cx="3331465"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396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 with </a:t>
            </a:r>
            <a:r>
              <a:rPr lang="en-US" dirty="0" err="1"/>
              <a:t>svmTuneGrid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6289402"/>
              </p:ext>
            </p:extLst>
          </p:nvPr>
        </p:nvGraphicFramePr>
        <p:xfrm>
          <a:off x="316992" y="1418949"/>
          <a:ext cx="8229600" cy="43586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257083685"/>
                    </a:ext>
                  </a:extLst>
                </a:gridCol>
              </a:tblGrid>
              <a:tr h="370840">
                <a:tc>
                  <a:txBody>
                    <a:bodyPr/>
                    <a:lstStyle/>
                    <a:p>
                      <a:r>
                        <a:rPr lang="en-US" sz="2000" dirty="0"/>
                        <a:t>## A line plot of the average performance. </a:t>
                      </a:r>
                    </a:p>
                    <a:p>
                      <a:r>
                        <a:rPr lang="en-US" sz="2000" dirty="0"/>
                        <a:t>## The 'scales' argument is</a:t>
                      </a:r>
                      <a:r>
                        <a:rPr lang="en-US" sz="2000" baseline="0" dirty="0"/>
                        <a:t> </a:t>
                      </a:r>
                      <a:r>
                        <a:rPr lang="en-US" sz="2000" dirty="0"/>
                        <a:t>actually an argument </a:t>
                      </a:r>
                    </a:p>
                    <a:p>
                      <a:r>
                        <a:rPr lang="en-US" sz="2000" dirty="0"/>
                        <a:t>## to </a:t>
                      </a:r>
                      <a:r>
                        <a:rPr lang="en-US" sz="2000" dirty="0" err="1"/>
                        <a:t>xyplot</a:t>
                      </a:r>
                      <a:r>
                        <a:rPr lang="en-US" sz="2000" dirty="0"/>
                        <a:t> that converts the x-axis to log-2 units.</a:t>
                      </a:r>
                    </a:p>
                    <a:p>
                      <a:endParaRPr lang="en-US" sz="2000" dirty="0"/>
                    </a:p>
                    <a:p>
                      <a:r>
                        <a:rPr lang="en-US" sz="2000" dirty="0"/>
                        <a:t>plot(</a:t>
                      </a:r>
                      <a:r>
                        <a:rPr lang="en-US" sz="2000" dirty="0" err="1"/>
                        <a:t>svmFit</a:t>
                      </a:r>
                      <a:r>
                        <a:rPr lang="en-US" sz="2000" dirty="0"/>
                        <a:t>, scales = list(x = list(log = 2)))</a:t>
                      </a:r>
                    </a:p>
                    <a:p>
                      <a:endParaRPr lang="en-US" sz="2000" dirty="0"/>
                    </a:p>
                    <a:p>
                      <a:r>
                        <a:rPr lang="en-US" sz="2000" dirty="0"/>
                        <a:t>## Test set predictions</a:t>
                      </a:r>
                    </a:p>
                    <a:p>
                      <a:endParaRPr lang="en-US" sz="2000" dirty="0"/>
                    </a:p>
                    <a:p>
                      <a:r>
                        <a:rPr lang="en-US" sz="2000" dirty="0" err="1"/>
                        <a:t>predictedClasses</a:t>
                      </a:r>
                      <a:r>
                        <a:rPr lang="en-US" sz="2000" dirty="0"/>
                        <a:t> &lt;- predict(</a:t>
                      </a:r>
                      <a:r>
                        <a:rPr lang="en-US" sz="2000" dirty="0" err="1"/>
                        <a:t>svmFit</a:t>
                      </a:r>
                      <a:r>
                        <a:rPr lang="en-US" sz="2000" dirty="0"/>
                        <a:t>, </a:t>
                      </a:r>
                      <a:r>
                        <a:rPr lang="en-US" sz="2000" dirty="0" err="1"/>
                        <a:t>ClassTest</a:t>
                      </a:r>
                      <a:r>
                        <a:rPr lang="en-US" sz="2000" dirty="0"/>
                        <a:t>)</a:t>
                      </a:r>
                    </a:p>
                    <a:p>
                      <a:r>
                        <a:rPr lang="en-US" sz="2000" dirty="0" err="1"/>
                        <a:t>str</a:t>
                      </a:r>
                      <a:r>
                        <a:rPr lang="en-US" sz="2000" dirty="0"/>
                        <a:t>(</a:t>
                      </a:r>
                      <a:r>
                        <a:rPr lang="en-US" sz="2000" dirty="0" err="1"/>
                        <a:t>predictedClasses</a:t>
                      </a:r>
                      <a:r>
                        <a:rPr lang="en-US" sz="2000" dirty="0"/>
                        <a:t>)</a:t>
                      </a:r>
                    </a:p>
                    <a:p>
                      <a:endParaRPr lang="en-US" sz="2000" dirty="0"/>
                    </a:p>
                    <a:p>
                      <a:r>
                        <a:rPr lang="en-US" sz="2000" dirty="0"/>
                        <a:t>## Use the "type" option to get class probabilities</a:t>
                      </a:r>
                    </a:p>
                    <a:p>
                      <a:r>
                        <a:rPr lang="en-US" sz="2000" dirty="0" err="1"/>
                        <a:t>predictedProbs</a:t>
                      </a:r>
                      <a:r>
                        <a:rPr lang="en-US" sz="2000" dirty="0"/>
                        <a:t> &lt;- predict(</a:t>
                      </a:r>
                      <a:r>
                        <a:rPr lang="en-US" sz="2000" dirty="0" err="1"/>
                        <a:t>svmFit</a:t>
                      </a:r>
                      <a:r>
                        <a:rPr lang="en-US" sz="2000" dirty="0"/>
                        <a:t>, </a:t>
                      </a:r>
                      <a:r>
                        <a:rPr lang="en-US" sz="2000" dirty="0" err="1"/>
                        <a:t>newdata</a:t>
                      </a:r>
                      <a:r>
                        <a:rPr lang="en-US" sz="2000" dirty="0"/>
                        <a:t> = </a:t>
                      </a:r>
                      <a:r>
                        <a:rPr lang="en-US" sz="2000" dirty="0" err="1"/>
                        <a:t>ClassTest</a:t>
                      </a:r>
                      <a:r>
                        <a:rPr lang="en-US" sz="2000" dirty="0"/>
                        <a:t>, type = "</a:t>
                      </a:r>
                      <a:r>
                        <a:rPr lang="en-US" sz="2000" dirty="0" err="1"/>
                        <a:t>prob</a:t>
                      </a:r>
                      <a:r>
                        <a:rPr lang="en-US" sz="2000" dirty="0"/>
                        <a:t>")</a:t>
                      </a:r>
                    </a:p>
                    <a:p>
                      <a:r>
                        <a:rPr lang="en-US" sz="2000" dirty="0"/>
                        <a:t>head(</a:t>
                      </a:r>
                      <a:r>
                        <a:rPr lang="en-US" sz="2000" dirty="0" err="1"/>
                        <a:t>predictedProbs</a:t>
                      </a:r>
                      <a:r>
                        <a:rPr lang="en-US" sz="2000" dirty="0"/>
                        <a:t>)</a:t>
                      </a:r>
                    </a:p>
                  </a:txBody>
                  <a:tcPr/>
                </a:tc>
                <a:extLst>
                  <a:ext uri="{0D108BD9-81ED-4DB2-BD59-A6C34878D82A}">
                    <a16:rowId xmlns:a16="http://schemas.microsoft.com/office/drawing/2014/main" val="3507392048"/>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34</a:t>
            </a:fld>
            <a:endParaRPr lang="en-US"/>
          </a:p>
        </p:txBody>
      </p:sp>
    </p:spTree>
    <p:extLst>
      <p:ext uri="{BB962C8B-B14F-4D97-AF65-F5344CB8AC3E}">
        <p14:creationId xmlns:p14="http://schemas.microsoft.com/office/powerpoint/2010/main" val="95490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753CC6-B37D-3F2D-CFD7-3F6CB89678A3}"/>
              </a:ext>
            </a:extLst>
          </p:cNvPr>
          <p:cNvPicPr>
            <a:picLocks noChangeAspect="1"/>
          </p:cNvPicPr>
          <p:nvPr/>
        </p:nvPicPr>
        <p:blipFill>
          <a:blip r:embed="rId2"/>
          <a:stretch>
            <a:fillRect/>
          </a:stretch>
        </p:blipFill>
        <p:spPr>
          <a:xfrm>
            <a:off x="2813855" y="1046609"/>
            <a:ext cx="4900080" cy="4892798"/>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35</a:t>
            </a:fld>
            <a:endParaRPr lang="en-US"/>
          </a:p>
        </p:txBody>
      </p:sp>
      <p:sp>
        <p:nvSpPr>
          <p:cNvPr id="10" name="Oval 9"/>
          <p:cNvSpPr/>
          <p:nvPr/>
        </p:nvSpPr>
        <p:spPr>
          <a:xfrm>
            <a:off x="6580632" y="5183205"/>
            <a:ext cx="428960" cy="396477"/>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69981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36</a:t>
            </a:fld>
            <a:endParaRPr lang="en-US"/>
          </a:p>
        </p:txBody>
      </p:sp>
      <p:pic>
        <p:nvPicPr>
          <p:cNvPr id="4" name="Picture 3">
            <a:extLst>
              <a:ext uri="{FF2B5EF4-FFF2-40B4-BE49-F238E27FC236}">
                <a16:creationId xmlns:a16="http://schemas.microsoft.com/office/drawing/2014/main" id="{019D9E92-A913-FAAA-5975-FEB62BE84948}"/>
              </a:ext>
            </a:extLst>
          </p:cNvPr>
          <p:cNvPicPr>
            <a:picLocks noChangeAspect="1"/>
          </p:cNvPicPr>
          <p:nvPr/>
        </p:nvPicPr>
        <p:blipFill>
          <a:blip r:embed="rId2"/>
          <a:stretch>
            <a:fillRect/>
          </a:stretch>
        </p:blipFill>
        <p:spPr>
          <a:xfrm>
            <a:off x="0" y="949374"/>
            <a:ext cx="7064013" cy="1766003"/>
          </a:xfrm>
          <a:prstGeom prst="rect">
            <a:avLst/>
          </a:prstGeom>
        </p:spPr>
      </p:pic>
      <p:pic>
        <p:nvPicPr>
          <p:cNvPr id="6" name="Picture 5">
            <a:extLst>
              <a:ext uri="{FF2B5EF4-FFF2-40B4-BE49-F238E27FC236}">
                <a16:creationId xmlns:a16="http://schemas.microsoft.com/office/drawing/2014/main" id="{CD90E736-6A12-E848-6E4B-971FFAE93B11}"/>
              </a:ext>
            </a:extLst>
          </p:cNvPr>
          <p:cNvPicPr>
            <a:picLocks noChangeAspect="1"/>
          </p:cNvPicPr>
          <p:nvPr/>
        </p:nvPicPr>
        <p:blipFill>
          <a:blip r:embed="rId3"/>
          <a:stretch>
            <a:fillRect/>
          </a:stretch>
        </p:blipFill>
        <p:spPr>
          <a:xfrm>
            <a:off x="0" y="4280973"/>
            <a:ext cx="6177797" cy="747030"/>
          </a:xfrm>
          <a:prstGeom prst="rect">
            <a:avLst/>
          </a:prstGeom>
        </p:spPr>
      </p:pic>
    </p:spTree>
    <p:extLst>
      <p:ext uri="{BB962C8B-B14F-4D97-AF65-F5344CB8AC3E}">
        <p14:creationId xmlns:p14="http://schemas.microsoft.com/office/powerpoint/2010/main" val="3114081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37</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898330904"/>
              </p:ext>
            </p:extLst>
          </p:nvPr>
        </p:nvGraphicFramePr>
        <p:xfrm>
          <a:off x="225552" y="1423284"/>
          <a:ext cx="8229600" cy="31394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1" dirty="0"/>
                        <a:t>#10-fold cross validation</a:t>
                      </a:r>
                    </a:p>
                    <a:p>
                      <a:endParaRPr lang="en-US" sz="2000" b="1" dirty="0"/>
                    </a:p>
                    <a:p>
                      <a:r>
                        <a:rPr lang="en-US" sz="2000" dirty="0" err="1"/>
                        <a:t>set.seed</a:t>
                      </a:r>
                      <a:r>
                        <a:rPr lang="en-US" sz="2000" dirty="0"/>
                        <a:t>(1056)</a:t>
                      </a:r>
                    </a:p>
                    <a:p>
                      <a:r>
                        <a:rPr lang="en-US" sz="2000" dirty="0"/>
                        <a:t>svmFit10CV &lt;- train(classes ~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t>trControl</a:t>
                      </a:r>
                      <a:r>
                        <a:rPr lang="en-US" sz="2000" dirty="0"/>
                        <a:t> = </a:t>
                      </a:r>
                      <a:r>
                        <a:rPr lang="en-US" sz="2000" dirty="0" err="1"/>
                        <a:t>trainControl</a:t>
                      </a:r>
                      <a:r>
                        <a:rPr lang="en-US" sz="2000" dirty="0"/>
                        <a:t>(method = "cv", number = 10))</a:t>
                      </a:r>
                    </a:p>
                    <a:p>
                      <a:r>
                        <a:rPr lang="en-US" sz="2000" dirty="0"/>
                        <a:t>svmFit10CV</a:t>
                      </a:r>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fontScale="90000"/>
          </a:bodyPr>
          <a:lstStyle/>
          <a:p>
            <a:r>
              <a:rPr lang="en-US" dirty="0"/>
              <a:t>Fit the same model using different resampling methods. </a:t>
            </a:r>
          </a:p>
        </p:txBody>
      </p:sp>
    </p:spTree>
    <p:extLst>
      <p:ext uri="{BB962C8B-B14F-4D97-AF65-F5344CB8AC3E}">
        <p14:creationId xmlns:p14="http://schemas.microsoft.com/office/powerpoint/2010/main" val="3649586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702556-0492-0A58-CC1D-CBB702221ECB}"/>
              </a:ext>
            </a:extLst>
          </p:cNvPr>
          <p:cNvPicPr>
            <a:picLocks noChangeAspect="1"/>
          </p:cNvPicPr>
          <p:nvPr/>
        </p:nvPicPr>
        <p:blipFill>
          <a:blip r:embed="rId2"/>
          <a:stretch>
            <a:fillRect/>
          </a:stretch>
        </p:blipFill>
        <p:spPr>
          <a:xfrm>
            <a:off x="287921" y="755055"/>
            <a:ext cx="7659976" cy="5253253"/>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38</a:t>
            </a:fld>
            <a:endParaRPr lang="en-US"/>
          </a:p>
        </p:txBody>
      </p:sp>
      <p:sp>
        <p:nvSpPr>
          <p:cNvPr id="6" name="Oval 5"/>
          <p:cNvSpPr/>
          <p:nvPr/>
        </p:nvSpPr>
        <p:spPr>
          <a:xfrm>
            <a:off x="4117908" y="5673619"/>
            <a:ext cx="3159969"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51100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39</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18204067"/>
              </p:ext>
            </p:extLst>
          </p:nvPr>
        </p:nvGraphicFramePr>
        <p:xfrm>
          <a:off x="134112" y="1527048"/>
          <a:ext cx="8229600" cy="3444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1" dirty="0"/>
                        <a:t>#LOOCV</a:t>
                      </a:r>
                    </a:p>
                    <a:p>
                      <a:endParaRPr lang="en-US" sz="2000" dirty="0"/>
                    </a:p>
                    <a:p>
                      <a:r>
                        <a:rPr lang="en-US" sz="2000" dirty="0" err="1"/>
                        <a:t>set.seed</a:t>
                      </a:r>
                      <a:r>
                        <a:rPr lang="en-US" sz="2000" dirty="0"/>
                        <a:t>(1056)</a:t>
                      </a:r>
                    </a:p>
                    <a:p>
                      <a:r>
                        <a:rPr lang="en-US" sz="2000" dirty="0" err="1"/>
                        <a:t>svmFitLOO</a:t>
                      </a:r>
                      <a:r>
                        <a:rPr lang="en-US" sz="2000" dirty="0"/>
                        <a:t> &lt;- train(classes ~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solidFill>
                            <a:srgbClr val="FF0000"/>
                          </a:solidFill>
                        </a:rPr>
                        <a:t>trControl</a:t>
                      </a:r>
                      <a:r>
                        <a:rPr lang="en-US" sz="2000" dirty="0">
                          <a:solidFill>
                            <a:srgbClr val="FF0000"/>
                          </a:solidFill>
                        </a:rPr>
                        <a:t> = </a:t>
                      </a:r>
                      <a:r>
                        <a:rPr lang="en-US" sz="2000" dirty="0" err="1">
                          <a:solidFill>
                            <a:srgbClr val="FF0000"/>
                          </a:solidFill>
                        </a:rPr>
                        <a:t>trainControl</a:t>
                      </a:r>
                      <a:r>
                        <a:rPr lang="en-US" sz="2000" dirty="0">
                          <a:solidFill>
                            <a:srgbClr val="FF0000"/>
                          </a:solidFill>
                        </a:rPr>
                        <a:t>(method = "LOOCV")</a:t>
                      </a:r>
                      <a:r>
                        <a:rPr lang="en-US" sz="2000" dirty="0"/>
                        <a:t>)</a:t>
                      </a:r>
                    </a:p>
                    <a:p>
                      <a:r>
                        <a:rPr lang="en-US" sz="2000" dirty="0" err="1"/>
                        <a:t>svmFitLOO</a:t>
                      </a:r>
                      <a:endParaRPr lang="en-US" sz="2000" dirty="0"/>
                    </a:p>
                    <a:p>
                      <a:endParaRPr lang="en-US" sz="2000" dirty="0"/>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fontScale="90000"/>
          </a:bodyPr>
          <a:lstStyle/>
          <a:p>
            <a:r>
              <a:rPr lang="en-US" dirty="0"/>
              <a:t>Fit the same model using different resampling methods. </a:t>
            </a:r>
          </a:p>
        </p:txBody>
      </p:sp>
    </p:spTree>
    <p:extLst>
      <p:ext uri="{BB962C8B-B14F-4D97-AF65-F5344CB8AC3E}">
        <p14:creationId xmlns:p14="http://schemas.microsoft.com/office/powerpoint/2010/main" val="397184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 motivating two-class data example</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4</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248105"/>
              </p:ext>
            </p:extLst>
          </p:nvPr>
        </p:nvGraphicFramePr>
        <p:xfrm>
          <a:off x="80443" y="1350264"/>
          <a:ext cx="8229600" cy="2892552"/>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679977747"/>
                    </a:ext>
                  </a:extLst>
                </a:gridCol>
              </a:tblGrid>
              <a:tr h="2892552">
                <a:tc>
                  <a:txBody>
                    <a:bodyPr/>
                    <a:lstStyle/>
                    <a:p>
                      <a:r>
                        <a:rPr lang="en-US" sz="2000" dirty="0"/>
                        <a:t>library(</a:t>
                      </a:r>
                      <a:r>
                        <a:rPr lang="en-US" sz="2000" dirty="0" err="1"/>
                        <a:t>AppliedPredictiveModeling</a:t>
                      </a:r>
                      <a:r>
                        <a:rPr lang="en-US" sz="2000" dirty="0"/>
                        <a:t>) </a:t>
                      </a:r>
                    </a:p>
                    <a:p>
                      <a:r>
                        <a:rPr lang="en-US" sz="2000" dirty="0"/>
                        <a:t>library(caret)</a:t>
                      </a:r>
                    </a:p>
                    <a:p>
                      <a:r>
                        <a:rPr lang="en-US" sz="2000" dirty="0"/>
                        <a:t>#Access the two-class data</a:t>
                      </a:r>
                    </a:p>
                    <a:p>
                      <a:r>
                        <a:rPr lang="en-US" sz="2000" dirty="0"/>
                        <a:t>data(twoClassData)</a:t>
                      </a:r>
                    </a:p>
                    <a:p>
                      <a:r>
                        <a:rPr lang="en-US" sz="2000" dirty="0"/>
                        <a:t>str(predictors)</a:t>
                      </a:r>
                    </a:p>
                    <a:p>
                      <a:r>
                        <a:rPr lang="en-US" sz="2000" dirty="0"/>
                        <a:t>str(classes)</a:t>
                      </a:r>
                    </a:p>
                    <a:p>
                      <a:r>
                        <a:rPr lang="en-US" sz="2000" dirty="0">
                          <a:solidFill>
                            <a:srgbClr val="FF0000"/>
                          </a:solidFill>
                        </a:rPr>
                        <a:t>data</a:t>
                      </a:r>
                      <a:r>
                        <a:rPr lang="en-US" sz="2000" dirty="0"/>
                        <a:t> = </a:t>
                      </a:r>
                      <a:r>
                        <a:rPr lang="en-US" sz="2000" dirty="0" err="1"/>
                        <a:t>cbind</a:t>
                      </a:r>
                      <a:r>
                        <a:rPr lang="en-US" sz="2000" dirty="0"/>
                        <a:t>(predictors, classes)</a:t>
                      </a:r>
                    </a:p>
                    <a:p>
                      <a:r>
                        <a:rPr lang="en-US" sz="2000" dirty="0" err="1"/>
                        <a:t>xyplot</a:t>
                      </a:r>
                      <a:r>
                        <a:rPr lang="en-US" sz="2000" dirty="0"/>
                        <a:t>(</a:t>
                      </a:r>
                      <a:r>
                        <a:rPr lang="en-US" sz="2000" dirty="0" err="1"/>
                        <a:t>PredictorA~PredictorB</a:t>
                      </a:r>
                      <a:r>
                        <a:rPr lang="en-US" sz="2000" dirty="0"/>
                        <a:t>, group=classes, data=data, </a:t>
                      </a:r>
                      <a:r>
                        <a:rPr lang="en-US" sz="2000" dirty="0" err="1"/>
                        <a:t>auto.key</a:t>
                      </a:r>
                      <a:r>
                        <a:rPr lang="en-US" sz="2000" dirty="0"/>
                        <a:t>=list(column=2))</a:t>
                      </a:r>
                    </a:p>
                  </a:txBody>
                  <a:tcPr/>
                </a:tc>
                <a:extLst>
                  <a:ext uri="{0D108BD9-81ED-4DB2-BD59-A6C34878D82A}">
                    <a16:rowId xmlns:a16="http://schemas.microsoft.com/office/drawing/2014/main" val="1750610966"/>
                  </a:ext>
                </a:extLst>
              </a:tr>
            </a:tbl>
          </a:graphicData>
        </a:graphic>
      </p:graphicFrame>
      <p:pic>
        <p:nvPicPr>
          <p:cNvPr id="7" name="Picture 6">
            <a:extLst>
              <a:ext uri="{FF2B5EF4-FFF2-40B4-BE49-F238E27FC236}">
                <a16:creationId xmlns:a16="http://schemas.microsoft.com/office/drawing/2014/main" id="{860B3691-CADF-0795-0842-D17484AFC887}"/>
              </a:ext>
            </a:extLst>
          </p:cNvPr>
          <p:cNvPicPr>
            <a:picLocks noChangeAspect="1"/>
          </p:cNvPicPr>
          <p:nvPr/>
        </p:nvPicPr>
        <p:blipFill>
          <a:blip r:embed="rId2"/>
          <a:stretch>
            <a:fillRect/>
          </a:stretch>
        </p:blipFill>
        <p:spPr>
          <a:xfrm>
            <a:off x="162739" y="4242816"/>
            <a:ext cx="7751723" cy="2036233"/>
          </a:xfrm>
          <a:prstGeom prst="rect">
            <a:avLst/>
          </a:prstGeom>
        </p:spPr>
      </p:pic>
    </p:spTree>
    <p:extLst>
      <p:ext uri="{BB962C8B-B14F-4D97-AF65-F5344CB8AC3E}">
        <p14:creationId xmlns:p14="http://schemas.microsoft.com/office/powerpoint/2010/main" val="406170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40</a:t>
            </a:fld>
            <a:endParaRPr lang="en-US"/>
          </a:p>
        </p:txBody>
      </p:sp>
      <p:pic>
        <p:nvPicPr>
          <p:cNvPr id="2" name="Picture 1"/>
          <p:cNvPicPr>
            <a:picLocks noChangeAspect="1"/>
          </p:cNvPicPr>
          <p:nvPr/>
        </p:nvPicPr>
        <p:blipFill>
          <a:blip r:embed="rId2"/>
          <a:stretch>
            <a:fillRect/>
          </a:stretch>
        </p:blipFill>
        <p:spPr>
          <a:xfrm>
            <a:off x="115599" y="778847"/>
            <a:ext cx="8390422" cy="4856473"/>
          </a:xfrm>
          <a:prstGeom prst="rect">
            <a:avLst/>
          </a:prstGeom>
        </p:spPr>
      </p:pic>
      <p:sp>
        <p:nvSpPr>
          <p:cNvPr id="6" name="Oval 5"/>
          <p:cNvSpPr/>
          <p:nvPr/>
        </p:nvSpPr>
        <p:spPr>
          <a:xfrm>
            <a:off x="5076093" y="5050421"/>
            <a:ext cx="2646484"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42643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41</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96846498"/>
              </p:ext>
            </p:extLst>
          </p:nvPr>
        </p:nvGraphicFramePr>
        <p:xfrm>
          <a:off x="207264" y="1508760"/>
          <a:ext cx="8229600" cy="4053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1" dirty="0"/>
                        <a:t>#Repeated Training/leave-group-out</a:t>
                      </a:r>
                      <a:r>
                        <a:rPr lang="en-US" sz="2000" b="1" baseline="0" dirty="0"/>
                        <a:t> cross validation</a:t>
                      </a:r>
                    </a:p>
                    <a:p>
                      <a:endParaRPr lang="en-US" sz="2000" dirty="0"/>
                    </a:p>
                    <a:p>
                      <a:r>
                        <a:rPr lang="en-US" sz="2000" dirty="0" err="1"/>
                        <a:t>set.seed</a:t>
                      </a:r>
                      <a:r>
                        <a:rPr lang="en-US" sz="2000" dirty="0"/>
                        <a:t>(1056)</a:t>
                      </a:r>
                    </a:p>
                    <a:p>
                      <a:r>
                        <a:rPr lang="en-US" sz="2000" dirty="0" err="1"/>
                        <a:t>svmFitLGO</a:t>
                      </a:r>
                      <a:r>
                        <a:rPr lang="en-US" sz="2000" dirty="0"/>
                        <a:t> &lt;- train(classes ~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solidFill>
                            <a:srgbClr val="FF0000"/>
                          </a:solidFill>
                        </a:rPr>
                        <a:t>trControl</a:t>
                      </a:r>
                      <a:r>
                        <a:rPr lang="en-US" sz="2000" dirty="0">
                          <a:solidFill>
                            <a:srgbClr val="FF0000"/>
                          </a:solidFill>
                        </a:rPr>
                        <a:t> = </a:t>
                      </a:r>
                      <a:r>
                        <a:rPr lang="en-US" sz="2000" dirty="0" err="1">
                          <a:solidFill>
                            <a:srgbClr val="FF0000"/>
                          </a:solidFill>
                        </a:rPr>
                        <a:t>trainControl</a:t>
                      </a:r>
                      <a:r>
                        <a:rPr lang="en-US" sz="2000" dirty="0">
                          <a:solidFill>
                            <a:srgbClr val="FF0000"/>
                          </a:solidFill>
                        </a:rPr>
                        <a:t>(method = "LGOCV", </a:t>
                      </a:r>
                    </a:p>
                    <a:p>
                      <a:r>
                        <a:rPr lang="en-US" sz="2000" dirty="0">
                          <a:solidFill>
                            <a:srgbClr val="FF0000"/>
                          </a:solidFill>
                        </a:rPr>
                        <a:t>                                            number = 50, </a:t>
                      </a:r>
                    </a:p>
                    <a:p>
                      <a:r>
                        <a:rPr lang="en-US" sz="2000" dirty="0">
                          <a:solidFill>
                            <a:srgbClr val="FF0000"/>
                          </a:solidFill>
                        </a:rPr>
                        <a:t>                                            p = .8)</a:t>
                      </a:r>
                      <a:r>
                        <a:rPr lang="en-US" sz="2000" dirty="0"/>
                        <a:t>)</a:t>
                      </a:r>
                    </a:p>
                    <a:p>
                      <a:r>
                        <a:rPr lang="en-US" sz="2000" dirty="0" err="1"/>
                        <a:t>svmFitLGO</a:t>
                      </a:r>
                      <a:r>
                        <a:rPr lang="en-US" sz="2000" dirty="0"/>
                        <a:t> </a:t>
                      </a:r>
                    </a:p>
                    <a:p>
                      <a:endParaRPr lang="en-US" sz="2000" dirty="0"/>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fontScale="90000"/>
          </a:bodyPr>
          <a:lstStyle/>
          <a:p>
            <a:r>
              <a:rPr lang="en-US" dirty="0"/>
              <a:t>Fit the same model using different resampling methods. </a:t>
            </a:r>
          </a:p>
        </p:txBody>
      </p:sp>
    </p:spTree>
    <p:extLst>
      <p:ext uri="{BB962C8B-B14F-4D97-AF65-F5344CB8AC3E}">
        <p14:creationId xmlns:p14="http://schemas.microsoft.com/office/powerpoint/2010/main" val="3805556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B00BB2-49C3-E277-5652-E2E9485D44F3}"/>
              </a:ext>
            </a:extLst>
          </p:cNvPr>
          <p:cNvPicPr>
            <a:picLocks noChangeAspect="1"/>
          </p:cNvPicPr>
          <p:nvPr/>
        </p:nvPicPr>
        <p:blipFill>
          <a:blip r:embed="rId2"/>
          <a:stretch>
            <a:fillRect/>
          </a:stretch>
        </p:blipFill>
        <p:spPr>
          <a:xfrm>
            <a:off x="158312" y="873407"/>
            <a:ext cx="7527309" cy="5371306"/>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42</a:t>
            </a:fld>
            <a:endParaRPr lang="en-US"/>
          </a:p>
        </p:txBody>
      </p:sp>
      <p:sp>
        <p:nvSpPr>
          <p:cNvPr id="6" name="Oval 5"/>
          <p:cNvSpPr/>
          <p:nvPr/>
        </p:nvSpPr>
        <p:spPr>
          <a:xfrm>
            <a:off x="4252142" y="5953798"/>
            <a:ext cx="2971799"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797283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43</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995381561"/>
              </p:ext>
            </p:extLst>
          </p:nvPr>
        </p:nvGraphicFramePr>
        <p:xfrm>
          <a:off x="161544" y="1581912"/>
          <a:ext cx="8229600" cy="31394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1" dirty="0"/>
                        <a:t>#The bootstrap</a:t>
                      </a:r>
                      <a:endParaRPr lang="en-US" sz="2000" b="1" baseline="0" dirty="0"/>
                    </a:p>
                    <a:p>
                      <a:endParaRPr lang="en-US" sz="2000" dirty="0"/>
                    </a:p>
                    <a:p>
                      <a:r>
                        <a:rPr lang="en-US" sz="2000" dirty="0" err="1"/>
                        <a:t>set.seed</a:t>
                      </a:r>
                      <a:r>
                        <a:rPr lang="en-US" sz="2000" dirty="0"/>
                        <a:t>(1056)</a:t>
                      </a:r>
                    </a:p>
                    <a:p>
                      <a:r>
                        <a:rPr lang="en-US" sz="2000" dirty="0" err="1"/>
                        <a:t>svmFitBoot</a:t>
                      </a:r>
                      <a:r>
                        <a:rPr lang="en-US" sz="2000" dirty="0"/>
                        <a:t> &lt;- train(classes ~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t>trControl</a:t>
                      </a:r>
                      <a:r>
                        <a:rPr lang="en-US" sz="2000" dirty="0"/>
                        <a:t> = </a:t>
                      </a:r>
                      <a:r>
                        <a:rPr lang="en-US" sz="2000" dirty="0" err="1"/>
                        <a:t>trainControl</a:t>
                      </a:r>
                      <a:r>
                        <a:rPr lang="en-US" sz="2000" dirty="0"/>
                        <a:t>(method = "boot", number = 50))</a:t>
                      </a:r>
                    </a:p>
                    <a:p>
                      <a:r>
                        <a:rPr lang="en-US" sz="2000" dirty="0" err="1"/>
                        <a:t>svmFitBoot</a:t>
                      </a:r>
                      <a:endParaRPr lang="en-US" sz="2000" dirty="0"/>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fontScale="90000"/>
          </a:bodyPr>
          <a:lstStyle/>
          <a:p>
            <a:r>
              <a:rPr lang="en-US" dirty="0"/>
              <a:t>Fit the same model using different resampling methods. </a:t>
            </a:r>
          </a:p>
        </p:txBody>
      </p:sp>
    </p:spTree>
    <p:extLst>
      <p:ext uri="{BB962C8B-B14F-4D97-AF65-F5344CB8AC3E}">
        <p14:creationId xmlns:p14="http://schemas.microsoft.com/office/powerpoint/2010/main" val="158236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5" y="821027"/>
            <a:ext cx="7978490" cy="4748069"/>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44</a:t>
            </a:fld>
            <a:endParaRPr lang="en-US"/>
          </a:p>
        </p:txBody>
      </p:sp>
      <p:sp>
        <p:nvSpPr>
          <p:cNvPr id="6" name="Oval 5"/>
          <p:cNvSpPr/>
          <p:nvPr/>
        </p:nvSpPr>
        <p:spPr>
          <a:xfrm>
            <a:off x="3362766" y="5216905"/>
            <a:ext cx="2971799"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641998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45</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517478484"/>
              </p:ext>
            </p:extLst>
          </p:nvPr>
        </p:nvGraphicFramePr>
        <p:xfrm>
          <a:off x="188976" y="1554480"/>
          <a:ext cx="8229600" cy="37490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1" dirty="0"/>
                        <a:t>#The bootstrap632</a:t>
                      </a:r>
                      <a:endParaRPr lang="en-US" sz="2000" b="1" baseline="0" dirty="0"/>
                    </a:p>
                    <a:p>
                      <a:endParaRPr lang="en-US" sz="2000" dirty="0"/>
                    </a:p>
                    <a:p>
                      <a:r>
                        <a:rPr lang="en-US" sz="2000" dirty="0" err="1"/>
                        <a:t>set.seed</a:t>
                      </a:r>
                      <a:r>
                        <a:rPr lang="en-US" sz="2000" dirty="0"/>
                        <a:t>(1056)</a:t>
                      </a:r>
                    </a:p>
                    <a:p>
                      <a:r>
                        <a:rPr lang="en-US" sz="2000" dirty="0"/>
                        <a:t>svmFitBoot632 &lt;- train(classes ~ .,</a:t>
                      </a:r>
                    </a:p>
                    <a:p>
                      <a:r>
                        <a:rPr lang="en-US" sz="2000" dirty="0"/>
                        <a:t>                    data = </a:t>
                      </a:r>
                      <a:r>
                        <a:rPr lang="en-US" sz="2000" dirty="0" err="1"/>
                        <a:t>ClassTrain</a:t>
                      </a:r>
                      <a:r>
                        <a:rPr lang="en-US" sz="2000" dirty="0"/>
                        <a:t>,</a:t>
                      </a:r>
                    </a:p>
                    <a:p>
                      <a:r>
                        <a:rPr lang="en-US" sz="2000" dirty="0"/>
                        <a:t>                       method = "</a:t>
                      </a:r>
                      <a:r>
                        <a:rPr lang="en-US" sz="2000" dirty="0" err="1"/>
                        <a:t>svmRadial</a:t>
                      </a:r>
                      <a:r>
                        <a:rPr lang="en-US" sz="2000" dirty="0"/>
                        <a:t>",</a:t>
                      </a:r>
                    </a:p>
                    <a:p>
                      <a:r>
                        <a:rPr lang="en-US" sz="2000" dirty="0"/>
                        <a:t>                       </a:t>
                      </a:r>
                      <a:r>
                        <a:rPr lang="en-US" sz="2000" dirty="0" err="1"/>
                        <a:t>preProc</a:t>
                      </a:r>
                      <a:r>
                        <a:rPr lang="en-US" sz="2000" dirty="0"/>
                        <a:t> = c("center", "scale"),</a:t>
                      </a:r>
                    </a:p>
                    <a:p>
                      <a:r>
                        <a:rPr lang="en-US" sz="2000" dirty="0"/>
                        <a:t>                       </a:t>
                      </a:r>
                      <a:r>
                        <a:rPr lang="en-US" sz="2000" dirty="0" err="1"/>
                        <a:t>tuneGrid</a:t>
                      </a:r>
                      <a:r>
                        <a:rPr lang="en-US" sz="2000" dirty="0"/>
                        <a:t> = </a:t>
                      </a:r>
                      <a:r>
                        <a:rPr lang="en-US" sz="2000" dirty="0" err="1"/>
                        <a:t>svmTuneGrid</a:t>
                      </a:r>
                      <a:r>
                        <a:rPr lang="en-US" sz="2000" dirty="0"/>
                        <a:t>,</a:t>
                      </a:r>
                    </a:p>
                    <a:p>
                      <a:r>
                        <a:rPr lang="en-US" sz="2000" dirty="0"/>
                        <a:t>                       </a:t>
                      </a:r>
                      <a:r>
                        <a:rPr lang="en-US" sz="2000" dirty="0" err="1"/>
                        <a:t>trControl</a:t>
                      </a:r>
                      <a:r>
                        <a:rPr lang="en-US" sz="2000" dirty="0"/>
                        <a:t> = </a:t>
                      </a:r>
                      <a:r>
                        <a:rPr lang="en-US" sz="2000" dirty="0" err="1"/>
                        <a:t>trainControl</a:t>
                      </a:r>
                      <a:r>
                        <a:rPr lang="en-US" sz="2000" dirty="0"/>
                        <a:t>(method = "boot632", </a:t>
                      </a:r>
                    </a:p>
                    <a:p>
                      <a:r>
                        <a:rPr lang="en-US" sz="2000" dirty="0"/>
                        <a:t>                                                number = 50))</a:t>
                      </a:r>
                    </a:p>
                    <a:p>
                      <a:r>
                        <a:rPr lang="en-US" sz="2000" dirty="0"/>
                        <a:t>svmFitBoot632</a:t>
                      </a:r>
                    </a:p>
                    <a:p>
                      <a:endParaRPr lang="en-US" sz="2000" dirty="0"/>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fontScale="90000"/>
          </a:bodyPr>
          <a:lstStyle/>
          <a:p>
            <a:r>
              <a:rPr lang="en-US" dirty="0"/>
              <a:t>Fit the same model using different resampling methods. </a:t>
            </a:r>
          </a:p>
        </p:txBody>
      </p:sp>
    </p:spTree>
    <p:extLst>
      <p:ext uri="{BB962C8B-B14F-4D97-AF65-F5344CB8AC3E}">
        <p14:creationId xmlns:p14="http://schemas.microsoft.com/office/powerpoint/2010/main" val="1099746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917BE-1C86-FF6E-A55A-14FDD63ED718}"/>
              </a:ext>
            </a:extLst>
          </p:cNvPr>
          <p:cNvPicPr>
            <a:picLocks noChangeAspect="1"/>
          </p:cNvPicPr>
          <p:nvPr/>
        </p:nvPicPr>
        <p:blipFill>
          <a:blip r:embed="rId2"/>
          <a:stretch>
            <a:fillRect/>
          </a:stretch>
        </p:blipFill>
        <p:spPr>
          <a:xfrm>
            <a:off x="192081" y="747340"/>
            <a:ext cx="7683706" cy="5158044"/>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46</a:t>
            </a:fld>
            <a:endParaRPr lang="en-US"/>
          </a:p>
        </p:txBody>
      </p:sp>
      <p:sp>
        <p:nvSpPr>
          <p:cNvPr id="7" name="Oval 6"/>
          <p:cNvSpPr/>
          <p:nvPr/>
        </p:nvSpPr>
        <p:spPr>
          <a:xfrm>
            <a:off x="3917985" y="5500938"/>
            <a:ext cx="2971799"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53308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47</a:t>
            </a:fld>
            <a:endParaRPr lang="en-US"/>
          </a:p>
        </p:txBody>
      </p:sp>
      <p:sp>
        <p:nvSpPr>
          <p:cNvPr id="14" name="Title 13"/>
          <p:cNvSpPr>
            <a:spLocks noGrp="1"/>
          </p:cNvSpPr>
          <p:nvPr>
            <p:ph type="title"/>
          </p:nvPr>
        </p:nvSpPr>
        <p:spPr/>
        <p:txBody>
          <a:bodyPr/>
          <a:lstStyle/>
          <a:p>
            <a:r>
              <a:rPr lang="en-US" dirty="0"/>
              <a:t>Between model comparisons </a:t>
            </a:r>
          </a:p>
        </p:txBody>
      </p:sp>
      <p:sp>
        <p:nvSpPr>
          <p:cNvPr id="3" name="Content Placeholder 2"/>
          <p:cNvSpPr>
            <a:spLocks noGrp="1"/>
          </p:cNvSpPr>
          <p:nvPr>
            <p:ph idx="1"/>
          </p:nvPr>
        </p:nvSpPr>
        <p:spPr/>
        <p:txBody>
          <a:bodyPr/>
          <a:lstStyle/>
          <a:p>
            <a:r>
              <a:rPr lang="en-US" dirty="0"/>
              <a:t>As an illustration, we contrast </a:t>
            </a:r>
            <a:r>
              <a:rPr lang="en-US" i="1" dirty="0"/>
              <a:t>the SVM model </a:t>
            </a:r>
            <a:r>
              <a:rPr lang="en-US" dirty="0"/>
              <a:t>with a </a:t>
            </a:r>
            <a:r>
              <a:rPr lang="en-US" i="1" dirty="0"/>
              <a:t>logistic regression model</a:t>
            </a:r>
            <a:r>
              <a:rPr lang="en-US" dirty="0"/>
              <a:t>.</a:t>
            </a:r>
          </a:p>
          <a:p>
            <a:r>
              <a:rPr lang="en-US" dirty="0"/>
              <a:t>We can compare the models with respect to the values of Accuracy and Kappa.</a:t>
            </a:r>
          </a:p>
          <a:p>
            <a:r>
              <a:rPr lang="en-US" dirty="0"/>
              <a:t>One sample-t test or ANOVA test with </a:t>
            </a:r>
            <a:r>
              <a:rPr lang="en-US" dirty="0" err="1"/>
              <a:t>Bonferroni</a:t>
            </a:r>
            <a:r>
              <a:rPr lang="en-US" dirty="0"/>
              <a:t> correction can be conducted for the differences of accuracy and/or Kappa</a:t>
            </a:r>
          </a:p>
          <a:p>
            <a:r>
              <a:rPr lang="en-US" dirty="0"/>
              <a:t>We then make a decision based on the resulting p-values from a statistical test. </a:t>
            </a:r>
          </a:p>
          <a:p>
            <a:endParaRPr lang="en-US" dirty="0"/>
          </a:p>
        </p:txBody>
      </p:sp>
    </p:spTree>
    <p:extLst>
      <p:ext uri="{BB962C8B-B14F-4D97-AF65-F5344CB8AC3E}">
        <p14:creationId xmlns:p14="http://schemas.microsoft.com/office/powerpoint/2010/main" val="2099478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48</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51802704"/>
              </p:ext>
            </p:extLst>
          </p:nvPr>
        </p:nvGraphicFramePr>
        <p:xfrm>
          <a:off x="70104" y="734568"/>
          <a:ext cx="8229600" cy="5577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0" dirty="0" err="1"/>
                        <a:t>set.seed</a:t>
                      </a:r>
                      <a:r>
                        <a:rPr lang="en-US" sz="2000" b="0" dirty="0"/>
                        <a:t>(1056)</a:t>
                      </a:r>
                    </a:p>
                    <a:p>
                      <a:r>
                        <a:rPr lang="en-US" sz="2000" b="0" dirty="0" err="1"/>
                        <a:t>svmFit</a:t>
                      </a:r>
                      <a:r>
                        <a:rPr lang="en-US" sz="2000" b="0" dirty="0"/>
                        <a:t> &lt;- train(classes~ .,</a:t>
                      </a:r>
                    </a:p>
                    <a:p>
                      <a:r>
                        <a:rPr lang="en-US" sz="2000" b="0" dirty="0"/>
                        <a:t>                data = </a:t>
                      </a:r>
                      <a:r>
                        <a:rPr lang="en-US" sz="2000" b="0" dirty="0" err="1"/>
                        <a:t>ClassTrain</a:t>
                      </a:r>
                      <a:r>
                        <a:rPr lang="en-US" sz="2000" b="0" dirty="0"/>
                        <a:t>,</a:t>
                      </a:r>
                    </a:p>
                    <a:p>
                      <a:r>
                        <a:rPr lang="en-US" sz="2000" b="0" dirty="0"/>
                        <a:t>                method = "</a:t>
                      </a:r>
                      <a:r>
                        <a:rPr lang="en-US" sz="2000" b="0" dirty="0" err="1"/>
                        <a:t>svmRadial</a:t>
                      </a:r>
                      <a:r>
                        <a:rPr lang="en-US" sz="2000" b="0" dirty="0"/>
                        <a:t>",</a:t>
                      </a:r>
                    </a:p>
                    <a:p>
                      <a:r>
                        <a:rPr lang="en-US" sz="2000" b="0" dirty="0"/>
                        <a:t>                </a:t>
                      </a:r>
                      <a:r>
                        <a:rPr lang="en-US" sz="2000" b="0" dirty="0" err="1"/>
                        <a:t>preProc</a:t>
                      </a:r>
                      <a:r>
                        <a:rPr lang="en-US" sz="2000" b="0" dirty="0"/>
                        <a:t> = c("center", "scale"),</a:t>
                      </a:r>
                    </a:p>
                    <a:p>
                      <a:r>
                        <a:rPr lang="en-US" sz="2000" b="0" dirty="0"/>
                        <a:t>                </a:t>
                      </a:r>
                      <a:r>
                        <a:rPr lang="en-US" sz="2000" b="0" dirty="0" err="1"/>
                        <a:t>tuneGrid</a:t>
                      </a:r>
                      <a:r>
                        <a:rPr lang="en-US" sz="2000" b="0" dirty="0"/>
                        <a:t> = </a:t>
                      </a:r>
                      <a:r>
                        <a:rPr lang="en-US" sz="2000" b="0" dirty="0" err="1"/>
                        <a:t>svmTuneGrid</a:t>
                      </a:r>
                      <a:r>
                        <a:rPr lang="en-US" sz="2000" b="0" dirty="0"/>
                        <a:t>,</a:t>
                      </a:r>
                    </a:p>
                    <a:p>
                      <a:r>
                        <a:rPr lang="en-US" sz="2000" b="0" dirty="0"/>
                        <a:t>                </a:t>
                      </a:r>
                      <a:r>
                        <a:rPr lang="en-US" sz="2000" b="0" dirty="0" err="1"/>
                        <a:t>trControl</a:t>
                      </a:r>
                      <a:r>
                        <a:rPr lang="en-US" sz="2000" b="0" dirty="0"/>
                        <a:t> = </a:t>
                      </a:r>
                      <a:r>
                        <a:rPr lang="en-US" sz="2000" b="0" dirty="0" err="1"/>
                        <a:t>trainControl</a:t>
                      </a:r>
                      <a:r>
                        <a:rPr lang="en-US" sz="2000" b="0" dirty="0"/>
                        <a:t>(method = "</a:t>
                      </a:r>
                      <a:r>
                        <a:rPr lang="en-US" sz="2000" b="0" dirty="0" err="1"/>
                        <a:t>repeatedcv</a:t>
                      </a:r>
                      <a:r>
                        <a:rPr lang="en-US" sz="2000" b="0" dirty="0"/>
                        <a:t>", </a:t>
                      </a:r>
                    </a:p>
                    <a:p>
                      <a:r>
                        <a:rPr lang="en-US" sz="2000" b="0" dirty="0"/>
                        <a:t>                                         repeats = 5,</a:t>
                      </a:r>
                    </a:p>
                    <a:p>
                      <a:r>
                        <a:rPr lang="en-US" sz="2000" b="0" dirty="0"/>
                        <a:t>                                         </a:t>
                      </a:r>
                      <a:r>
                        <a:rPr lang="en-US" sz="2000" b="0" dirty="0" err="1"/>
                        <a:t>classProbs</a:t>
                      </a:r>
                      <a:r>
                        <a:rPr lang="en-US" sz="2000" b="0" dirty="0"/>
                        <a:t> = TRUE))</a:t>
                      </a:r>
                    </a:p>
                    <a:p>
                      <a:r>
                        <a:rPr lang="en-US" sz="2000" b="0" dirty="0" err="1"/>
                        <a:t>svmFit</a:t>
                      </a:r>
                      <a:endParaRPr lang="en-US" sz="2000" b="0" dirty="0"/>
                    </a:p>
                    <a:p>
                      <a:endParaRPr lang="en-US" sz="2000" b="0" dirty="0"/>
                    </a:p>
                    <a:p>
                      <a:r>
                        <a:rPr lang="en-US" sz="2000" b="0" dirty="0" err="1"/>
                        <a:t>set.seed</a:t>
                      </a:r>
                      <a:r>
                        <a:rPr lang="en-US" sz="2000" b="0" dirty="0"/>
                        <a:t>(1056)</a:t>
                      </a:r>
                    </a:p>
                    <a:p>
                      <a:r>
                        <a:rPr lang="en-US" sz="2000" b="0" dirty="0" err="1"/>
                        <a:t>glmProfile</a:t>
                      </a:r>
                      <a:r>
                        <a:rPr lang="en-US" sz="2000" b="0" dirty="0"/>
                        <a:t> &lt;- train(classes ~ .,</a:t>
                      </a:r>
                    </a:p>
                    <a:p>
                      <a:r>
                        <a:rPr lang="en-US" sz="2000" b="0" dirty="0"/>
                        <a:t>                    data = </a:t>
                      </a:r>
                      <a:r>
                        <a:rPr lang="en-US" sz="2000" b="0" dirty="0" err="1"/>
                        <a:t>ClassTrain</a:t>
                      </a:r>
                      <a:r>
                        <a:rPr lang="en-US" sz="2000" b="0" dirty="0"/>
                        <a:t>,</a:t>
                      </a:r>
                    </a:p>
                    <a:p>
                      <a:r>
                        <a:rPr lang="en-US" sz="2000" b="0" dirty="0"/>
                        <a:t>                    method = "</a:t>
                      </a:r>
                      <a:r>
                        <a:rPr lang="en-US" sz="2000" b="0" dirty="0" err="1"/>
                        <a:t>glm</a:t>
                      </a:r>
                      <a:r>
                        <a:rPr lang="en-US" sz="2000" b="0" dirty="0"/>
                        <a:t>",</a:t>
                      </a:r>
                    </a:p>
                    <a:p>
                      <a:r>
                        <a:rPr lang="en-US" sz="2000" b="0" dirty="0"/>
                        <a:t>                    </a:t>
                      </a:r>
                      <a:r>
                        <a:rPr lang="en-US" sz="2000" b="0" dirty="0" err="1"/>
                        <a:t>trControl</a:t>
                      </a:r>
                      <a:r>
                        <a:rPr lang="en-US" sz="2000" b="0" dirty="0"/>
                        <a:t> = </a:t>
                      </a:r>
                      <a:r>
                        <a:rPr lang="en-US" sz="2000" b="0" dirty="0" err="1"/>
                        <a:t>trainControl</a:t>
                      </a:r>
                      <a:r>
                        <a:rPr lang="en-US" sz="2000" b="0" dirty="0"/>
                        <a:t>(method = "</a:t>
                      </a:r>
                      <a:r>
                        <a:rPr lang="en-US" sz="2000" b="0" dirty="0" err="1"/>
                        <a:t>repeatedcv</a:t>
                      </a:r>
                      <a:r>
                        <a:rPr lang="en-US" sz="2000" b="0" dirty="0"/>
                        <a:t>", </a:t>
                      </a:r>
                    </a:p>
                    <a:p>
                      <a:r>
                        <a:rPr lang="en-US" sz="2000" b="0" dirty="0"/>
                        <a:t>                                             repeats = 5))</a:t>
                      </a:r>
                    </a:p>
                    <a:p>
                      <a:r>
                        <a:rPr lang="en-US" sz="2000" b="0" dirty="0" err="1"/>
                        <a:t>glmProfile</a:t>
                      </a:r>
                      <a:endParaRPr lang="en-US" sz="2000" b="0" dirty="0"/>
                    </a:p>
                  </a:txBody>
                  <a:tcPr/>
                </a:tc>
                <a:extLst>
                  <a:ext uri="{0D108BD9-81ED-4DB2-BD59-A6C34878D82A}">
                    <a16:rowId xmlns:a16="http://schemas.microsoft.com/office/drawing/2014/main" val="4153543522"/>
                  </a:ext>
                </a:extLst>
              </a:tr>
            </a:tbl>
          </a:graphicData>
        </a:graphic>
      </p:graphicFrame>
    </p:spTree>
    <p:extLst>
      <p:ext uri="{BB962C8B-B14F-4D97-AF65-F5344CB8AC3E}">
        <p14:creationId xmlns:p14="http://schemas.microsoft.com/office/powerpoint/2010/main" val="3297544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49</a:t>
            </a:fld>
            <a:endParaRPr lang="en-US"/>
          </a:p>
        </p:txBody>
      </p:sp>
      <p:sp>
        <p:nvSpPr>
          <p:cNvPr id="3" name="Content Placeholder 2"/>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en-US" dirty="0" err="1"/>
              <a:t>svmFit</a:t>
            </a:r>
            <a:r>
              <a:rPr lang="en-US" dirty="0"/>
              <a:t> </a:t>
            </a:r>
          </a:p>
        </p:txBody>
      </p:sp>
      <p:pic>
        <p:nvPicPr>
          <p:cNvPr id="6" name="Picture 5">
            <a:extLst>
              <a:ext uri="{FF2B5EF4-FFF2-40B4-BE49-F238E27FC236}">
                <a16:creationId xmlns:a16="http://schemas.microsoft.com/office/drawing/2014/main" id="{8B495CCB-F88C-3585-9D29-41952BCD03FA}"/>
              </a:ext>
            </a:extLst>
          </p:cNvPr>
          <p:cNvPicPr>
            <a:picLocks noChangeAspect="1"/>
          </p:cNvPicPr>
          <p:nvPr/>
        </p:nvPicPr>
        <p:blipFill>
          <a:blip r:embed="rId2"/>
          <a:stretch>
            <a:fillRect/>
          </a:stretch>
        </p:blipFill>
        <p:spPr>
          <a:xfrm>
            <a:off x="0" y="1454157"/>
            <a:ext cx="6548049" cy="4733917"/>
          </a:xfrm>
          <a:prstGeom prst="rect">
            <a:avLst/>
          </a:prstGeom>
        </p:spPr>
      </p:pic>
    </p:spTree>
    <p:extLst>
      <p:ext uri="{BB962C8B-B14F-4D97-AF65-F5344CB8AC3E}">
        <p14:creationId xmlns:p14="http://schemas.microsoft.com/office/powerpoint/2010/main" val="266391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31A-4ABA-679D-D99E-D66A64142D3C}"/>
              </a:ext>
            </a:extLst>
          </p:cNvPr>
          <p:cNvSpPr>
            <a:spLocks noGrp="1"/>
          </p:cNvSpPr>
          <p:nvPr>
            <p:ph type="title"/>
          </p:nvPr>
        </p:nvSpPr>
        <p:spPr>
          <a:xfrm>
            <a:off x="0" y="629266"/>
            <a:ext cx="4639055" cy="1622321"/>
          </a:xfrm>
        </p:spPr>
        <p:txBody>
          <a:bodyPr>
            <a:normAutofit/>
          </a:bodyPr>
          <a:lstStyle/>
          <a:p>
            <a:r>
              <a:rPr lang="en-US" sz="4400" dirty="0"/>
              <a:t>A motivating two-class data example</a:t>
            </a:r>
            <a:endParaRPr lang="en-US" dirty="0"/>
          </a:p>
        </p:txBody>
      </p:sp>
      <p:sp>
        <p:nvSpPr>
          <p:cNvPr id="3" name="Content Placeholder 2">
            <a:extLst>
              <a:ext uri="{FF2B5EF4-FFF2-40B4-BE49-F238E27FC236}">
                <a16:creationId xmlns:a16="http://schemas.microsoft.com/office/drawing/2014/main" id="{E801FD0C-3011-E455-786D-90F4D6F0A796}"/>
              </a:ext>
            </a:extLst>
          </p:cNvPr>
          <p:cNvSpPr>
            <a:spLocks noGrp="1"/>
          </p:cNvSpPr>
          <p:nvPr>
            <p:ph idx="1"/>
          </p:nvPr>
        </p:nvSpPr>
        <p:spPr>
          <a:xfrm>
            <a:off x="199525" y="2251587"/>
            <a:ext cx="4439529" cy="3785419"/>
          </a:xfrm>
        </p:spPr>
        <p:txBody>
          <a:bodyPr>
            <a:normAutofit/>
          </a:bodyPr>
          <a:lstStyle/>
          <a:p>
            <a:r>
              <a:rPr lang="en-US" dirty="0"/>
              <a:t>There is a signiﬁcant overlap between the classes.</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381879-7000-3DFB-B054-62FDCA9918CD}"/>
              </a:ext>
            </a:extLst>
          </p:cNvPr>
          <p:cNvPicPr>
            <a:picLocks noChangeAspect="1"/>
          </p:cNvPicPr>
          <p:nvPr/>
        </p:nvPicPr>
        <p:blipFill>
          <a:blip r:embed="rId2"/>
          <a:stretch>
            <a:fillRect/>
          </a:stretch>
        </p:blipFill>
        <p:spPr>
          <a:xfrm>
            <a:off x="5791845" y="807593"/>
            <a:ext cx="5247364" cy="5239568"/>
          </a:xfrm>
          <a:prstGeom prst="rect">
            <a:avLst/>
          </a:prstGeom>
          <a:effectLst/>
        </p:spPr>
      </p:pic>
    </p:spTree>
    <p:extLst>
      <p:ext uri="{BB962C8B-B14F-4D97-AF65-F5344CB8AC3E}">
        <p14:creationId xmlns:p14="http://schemas.microsoft.com/office/powerpoint/2010/main" val="38445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50</a:t>
            </a:fld>
            <a:endParaRPr lang="en-US"/>
          </a:p>
        </p:txBody>
      </p:sp>
      <p:sp>
        <p:nvSpPr>
          <p:cNvPr id="4" name="Content Placeholder 3"/>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en-US" dirty="0" err="1"/>
              <a:t>glmProfile</a:t>
            </a:r>
            <a:endParaRPr lang="en-US" dirty="0"/>
          </a:p>
        </p:txBody>
      </p:sp>
      <p:pic>
        <p:nvPicPr>
          <p:cNvPr id="6" name="Picture 5">
            <a:extLst>
              <a:ext uri="{FF2B5EF4-FFF2-40B4-BE49-F238E27FC236}">
                <a16:creationId xmlns:a16="http://schemas.microsoft.com/office/drawing/2014/main" id="{642AEFEF-7CE4-E573-1F1E-6865F77AD3E5}"/>
              </a:ext>
            </a:extLst>
          </p:cNvPr>
          <p:cNvPicPr>
            <a:picLocks noChangeAspect="1"/>
          </p:cNvPicPr>
          <p:nvPr/>
        </p:nvPicPr>
        <p:blipFill>
          <a:blip r:embed="rId2"/>
          <a:stretch>
            <a:fillRect/>
          </a:stretch>
        </p:blipFill>
        <p:spPr>
          <a:xfrm>
            <a:off x="0" y="1539377"/>
            <a:ext cx="6457092" cy="2665019"/>
          </a:xfrm>
          <a:prstGeom prst="rect">
            <a:avLst/>
          </a:prstGeom>
        </p:spPr>
      </p:pic>
    </p:spTree>
    <p:extLst>
      <p:ext uri="{BB962C8B-B14F-4D97-AF65-F5344CB8AC3E}">
        <p14:creationId xmlns:p14="http://schemas.microsoft.com/office/powerpoint/2010/main" val="2390528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4FFCA10-EE3F-AF4E-9EA4-E5CA2D91A1E4}" type="slidenum">
              <a:rPr lang="en-US" smtClean="0"/>
              <a:t>51</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01542932"/>
              </p:ext>
            </p:extLst>
          </p:nvPr>
        </p:nvGraphicFramePr>
        <p:xfrm>
          <a:off x="207264" y="1554480"/>
          <a:ext cx="8229600" cy="2529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167735722"/>
                    </a:ext>
                  </a:extLst>
                </a:gridCol>
              </a:tblGrid>
              <a:tr h="370840">
                <a:tc>
                  <a:txBody>
                    <a:bodyPr/>
                    <a:lstStyle/>
                    <a:p>
                      <a:r>
                        <a:rPr lang="en-US" sz="2000" b="0" dirty="0" err="1"/>
                        <a:t>resamp</a:t>
                      </a:r>
                      <a:r>
                        <a:rPr lang="en-US" sz="2000" b="0" dirty="0"/>
                        <a:t> &lt;- resamples(list(SVM = </a:t>
                      </a:r>
                      <a:r>
                        <a:rPr lang="en-US" sz="2000" b="0" dirty="0" err="1"/>
                        <a:t>svmFit</a:t>
                      </a:r>
                      <a:r>
                        <a:rPr lang="en-US" sz="2000" b="0" dirty="0"/>
                        <a:t>, Logistic = </a:t>
                      </a:r>
                      <a:r>
                        <a:rPr lang="en-US" sz="2000" b="0" dirty="0" err="1"/>
                        <a:t>glmProfile</a:t>
                      </a:r>
                      <a:r>
                        <a:rPr lang="en-US" sz="2000" b="0" dirty="0"/>
                        <a:t>))</a:t>
                      </a:r>
                    </a:p>
                    <a:p>
                      <a:r>
                        <a:rPr lang="en-US" sz="2000" b="0" dirty="0"/>
                        <a:t>summary(</a:t>
                      </a:r>
                      <a:r>
                        <a:rPr lang="en-US" sz="2000" b="0" dirty="0" err="1"/>
                        <a:t>resamp</a:t>
                      </a:r>
                      <a:r>
                        <a:rPr lang="en-US" sz="2000" b="0" dirty="0"/>
                        <a:t>)</a:t>
                      </a:r>
                    </a:p>
                    <a:p>
                      <a:endParaRPr lang="en-US" sz="2000" b="0" dirty="0"/>
                    </a:p>
                    <a:p>
                      <a:r>
                        <a:rPr lang="en-US" sz="2000" b="0" dirty="0" err="1"/>
                        <a:t>modelDifferences</a:t>
                      </a:r>
                      <a:r>
                        <a:rPr lang="en-US" sz="2000" b="0" dirty="0"/>
                        <a:t> &lt;- diff(</a:t>
                      </a:r>
                      <a:r>
                        <a:rPr lang="en-US" sz="2000" b="0" dirty="0" err="1"/>
                        <a:t>resamp</a:t>
                      </a:r>
                      <a:r>
                        <a:rPr lang="en-US" sz="2000" b="0" dirty="0"/>
                        <a:t>)</a:t>
                      </a:r>
                    </a:p>
                    <a:p>
                      <a:r>
                        <a:rPr lang="en-US" sz="2000" b="0" dirty="0"/>
                        <a:t>summary(</a:t>
                      </a:r>
                      <a:r>
                        <a:rPr lang="en-US" sz="2000" b="0" dirty="0" err="1"/>
                        <a:t>modelDifferences</a:t>
                      </a:r>
                      <a:r>
                        <a:rPr lang="en-US" sz="2000" b="0" dirty="0"/>
                        <a:t>)</a:t>
                      </a:r>
                    </a:p>
                    <a:p>
                      <a:endParaRPr lang="en-US" sz="2000" b="0" dirty="0"/>
                    </a:p>
                    <a:p>
                      <a:r>
                        <a:rPr lang="en-US" sz="2000" b="0" dirty="0"/>
                        <a:t>## The actual paired t-test:</a:t>
                      </a:r>
                    </a:p>
                    <a:p>
                      <a:r>
                        <a:rPr lang="en-US" sz="2000" b="0" dirty="0" err="1"/>
                        <a:t>modelDifferences$statistics$Accuracy</a:t>
                      </a:r>
                      <a:endParaRPr lang="en-US" sz="2000" b="0" dirty="0"/>
                    </a:p>
                  </a:txBody>
                  <a:tcPr/>
                </a:tc>
                <a:extLst>
                  <a:ext uri="{0D108BD9-81ED-4DB2-BD59-A6C34878D82A}">
                    <a16:rowId xmlns:a16="http://schemas.microsoft.com/office/drawing/2014/main" val="4153543522"/>
                  </a:ext>
                </a:extLst>
              </a:tr>
            </a:tbl>
          </a:graphicData>
        </a:graphic>
      </p:graphicFrame>
      <p:sp>
        <p:nvSpPr>
          <p:cNvPr id="14" name="Title 13"/>
          <p:cNvSpPr>
            <a:spLocks noGrp="1"/>
          </p:cNvSpPr>
          <p:nvPr>
            <p:ph type="title"/>
          </p:nvPr>
        </p:nvSpPr>
        <p:spPr/>
        <p:txBody>
          <a:bodyPr>
            <a:normAutofit/>
          </a:bodyPr>
          <a:lstStyle/>
          <a:p>
            <a:r>
              <a:rPr lang="en-US" dirty="0"/>
              <a:t>Between model comparisons </a:t>
            </a:r>
          </a:p>
        </p:txBody>
      </p:sp>
    </p:spTree>
    <p:extLst>
      <p:ext uri="{BB962C8B-B14F-4D97-AF65-F5344CB8AC3E}">
        <p14:creationId xmlns:p14="http://schemas.microsoft.com/office/powerpoint/2010/main" val="1975584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52</a:t>
            </a:fld>
            <a:endParaRPr lang="en-US"/>
          </a:p>
        </p:txBody>
      </p:sp>
      <p:sp>
        <p:nvSpPr>
          <p:cNvPr id="3" name="Content Placeholder 2"/>
          <p:cNvSpPr>
            <a:spLocks noGrp="1"/>
          </p:cNvSpPr>
          <p:nvPr>
            <p:ph idx="1"/>
          </p:nvPr>
        </p:nvSpPr>
        <p:spPr/>
        <p:txBody>
          <a:bodyPr/>
          <a:lstStyle/>
          <a:p>
            <a:endParaRPr lang="en-US" dirty="0"/>
          </a:p>
        </p:txBody>
      </p:sp>
      <p:sp>
        <p:nvSpPr>
          <p:cNvPr id="5" name="Title 4"/>
          <p:cNvSpPr>
            <a:spLocks noGrp="1"/>
          </p:cNvSpPr>
          <p:nvPr>
            <p:ph type="title"/>
          </p:nvPr>
        </p:nvSpPr>
        <p:spPr/>
        <p:txBody>
          <a:bodyPr/>
          <a:lstStyle/>
          <a:p>
            <a:r>
              <a:rPr lang="en-US" dirty="0"/>
              <a:t>The results of resamples</a:t>
            </a:r>
          </a:p>
        </p:txBody>
      </p:sp>
      <p:pic>
        <p:nvPicPr>
          <p:cNvPr id="6" name="Picture 5">
            <a:extLst>
              <a:ext uri="{FF2B5EF4-FFF2-40B4-BE49-F238E27FC236}">
                <a16:creationId xmlns:a16="http://schemas.microsoft.com/office/drawing/2014/main" id="{FE96850B-9329-748D-BAAB-97F236227C5C}"/>
              </a:ext>
            </a:extLst>
          </p:cNvPr>
          <p:cNvPicPr>
            <a:picLocks noChangeAspect="1"/>
          </p:cNvPicPr>
          <p:nvPr/>
        </p:nvPicPr>
        <p:blipFill>
          <a:blip r:embed="rId2"/>
          <a:stretch>
            <a:fillRect/>
          </a:stretch>
        </p:blipFill>
        <p:spPr>
          <a:xfrm>
            <a:off x="0" y="1539377"/>
            <a:ext cx="7676856" cy="3464559"/>
          </a:xfrm>
          <a:prstGeom prst="rect">
            <a:avLst/>
          </a:prstGeom>
        </p:spPr>
      </p:pic>
    </p:spTree>
    <p:extLst>
      <p:ext uri="{BB962C8B-B14F-4D97-AF65-F5344CB8AC3E}">
        <p14:creationId xmlns:p14="http://schemas.microsoft.com/office/powerpoint/2010/main" val="3434275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53</a:t>
            </a:fld>
            <a:endParaRPr lang="en-US"/>
          </a:p>
        </p:txBody>
      </p:sp>
      <p:sp>
        <p:nvSpPr>
          <p:cNvPr id="4" name="Content Placeholder 3"/>
          <p:cNvSpPr>
            <a:spLocks noGrp="1"/>
          </p:cNvSpPr>
          <p:nvPr>
            <p:ph idx="1"/>
          </p:nvPr>
        </p:nvSpPr>
        <p:spPr/>
        <p:txBody>
          <a:bodyPr/>
          <a:lstStyle/>
          <a:p>
            <a:endParaRPr lang="en-US" dirty="0"/>
          </a:p>
        </p:txBody>
      </p:sp>
      <p:sp>
        <p:nvSpPr>
          <p:cNvPr id="5" name="Title 4"/>
          <p:cNvSpPr>
            <a:spLocks noGrp="1"/>
          </p:cNvSpPr>
          <p:nvPr>
            <p:ph type="title"/>
          </p:nvPr>
        </p:nvSpPr>
        <p:spPr/>
        <p:txBody>
          <a:bodyPr/>
          <a:lstStyle/>
          <a:p>
            <a:r>
              <a:rPr lang="en-US" dirty="0"/>
              <a:t>Summary of model differences </a:t>
            </a:r>
          </a:p>
        </p:txBody>
      </p:sp>
      <p:pic>
        <p:nvPicPr>
          <p:cNvPr id="8" name="Picture 7">
            <a:extLst>
              <a:ext uri="{FF2B5EF4-FFF2-40B4-BE49-F238E27FC236}">
                <a16:creationId xmlns:a16="http://schemas.microsoft.com/office/drawing/2014/main" id="{67BC33BB-8011-B00C-891F-AF567E61D50C}"/>
              </a:ext>
            </a:extLst>
          </p:cNvPr>
          <p:cNvPicPr>
            <a:picLocks noChangeAspect="1"/>
          </p:cNvPicPr>
          <p:nvPr/>
        </p:nvPicPr>
        <p:blipFill>
          <a:blip r:embed="rId2"/>
          <a:stretch>
            <a:fillRect/>
          </a:stretch>
        </p:blipFill>
        <p:spPr>
          <a:xfrm>
            <a:off x="0" y="1492463"/>
            <a:ext cx="7327797" cy="3873073"/>
          </a:xfrm>
          <a:prstGeom prst="rect">
            <a:avLst/>
          </a:prstGeom>
        </p:spPr>
      </p:pic>
    </p:spTree>
    <p:extLst>
      <p:ext uri="{BB962C8B-B14F-4D97-AF65-F5344CB8AC3E}">
        <p14:creationId xmlns:p14="http://schemas.microsoft.com/office/powerpoint/2010/main" val="1539496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621187-7ADD-D49D-BBA0-048F438F2178}"/>
              </a:ext>
            </a:extLst>
          </p:cNvPr>
          <p:cNvPicPr>
            <a:picLocks noChangeAspect="1"/>
          </p:cNvPicPr>
          <p:nvPr/>
        </p:nvPicPr>
        <p:blipFill>
          <a:blip r:embed="rId2"/>
          <a:stretch>
            <a:fillRect/>
          </a:stretch>
        </p:blipFill>
        <p:spPr>
          <a:xfrm>
            <a:off x="163885" y="1458457"/>
            <a:ext cx="5932115" cy="2791586"/>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54</a:t>
            </a:fld>
            <a:endParaRPr lang="en-US"/>
          </a:p>
        </p:txBody>
      </p:sp>
      <p:sp>
        <p:nvSpPr>
          <p:cNvPr id="5" name="Title 4"/>
          <p:cNvSpPr>
            <a:spLocks noGrp="1"/>
          </p:cNvSpPr>
          <p:nvPr>
            <p:ph type="title"/>
          </p:nvPr>
        </p:nvSpPr>
        <p:spPr/>
        <p:txBody>
          <a:bodyPr/>
          <a:lstStyle/>
          <a:p>
            <a:r>
              <a:rPr lang="en-US" dirty="0"/>
              <a:t>One Sample t-test for model comparison</a:t>
            </a:r>
          </a:p>
        </p:txBody>
      </p:sp>
      <p:sp>
        <p:nvSpPr>
          <p:cNvPr id="2" name="Content Placeholder 1"/>
          <p:cNvSpPr>
            <a:spLocks noGrp="1"/>
          </p:cNvSpPr>
          <p:nvPr>
            <p:ph idx="1"/>
          </p:nvPr>
        </p:nvSpPr>
        <p:spPr>
          <a:xfrm>
            <a:off x="215464" y="4540738"/>
            <a:ext cx="8229600" cy="1957754"/>
          </a:xfrm>
        </p:spPr>
        <p:txBody>
          <a:bodyPr/>
          <a:lstStyle/>
          <a:p>
            <a:r>
              <a:rPr lang="en-US" dirty="0"/>
              <a:t>What conclusion can be drawn from the p-value of 0.0003704?</a:t>
            </a:r>
          </a:p>
        </p:txBody>
      </p:sp>
      <p:sp>
        <p:nvSpPr>
          <p:cNvPr id="10" name="Oval 9"/>
          <p:cNvSpPr/>
          <p:nvPr/>
        </p:nvSpPr>
        <p:spPr>
          <a:xfrm>
            <a:off x="1981200" y="2769042"/>
            <a:ext cx="2303584" cy="404446"/>
          </a:xfrm>
          <a:prstGeom prst="ellipse">
            <a:avLst/>
          </a:prstGeom>
          <a:noFill/>
        </p:spPr>
        <p:style>
          <a:lnRef idx="2">
            <a:schemeClr val="accent2"/>
          </a:lnRef>
          <a:fillRef idx="1002">
            <a:schemeClr val="dk2"/>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64681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way to draw scatter plot</a:t>
            </a:r>
          </a:p>
        </p:txBody>
      </p:sp>
      <p:sp>
        <p:nvSpPr>
          <p:cNvPr id="9" name="Slide Number Placeholder 8"/>
          <p:cNvSpPr>
            <a:spLocks noGrp="1"/>
          </p:cNvSpPr>
          <p:nvPr>
            <p:ph type="sldNum" sz="quarter" idx="12"/>
          </p:nvPr>
        </p:nvSpPr>
        <p:spPr/>
        <p:txBody>
          <a:bodyPr/>
          <a:lstStyle/>
          <a:p>
            <a:fld id="{E4FFCA10-EE3F-AF4E-9EA4-E5CA2D91A1E4}" type="slidenum">
              <a:rPr lang="en-US" smtClean="0"/>
              <a:t>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6036889"/>
              </p:ext>
            </p:extLst>
          </p:nvPr>
        </p:nvGraphicFramePr>
        <p:xfrm>
          <a:off x="79248" y="1249680"/>
          <a:ext cx="10628376" cy="4358640"/>
        </p:xfrm>
        <a:graphic>
          <a:graphicData uri="http://schemas.openxmlformats.org/drawingml/2006/table">
            <a:tbl>
              <a:tblPr firstRow="1" bandRow="1">
                <a:tableStyleId>{5940675A-B579-460E-94D1-54222C63F5DA}</a:tableStyleId>
              </a:tblPr>
              <a:tblGrid>
                <a:gridCol w="10628376">
                  <a:extLst>
                    <a:ext uri="{9D8B030D-6E8A-4147-A177-3AD203B41FA5}">
                      <a16:colId xmlns:a16="http://schemas.microsoft.com/office/drawing/2014/main" val="2679977747"/>
                    </a:ext>
                  </a:extLst>
                </a:gridCol>
              </a:tblGrid>
              <a:tr h="2892552">
                <a:tc>
                  <a:txBody>
                    <a:bodyPr/>
                    <a:lstStyle/>
                    <a:p>
                      <a:r>
                        <a:rPr lang="en-US" sz="2000" dirty="0"/>
                        <a:t>library(</a:t>
                      </a:r>
                      <a:r>
                        <a:rPr lang="en-US" sz="2000" dirty="0" err="1"/>
                        <a:t>AppliedPredictiveModeling</a:t>
                      </a:r>
                      <a:r>
                        <a:rPr lang="en-US" sz="2000" dirty="0"/>
                        <a:t>) </a:t>
                      </a:r>
                    </a:p>
                    <a:p>
                      <a:r>
                        <a:rPr lang="en-US" sz="2000" dirty="0"/>
                        <a:t>library(caret) #access the train function</a:t>
                      </a:r>
                    </a:p>
                    <a:p>
                      <a:endParaRPr lang="en-US" sz="2000" dirty="0"/>
                    </a:p>
                    <a:p>
                      <a:r>
                        <a:rPr lang="en-US" sz="2000" dirty="0"/>
                        <a:t>#Access the two-class data</a:t>
                      </a:r>
                    </a:p>
                    <a:p>
                      <a:r>
                        <a:rPr lang="en-US" sz="2000" dirty="0"/>
                        <a:t>data(twoClassData)</a:t>
                      </a:r>
                    </a:p>
                    <a:p>
                      <a:r>
                        <a:rPr lang="en-US" sz="2000" dirty="0"/>
                        <a:t>str(predictors)</a:t>
                      </a:r>
                    </a:p>
                    <a:p>
                      <a:r>
                        <a:rPr lang="en-US" sz="2000" dirty="0"/>
                        <a:t>str(classes)</a:t>
                      </a:r>
                    </a:p>
                    <a:p>
                      <a:endParaRPr lang="en-US" sz="2000" dirty="0"/>
                    </a:p>
                    <a:p>
                      <a:r>
                        <a:rPr lang="en-US" sz="2000" dirty="0"/>
                        <a:t>#Use the regular plot function, instead of </a:t>
                      </a:r>
                      <a:r>
                        <a:rPr lang="en-US" sz="2000" dirty="0" err="1"/>
                        <a:t>xyplot</a:t>
                      </a:r>
                      <a:endParaRPr lang="en-US" sz="2000" dirty="0"/>
                    </a:p>
                    <a:p>
                      <a:r>
                        <a:rPr lang="en-US" sz="2000" dirty="0"/>
                        <a:t>plot(</a:t>
                      </a:r>
                      <a:r>
                        <a:rPr lang="en-US" sz="2000" dirty="0" err="1"/>
                        <a:t>predictors$PredictorA</a:t>
                      </a:r>
                      <a:r>
                        <a:rPr lang="en-US" sz="2000" dirty="0"/>
                        <a:t>[classes=='Class1'], </a:t>
                      </a:r>
                      <a:r>
                        <a:rPr lang="en-US" sz="2000" dirty="0" err="1"/>
                        <a:t>predictors$PredictorB</a:t>
                      </a:r>
                      <a:r>
                        <a:rPr lang="en-US" sz="2000" dirty="0"/>
                        <a:t>[classes=='Class1'],</a:t>
                      </a:r>
                    </a:p>
                    <a:p>
                      <a:r>
                        <a:rPr lang="en-US" sz="2000" dirty="0" err="1"/>
                        <a:t>xlab</a:t>
                      </a:r>
                      <a:r>
                        <a:rPr lang="en-US" sz="2000" dirty="0"/>
                        <a:t>="Predictor A", </a:t>
                      </a:r>
                      <a:r>
                        <a:rPr lang="en-US" sz="2000" dirty="0" err="1"/>
                        <a:t>ylab</a:t>
                      </a:r>
                      <a:r>
                        <a:rPr lang="en-US" sz="2000" dirty="0"/>
                        <a:t>="Predictor B", </a:t>
                      </a:r>
                      <a:r>
                        <a:rPr lang="en-US" sz="2000" dirty="0" err="1"/>
                        <a:t>xlim</a:t>
                      </a:r>
                      <a:r>
                        <a:rPr lang="en-US" sz="2000" dirty="0"/>
                        <a:t>=c(0,0.7), </a:t>
                      </a:r>
                      <a:r>
                        <a:rPr lang="en-US" sz="2000" dirty="0" err="1"/>
                        <a:t>ylim</a:t>
                      </a:r>
                      <a:r>
                        <a:rPr lang="en-US" sz="2000" dirty="0"/>
                        <a:t>=c(0,0.7), col ='red', </a:t>
                      </a:r>
                      <a:r>
                        <a:rPr lang="en-US" sz="2000" dirty="0" err="1"/>
                        <a:t>pch</a:t>
                      </a:r>
                      <a:r>
                        <a:rPr lang="en-US" sz="2000" dirty="0"/>
                        <a:t>=2)</a:t>
                      </a:r>
                    </a:p>
                    <a:p>
                      <a:r>
                        <a:rPr lang="en-US" sz="2000" dirty="0"/>
                        <a:t>points(</a:t>
                      </a:r>
                      <a:r>
                        <a:rPr lang="en-US" sz="2000" dirty="0" err="1"/>
                        <a:t>predictors$PredictorA</a:t>
                      </a:r>
                      <a:r>
                        <a:rPr lang="en-US" sz="2000" dirty="0"/>
                        <a:t>[classes=='Class2'], </a:t>
                      </a:r>
                      <a:r>
                        <a:rPr lang="en-US" sz="2000" dirty="0" err="1"/>
                        <a:t>predictors$PredictorB</a:t>
                      </a:r>
                      <a:r>
                        <a:rPr lang="en-US" sz="2000" dirty="0"/>
                        <a:t>[classes=='Class2'], </a:t>
                      </a:r>
                    </a:p>
                    <a:p>
                      <a:r>
                        <a:rPr lang="en-US" sz="2000" dirty="0" err="1"/>
                        <a:t>pch</a:t>
                      </a:r>
                      <a:r>
                        <a:rPr lang="en-US" sz="2000" dirty="0"/>
                        <a:t>=3, col ='green')</a:t>
                      </a:r>
                    </a:p>
                    <a:p>
                      <a:r>
                        <a:rPr lang="en-US" sz="2000" dirty="0"/>
                        <a:t>legend('</a:t>
                      </a:r>
                      <a:r>
                        <a:rPr lang="en-US" sz="2000" dirty="0" err="1"/>
                        <a:t>topleft</a:t>
                      </a:r>
                      <a:r>
                        <a:rPr lang="en-US" sz="2000" dirty="0"/>
                        <a:t>', c("Class1", "Class 2"), col=c('</a:t>
                      </a:r>
                      <a:r>
                        <a:rPr lang="en-US" sz="2000" dirty="0" err="1"/>
                        <a:t>red','green</a:t>
                      </a:r>
                      <a:r>
                        <a:rPr lang="en-US" sz="2000" dirty="0"/>
                        <a:t>' ), </a:t>
                      </a:r>
                      <a:r>
                        <a:rPr lang="en-US" sz="2000" dirty="0" err="1"/>
                        <a:t>pch</a:t>
                      </a:r>
                      <a:r>
                        <a:rPr lang="en-US" sz="2000" dirty="0"/>
                        <a:t>=c(2,3))</a:t>
                      </a:r>
                    </a:p>
                  </a:txBody>
                  <a:tcPr/>
                </a:tc>
                <a:extLst>
                  <a:ext uri="{0D108BD9-81ED-4DB2-BD59-A6C34878D82A}">
                    <a16:rowId xmlns:a16="http://schemas.microsoft.com/office/drawing/2014/main" val="1750610966"/>
                  </a:ext>
                </a:extLst>
              </a:tr>
            </a:tbl>
          </a:graphicData>
        </a:graphic>
      </p:graphicFrame>
    </p:spTree>
    <p:extLst>
      <p:ext uri="{BB962C8B-B14F-4D97-AF65-F5344CB8AC3E}">
        <p14:creationId xmlns:p14="http://schemas.microsoft.com/office/powerpoint/2010/main" val="356495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47A4-1CCB-CC02-A9E6-25D74074798E}"/>
              </a:ext>
            </a:extLst>
          </p:cNvPr>
          <p:cNvSpPr>
            <a:spLocks noGrp="1"/>
          </p:cNvSpPr>
          <p:nvPr>
            <p:ph type="title"/>
          </p:nvPr>
        </p:nvSpPr>
        <p:spPr/>
        <p:txBody>
          <a:bodyPr/>
          <a:lstStyle/>
          <a:p>
            <a:r>
              <a:rPr lang="en-US" dirty="0"/>
              <a:t>A simple classification example </a:t>
            </a:r>
          </a:p>
        </p:txBody>
      </p:sp>
      <p:pic>
        <p:nvPicPr>
          <p:cNvPr id="5" name="Picture 4">
            <a:extLst>
              <a:ext uri="{FF2B5EF4-FFF2-40B4-BE49-F238E27FC236}">
                <a16:creationId xmlns:a16="http://schemas.microsoft.com/office/drawing/2014/main" id="{B0E4F1E0-60B7-27D6-3766-C4DBFF044896}"/>
              </a:ext>
            </a:extLst>
          </p:cNvPr>
          <p:cNvPicPr>
            <a:picLocks noChangeAspect="1"/>
          </p:cNvPicPr>
          <p:nvPr/>
        </p:nvPicPr>
        <p:blipFill>
          <a:blip r:embed="rId2"/>
          <a:stretch>
            <a:fillRect/>
          </a:stretch>
        </p:blipFill>
        <p:spPr>
          <a:xfrm>
            <a:off x="3520983" y="1196025"/>
            <a:ext cx="5150034" cy="5142380"/>
          </a:xfrm>
          <a:prstGeom prst="rect">
            <a:avLst/>
          </a:prstGeom>
        </p:spPr>
      </p:pic>
    </p:spTree>
    <p:extLst>
      <p:ext uri="{BB962C8B-B14F-4D97-AF65-F5344CB8AC3E}">
        <p14:creationId xmlns:p14="http://schemas.microsoft.com/office/powerpoint/2010/main" val="172719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C213-3217-9FDC-DFB7-36346F359333}"/>
              </a:ext>
            </a:extLst>
          </p:cNvPr>
          <p:cNvSpPr>
            <a:spLocks noGrp="1"/>
          </p:cNvSpPr>
          <p:nvPr>
            <p:ph type="title"/>
          </p:nvPr>
        </p:nvSpPr>
        <p:spPr/>
        <p:txBody>
          <a:bodyPr>
            <a:normAutofit fontScale="90000"/>
          </a:bodyPr>
          <a:lstStyle/>
          <a:p>
            <a:r>
              <a:rPr lang="en-US" dirty="0"/>
              <a:t>A predictive model: K-Nearest Neighbors (</a:t>
            </a:r>
            <a:r>
              <a:rPr lang="en-US" dirty="0" err="1"/>
              <a:t>kNN</a:t>
            </a:r>
            <a:r>
              <a:rPr lang="en-US" dirty="0"/>
              <a:t>) with </a:t>
            </a:r>
            <a:r>
              <a:rPr lang="en-US" i="1" dirty="0"/>
              <a:t>k</a:t>
            </a:r>
            <a:r>
              <a:rPr lang="en-US" dirty="0"/>
              <a:t> = 3</a:t>
            </a:r>
          </a:p>
        </p:txBody>
      </p:sp>
      <p:sp>
        <p:nvSpPr>
          <p:cNvPr id="3" name="Content Placeholder 2">
            <a:extLst>
              <a:ext uri="{FF2B5EF4-FFF2-40B4-BE49-F238E27FC236}">
                <a16:creationId xmlns:a16="http://schemas.microsoft.com/office/drawing/2014/main" id="{C1942BD3-F6A9-87B6-0848-8E8CDD0D8995}"/>
              </a:ext>
            </a:extLst>
          </p:cNvPr>
          <p:cNvSpPr>
            <a:spLocks noGrp="1"/>
          </p:cNvSpPr>
          <p:nvPr>
            <p:ph idx="1"/>
          </p:nvPr>
        </p:nvSpPr>
        <p:spPr>
          <a:xfrm>
            <a:off x="7507225" y="1698312"/>
            <a:ext cx="4608575" cy="4527467"/>
          </a:xfrm>
        </p:spPr>
        <p:txBody>
          <a:bodyPr/>
          <a:lstStyle/>
          <a:p>
            <a:r>
              <a:rPr lang="en-US" b="0" i="0" dirty="0">
                <a:solidFill>
                  <a:srgbClr val="292929"/>
                </a:solidFill>
                <a:effectLst/>
                <a:latin typeface="charter"/>
              </a:rPr>
              <a:t>KNN is often used for Classification problems</a:t>
            </a:r>
          </a:p>
          <a:p>
            <a:r>
              <a:rPr lang="en-US" dirty="0">
                <a:solidFill>
                  <a:srgbClr val="292929"/>
                </a:solidFill>
                <a:latin typeface="charter"/>
              </a:rPr>
              <a:t>You need to determine the value of the tuning parameter </a:t>
            </a:r>
            <a:r>
              <a:rPr lang="en-US" i="1" dirty="0">
                <a:solidFill>
                  <a:srgbClr val="292929"/>
                </a:solidFill>
                <a:latin typeface="charter"/>
              </a:rPr>
              <a:t>k</a:t>
            </a:r>
            <a:r>
              <a:rPr lang="en-US" dirty="0">
                <a:solidFill>
                  <a:srgbClr val="292929"/>
                </a:solidFill>
                <a:latin typeface="charter"/>
              </a:rPr>
              <a:t>.</a:t>
            </a:r>
            <a:endParaRPr lang="en-US" dirty="0"/>
          </a:p>
        </p:txBody>
      </p:sp>
      <p:pic>
        <p:nvPicPr>
          <p:cNvPr id="4" name="Content Placeholder 5">
            <a:extLst>
              <a:ext uri="{FF2B5EF4-FFF2-40B4-BE49-F238E27FC236}">
                <a16:creationId xmlns:a16="http://schemas.microsoft.com/office/drawing/2014/main" id="{1D2B6A00-9C50-ACFB-03C3-1F49DFC1A6C5}"/>
              </a:ext>
            </a:extLst>
          </p:cNvPr>
          <p:cNvPicPr>
            <a:picLocks noChangeAspect="1"/>
          </p:cNvPicPr>
          <p:nvPr/>
        </p:nvPicPr>
        <p:blipFill>
          <a:blip r:embed="rId2"/>
          <a:stretch>
            <a:fillRect/>
          </a:stretch>
        </p:blipFill>
        <p:spPr>
          <a:xfrm>
            <a:off x="1" y="1539377"/>
            <a:ext cx="7507224" cy="4845339"/>
          </a:xfrm>
          <a:prstGeom prst="rect">
            <a:avLst/>
          </a:prstGeom>
        </p:spPr>
      </p:pic>
    </p:spTree>
    <p:extLst>
      <p:ext uri="{BB962C8B-B14F-4D97-AF65-F5344CB8AC3E}">
        <p14:creationId xmlns:p14="http://schemas.microsoft.com/office/powerpoint/2010/main" val="87908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09DA-2033-39EF-CF66-2D219238B574}"/>
              </a:ext>
            </a:extLst>
          </p:cNvPr>
          <p:cNvSpPr>
            <a:spLocks noGrp="1"/>
          </p:cNvSpPr>
          <p:nvPr>
            <p:ph type="title"/>
          </p:nvPr>
        </p:nvSpPr>
        <p:spPr/>
        <p:txBody>
          <a:bodyPr/>
          <a:lstStyle/>
          <a:p>
            <a:r>
              <a:rPr lang="en-US" dirty="0" err="1"/>
              <a:t>kNN</a:t>
            </a:r>
            <a:r>
              <a:rPr lang="en-US" dirty="0"/>
              <a:t> methods (codes available on the blackboard)</a:t>
            </a:r>
          </a:p>
        </p:txBody>
      </p:sp>
      <p:pic>
        <p:nvPicPr>
          <p:cNvPr id="5" name="Picture 4">
            <a:extLst>
              <a:ext uri="{FF2B5EF4-FFF2-40B4-BE49-F238E27FC236}">
                <a16:creationId xmlns:a16="http://schemas.microsoft.com/office/drawing/2014/main" id="{A4F342A3-51AE-63AA-366D-CBF37606B5D8}"/>
              </a:ext>
            </a:extLst>
          </p:cNvPr>
          <p:cNvPicPr>
            <a:picLocks noChangeAspect="1"/>
          </p:cNvPicPr>
          <p:nvPr/>
        </p:nvPicPr>
        <p:blipFill>
          <a:blip r:embed="rId2"/>
          <a:stretch>
            <a:fillRect/>
          </a:stretch>
        </p:blipFill>
        <p:spPr>
          <a:xfrm>
            <a:off x="803398" y="1259405"/>
            <a:ext cx="4803529" cy="4796390"/>
          </a:xfrm>
          <a:prstGeom prst="rect">
            <a:avLst/>
          </a:prstGeom>
        </p:spPr>
      </p:pic>
      <p:pic>
        <p:nvPicPr>
          <p:cNvPr id="13" name="Picture 12">
            <a:extLst>
              <a:ext uri="{FF2B5EF4-FFF2-40B4-BE49-F238E27FC236}">
                <a16:creationId xmlns:a16="http://schemas.microsoft.com/office/drawing/2014/main" id="{45448671-22F1-B756-2171-51A1B3549456}"/>
              </a:ext>
            </a:extLst>
          </p:cNvPr>
          <p:cNvPicPr>
            <a:picLocks noChangeAspect="1"/>
          </p:cNvPicPr>
          <p:nvPr/>
        </p:nvPicPr>
        <p:blipFill>
          <a:blip r:embed="rId3"/>
          <a:stretch>
            <a:fillRect/>
          </a:stretch>
        </p:blipFill>
        <p:spPr>
          <a:xfrm>
            <a:off x="6585073" y="1259405"/>
            <a:ext cx="4803529" cy="4796390"/>
          </a:xfrm>
          <a:prstGeom prst="rect">
            <a:avLst/>
          </a:prstGeom>
        </p:spPr>
      </p:pic>
    </p:spTree>
    <p:extLst>
      <p:ext uri="{BB962C8B-B14F-4D97-AF65-F5344CB8AC3E}">
        <p14:creationId xmlns:p14="http://schemas.microsoft.com/office/powerpoint/2010/main" val="3781302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10936</TotalTime>
  <Words>2384</Words>
  <Application>Microsoft Office PowerPoint</Application>
  <PresentationFormat>Widescreen</PresentationFormat>
  <Paragraphs>332</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charter</vt:lpstr>
      <vt:lpstr>Arial</vt:lpstr>
      <vt:lpstr>Calibri</vt:lpstr>
      <vt:lpstr>Calibri Light</vt:lpstr>
      <vt:lpstr>Cambria Math</vt:lpstr>
      <vt:lpstr>Office Theme</vt:lpstr>
      <vt:lpstr>Predictive Modeling </vt:lpstr>
      <vt:lpstr>Outline</vt:lpstr>
      <vt:lpstr>A motivating two-class data example</vt:lpstr>
      <vt:lpstr>A motivating two-class data example</vt:lpstr>
      <vt:lpstr>A motivating two-class data example</vt:lpstr>
      <vt:lpstr>Another way to draw scatter plot</vt:lpstr>
      <vt:lpstr>A simple classification example </vt:lpstr>
      <vt:lpstr>A predictive model: K-Nearest Neighbors (kNN) with k = 3</vt:lpstr>
      <vt:lpstr>kNN methods (codes available on the blackboard)</vt:lpstr>
      <vt:lpstr>Comments on kNN methods</vt:lpstr>
      <vt:lpstr>Apply kNN</vt:lpstr>
      <vt:lpstr>Apply kNN</vt:lpstr>
      <vt:lpstr>kNN with k = 25</vt:lpstr>
      <vt:lpstr>Measuring the quality of classifier</vt:lpstr>
      <vt:lpstr>Training vs testing error rates</vt:lpstr>
      <vt:lpstr>A fundamental picture</vt:lpstr>
      <vt:lpstr>Model tuning </vt:lpstr>
      <vt:lpstr>PowerPoint Presentation</vt:lpstr>
      <vt:lpstr>Data splitting </vt:lpstr>
      <vt:lpstr>Data splitting in R</vt:lpstr>
      <vt:lpstr>Resampling techniques </vt:lpstr>
      <vt:lpstr>k-fold cross-validation </vt:lpstr>
      <vt:lpstr>A schematic of threefold (k=3) cross-validation</vt:lpstr>
      <vt:lpstr>Generalized cross-validation </vt:lpstr>
      <vt:lpstr>Repeated training/test splits</vt:lpstr>
      <vt:lpstr>A schematic of B repeated training and test set partitions</vt:lpstr>
      <vt:lpstr>The bootstrap</vt:lpstr>
      <vt:lpstr>A schematic of bootstrap resampling</vt:lpstr>
      <vt:lpstr>A simple classification example </vt:lpstr>
      <vt:lpstr>A simple classification example </vt:lpstr>
      <vt:lpstr>sigest for SVM with Gaussian radial basis kernel</vt:lpstr>
      <vt:lpstr>SVM with svmTuneGrid</vt:lpstr>
      <vt:lpstr>PowerPoint Presentation</vt:lpstr>
      <vt:lpstr>SVM with svmTuneGrid</vt:lpstr>
      <vt:lpstr>PowerPoint Presentation</vt:lpstr>
      <vt:lpstr>PowerPoint Presentation</vt:lpstr>
      <vt:lpstr>Fit the same model using different resampling methods. </vt:lpstr>
      <vt:lpstr>PowerPoint Presentation</vt:lpstr>
      <vt:lpstr>Fit the same model using different resampling methods. </vt:lpstr>
      <vt:lpstr>PowerPoint Presentation</vt:lpstr>
      <vt:lpstr>Fit the same model using different resampling methods. </vt:lpstr>
      <vt:lpstr>PowerPoint Presentation</vt:lpstr>
      <vt:lpstr>Fit the same model using different resampling methods. </vt:lpstr>
      <vt:lpstr>PowerPoint Presentation</vt:lpstr>
      <vt:lpstr>Fit the same model using different resampling methods. </vt:lpstr>
      <vt:lpstr>PowerPoint Presentation</vt:lpstr>
      <vt:lpstr>Between model comparisons </vt:lpstr>
      <vt:lpstr>PowerPoint Presentation</vt:lpstr>
      <vt:lpstr>svmFit </vt:lpstr>
      <vt:lpstr>glmProfile</vt:lpstr>
      <vt:lpstr>Between model comparisons </vt:lpstr>
      <vt:lpstr>The results of resamples</vt:lpstr>
      <vt:lpstr>Summary of model differences </vt:lpstr>
      <vt:lpstr>One Sample t-test for model comparison</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139</cp:revision>
  <dcterms:created xsi:type="dcterms:W3CDTF">2018-12-23T22:17:12Z</dcterms:created>
  <dcterms:modified xsi:type="dcterms:W3CDTF">2022-05-30T04:32:48Z</dcterms:modified>
</cp:coreProperties>
</file>