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388" r:id="rId3"/>
    <p:sldId id="350" r:id="rId4"/>
    <p:sldId id="390" r:id="rId5"/>
    <p:sldId id="395" r:id="rId6"/>
    <p:sldId id="396" r:id="rId7"/>
    <p:sldId id="394" r:id="rId8"/>
    <p:sldId id="392" r:id="rId9"/>
    <p:sldId id="393" r:id="rId10"/>
    <p:sldId id="258" r:id="rId11"/>
    <p:sldId id="351" r:id="rId12"/>
    <p:sldId id="352" r:id="rId13"/>
    <p:sldId id="353" r:id="rId14"/>
    <p:sldId id="398" r:id="rId15"/>
    <p:sldId id="399" r:id="rId16"/>
    <p:sldId id="397" r:id="rId17"/>
  </p:sldIdLst>
  <p:sldSz cx="12192000" cy="6858000"/>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51" autoAdjust="0"/>
  </p:normalViewPr>
  <p:slideViewPr>
    <p:cSldViewPr snapToGrid="0">
      <p:cViewPr varScale="1">
        <p:scale>
          <a:sx n="105" d="100"/>
          <a:sy n="105" d="100"/>
        </p:scale>
        <p:origin x="78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0AEDE55-497F-49C0-9011-4442D8F68023}" type="datetimeFigureOut">
              <a:rPr lang="zh-CN" altLang="en-US" smtClean="0"/>
              <a:t>2022/5/27</a:t>
            </a:fld>
            <a:endParaRPr lang="zh-CN" alt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9AB9F45-B757-4416-B431-2805100E37BA}" type="slidenum">
              <a:rPr lang="zh-CN" altLang="en-US" smtClean="0"/>
              <a:t>‹#›</a:t>
            </a:fld>
            <a:endParaRPr lang="zh-CN" altLang="en-US"/>
          </a:p>
        </p:txBody>
      </p:sp>
    </p:spTree>
    <p:extLst>
      <p:ext uri="{BB962C8B-B14F-4D97-AF65-F5344CB8AC3E}">
        <p14:creationId xmlns:p14="http://schemas.microsoft.com/office/powerpoint/2010/main" val="208587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b="1">
                <a:solidFill>
                  <a:schemeClr val="accent5">
                    <a:lumMod val="50000"/>
                  </a:schemeClr>
                </a:solidFill>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4" name="Date Placeholder 3"/>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02509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59384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68400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0" y="669926"/>
            <a:ext cx="12192000" cy="753358"/>
          </a:xfrm>
        </p:spPr>
        <p:txBody>
          <a:bodyPr/>
          <a:lstStyle>
            <a:lvl1pPr>
              <a:defRPr b="1">
                <a:solidFill>
                  <a:schemeClr val="accent5">
                    <a:lumMod val="50000"/>
                  </a:schemeClr>
                </a:solidFil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0" y="1539377"/>
            <a:ext cx="12192000" cy="4527467"/>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5"/>
          <p:cNvSpPr>
            <a:spLocks noGrp="1"/>
          </p:cNvSpPr>
          <p:nvPr>
            <p:ph type="sldNum" sz="quarter" idx="12"/>
          </p:nvPr>
        </p:nvSpPr>
        <p:spPr>
          <a:xfrm>
            <a:off x="9448800" y="6062151"/>
            <a:ext cx="2743200" cy="365125"/>
          </a:xfrm>
        </p:spPr>
        <p:txBody>
          <a:bodyPr/>
          <a:lstStyle/>
          <a:p>
            <a:fld id="{76CAF2DB-9061-4627-A61A-A45C4C16F0DC}" type="slidenum">
              <a:rPr lang="zh-CN" altLang="en-US" smtClean="0"/>
              <a:t>‹#›</a:t>
            </a:fld>
            <a:endParaRPr lang="zh-CN" altLang="en-US"/>
          </a:p>
        </p:txBody>
      </p:sp>
      <p:sp>
        <p:nvSpPr>
          <p:cNvPr id="5" name="Footer Placeholder 4"/>
          <p:cNvSpPr>
            <a:spLocks noGrp="1"/>
          </p:cNvSpPr>
          <p:nvPr>
            <p:ph type="ftr" sz="quarter" idx="11"/>
          </p:nvPr>
        </p:nvSpPr>
        <p:spPr>
          <a:xfrm>
            <a:off x="3982941" y="6078053"/>
            <a:ext cx="4114800" cy="365125"/>
          </a:xfrm>
        </p:spPr>
        <p:txBody>
          <a:bodyPr/>
          <a:lstStyle/>
          <a:p>
            <a:r>
              <a:rPr lang="en-US" altLang="zh-CN" dirty="0"/>
              <a:t>DA 6223 Data Analytics Tools &amp; Techniques</a:t>
            </a:r>
            <a:endParaRPr lang="zh-CN" altLang="en-US" dirty="0"/>
          </a:p>
        </p:txBody>
      </p:sp>
      <p:sp>
        <p:nvSpPr>
          <p:cNvPr id="4" name="Date Placeholder 3"/>
          <p:cNvSpPr>
            <a:spLocks noGrp="1"/>
          </p:cNvSpPr>
          <p:nvPr>
            <p:ph type="dt" sz="half" idx="10"/>
          </p:nvPr>
        </p:nvSpPr>
        <p:spPr>
          <a:xfrm>
            <a:off x="0" y="6066844"/>
            <a:ext cx="2743200" cy="365125"/>
          </a:xfrm>
        </p:spPr>
        <p:txBody>
          <a:bodyPr/>
          <a:lstStyle/>
          <a:p>
            <a:fld id="{2A855D89-7315-4131-8F08-3F2562257FCB}" type="datetimeFigureOut">
              <a:rPr lang="zh-CN" altLang="en-US" smtClean="0"/>
              <a:t>2022/5/27</a:t>
            </a:fld>
            <a:endParaRPr lang="zh-CN" altLang="en-US" dirty="0"/>
          </a:p>
        </p:txBody>
      </p:sp>
    </p:spTree>
    <p:extLst>
      <p:ext uri="{BB962C8B-B14F-4D97-AF65-F5344CB8AC3E}">
        <p14:creationId xmlns:p14="http://schemas.microsoft.com/office/powerpoint/2010/main" val="356470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270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47660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25294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957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7841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9081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54952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55D89-7315-4131-8F08-3F2562257FCB}" type="datetimeFigureOut">
              <a:rPr lang="zh-CN" altLang="en-US" smtClean="0"/>
              <a:t>2022/5/27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2249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edium.com/human-in-a-machine-world/mae-and-rmse-which-metric-is-better-e60ac3bde13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solidFill>
                  <a:schemeClr val="accent1">
                    <a:lumMod val="50000"/>
                  </a:schemeClr>
                </a:solidFill>
              </a:rPr>
              <a:t>Predictive Modeling</a:t>
            </a:r>
            <a:br>
              <a:rPr lang="en-US" altLang="zh-CN" sz="5400" dirty="0">
                <a:solidFill>
                  <a:schemeClr val="accent1">
                    <a:lumMod val="50000"/>
                  </a:schemeClr>
                </a:solidFill>
              </a:rPr>
            </a:br>
            <a:endParaRPr lang="zh-CN" altLang="en-US" sz="5400" dirty="0"/>
          </a:p>
        </p:txBody>
      </p:sp>
      <p:sp>
        <p:nvSpPr>
          <p:cNvPr id="3" name="Subtitle 2"/>
          <p:cNvSpPr>
            <a:spLocks noGrp="1"/>
          </p:cNvSpPr>
          <p:nvPr>
            <p:ph type="subTitle" idx="1"/>
          </p:nvPr>
        </p:nvSpPr>
        <p:spPr/>
        <p:txBody>
          <a:bodyPr>
            <a:normAutofit lnSpcReduction="10000"/>
          </a:bodyPr>
          <a:lstStyle/>
          <a:p>
            <a:r>
              <a:rPr lang="en-US" altLang="zh-CN" b="1" dirty="0">
                <a:solidFill>
                  <a:schemeClr val="accent1">
                    <a:lumMod val="50000"/>
                  </a:schemeClr>
                </a:solidFill>
              </a:rPr>
              <a:t> Chapter 5: Measuring Performance in Regression Models</a:t>
            </a:r>
          </a:p>
          <a:p>
            <a:endParaRPr lang="en-US" altLang="zh-CN" b="1" dirty="0">
              <a:solidFill>
                <a:schemeClr val="accent1">
                  <a:lumMod val="50000"/>
                </a:schemeClr>
              </a:solidFill>
            </a:endParaRPr>
          </a:p>
          <a:p>
            <a:r>
              <a:rPr lang="en-US" altLang="zh-CN" b="1" dirty="0">
                <a:solidFill>
                  <a:schemeClr val="accent1">
                    <a:lumMod val="50000"/>
                  </a:schemeClr>
                </a:solidFill>
              </a:rPr>
              <a:t>STA 6543</a:t>
            </a:r>
          </a:p>
          <a:p>
            <a:r>
              <a:rPr lang="en-US" altLang="zh-CN" b="1" dirty="0">
                <a:solidFill>
                  <a:schemeClr val="accent1">
                    <a:lumMod val="50000"/>
                  </a:schemeClr>
                </a:solidFill>
              </a:rPr>
              <a:t>The University of Texas at San Antonio</a:t>
            </a:r>
            <a:endParaRPr lang="zh-CN" altLang="en-US" b="1" dirty="0">
              <a:solidFill>
                <a:schemeClr val="accent1">
                  <a:lumMod val="50000"/>
                </a:schemeClr>
              </a:solidFill>
            </a:endParaRPr>
          </a:p>
          <a:p>
            <a:endParaRPr lang="zh-CN" altLang="en-US" dirty="0"/>
          </a:p>
        </p:txBody>
      </p:sp>
    </p:spTree>
    <p:extLst>
      <p:ext uri="{BB962C8B-B14F-4D97-AF65-F5344CB8AC3E}">
        <p14:creationId xmlns:p14="http://schemas.microsoft.com/office/powerpoint/2010/main" val="349128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bias-variance trade-off</a:t>
            </a:r>
          </a:p>
        </p:txBody>
      </p:sp>
      <p:sp>
        <p:nvSpPr>
          <p:cNvPr id="3" name="Content Placeholder 2"/>
          <p:cNvSpPr>
            <a:spLocks noGrp="1"/>
          </p:cNvSpPr>
          <p:nvPr>
            <p:ph idx="1"/>
          </p:nvPr>
        </p:nvSpPr>
        <p:spPr/>
        <p:txBody>
          <a:bodyPr>
            <a:normAutofit/>
          </a:bodyPr>
          <a:lstStyle/>
          <a:p>
            <a:r>
              <a:rPr lang="en-US" b="1" dirty="0">
                <a:solidFill>
                  <a:srgbClr val="FF0000"/>
                </a:solidFill>
              </a:rPr>
              <a:t>Bias</a:t>
            </a:r>
            <a:r>
              <a:rPr lang="en-US" dirty="0"/>
              <a:t> refers to the error that is introduced by modeling a real-life problem (that is usually extremely complicated) by a much simpler problem.</a:t>
            </a:r>
          </a:p>
          <a:p>
            <a:pPr lvl="1"/>
            <a:r>
              <a:rPr lang="en-US" dirty="0"/>
              <a:t>For example, linear regression assumes that there is a linear relationship between </a:t>
            </a:r>
            <a:r>
              <a:rPr lang="en-US" i="1" dirty="0"/>
              <a:t>Y</a:t>
            </a:r>
            <a:r>
              <a:rPr lang="en-US" dirty="0"/>
              <a:t> and </a:t>
            </a:r>
            <a:r>
              <a:rPr lang="en-US" i="1" dirty="0"/>
              <a:t>X</a:t>
            </a:r>
            <a:r>
              <a:rPr lang="en-US" dirty="0"/>
              <a:t>. It is unlikely that, in real life, the relationship is exactly linear so some bias will be present.</a:t>
            </a:r>
          </a:p>
          <a:p>
            <a:pPr lvl="1"/>
            <a:r>
              <a:rPr lang="en-US" dirty="0"/>
              <a:t>The more flexible/complex a method is the less bias it will generally have.</a:t>
            </a:r>
          </a:p>
        </p:txBody>
      </p:sp>
      <p:sp>
        <p:nvSpPr>
          <p:cNvPr id="9" name="Slide Number Placeholder 8"/>
          <p:cNvSpPr>
            <a:spLocks noGrp="1"/>
          </p:cNvSpPr>
          <p:nvPr>
            <p:ph type="sldNum" sz="quarter" idx="12"/>
          </p:nvPr>
        </p:nvSpPr>
        <p:spPr/>
        <p:txBody>
          <a:bodyPr/>
          <a:lstStyle/>
          <a:p>
            <a:fld id="{E4FFCA10-EE3F-AF4E-9EA4-E5CA2D91A1E4}" type="slidenum">
              <a:rPr lang="en-US" smtClean="0"/>
              <a:t>10</a:t>
            </a:fld>
            <a:endParaRPr lang="en-US"/>
          </a:p>
        </p:txBody>
      </p:sp>
    </p:spTree>
    <p:extLst>
      <p:ext uri="{BB962C8B-B14F-4D97-AF65-F5344CB8AC3E}">
        <p14:creationId xmlns:p14="http://schemas.microsoft.com/office/powerpoint/2010/main" val="3317717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variance-bias trade-off</a:t>
            </a:r>
          </a:p>
        </p:txBody>
      </p:sp>
      <p:sp>
        <p:nvSpPr>
          <p:cNvPr id="3" name="Content Placeholder 2"/>
          <p:cNvSpPr>
            <a:spLocks noGrp="1"/>
          </p:cNvSpPr>
          <p:nvPr>
            <p:ph idx="1"/>
          </p:nvPr>
        </p:nvSpPr>
        <p:spPr/>
        <p:txBody>
          <a:bodyPr>
            <a:normAutofit/>
          </a:bodyPr>
          <a:lstStyle/>
          <a:p>
            <a:r>
              <a:rPr lang="en-US" b="1" dirty="0">
                <a:solidFill>
                  <a:srgbClr val="FF0000"/>
                </a:solidFill>
              </a:rPr>
              <a:t>Variance</a:t>
            </a:r>
            <a:r>
              <a:rPr lang="en-US" dirty="0"/>
              <a:t> refers to how much your estimate for the predictive model would change by if you had a different training data set.</a:t>
            </a:r>
          </a:p>
          <a:p>
            <a:pPr lvl="1"/>
            <a:r>
              <a:rPr lang="en-US" dirty="0"/>
              <a:t>If method has high variance, then small changes in the training data can result in large changes in the estimated model.</a:t>
            </a:r>
          </a:p>
          <a:p>
            <a:pPr lvl="1"/>
            <a:r>
              <a:rPr lang="en-US" dirty="0"/>
              <a:t>Generally, the more flexible a method is, the more variance it has</a:t>
            </a:r>
          </a:p>
          <a:p>
            <a:pPr lvl="1"/>
            <a:endParaRPr lang="en-US" dirty="0"/>
          </a:p>
          <a:p>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t>11</a:t>
            </a:fld>
            <a:endParaRPr lang="en-US"/>
          </a:p>
        </p:txBody>
      </p:sp>
    </p:spTree>
    <p:extLst>
      <p:ext uri="{BB962C8B-B14F-4D97-AF65-F5344CB8AC3E}">
        <p14:creationId xmlns:p14="http://schemas.microsoft.com/office/powerpoint/2010/main" val="15798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Three examples for the bias-variance trade-off</a:t>
            </a:r>
          </a:p>
        </p:txBody>
      </p:sp>
      <p:sp>
        <p:nvSpPr>
          <p:cNvPr id="9" name="Slide Number Placeholder 8"/>
          <p:cNvSpPr>
            <a:spLocks noGrp="1"/>
          </p:cNvSpPr>
          <p:nvPr>
            <p:ph type="sldNum" sz="quarter" idx="12"/>
          </p:nvPr>
        </p:nvSpPr>
        <p:spPr/>
        <p:txBody>
          <a:bodyPr/>
          <a:lstStyle/>
          <a:p>
            <a:fld id="{E4FFCA10-EE3F-AF4E-9EA4-E5CA2D91A1E4}" type="slidenum">
              <a:rPr lang="en-US" smtClean="0"/>
              <a:t>12</a:t>
            </a:fld>
            <a:endParaRPr lang="en-US"/>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0" y="1539377"/>
            <a:ext cx="8808720" cy="4838700"/>
          </a:xfrm>
          <a:prstGeom prst="rect">
            <a:avLst/>
          </a:prstGeom>
        </p:spPr>
      </p:pic>
    </p:spTree>
    <p:extLst>
      <p:ext uri="{BB962C8B-B14F-4D97-AF65-F5344CB8AC3E}">
        <p14:creationId xmlns:p14="http://schemas.microsoft.com/office/powerpoint/2010/main" val="351227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bias-variance trade-off</a:t>
            </a:r>
          </a:p>
        </p:txBody>
      </p:sp>
      <p:sp>
        <p:nvSpPr>
          <p:cNvPr id="3" name="Content Placeholder 2"/>
          <p:cNvSpPr>
            <a:spLocks noGrp="1"/>
          </p:cNvSpPr>
          <p:nvPr>
            <p:ph idx="1"/>
          </p:nvPr>
        </p:nvSpPr>
        <p:spPr/>
        <p:txBody>
          <a:bodyPr>
            <a:normAutofit/>
          </a:bodyPr>
          <a:lstStyle/>
          <a:p>
            <a:r>
              <a:rPr lang="en-US" dirty="0"/>
              <a:t>The trade-off means that as a predictive model gets more flexible, the bias will decrease, and the variance will increase but expected </a:t>
            </a:r>
            <a:r>
              <a:rPr lang="en-US" dirty="0">
                <a:solidFill>
                  <a:srgbClr val="FF0000"/>
                </a:solidFill>
              </a:rPr>
              <a:t>test </a:t>
            </a:r>
            <a:r>
              <a:rPr lang="en-US" dirty="0"/>
              <a:t>MSE may go up or down.</a:t>
            </a:r>
          </a:p>
        </p:txBody>
      </p:sp>
      <p:sp>
        <p:nvSpPr>
          <p:cNvPr id="9" name="Slide Number Placeholder 8"/>
          <p:cNvSpPr>
            <a:spLocks noGrp="1"/>
          </p:cNvSpPr>
          <p:nvPr>
            <p:ph type="sldNum" sz="quarter" idx="12"/>
          </p:nvPr>
        </p:nvSpPr>
        <p:spPr/>
        <p:txBody>
          <a:bodyPr/>
          <a:lstStyle/>
          <a:p>
            <a:fld id="{E4FFCA10-EE3F-AF4E-9EA4-E5CA2D91A1E4}" type="slidenum">
              <a:rPr lang="en-US" smtClean="0"/>
              <a:t>13</a:t>
            </a:fld>
            <a:endParaRPr lang="en-US"/>
          </a:p>
        </p:txBody>
      </p:sp>
    </p:spTree>
    <p:extLst>
      <p:ext uri="{BB962C8B-B14F-4D97-AF65-F5344CB8AC3E}">
        <p14:creationId xmlns:p14="http://schemas.microsoft.com/office/powerpoint/2010/main" val="22677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ECC6-BCBE-FA8B-3097-E7148735BC91}"/>
              </a:ext>
            </a:extLst>
          </p:cNvPr>
          <p:cNvSpPr>
            <a:spLocks noGrp="1"/>
          </p:cNvSpPr>
          <p:nvPr>
            <p:ph type="title"/>
          </p:nvPr>
        </p:nvSpPr>
        <p:spPr/>
        <p:txBody>
          <a:bodyPr/>
          <a:lstStyle/>
          <a:p>
            <a:r>
              <a:rPr lang="en-US" dirty="0"/>
              <a:t>Training MSE vs. Test MSE</a:t>
            </a:r>
          </a:p>
        </p:txBody>
      </p:sp>
      <p:sp>
        <p:nvSpPr>
          <p:cNvPr id="3" name="Content Placeholder 2">
            <a:extLst>
              <a:ext uri="{FF2B5EF4-FFF2-40B4-BE49-F238E27FC236}">
                <a16:creationId xmlns:a16="http://schemas.microsoft.com/office/drawing/2014/main" id="{74350D6E-921F-0AB7-2290-EB7FCB0E814D}"/>
              </a:ext>
            </a:extLst>
          </p:cNvPr>
          <p:cNvSpPr>
            <a:spLocks noGrp="1"/>
          </p:cNvSpPr>
          <p:nvPr>
            <p:ph idx="1"/>
          </p:nvPr>
        </p:nvSpPr>
        <p:spPr/>
        <p:txBody>
          <a:bodyPr>
            <a:normAutofit/>
          </a:bodyPr>
          <a:lstStyle/>
          <a:p>
            <a:r>
              <a:rPr lang="en-US" dirty="0"/>
              <a:t>In general, the more flexible (i.e., more model parameters) a method is, the lower its training MSE (apparent error)will be, that is, it will fit or explain the training data very well.</a:t>
            </a:r>
          </a:p>
          <a:p>
            <a:r>
              <a:rPr lang="en-US" dirty="0"/>
              <a:t>However, the test MSE may in fact be higher for a more flexible method than for a simple approach like linear regression. </a:t>
            </a:r>
          </a:p>
          <a:p>
            <a:pPr lvl="1"/>
            <a:r>
              <a:rPr lang="en-US" dirty="0"/>
              <a:t>Recall: More flexible methods can generate a wider range of possible models as compared to less flexible and more restrictive methods (such as linear regression). The less flexible the method, the easier to interpret the model. Thus, there is a trade-off between flexibility and model interpretability.</a:t>
            </a:r>
          </a:p>
        </p:txBody>
      </p:sp>
    </p:spTree>
    <p:extLst>
      <p:ext uri="{BB962C8B-B14F-4D97-AF65-F5344CB8AC3E}">
        <p14:creationId xmlns:p14="http://schemas.microsoft.com/office/powerpoint/2010/main" val="282811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4BA0-33CC-FC34-080F-869E342239A4}"/>
              </a:ext>
            </a:extLst>
          </p:cNvPr>
          <p:cNvSpPr>
            <a:spLocks noGrp="1"/>
          </p:cNvSpPr>
          <p:nvPr>
            <p:ph type="title"/>
          </p:nvPr>
        </p:nvSpPr>
        <p:spPr>
          <a:xfrm>
            <a:off x="1" y="629266"/>
            <a:ext cx="4639055" cy="1622321"/>
          </a:xfrm>
        </p:spPr>
        <p:txBody>
          <a:bodyPr>
            <a:normAutofit/>
          </a:bodyPr>
          <a:lstStyle/>
          <a:p>
            <a:r>
              <a:rPr lang="en-US" dirty="0"/>
              <a:t>An illustrative example </a:t>
            </a:r>
          </a:p>
        </p:txBody>
      </p:sp>
      <p:sp>
        <p:nvSpPr>
          <p:cNvPr id="3" name="Content Placeholder 2">
            <a:extLst>
              <a:ext uri="{FF2B5EF4-FFF2-40B4-BE49-F238E27FC236}">
                <a16:creationId xmlns:a16="http://schemas.microsoft.com/office/drawing/2014/main" id="{0FBDA1E3-8421-45FB-135C-7B674445E53B}"/>
              </a:ext>
            </a:extLst>
          </p:cNvPr>
          <p:cNvSpPr>
            <a:spLocks noGrp="1"/>
          </p:cNvSpPr>
          <p:nvPr>
            <p:ph idx="1"/>
          </p:nvPr>
        </p:nvSpPr>
        <p:spPr>
          <a:xfrm>
            <a:off x="79764" y="2251587"/>
            <a:ext cx="4559292" cy="3785419"/>
          </a:xfrm>
        </p:spPr>
        <p:txBody>
          <a:bodyPr>
            <a:noAutofit/>
          </a:bodyPr>
          <a:lstStyle/>
          <a:p>
            <a:r>
              <a:rPr lang="en-US" sz="2600" dirty="0"/>
              <a:t>LEFT: Black—truth. </a:t>
            </a:r>
            <a:r>
              <a:rPr lang="en-US" sz="2600" dirty="0">
                <a:solidFill>
                  <a:schemeClr val="accent2">
                    <a:lumMod val="75000"/>
                  </a:schemeClr>
                </a:solidFill>
              </a:rPr>
              <a:t>Orange</a:t>
            </a:r>
            <a:r>
              <a:rPr lang="en-US" sz="2600" dirty="0"/>
              <a:t>—linear fit. </a:t>
            </a:r>
            <a:r>
              <a:rPr lang="en-US" sz="2600" dirty="0">
                <a:solidFill>
                  <a:srgbClr val="00B0F0"/>
                </a:solidFill>
              </a:rPr>
              <a:t>Blue</a:t>
            </a:r>
            <a:r>
              <a:rPr lang="en-US" sz="2600" dirty="0"/>
              <a:t>—smoothing spline. </a:t>
            </a:r>
            <a:r>
              <a:rPr lang="en-US" sz="2600" dirty="0">
                <a:solidFill>
                  <a:srgbClr val="92D050"/>
                </a:solidFill>
              </a:rPr>
              <a:t>Green</a:t>
            </a:r>
            <a:r>
              <a:rPr lang="en-US" sz="2600" dirty="0"/>
              <a:t>—smoothing spline (higher level flexibility). </a:t>
            </a:r>
          </a:p>
          <a:p>
            <a:r>
              <a:rPr lang="en-US" sz="2600" dirty="0"/>
              <a:t>RIGHT: </a:t>
            </a:r>
            <a:r>
              <a:rPr lang="en-US" sz="2600" dirty="0">
                <a:solidFill>
                  <a:srgbClr val="FF0000"/>
                </a:solidFill>
              </a:rPr>
              <a:t>Red</a:t>
            </a:r>
            <a:r>
              <a:rPr lang="en-US" sz="2600" dirty="0"/>
              <a:t>—test MSE. </a:t>
            </a:r>
            <a:r>
              <a:rPr lang="en-US" sz="2600" dirty="0">
                <a:solidFill>
                  <a:schemeClr val="bg1">
                    <a:lumMod val="50000"/>
                  </a:schemeClr>
                </a:solidFill>
              </a:rPr>
              <a:t>Grey</a:t>
            </a:r>
            <a:r>
              <a:rPr lang="en-US" sz="2600" dirty="0"/>
              <a:t>—training MSE. Dashed—minimum possible test MSE (irreducible error).</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BB9049-7D5E-995E-2A9A-46ED54ADE1D7}"/>
              </a:ext>
            </a:extLst>
          </p:cNvPr>
          <p:cNvPicPr>
            <a:picLocks noChangeAspect="1"/>
          </p:cNvPicPr>
          <p:nvPr/>
        </p:nvPicPr>
        <p:blipFill>
          <a:blip r:embed="rId2"/>
          <a:stretch>
            <a:fillRect/>
          </a:stretch>
        </p:blipFill>
        <p:spPr>
          <a:xfrm>
            <a:off x="5405862" y="1809682"/>
            <a:ext cx="6019331" cy="3235390"/>
          </a:xfrm>
          <a:prstGeom prst="rect">
            <a:avLst/>
          </a:prstGeom>
          <a:effectLst/>
        </p:spPr>
      </p:pic>
    </p:spTree>
    <p:extLst>
      <p:ext uri="{BB962C8B-B14F-4D97-AF65-F5344CB8AC3E}">
        <p14:creationId xmlns:p14="http://schemas.microsoft.com/office/powerpoint/2010/main" val="118186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0FF1-A021-E1A7-70DE-D578A8CFCB29}"/>
              </a:ext>
            </a:extLst>
          </p:cNvPr>
          <p:cNvSpPr>
            <a:spLocks noGrp="1"/>
          </p:cNvSpPr>
          <p:nvPr>
            <p:ph type="title"/>
          </p:nvPr>
        </p:nvSpPr>
        <p:spPr/>
        <p:txBody>
          <a:bodyPr/>
          <a:lstStyle/>
          <a:p>
            <a:r>
              <a:rPr lang="en-US" dirty="0"/>
              <a:t>A fundamental picture</a:t>
            </a:r>
          </a:p>
        </p:txBody>
      </p:sp>
      <p:sp>
        <p:nvSpPr>
          <p:cNvPr id="3" name="Content Placeholder 2">
            <a:extLst>
              <a:ext uri="{FF2B5EF4-FFF2-40B4-BE49-F238E27FC236}">
                <a16:creationId xmlns:a16="http://schemas.microsoft.com/office/drawing/2014/main" id="{2DBD5619-6357-4A41-1877-C0C8D352FCDF}"/>
              </a:ext>
            </a:extLst>
          </p:cNvPr>
          <p:cNvSpPr>
            <a:spLocks noGrp="1"/>
          </p:cNvSpPr>
          <p:nvPr>
            <p:ph idx="1"/>
          </p:nvPr>
        </p:nvSpPr>
        <p:spPr>
          <a:xfrm>
            <a:off x="0" y="1539377"/>
            <a:ext cx="6327648" cy="4527467"/>
          </a:xfrm>
        </p:spPr>
        <p:txBody>
          <a:bodyPr>
            <a:normAutofit fontScale="92500"/>
          </a:bodyPr>
          <a:lstStyle/>
          <a:p>
            <a:r>
              <a:rPr lang="en-US" dirty="0"/>
              <a:t>Training errors will always decline in general. </a:t>
            </a:r>
          </a:p>
          <a:p>
            <a:r>
              <a:rPr lang="en-US" dirty="0"/>
              <a:t>However, test errors will decline at first (as reductions in bias dominate) but will then start to increase again (as increases in variance dominate). </a:t>
            </a:r>
          </a:p>
          <a:p>
            <a:r>
              <a:rPr lang="en-US" dirty="0"/>
              <a:t>Keep this picture in mind when choosing a learning method. More flexible/complicated is not always better.</a:t>
            </a:r>
          </a:p>
        </p:txBody>
      </p:sp>
      <p:pic>
        <p:nvPicPr>
          <p:cNvPr id="5" name="Picture 4">
            <a:extLst>
              <a:ext uri="{FF2B5EF4-FFF2-40B4-BE49-F238E27FC236}">
                <a16:creationId xmlns:a16="http://schemas.microsoft.com/office/drawing/2014/main" id="{E9ABD425-406A-0120-FD79-551284141C73}"/>
              </a:ext>
            </a:extLst>
          </p:cNvPr>
          <p:cNvPicPr>
            <a:picLocks noChangeAspect="1"/>
          </p:cNvPicPr>
          <p:nvPr/>
        </p:nvPicPr>
        <p:blipFill>
          <a:blip r:embed="rId2"/>
          <a:stretch>
            <a:fillRect/>
          </a:stretch>
        </p:blipFill>
        <p:spPr>
          <a:xfrm>
            <a:off x="6652984" y="1566611"/>
            <a:ext cx="5524575" cy="3889371"/>
          </a:xfrm>
          <a:prstGeom prst="rect">
            <a:avLst/>
          </a:prstGeom>
        </p:spPr>
      </p:pic>
    </p:spTree>
    <p:extLst>
      <p:ext uri="{BB962C8B-B14F-4D97-AF65-F5344CB8AC3E}">
        <p14:creationId xmlns:p14="http://schemas.microsoft.com/office/powerpoint/2010/main" val="296263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lstStyle/>
          <a:p>
            <a:r>
              <a:rPr lang="en-US" dirty="0"/>
              <a:t>Quantitative measures of performance</a:t>
            </a:r>
          </a:p>
          <a:p>
            <a:pPr lvl="1"/>
            <a:r>
              <a:rPr lang="en-US" dirty="0"/>
              <a:t>The mean absolute error (MAE) </a:t>
            </a:r>
          </a:p>
          <a:p>
            <a:pPr lvl="1"/>
            <a:r>
              <a:rPr lang="en-US" dirty="0"/>
              <a:t>The mean squared error (MSE)</a:t>
            </a:r>
          </a:p>
          <a:p>
            <a:pPr lvl="1"/>
            <a:r>
              <a:rPr lang="en-US" dirty="0"/>
              <a:t>The root mean squared error (RMSE)</a:t>
            </a:r>
          </a:p>
          <a:p>
            <a:pPr lvl="1"/>
            <a:r>
              <a:rPr lang="en-US" dirty="0"/>
              <a:t>The coefficient of determination (R</a:t>
            </a:r>
            <a:r>
              <a:rPr lang="en-US" baseline="30000" dirty="0"/>
              <a:t>2</a:t>
            </a:r>
            <a:r>
              <a:rPr lang="en-US" dirty="0"/>
              <a:t>) </a:t>
            </a:r>
          </a:p>
          <a:p>
            <a:r>
              <a:rPr lang="en-US" dirty="0"/>
              <a:t>The bias-variance trade-off</a:t>
            </a:r>
          </a:p>
          <a:p>
            <a:r>
              <a:rPr lang="en-US" dirty="0"/>
              <a:t>Training MSE vs. Test MSE</a:t>
            </a:r>
          </a:p>
        </p:txBody>
      </p:sp>
    </p:spTree>
    <p:extLst>
      <p:ext uri="{BB962C8B-B14F-4D97-AF65-F5344CB8AC3E}">
        <p14:creationId xmlns:p14="http://schemas.microsoft.com/office/powerpoint/2010/main" val="215662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Quantitative measures of performance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539377"/>
                <a:ext cx="12192000" cy="4887899"/>
              </a:xfrm>
            </p:spPr>
            <p:txBody>
              <a:bodyPr>
                <a:normAutofit fontScale="92500" lnSpcReduction="10000"/>
              </a:bodyPr>
              <a:lstStyle/>
              <a:p>
                <a:r>
                  <a:rPr lang="en-US" dirty="0"/>
                  <a:t>When the outcome is a </a:t>
                </a:r>
                <a:r>
                  <a:rPr lang="en-US" i="1" dirty="0"/>
                  <a:t>numerical</a:t>
                </a:r>
                <a:r>
                  <a:rPr lang="en-US" dirty="0"/>
                  <a:t> value, we often measure the performance of a predictive model in terms of </a:t>
                </a:r>
              </a:p>
              <a:p>
                <a:pPr lvl="1"/>
                <a:r>
                  <a:rPr lang="en-US" dirty="0"/>
                  <a:t>The mean absolute error (MAE)</a:t>
                </a:r>
              </a:p>
              <a:p>
                <a:pPr marL="457200" lvl="1"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MAE</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a:p>
                <a:pPr marL="457200" lvl="1" indent="0">
                  <a:buNone/>
                </a:pPr>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is the outcome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is its predicted value from the predictive model. </a:t>
                </a:r>
              </a:p>
              <a:p>
                <a:pPr lvl="1"/>
                <a:r>
                  <a:rPr lang="en-US" dirty="0"/>
                  <a:t>The mean squared error (MSE)</a:t>
                </a:r>
              </a:p>
              <a:p>
                <a:pPr marL="457200" lvl="1"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MSE</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a:p>
                <a:pPr lvl="1"/>
                <a:r>
                  <a:rPr lang="en-US" dirty="0"/>
                  <a:t>The root mean squared error (RMSE)</a:t>
                </a:r>
              </a:p>
              <a:p>
                <a:pPr lvl="1"/>
                <a:r>
                  <a:rPr lang="en-US" dirty="0"/>
                  <a:t>The coefficient of determination (R</a:t>
                </a:r>
                <a:r>
                  <a:rPr lang="en-US" baseline="30000" dirty="0"/>
                  <a:t>2</a:t>
                </a:r>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539377"/>
                <a:ext cx="12192000" cy="4887899"/>
              </a:xfrm>
              <a:blipFill>
                <a:blip r:embed="rId2"/>
                <a:stretch>
                  <a:fillRect l="-1000" t="-3246"/>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94939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F767-77AD-B8A0-E17E-C5B71A505B47}"/>
              </a:ext>
            </a:extLst>
          </p:cNvPr>
          <p:cNvSpPr>
            <a:spLocks noGrp="1"/>
          </p:cNvSpPr>
          <p:nvPr>
            <p:ph type="title"/>
          </p:nvPr>
        </p:nvSpPr>
        <p:spPr/>
        <p:txBody>
          <a:bodyPr>
            <a:normAutofit/>
          </a:bodyPr>
          <a:lstStyle/>
          <a:p>
            <a:r>
              <a:rPr lang="en-US" dirty="0"/>
              <a:t>Quantitative measures of performance</a:t>
            </a:r>
          </a:p>
        </p:txBody>
      </p:sp>
      <p:graphicFrame>
        <p:nvGraphicFramePr>
          <p:cNvPr id="4" name="Table 4">
            <a:extLst>
              <a:ext uri="{FF2B5EF4-FFF2-40B4-BE49-F238E27FC236}">
                <a16:creationId xmlns:a16="http://schemas.microsoft.com/office/drawing/2014/main" id="{2CC63596-C0C2-46E4-2A75-B80F6FE91771}"/>
              </a:ext>
            </a:extLst>
          </p:cNvPr>
          <p:cNvGraphicFramePr>
            <a:graphicFrameLocks noGrp="1"/>
          </p:cNvGraphicFramePr>
          <p:nvPr>
            <p:ph idx="1"/>
            <p:extLst>
              <p:ext uri="{D42A27DB-BD31-4B8C-83A1-F6EECF244321}">
                <p14:modId xmlns:p14="http://schemas.microsoft.com/office/powerpoint/2010/main" val="3004570486"/>
              </p:ext>
            </p:extLst>
          </p:nvPr>
        </p:nvGraphicFramePr>
        <p:xfrm>
          <a:off x="100584" y="1347851"/>
          <a:ext cx="11823192" cy="3108960"/>
        </p:xfrm>
        <a:graphic>
          <a:graphicData uri="http://schemas.openxmlformats.org/drawingml/2006/table">
            <a:tbl>
              <a:tblPr firstRow="1" bandRow="1">
                <a:tableStyleId>{5940675A-B579-460E-94D1-54222C63F5DA}</a:tableStyleId>
              </a:tblPr>
              <a:tblGrid>
                <a:gridCol w="11823192">
                  <a:extLst>
                    <a:ext uri="{9D8B030D-6E8A-4147-A177-3AD203B41FA5}">
                      <a16:colId xmlns:a16="http://schemas.microsoft.com/office/drawing/2014/main" val="4156040229"/>
                    </a:ext>
                  </a:extLst>
                </a:gridCol>
              </a:tblGrid>
              <a:tr h="370840">
                <a:tc>
                  <a:txBody>
                    <a:bodyPr/>
                    <a:lstStyle/>
                    <a:p>
                      <a:r>
                        <a:rPr lang="en-US" dirty="0"/>
                        <a:t>#install.packages('Metrics')</a:t>
                      </a:r>
                    </a:p>
                    <a:p>
                      <a:r>
                        <a:rPr lang="en-US" dirty="0"/>
                        <a:t>library(Metrics)</a:t>
                      </a:r>
                    </a:p>
                    <a:p>
                      <a:endParaRPr lang="en-US" dirty="0"/>
                    </a:p>
                    <a:p>
                      <a:r>
                        <a:rPr lang="en-US" dirty="0"/>
                        <a:t># Use the 'c' function to combine numbers into a vector </a:t>
                      </a:r>
                    </a:p>
                    <a:p>
                      <a:r>
                        <a:rPr lang="en-US" dirty="0"/>
                        <a:t>y &lt;- c(0.22, 0.83, -0.12, 0.89, -0.23, -1.30, -0.15, -1.4, </a:t>
                      </a:r>
                    </a:p>
                    <a:p>
                      <a:r>
                        <a:rPr lang="en-US" dirty="0"/>
                        <a:t>0.62, 0.99, -0.18, 0.32, 0.34, -0.30, 0.04, -0.87, </a:t>
                      </a:r>
                    </a:p>
                    <a:p>
                      <a:r>
                        <a:rPr lang="en-US" dirty="0"/>
                        <a:t>0.55, -1.30, -1.15, 0.20) #observed </a:t>
                      </a:r>
                    </a:p>
                    <a:p>
                      <a:endParaRPr lang="en-US" dirty="0"/>
                    </a:p>
                    <a:p>
                      <a:r>
                        <a:rPr lang="en-US" dirty="0" err="1"/>
                        <a:t>yhat</a:t>
                      </a:r>
                      <a:r>
                        <a:rPr lang="en-US" dirty="0"/>
                        <a:t> &lt;- c(0.24, 0.78, -0.66, 0.53, 0.70, -0.75, -0.41, -0.43, </a:t>
                      </a:r>
                    </a:p>
                    <a:p>
                      <a:r>
                        <a:rPr lang="en-US" dirty="0"/>
                        <a:t>0.49, 0.79, -1.19, 0.06, 0.75, -0.07, 0.43, -0.42, </a:t>
                      </a:r>
                    </a:p>
                    <a:p>
                      <a:r>
                        <a:rPr lang="en-US" dirty="0"/>
                        <a:t>-0.25, -0.64, -1.26, -0.07)  #predicted </a:t>
                      </a:r>
                    </a:p>
                  </a:txBody>
                  <a:tcPr/>
                </a:tc>
                <a:extLst>
                  <a:ext uri="{0D108BD9-81ED-4DB2-BD59-A6C34878D82A}">
                    <a16:rowId xmlns:a16="http://schemas.microsoft.com/office/drawing/2014/main" val="700515840"/>
                  </a:ext>
                </a:extLst>
              </a:tr>
            </a:tbl>
          </a:graphicData>
        </a:graphic>
      </p:graphicFrame>
    </p:spTree>
    <p:extLst>
      <p:ext uri="{BB962C8B-B14F-4D97-AF65-F5344CB8AC3E}">
        <p14:creationId xmlns:p14="http://schemas.microsoft.com/office/powerpoint/2010/main" val="89537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1CCD-062C-FD80-0ADF-F3EB44E653CA}"/>
              </a:ext>
            </a:extLst>
          </p:cNvPr>
          <p:cNvSpPr>
            <a:spLocks noGrp="1"/>
          </p:cNvSpPr>
          <p:nvPr>
            <p:ph type="title"/>
          </p:nvPr>
        </p:nvSpPr>
        <p:spPr/>
        <p:txBody>
          <a:bodyPr/>
          <a:lstStyle/>
          <a:p>
            <a:r>
              <a:rPr lang="en-US" dirty="0"/>
              <a:t>Visualize the results </a:t>
            </a:r>
          </a:p>
        </p:txBody>
      </p:sp>
      <p:graphicFrame>
        <p:nvGraphicFramePr>
          <p:cNvPr id="4" name="Table 4">
            <a:extLst>
              <a:ext uri="{FF2B5EF4-FFF2-40B4-BE49-F238E27FC236}">
                <a16:creationId xmlns:a16="http://schemas.microsoft.com/office/drawing/2014/main" id="{5CF5E44B-048D-8E87-818C-A4547B177BD7}"/>
              </a:ext>
            </a:extLst>
          </p:cNvPr>
          <p:cNvGraphicFramePr>
            <a:graphicFrameLocks/>
          </p:cNvGraphicFramePr>
          <p:nvPr>
            <p:extLst>
              <p:ext uri="{D42A27DB-BD31-4B8C-83A1-F6EECF244321}">
                <p14:modId xmlns:p14="http://schemas.microsoft.com/office/powerpoint/2010/main" val="3989613594"/>
              </p:ext>
            </p:extLst>
          </p:nvPr>
        </p:nvGraphicFramePr>
        <p:xfrm>
          <a:off x="184404" y="1750187"/>
          <a:ext cx="11823192" cy="3383280"/>
        </p:xfrm>
        <a:graphic>
          <a:graphicData uri="http://schemas.openxmlformats.org/drawingml/2006/table">
            <a:tbl>
              <a:tblPr firstRow="1" bandRow="1">
                <a:tableStyleId>{5940675A-B579-460E-94D1-54222C63F5DA}</a:tableStyleId>
              </a:tblPr>
              <a:tblGrid>
                <a:gridCol w="11823192">
                  <a:extLst>
                    <a:ext uri="{9D8B030D-6E8A-4147-A177-3AD203B41FA5}">
                      <a16:colId xmlns:a16="http://schemas.microsoft.com/office/drawing/2014/main" val="4156040229"/>
                    </a:ext>
                  </a:extLst>
                </a:gridCol>
              </a:tblGrid>
              <a:tr h="370840">
                <a:tc>
                  <a:txBody>
                    <a:bodyPr/>
                    <a:lstStyle/>
                    <a:p>
                      <a:r>
                        <a:rPr lang="en-US" dirty="0"/>
                        <a:t>#Visualize the results </a:t>
                      </a:r>
                    </a:p>
                    <a:p>
                      <a:r>
                        <a:rPr lang="en-US" dirty="0"/>
                        <a:t>diff &lt;- y - </a:t>
                      </a:r>
                      <a:r>
                        <a:rPr lang="en-US" dirty="0" err="1"/>
                        <a:t>yhat</a:t>
                      </a:r>
                      <a:endParaRPr lang="en-US" dirty="0"/>
                    </a:p>
                    <a:p>
                      <a:endParaRPr lang="en-US" dirty="0"/>
                    </a:p>
                    <a:p>
                      <a:r>
                        <a:rPr lang="en-US" dirty="0"/>
                        <a:t>#plot of the observed and predicted values</a:t>
                      </a:r>
                    </a:p>
                    <a:p>
                      <a:r>
                        <a:rPr lang="en-US" dirty="0"/>
                        <a:t>plot(y, </a:t>
                      </a:r>
                      <a:r>
                        <a:rPr lang="en-US" dirty="0" err="1"/>
                        <a:t>yhat</a:t>
                      </a:r>
                      <a:r>
                        <a:rPr lang="en-US" dirty="0"/>
                        <a:t>)</a:t>
                      </a:r>
                    </a:p>
                    <a:p>
                      <a:r>
                        <a:rPr lang="en-US" dirty="0"/>
                        <a:t>fit = </a:t>
                      </a:r>
                      <a:r>
                        <a:rPr lang="en-US" dirty="0" err="1"/>
                        <a:t>lm</a:t>
                      </a:r>
                      <a:r>
                        <a:rPr lang="en-US" dirty="0"/>
                        <a:t>(</a:t>
                      </a:r>
                      <a:r>
                        <a:rPr lang="en-US" dirty="0" err="1"/>
                        <a:t>yhat~y</a:t>
                      </a:r>
                      <a:r>
                        <a:rPr lang="en-US" dirty="0"/>
                        <a:t>)</a:t>
                      </a:r>
                    </a:p>
                    <a:p>
                      <a:r>
                        <a:rPr lang="en-US" dirty="0" err="1"/>
                        <a:t>abline</a:t>
                      </a:r>
                      <a:r>
                        <a:rPr lang="en-US" dirty="0"/>
                        <a:t>(fit)</a:t>
                      </a:r>
                    </a:p>
                    <a:p>
                      <a:endParaRPr lang="en-US" dirty="0"/>
                    </a:p>
                    <a:p>
                      <a:r>
                        <a:rPr lang="en-US" dirty="0"/>
                        <a:t>#plot of the predicted values and residuals </a:t>
                      </a:r>
                    </a:p>
                    <a:p>
                      <a:r>
                        <a:rPr lang="en-US" dirty="0"/>
                        <a:t>residual = </a:t>
                      </a:r>
                      <a:r>
                        <a:rPr lang="en-US" dirty="0" err="1"/>
                        <a:t>resid</a:t>
                      </a:r>
                      <a:r>
                        <a:rPr lang="en-US" dirty="0"/>
                        <a:t>(fit)</a:t>
                      </a:r>
                    </a:p>
                    <a:p>
                      <a:r>
                        <a:rPr lang="en-US" dirty="0"/>
                        <a:t>plot(</a:t>
                      </a:r>
                      <a:r>
                        <a:rPr lang="en-US" dirty="0" err="1"/>
                        <a:t>yhat</a:t>
                      </a:r>
                      <a:r>
                        <a:rPr lang="en-US" dirty="0"/>
                        <a:t>, residual, col=2)</a:t>
                      </a:r>
                    </a:p>
                    <a:p>
                      <a:r>
                        <a:rPr lang="en-US" dirty="0" err="1"/>
                        <a:t>abline</a:t>
                      </a:r>
                      <a:r>
                        <a:rPr lang="en-US" dirty="0"/>
                        <a:t>(h = 0, col = "</a:t>
                      </a:r>
                      <a:r>
                        <a:rPr lang="en-US" dirty="0" err="1"/>
                        <a:t>darkgrey</a:t>
                      </a:r>
                      <a:r>
                        <a:rPr lang="en-US" dirty="0"/>
                        <a:t>", </a:t>
                      </a:r>
                      <a:r>
                        <a:rPr lang="en-US" dirty="0" err="1"/>
                        <a:t>lty</a:t>
                      </a:r>
                      <a:r>
                        <a:rPr lang="en-US" dirty="0"/>
                        <a:t> = 2, </a:t>
                      </a:r>
                      <a:r>
                        <a:rPr lang="en-US" dirty="0" err="1"/>
                        <a:t>lwd</a:t>
                      </a:r>
                      <a:r>
                        <a:rPr lang="en-US" dirty="0"/>
                        <a:t>=2)</a:t>
                      </a:r>
                    </a:p>
                  </a:txBody>
                  <a:tcPr/>
                </a:tc>
                <a:extLst>
                  <a:ext uri="{0D108BD9-81ED-4DB2-BD59-A6C34878D82A}">
                    <a16:rowId xmlns:a16="http://schemas.microsoft.com/office/drawing/2014/main" val="700515840"/>
                  </a:ext>
                </a:extLst>
              </a:tr>
            </a:tbl>
          </a:graphicData>
        </a:graphic>
      </p:graphicFrame>
    </p:spTree>
    <p:extLst>
      <p:ext uri="{BB962C8B-B14F-4D97-AF65-F5344CB8AC3E}">
        <p14:creationId xmlns:p14="http://schemas.microsoft.com/office/powerpoint/2010/main" val="18528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031C-877D-B93F-771A-3D78E002C57F}"/>
              </a:ext>
            </a:extLst>
          </p:cNvPr>
          <p:cNvSpPr>
            <a:spLocks noGrp="1"/>
          </p:cNvSpPr>
          <p:nvPr>
            <p:ph type="title"/>
          </p:nvPr>
        </p:nvSpPr>
        <p:spPr/>
        <p:txBody>
          <a:bodyPr/>
          <a:lstStyle/>
          <a:p>
            <a:r>
              <a:rPr lang="en-US" dirty="0"/>
              <a:t>Visualize the results </a:t>
            </a:r>
          </a:p>
        </p:txBody>
      </p:sp>
      <p:sp>
        <p:nvSpPr>
          <p:cNvPr id="3" name="Content Placeholder 2">
            <a:extLst>
              <a:ext uri="{FF2B5EF4-FFF2-40B4-BE49-F238E27FC236}">
                <a16:creationId xmlns:a16="http://schemas.microsoft.com/office/drawing/2014/main" id="{2AF4C367-9603-1E21-CAD5-4CD0771ED8F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35486B-3836-E9EF-0726-D0FDCDEC34EA}"/>
              </a:ext>
            </a:extLst>
          </p:cNvPr>
          <p:cNvPicPr>
            <a:picLocks noChangeAspect="1"/>
          </p:cNvPicPr>
          <p:nvPr/>
        </p:nvPicPr>
        <p:blipFill>
          <a:blip r:embed="rId2"/>
          <a:stretch>
            <a:fillRect/>
          </a:stretch>
        </p:blipFill>
        <p:spPr>
          <a:xfrm>
            <a:off x="407191" y="1423284"/>
            <a:ext cx="4755969" cy="4748901"/>
          </a:xfrm>
          <a:prstGeom prst="rect">
            <a:avLst/>
          </a:prstGeom>
        </p:spPr>
      </p:pic>
      <p:pic>
        <p:nvPicPr>
          <p:cNvPr id="7" name="Picture 6">
            <a:extLst>
              <a:ext uri="{FF2B5EF4-FFF2-40B4-BE49-F238E27FC236}">
                <a16:creationId xmlns:a16="http://schemas.microsoft.com/office/drawing/2014/main" id="{70BCECB0-8F77-F428-C908-2CE897C61AB4}"/>
              </a:ext>
            </a:extLst>
          </p:cNvPr>
          <p:cNvPicPr>
            <a:picLocks noChangeAspect="1"/>
          </p:cNvPicPr>
          <p:nvPr/>
        </p:nvPicPr>
        <p:blipFill>
          <a:blip r:embed="rId3"/>
          <a:stretch>
            <a:fillRect/>
          </a:stretch>
        </p:blipFill>
        <p:spPr>
          <a:xfrm>
            <a:off x="5769307" y="1423284"/>
            <a:ext cx="4755969" cy="4748901"/>
          </a:xfrm>
          <a:prstGeom prst="rect">
            <a:avLst/>
          </a:prstGeom>
        </p:spPr>
      </p:pic>
    </p:spTree>
    <p:extLst>
      <p:ext uri="{BB962C8B-B14F-4D97-AF65-F5344CB8AC3E}">
        <p14:creationId xmlns:p14="http://schemas.microsoft.com/office/powerpoint/2010/main" val="394354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8DFC-FE91-A39C-6B24-5554F27F9404}"/>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EC6DCEB2-E3F7-D253-5E16-727F29BB6827}"/>
              </a:ext>
            </a:extLst>
          </p:cNvPr>
          <p:cNvGraphicFramePr>
            <a:graphicFrameLocks noGrp="1"/>
          </p:cNvGraphicFramePr>
          <p:nvPr>
            <p:ph idx="1"/>
            <p:extLst>
              <p:ext uri="{D42A27DB-BD31-4B8C-83A1-F6EECF244321}">
                <p14:modId xmlns:p14="http://schemas.microsoft.com/office/powerpoint/2010/main" val="875741146"/>
              </p:ext>
            </p:extLst>
          </p:nvPr>
        </p:nvGraphicFramePr>
        <p:xfrm>
          <a:off x="184404" y="1423284"/>
          <a:ext cx="11823192" cy="4754880"/>
        </p:xfrm>
        <a:graphic>
          <a:graphicData uri="http://schemas.openxmlformats.org/drawingml/2006/table">
            <a:tbl>
              <a:tblPr firstRow="1" bandRow="1">
                <a:tableStyleId>{5940675A-B579-460E-94D1-54222C63F5DA}</a:tableStyleId>
              </a:tblPr>
              <a:tblGrid>
                <a:gridCol w="11823192">
                  <a:extLst>
                    <a:ext uri="{9D8B030D-6E8A-4147-A177-3AD203B41FA5}">
                      <a16:colId xmlns:a16="http://schemas.microsoft.com/office/drawing/2014/main" val="4156040229"/>
                    </a:ext>
                  </a:extLst>
                </a:gridCol>
              </a:tblGrid>
              <a:tr h="370840">
                <a:tc>
                  <a:txBody>
                    <a:bodyPr/>
                    <a:lstStyle/>
                    <a:p>
                      <a:r>
                        <a:rPr lang="en-US" dirty="0"/>
                        <a:t>#MAE</a:t>
                      </a:r>
                    </a:p>
                    <a:p>
                      <a:r>
                        <a:rPr lang="en-US" dirty="0" err="1"/>
                        <a:t>mae</a:t>
                      </a:r>
                      <a:r>
                        <a:rPr lang="en-US" dirty="0"/>
                        <a:t>(y, </a:t>
                      </a:r>
                      <a:r>
                        <a:rPr lang="en-US" dirty="0" err="1"/>
                        <a:t>yhat</a:t>
                      </a:r>
                      <a:r>
                        <a:rPr lang="en-US" dirty="0"/>
                        <a:t>)</a:t>
                      </a:r>
                    </a:p>
                    <a:p>
                      <a:r>
                        <a:rPr lang="en-US" dirty="0"/>
                        <a:t>#or</a:t>
                      </a:r>
                    </a:p>
                    <a:p>
                      <a:r>
                        <a:rPr lang="en-US" dirty="0"/>
                        <a:t>mean(abs(y - </a:t>
                      </a:r>
                      <a:r>
                        <a:rPr lang="en-US" dirty="0" err="1"/>
                        <a:t>yhat</a:t>
                      </a:r>
                      <a:r>
                        <a:rPr lang="en-US" dirty="0"/>
                        <a:t>))</a:t>
                      </a:r>
                    </a:p>
                    <a:p>
                      <a:endParaRPr lang="en-US" dirty="0"/>
                    </a:p>
                    <a:p>
                      <a:r>
                        <a:rPr lang="en-US" dirty="0"/>
                        <a:t>#MSE</a:t>
                      </a:r>
                    </a:p>
                    <a:p>
                      <a:r>
                        <a:rPr lang="en-US" dirty="0"/>
                        <a:t>(MSE = mean((y - </a:t>
                      </a:r>
                      <a:r>
                        <a:rPr lang="en-US" dirty="0" err="1"/>
                        <a:t>yhat</a:t>
                      </a:r>
                      <a:r>
                        <a:rPr lang="en-US" dirty="0"/>
                        <a:t>)^2))</a:t>
                      </a:r>
                    </a:p>
                    <a:p>
                      <a:endParaRPr lang="en-US" dirty="0"/>
                    </a:p>
                    <a:p>
                      <a:r>
                        <a:rPr lang="en-US" dirty="0"/>
                        <a:t>#RMSE </a:t>
                      </a:r>
                    </a:p>
                    <a:p>
                      <a:r>
                        <a:rPr lang="en-US" dirty="0"/>
                        <a:t>sqrt(MSE)</a:t>
                      </a:r>
                    </a:p>
                    <a:p>
                      <a:r>
                        <a:rPr lang="en-US" dirty="0"/>
                        <a:t>#or</a:t>
                      </a:r>
                    </a:p>
                    <a:p>
                      <a:r>
                        <a:rPr lang="en-US" dirty="0"/>
                        <a:t>RMSE(y, </a:t>
                      </a:r>
                      <a:r>
                        <a:rPr lang="en-US" dirty="0" err="1"/>
                        <a:t>yhat</a:t>
                      </a:r>
                      <a:r>
                        <a:rPr lang="en-US" dirty="0"/>
                        <a:t>)</a:t>
                      </a:r>
                    </a:p>
                    <a:p>
                      <a:endParaRPr lang="en-US" dirty="0"/>
                    </a:p>
                    <a:p>
                      <a:r>
                        <a:rPr lang="en-US" dirty="0"/>
                        <a:t>#R^2</a:t>
                      </a:r>
                    </a:p>
                    <a:p>
                      <a:r>
                        <a:rPr lang="en-US" dirty="0" err="1"/>
                        <a:t>cor</a:t>
                      </a:r>
                      <a:r>
                        <a:rPr lang="en-US" dirty="0"/>
                        <a:t>(y, </a:t>
                      </a:r>
                      <a:r>
                        <a:rPr lang="en-US" dirty="0" err="1"/>
                        <a:t>yhat</a:t>
                      </a:r>
                      <a:r>
                        <a:rPr lang="en-US" dirty="0"/>
                        <a:t>)^2</a:t>
                      </a:r>
                    </a:p>
                    <a:p>
                      <a:r>
                        <a:rPr lang="en-US" dirty="0"/>
                        <a:t>#or</a:t>
                      </a:r>
                    </a:p>
                    <a:p>
                      <a:r>
                        <a:rPr lang="en-US" dirty="0"/>
                        <a:t>R2(y, </a:t>
                      </a:r>
                      <a:r>
                        <a:rPr lang="en-US" dirty="0" err="1"/>
                        <a:t>yhat</a:t>
                      </a:r>
                      <a:r>
                        <a:rPr lang="en-US" dirty="0"/>
                        <a:t>)</a:t>
                      </a:r>
                    </a:p>
                  </a:txBody>
                  <a:tcPr/>
                </a:tc>
                <a:extLst>
                  <a:ext uri="{0D108BD9-81ED-4DB2-BD59-A6C34878D82A}">
                    <a16:rowId xmlns:a16="http://schemas.microsoft.com/office/drawing/2014/main" val="700515840"/>
                  </a:ext>
                </a:extLst>
              </a:tr>
            </a:tbl>
          </a:graphicData>
        </a:graphic>
      </p:graphicFrame>
    </p:spTree>
    <p:extLst>
      <p:ext uri="{BB962C8B-B14F-4D97-AF65-F5344CB8AC3E}">
        <p14:creationId xmlns:p14="http://schemas.microsoft.com/office/powerpoint/2010/main" val="382119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C327-34CB-4C78-C9B9-0378B383F73D}"/>
              </a:ext>
            </a:extLst>
          </p:cNvPr>
          <p:cNvSpPr>
            <a:spLocks noGrp="1"/>
          </p:cNvSpPr>
          <p:nvPr>
            <p:ph type="title"/>
          </p:nvPr>
        </p:nvSpPr>
        <p:spPr/>
        <p:txBody>
          <a:bodyPr/>
          <a:lstStyle/>
          <a:p>
            <a:r>
              <a:rPr lang="en-US" dirty="0"/>
              <a:t>R results</a:t>
            </a:r>
          </a:p>
        </p:txBody>
      </p:sp>
      <p:sp>
        <p:nvSpPr>
          <p:cNvPr id="3" name="Content Placeholder 2">
            <a:extLst>
              <a:ext uri="{FF2B5EF4-FFF2-40B4-BE49-F238E27FC236}">
                <a16:creationId xmlns:a16="http://schemas.microsoft.com/office/drawing/2014/main" id="{C5A7A059-DDCC-88AC-5A9B-CA80DAB8E6BB}"/>
              </a:ext>
            </a:extLst>
          </p:cNvPr>
          <p:cNvSpPr>
            <a:spLocks noGrp="1"/>
          </p:cNvSpPr>
          <p:nvPr>
            <p:ph idx="1"/>
          </p:nvPr>
        </p:nvSpPr>
        <p:spPr>
          <a:xfrm>
            <a:off x="205272" y="5562863"/>
            <a:ext cx="5072743" cy="753358"/>
          </a:xfrm>
        </p:spPr>
        <p:txBody>
          <a:bodyPr>
            <a:normAutofit fontScale="47500" lnSpcReduction="20000"/>
          </a:bodyPr>
          <a:lstStyle/>
          <a:p>
            <a:r>
              <a:rPr lang="en-US" dirty="0"/>
              <a:t>MAE and RMSE — Which Metric is Better?</a:t>
            </a:r>
            <a:br>
              <a:rPr lang="en-US" dirty="0"/>
            </a:br>
            <a:r>
              <a:rPr lang="en-US" dirty="0">
                <a:hlinkClick r:id="rId2"/>
              </a:rPr>
              <a:t>https://medium.com/human-in-a-machine-world/mae-and-rmse-which-metric-is-better-e60ac3bde13d</a:t>
            </a:r>
            <a:endParaRPr lang="en-US" dirty="0"/>
          </a:p>
        </p:txBody>
      </p:sp>
      <p:pic>
        <p:nvPicPr>
          <p:cNvPr id="6" name="Picture 5">
            <a:extLst>
              <a:ext uri="{FF2B5EF4-FFF2-40B4-BE49-F238E27FC236}">
                <a16:creationId xmlns:a16="http://schemas.microsoft.com/office/drawing/2014/main" id="{633B1157-F44D-12A5-590B-6237E12BCE39}"/>
              </a:ext>
            </a:extLst>
          </p:cNvPr>
          <p:cNvPicPr>
            <a:picLocks noChangeAspect="1"/>
          </p:cNvPicPr>
          <p:nvPr/>
        </p:nvPicPr>
        <p:blipFill>
          <a:blip r:embed="rId3"/>
          <a:stretch>
            <a:fillRect/>
          </a:stretch>
        </p:blipFill>
        <p:spPr>
          <a:xfrm>
            <a:off x="3555124" y="897725"/>
            <a:ext cx="4727189" cy="4456417"/>
          </a:xfrm>
          <a:prstGeom prst="rect">
            <a:avLst/>
          </a:prstGeom>
        </p:spPr>
      </p:pic>
    </p:spTree>
    <p:extLst>
      <p:ext uri="{BB962C8B-B14F-4D97-AF65-F5344CB8AC3E}">
        <p14:creationId xmlns:p14="http://schemas.microsoft.com/office/powerpoint/2010/main" val="265228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bias-variance trade-off</a:t>
            </a:r>
          </a:p>
        </p:txBody>
      </p:sp>
      <p:sp>
        <p:nvSpPr>
          <p:cNvPr id="3" name="Content Placeholder 2"/>
          <p:cNvSpPr>
            <a:spLocks noGrp="1"/>
          </p:cNvSpPr>
          <p:nvPr>
            <p:ph idx="1"/>
          </p:nvPr>
        </p:nvSpPr>
        <p:spPr/>
        <p:txBody>
          <a:bodyPr>
            <a:normAutofit/>
          </a:bodyPr>
          <a:lstStyle/>
          <a:p>
            <a:r>
              <a:rPr lang="en-US" dirty="0"/>
              <a:t>If we assume that the data are statistically independent and that the residuals have a theoretical mean of zero and a constant variance of σ</a:t>
            </a:r>
            <a:r>
              <a:rPr lang="en-US" baseline="30000" dirty="0"/>
              <a:t>2</a:t>
            </a:r>
            <a:r>
              <a:rPr lang="en-US" dirty="0"/>
              <a:t>, then</a:t>
            </a:r>
          </a:p>
          <a:p>
            <a:endParaRPr lang="en-US" dirty="0"/>
          </a:p>
          <a:p>
            <a:r>
              <a:rPr lang="en-US" dirty="0"/>
              <a:t>σ</a:t>
            </a:r>
            <a:r>
              <a:rPr lang="en-US" baseline="30000" dirty="0"/>
              <a:t>2</a:t>
            </a:r>
            <a:r>
              <a:rPr lang="en-US" dirty="0"/>
              <a:t> is usually called “irreducible noise” and cannot be eliminated by modeling. </a:t>
            </a:r>
          </a:p>
          <a:p>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t>9</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BE89468-5414-A7CC-605A-2F928977CEEF}"/>
                  </a:ext>
                </a:extLst>
              </p:cNvPr>
              <p:cNvSpPr txBox="1"/>
              <p:nvPr/>
            </p:nvSpPr>
            <p:spPr>
              <a:xfrm>
                <a:off x="2439829" y="2948669"/>
                <a:ext cx="7130414" cy="4001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𝐸</m:t>
                      </m:r>
                      <m:d>
                        <m:dPr>
                          <m:ctrlPr>
                            <a:rPr lang="en-US" sz="2600" b="0" i="1" smtClean="0">
                              <a:latin typeface="Cambria Math" panose="02040503050406030204" pitchFamily="18" charset="0"/>
                            </a:rPr>
                          </m:ctrlPr>
                        </m:dPr>
                        <m:e>
                          <m:r>
                            <m:rPr>
                              <m:sty m:val="p"/>
                            </m:rPr>
                            <a:rPr lang="en-US" sz="2600" b="0" i="0" smtClean="0">
                              <a:latin typeface="Cambria Math" panose="02040503050406030204" pitchFamily="18" charset="0"/>
                            </a:rPr>
                            <m:t>MSE</m:t>
                          </m:r>
                        </m:e>
                      </m:d>
                      <m:r>
                        <a:rPr lang="en-US" sz="2600" b="0" i="1" smtClean="0">
                          <a:latin typeface="Cambria Math" panose="02040503050406030204" pitchFamily="18" charset="0"/>
                        </a:rPr>
                        <m:t>= </m:t>
                      </m:r>
                      <m:sSup>
                        <m:sSupPr>
                          <m:ctrlPr>
                            <a:rPr lang="en-US" sz="2600" b="0" i="1" smtClean="0">
                              <a:latin typeface="Cambria Math" panose="02040503050406030204" pitchFamily="18" charset="0"/>
                            </a:rPr>
                          </m:ctrlPr>
                        </m:sSupPr>
                        <m:e>
                          <m:r>
                            <m:rPr>
                              <m:sty m:val="p"/>
                            </m:rPr>
                            <a:rPr lang="el-GR" sz="2600" b="0" i="1" smtClean="0">
                              <a:latin typeface="Cambria Math" panose="02040503050406030204" pitchFamily="18" charset="0"/>
                            </a:rPr>
                            <m:t>σ</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 </m:t>
                      </m:r>
                      <m:sSup>
                        <m:sSupPr>
                          <m:ctrlPr>
                            <a:rPr lang="en-US" sz="2600" b="0" i="1" smtClean="0">
                              <a:latin typeface="Cambria Math" panose="02040503050406030204" pitchFamily="18" charset="0"/>
                            </a:rPr>
                          </m:ctrlPr>
                        </m:sSupPr>
                        <m:e>
                          <m:d>
                            <m:dPr>
                              <m:ctrlPr>
                                <a:rPr lang="en-US" sz="2600" b="0" i="1" smtClean="0">
                                  <a:latin typeface="Cambria Math" panose="02040503050406030204" pitchFamily="18" charset="0"/>
                                </a:rPr>
                              </m:ctrlPr>
                            </m:dPr>
                            <m:e>
                              <m:r>
                                <m:rPr>
                                  <m:sty m:val="p"/>
                                </m:rPr>
                                <a:rPr lang="en-US" sz="2600" b="0" i="0" smtClean="0">
                                  <a:latin typeface="Cambria Math" panose="02040503050406030204" pitchFamily="18" charset="0"/>
                                </a:rPr>
                                <m:t>Model</m:t>
                              </m:r>
                              <m:r>
                                <a:rPr lang="en-US" sz="2600" b="0" i="0" smtClean="0">
                                  <a:latin typeface="Cambria Math" panose="02040503050406030204" pitchFamily="18" charset="0"/>
                                </a:rPr>
                                <m:t> </m:t>
                              </m:r>
                              <m:r>
                                <m:rPr>
                                  <m:sty m:val="p"/>
                                </m:rPr>
                                <a:rPr lang="en-US" sz="2600" b="0" i="0" smtClean="0">
                                  <a:latin typeface="Cambria Math" panose="02040503050406030204" pitchFamily="18" charset="0"/>
                                </a:rPr>
                                <m:t>Bias</m:t>
                              </m:r>
                            </m:e>
                          </m:d>
                        </m:e>
                        <m:sup>
                          <m:r>
                            <a:rPr lang="en-US" sz="2600" b="0" i="1" smtClean="0">
                              <a:latin typeface="Cambria Math" panose="02040503050406030204" pitchFamily="18" charset="0"/>
                            </a:rPr>
                            <m:t>2</m:t>
                          </m:r>
                        </m:sup>
                      </m:sSup>
                      <m:r>
                        <a:rPr lang="en-US" sz="2600" b="0" i="0" smtClean="0">
                          <a:latin typeface="Cambria Math" panose="02040503050406030204" pitchFamily="18" charset="0"/>
                        </a:rPr>
                        <m:t>+</m:t>
                      </m:r>
                      <m:r>
                        <m:rPr>
                          <m:sty m:val="p"/>
                        </m:rPr>
                        <a:rPr lang="en-US" sz="2600" b="0" i="0" smtClean="0">
                          <a:latin typeface="Cambria Math" panose="02040503050406030204" pitchFamily="18" charset="0"/>
                        </a:rPr>
                        <m:t>Model</m:t>
                      </m:r>
                      <m:r>
                        <a:rPr lang="en-US" sz="2600" b="0" i="0" smtClean="0">
                          <a:latin typeface="Cambria Math" panose="02040503050406030204" pitchFamily="18" charset="0"/>
                        </a:rPr>
                        <m:t> </m:t>
                      </m:r>
                      <m:r>
                        <m:rPr>
                          <m:sty m:val="p"/>
                        </m:rPr>
                        <a:rPr lang="en-US" sz="2600" b="0" i="0" smtClean="0">
                          <a:latin typeface="Cambria Math" panose="02040503050406030204" pitchFamily="18" charset="0"/>
                        </a:rPr>
                        <m:t>Variance</m:t>
                      </m:r>
                    </m:oMath>
                  </m:oMathPara>
                </a14:m>
                <a:endParaRPr lang="en-US" sz="2600" dirty="0"/>
              </a:p>
            </p:txBody>
          </p:sp>
        </mc:Choice>
        <mc:Fallback>
          <p:sp>
            <p:nvSpPr>
              <p:cNvPr id="5" name="TextBox 4">
                <a:extLst>
                  <a:ext uri="{FF2B5EF4-FFF2-40B4-BE49-F238E27FC236}">
                    <a16:creationId xmlns:a16="http://schemas.microsoft.com/office/drawing/2014/main" id="{FBE89468-5414-A7CC-605A-2F928977CEEF}"/>
                  </a:ext>
                </a:extLst>
              </p:cNvPr>
              <p:cNvSpPr txBox="1">
                <a:spLocks noRot="1" noChangeAspect="1" noMove="1" noResize="1" noEditPoints="1" noAdjustHandles="1" noChangeArrowheads="1" noChangeShapeType="1" noTextEdit="1"/>
              </p:cNvSpPr>
              <p:nvPr/>
            </p:nvSpPr>
            <p:spPr>
              <a:xfrm>
                <a:off x="2439829" y="2948669"/>
                <a:ext cx="7130414" cy="40011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105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11022</TotalTime>
  <Words>936</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Predictive Modeling </vt:lpstr>
      <vt:lpstr>Outline</vt:lpstr>
      <vt:lpstr>Quantitative measures of performance</vt:lpstr>
      <vt:lpstr>Quantitative measures of performance</vt:lpstr>
      <vt:lpstr>Visualize the results </vt:lpstr>
      <vt:lpstr>Visualize the results </vt:lpstr>
      <vt:lpstr>PowerPoint Presentation</vt:lpstr>
      <vt:lpstr>R results</vt:lpstr>
      <vt:lpstr>The bias-variance trade-off</vt:lpstr>
      <vt:lpstr>The bias-variance trade-off</vt:lpstr>
      <vt:lpstr>The variance-bias trade-off</vt:lpstr>
      <vt:lpstr>Three examples for the bias-variance trade-off</vt:lpstr>
      <vt:lpstr>The bias-variance trade-off</vt:lpstr>
      <vt:lpstr>Training MSE vs. Test MSE</vt:lpstr>
      <vt:lpstr>An illustrative example </vt:lpstr>
      <vt:lpstr>A fundamental picture</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dc:creator>
  <cp:lastModifiedBy>Min Wang</cp:lastModifiedBy>
  <cp:revision>159</cp:revision>
  <dcterms:created xsi:type="dcterms:W3CDTF">2018-12-23T22:17:12Z</dcterms:created>
  <dcterms:modified xsi:type="dcterms:W3CDTF">2022-05-27T21:05:14Z</dcterms:modified>
</cp:coreProperties>
</file>