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0"/>
  </p:notesMasterIdLst>
  <p:sldIdLst>
    <p:sldId id="261" r:id="rId2"/>
    <p:sldId id="388" r:id="rId3"/>
    <p:sldId id="400" r:id="rId4"/>
    <p:sldId id="385" r:id="rId5"/>
    <p:sldId id="386" r:id="rId6"/>
    <p:sldId id="493" r:id="rId7"/>
    <p:sldId id="495" r:id="rId8"/>
    <p:sldId id="497" r:id="rId9"/>
    <p:sldId id="392" r:id="rId10"/>
    <p:sldId id="390" r:id="rId11"/>
    <p:sldId id="391" r:id="rId12"/>
    <p:sldId id="393" r:id="rId13"/>
    <p:sldId id="394" r:id="rId14"/>
    <p:sldId id="496" r:id="rId15"/>
    <p:sldId id="397" r:id="rId16"/>
    <p:sldId id="395" r:id="rId17"/>
    <p:sldId id="398" r:id="rId18"/>
    <p:sldId id="399" r:id="rId19"/>
    <p:sldId id="406" r:id="rId20"/>
    <p:sldId id="407" r:id="rId21"/>
    <p:sldId id="403" r:id="rId22"/>
    <p:sldId id="402" r:id="rId23"/>
    <p:sldId id="404" r:id="rId24"/>
    <p:sldId id="408" r:id="rId25"/>
    <p:sldId id="498" r:id="rId26"/>
    <p:sldId id="409" r:id="rId27"/>
    <p:sldId id="258" r:id="rId28"/>
    <p:sldId id="411" r:id="rId29"/>
    <p:sldId id="412" r:id="rId30"/>
    <p:sldId id="413" r:id="rId31"/>
    <p:sldId id="499" r:id="rId32"/>
    <p:sldId id="414" r:id="rId33"/>
    <p:sldId id="415" r:id="rId34"/>
    <p:sldId id="416" r:id="rId35"/>
    <p:sldId id="417" r:id="rId36"/>
    <p:sldId id="418" r:id="rId37"/>
    <p:sldId id="419" r:id="rId38"/>
    <p:sldId id="420" r:id="rId39"/>
    <p:sldId id="421" r:id="rId40"/>
    <p:sldId id="422" r:id="rId41"/>
    <p:sldId id="479" r:id="rId42"/>
    <p:sldId id="423" r:id="rId43"/>
    <p:sldId id="424" r:id="rId44"/>
    <p:sldId id="426" r:id="rId45"/>
    <p:sldId id="427" r:id="rId46"/>
    <p:sldId id="428" r:id="rId47"/>
    <p:sldId id="429" r:id="rId48"/>
    <p:sldId id="430" r:id="rId49"/>
    <p:sldId id="431" r:id="rId50"/>
    <p:sldId id="480" r:id="rId51"/>
    <p:sldId id="434" r:id="rId52"/>
    <p:sldId id="481" r:id="rId53"/>
    <p:sldId id="435" r:id="rId54"/>
    <p:sldId id="436" r:id="rId55"/>
    <p:sldId id="483" r:id="rId56"/>
    <p:sldId id="482" r:id="rId57"/>
    <p:sldId id="500" r:id="rId58"/>
    <p:sldId id="438" r:id="rId59"/>
    <p:sldId id="439" r:id="rId60"/>
    <p:sldId id="484" r:id="rId61"/>
    <p:sldId id="501" r:id="rId62"/>
    <p:sldId id="440" r:id="rId63"/>
    <p:sldId id="441" r:id="rId64"/>
    <p:sldId id="502" r:id="rId65"/>
    <p:sldId id="503" r:id="rId66"/>
    <p:sldId id="443" r:id="rId67"/>
    <p:sldId id="520" r:id="rId68"/>
    <p:sldId id="504" r:id="rId69"/>
    <p:sldId id="505" r:id="rId70"/>
    <p:sldId id="486" r:id="rId71"/>
    <p:sldId id="444" r:id="rId72"/>
    <p:sldId id="518" r:id="rId73"/>
    <p:sldId id="506" r:id="rId74"/>
    <p:sldId id="445" r:id="rId75"/>
    <p:sldId id="446" r:id="rId76"/>
    <p:sldId id="507" r:id="rId77"/>
    <p:sldId id="487" r:id="rId78"/>
    <p:sldId id="508" r:id="rId79"/>
    <p:sldId id="509" r:id="rId80"/>
    <p:sldId id="511" r:id="rId81"/>
    <p:sldId id="512" r:id="rId82"/>
    <p:sldId id="513" r:id="rId83"/>
    <p:sldId id="515" r:id="rId84"/>
    <p:sldId id="510" r:id="rId85"/>
    <p:sldId id="489" r:id="rId86"/>
    <p:sldId id="516" r:id="rId87"/>
    <p:sldId id="490" r:id="rId88"/>
    <p:sldId id="450" r:id="rId89"/>
    <p:sldId id="447" r:id="rId90"/>
    <p:sldId id="448" r:id="rId91"/>
    <p:sldId id="451" r:id="rId92"/>
    <p:sldId id="449" r:id="rId93"/>
    <p:sldId id="517" r:id="rId94"/>
    <p:sldId id="452" r:id="rId95"/>
    <p:sldId id="491" r:id="rId96"/>
    <p:sldId id="453" r:id="rId97"/>
    <p:sldId id="519" r:id="rId98"/>
    <p:sldId id="492" r:id="rId99"/>
  </p:sldIdLst>
  <p:sldSz cx="12192000" cy="6858000"/>
  <p:notesSz cx="7315200" cy="96012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94651" autoAdjust="0"/>
  </p:normalViewPr>
  <p:slideViewPr>
    <p:cSldViewPr snapToGrid="0">
      <p:cViewPr varScale="1">
        <p:scale>
          <a:sx n="105" d="100"/>
          <a:sy n="105" d="100"/>
        </p:scale>
        <p:origin x="786"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zh-CN" alt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60AEDE55-497F-49C0-9011-4442D8F68023}" type="datetimeFigureOut">
              <a:rPr lang="zh-CN" altLang="en-US" smtClean="0"/>
              <a:t>2022/6/14</a:t>
            </a:fld>
            <a:endParaRPr lang="zh-CN" alt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zh-CN" alt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zh-CN" alt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49AB9F45-B757-4416-B431-2805100E37BA}" type="slidenum">
              <a:rPr lang="zh-CN" altLang="en-US" smtClean="0"/>
              <a:t>‹#›</a:t>
            </a:fld>
            <a:endParaRPr lang="zh-CN" altLang="en-US"/>
          </a:p>
        </p:txBody>
      </p:sp>
    </p:spTree>
    <p:extLst>
      <p:ext uri="{BB962C8B-B14F-4D97-AF65-F5344CB8AC3E}">
        <p14:creationId xmlns:p14="http://schemas.microsoft.com/office/powerpoint/2010/main" val="2085874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PP-template.png"/>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b="1">
                <a:solidFill>
                  <a:schemeClr val="accent5">
                    <a:lumMod val="50000"/>
                  </a:schemeClr>
                </a:solidFill>
              </a:defRPr>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Click to edit Master subtitle style</a:t>
            </a:r>
            <a:endParaRPr lang="zh-CN" altLang="en-US" dirty="0"/>
          </a:p>
        </p:txBody>
      </p:sp>
      <p:sp>
        <p:nvSpPr>
          <p:cNvPr id="4" name="Date Placeholder 3"/>
          <p:cNvSpPr>
            <a:spLocks noGrp="1"/>
          </p:cNvSpPr>
          <p:nvPr>
            <p:ph type="dt" sz="half" idx="10"/>
          </p:nvPr>
        </p:nvSpPr>
        <p:spPr/>
        <p:txBody>
          <a:bodyPr/>
          <a:lstStyle/>
          <a:p>
            <a:fld id="{2A855D89-7315-4131-8F08-3F2562257FCB}" type="datetimeFigureOut">
              <a:rPr lang="zh-CN" altLang="en-US" smtClean="0"/>
              <a:t>2022/6/14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4025095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2A855D89-7315-4131-8F08-3F2562257FCB}" type="datetimeFigureOut">
              <a:rPr lang="zh-CN" altLang="en-US" smtClean="0"/>
              <a:t>2022/6/14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2593846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2A855D89-7315-4131-8F08-3F2562257FCB}" type="datetimeFigureOut">
              <a:rPr lang="zh-CN" altLang="en-US" smtClean="0"/>
              <a:t>2022/6/14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684009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PP-template.png"/>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0" y="669926"/>
            <a:ext cx="12192000" cy="753358"/>
          </a:xfrm>
        </p:spPr>
        <p:txBody>
          <a:bodyPr/>
          <a:lstStyle>
            <a:lvl1pPr>
              <a:defRPr b="1">
                <a:solidFill>
                  <a:schemeClr val="accent5">
                    <a:lumMod val="50000"/>
                  </a:schemeClr>
                </a:solidFill>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0" y="1539377"/>
            <a:ext cx="12192000" cy="4527467"/>
          </a:xfrm>
        </p:spPr>
        <p:txBody>
          <a:bodyPr>
            <a:normAutofit/>
          </a:bodyP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6" name="Slide Number Placeholder 5"/>
          <p:cNvSpPr>
            <a:spLocks noGrp="1"/>
          </p:cNvSpPr>
          <p:nvPr>
            <p:ph type="sldNum" sz="quarter" idx="12"/>
          </p:nvPr>
        </p:nvSpPr>
        <p:spPr>
          <a:xfrm>
            <a:off x="9448800" y="6062151"/>
            <a:ext cx="2743200" cy="365125"/>
          </a:xfrm>
        </p:spPr>
        <p:txBody>
          <a:bodyPr/>
          <a:lstStyle/>
          <a:p>
            <a:fld id="{76CAF2DB-9061-4627-A61A-A45C4C16F0DC}" type="slidenum">
              <a:rPr lang="zh-CN" altLang="en-US" smtClean="0"/>
              <a:t>‹#›</a:t>
            </a:fld>
            <a:endParaRPr lang="zh-CN" altLang="en-US"/>
          </a:p>
        </p:txBody>
      </p:sp>
      <p:sp>
        <p:nvSpPr>
          <p:cNvPr id="5" name="Footer Placeholder 4"/>
          <p:cNvSpPr>
            <a:spLocks noGrp="1"/>
          </p:cNvSpPr>
          <p:nvPr>
            <p:ph type="ftr" sz="quarter" idx="11"/>
          </p:nvPr>
        </p:nvSpPr>
        <p:spPr>
          <a:xfrm>
            <a:off x="3982941" y="6078053"/>
            <a:ext cx="4114800" cy="365125"/>
          </a:xfrm>
        </p:spPr>
        <p:txBody>
          <a:bodyPr/>
          <a:lstStyle/>
          <a:p>
            <a:r>
              <a:rPr lang="en-US" altLang="zh-CN" dirty="0"/>
              <a:t>DA 6223 Data Analytics Tools &amp; Techniques</a:t>
            </a:r>
            <a:endParaRPr lang="zh-CN" altLang="en-US" dirty="0"/>
          </a:p>
        </p:txBody>
      </p:sp>
      <p:sp>
        <p:nvSpPr>
          <p:cNvPr id="4" name="Date Placeholder 3"/>
          <p:cNvSpPr>
            <a:spLocks noGrp="1"/>
          </p:cNvSpPr>
          <p:nvPr>
            <p:ph type="dt" sz="half" idx="10"/>
          </p:nvPr>
        </p:nvSpPr>
        <p:spPr>
          <a:xfrm>
            <a:off x="0" y="6066844"/>
            <a:ext cx="2743200" cy="365125"/>
          </a:xfrm>
        </p:spPr>
        <p:txBody>
          <a:bodyPr/>
          <a:lstStyle/>
          <a:p>
            <a:fld id="{2A855D89-7315-4131-8F08-3F2562257FCB}" type="datetimeFigureOut">
              <a:rPr lang="zh-CN" altLang="en-US" smtClean="0"/>
              <a:t>2022/6/14</a:t>
            </a:fld>
            <a:endParaRPr lang="zh-CN" altLang="en-US" dirty="0"/>
          </a:p>
        </p:txBody>
      </p:sp>
    </p:spTree>
    <p:extLst>
      <p:ext uri="{BB962C8B-B14F-4D97-AF65-F5344CB8AC3E}">
        <p14:creationId xmlns:p14="http://schemas.microsoft.com/office/powerpoint/2010/main" val="3564706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2A855D89-7315-4131-8F08-3F2562257FCB}" type="datetimeFigureOut">
              <a:rPr lang="zh-CN" altLang="en-US" smtClean="0"/>
              <a:t>2022/6/14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232709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p:txBody>
          <a:bodyPr/>
          <a:lstStyle/>
          <a:p>
            <a:fld id="{2A855D89-7315-4131-8F08-3F2562257FCB}" type="datetimeFigureOut">
              <a:rPr lang="zh-CN" altLang="en-US" smtClean="0"/>
              <a:t>2022/6/14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3476609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p:cNvSpPr>
            <a:spLocks noGrp="1"/>
          </p:cNvSpPr>
          <p:nvPr>
            <p:ph type="dt" sz="half" idx="10"/>
          </p:nvPr>
        </p:nvSpPr>
        <p:spPr/>
        <p:txBody>
          <a:bodyPr/>
          <a:lstStyle/>
          <a:p>
            <a:fld id="{2A855D89-7315-4131-8F08-3F2562257FCB}" type="datetimeFigureOut">
              <a:rPr lang="zh-CN" altLang="en-US" smtClean="0"/>
              <a:t>2022/6/14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2252949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p>
            <a:fld id="{2A855D89-7315-4131-8F08-3F2562257FCB}" type="datetimeFigureOut">
              <a:rPr lang="zh-CN" altLang="en-US" smtClean="0"/>
              <a:t>2022/6/14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295797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855D89-7315-4131-8F08-3F2562257FCB}" type="datetimeFigureOut">
              <a:rPr lang="zh-CN" altLang="en-US" smtClean="0"/>
              <a:t>2022/6/14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2784194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2A855D89-7315-4131-8F08-3F2562257FCB}" type="datetimeFigureOut">
              <a:rPr lang="zh-CN" altLang="en-US" smtClean="0"/>
              <a:t>2022/6/14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2390818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2A855D89-7315-4131-8F08-3F2562257FCB}" type="datetimeFigureOut">
              <a:rPr lang="zh-CN" altLang="en-US" smtClean="0"/>
              <a:t>2022/6/14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3549523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855D89-7315-4131-8F08-3F2562257FCB}" type="datetimeFigureOut">
              <a:rPr lang="zh-CN" altLang="en-US" smtClean="0"/>
              <a:t>2022/6/14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4224912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sz="5400" dirty="0">
                <a:solidFill>
                  <a:schemeClr val="accent1">
                    <a:lumMod val="50000"/>
                  </a:schemeClr>
                </a:solidFill>
              </a:rPr>
              <a:t>Predictive Modeling</a:t>
            </a:r>
            <a:br>
              <a:rPr lang="en-US" altLang="zh-CN" sz="5400" dirty="0">
                <a:solidFill>
                  <a:schemeClr val="accent1">
                    <a:lumMod val="50000"/>
                  </a:schemeClr>
                </a:solidFill>
              </a:rPr>
            </a:br>
            <a:endParaRPr lang="zh-CN" altLang="en-US" sz="5400" dirty="0"/>
          </a:p>
        </p:txBody>
      </p:sp>
      <p:sp>
        <p:nvSpPr>
          <p:cNvPr id="3" name="Subtitle 2"/>
          <p:cNvSpPr>
            <a:spLocks noGrp="1"/>
          </p:cNvSpPr>
          <p:nvPr>
            <p:ph type="subTitle" idx="1"/>
          </p:nvPr>
        </p:nvSpPr>
        <p:spPr/>
        <p:txBody>
          <a:bodyPr>
            <a:normAutofit lnSpcReduction="10000"/>
          </a:bodyPr>
          <a:lstStyle/>
          <a:p>
            <a:r>
              <a:rPr lang="en-US" altLang="zh-CN" b="1" dirty="0">
                <a:solidFill>
                  <a:schemeClr val="accent1">
                    <a:lumMod val="50000"/>
                  </a:schemeClr>
                </a:solidFill>
              </a:rPr>
              <a:t> Chapter 6: Linear Regression and Its Cousins</a:t>
            </a:r>
          </a:p>
          <a:p>
            <a:endParaRPr lang="en-US" altLang="zh-CN" b="1" dirty="0">
              <a:solidFill>
                <a:schemeClr val="accent1">
                  <a:lumMod val="50000"/>
                </a:schemeClr>
              </a:solidFill>
            </a:endParaRPr>
          </a:p>
          <a:p>
            <a:r>
              <a:rPr lang="en-US" altLang="zh-CN" b="1" dirty="0">
                <a:solidFill>
                  <a:schemeClr val="accent1">
                    <a:lumMod val="50000"/>
                  </a:schemeClr>
                </a:solidFill>
              </a:rPr>
              <a:t>STA 6543</a:t>
            </a:r>
          </a:p>
          <a:p>
            <a:r>
              <a:rPr lang="en-US" altLang="zh-CN" b="1" dirty="0">
                <a:solidFill>
                  <a:schemeClr val="accent1">
                    <a:lumMod val="50000"/>
                  </a:schemeClr>
                </a:solidFill>
              </a:rPr>
              <a:t>The University of Texas at San Antonio</a:t>
            </a:r>
            <a:endParaRPr lang="zh-CN" altLang="en-US" b="1" dirty="0">
              <a:solidFill>
                <a:schemeClr val="accent1">
                  <a:lumMod val="50000"/>
                </a:schemeClr>
              </a:solidFill>
            </a:endParaRPr>
          </a:p>
          <a:p>
            <a:endParaRPr lang="zh-CN" altLang="en-US" dirty="0"/>
          </a:p>
        </p:txBody>
      </p:sp>
      <p:sp>
        <p:nvSpPr>
          <p:cNvPr id="6" name="Slide Number Placeholder 8">
            <a:extLst>
              <a:ext uri="{FF2B5EF4-FFF2-40B4-BE49-F238E27FC236}">
                <a16:creationId xmlns:a16="http://schemas.microsoft.com/office/drawing/2014/main" id="{73BCAF86-D222-4EBF-DCC5-9D6AABAA0C70}"/>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1</a:t>
            </a:fld>
            <a:endParaRPr lang="en-US" dirty="0"/>
          </a:p>
        </p:txBody>
      </p:sp>
    </p:spTree>
    <p:extLst>
      <p:ext uri="{BB962C8B-B14F-4D97-AF65-F5344CB8AC3E}">
        <p14:creationId xmlns:p14="http://schemas.microsoft.com/office/powerpoint/2010/main" val="3491282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Correlations between descriptors</a:t>
            </a:r>
          </a:p>
        </p:txBody>
      </p:sp>
      <p:sp>
        <p:nvSpPr>
          <p:cNvPr id="3" name="Content Placeholder 2"/>
          <p:cNvSpPr>
            <a:spLocks noGrp="1"/>
          </p:cNvSpPr>
          <p:nvPr>
            <p:ph idx="1"/>
          </p:nvPr>
        </p:nvSpPr>
        <p:spPr>
          <a:xfrm>
            <a:off x="198120" y="5702127"/>
            <a:ext cx="11122152" cy="753358"/>
          </a:xfrm>
        </p:spPr>
        <p:txBody>
          <a:bodyPr>
            <a:normAutofit/>
          </a:bodyPr>
          <a:lstStyle/>
          <a:p>
            <a:r>
              <a:rPr lang="en-US" sz="3000" dirty="0"/>
              <a:t>Correlations between Molecular Weight and Solubility(log)</a:t>
            </a:r>
          </a:p>
        </p:txBody>
      </p:sp>
      <p:sp>
        <p:nvSpPr>
          <p:cNvPr id="5" name="Slide Number Placeholder 8">
            <a:extLst>
              <a:ext uri="{FF2B5EF4-FFF2-40B4-BE49-F238E27FC236}">
                <a16:creationId xmlns:a16="http://schemas.microsoft.com/office/drawing/2014/main" id="{18615E1E-B54A-0DF0-B9A9-EB910FD22DB8}"/>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10</a:t>
            </a:fld>
            <a:endParaRPr lang="en-US" dirty="0"/>
          </a:p>
        </p:txBody>
      </p:sp>
      <p:pic>
        <p:nvPicPr>
          <p:cNvPr id="7" name="Picture 6">
            <a:extLst>
              <a:ext uri="{FF2B5EF4-FFF2-40B4-BE49-F238E27FC236}">
                <a16:creationId xmlns:a16="http://schemas.microsoft.com/office/drawing/2014/main" id="{69C59238-932E-DECA-2E62-EACCBB3DE21C}"/>
              </a:ext>
            </a:extLst>
          </p:cNvPr>
          <p:cNvPicPr>
            <a:picLocks noChangeAspect="1"/>
          </p:cNvPicPr>
          <p:nvPr/>
        </p:nvPicPr>
        <p:blipFill>
          <a:blip r:embed="rId2"/>
          <a:stretch>
            <a:fillRect/>
          </a:stretch>
        </p:blipFill>
        <p:spPr>
          <a:xfrm>
            <a:off x="3507356" y="1423284"/>
            <a:ext cx="4262887" cy="4256553"/>
          </a:xfrm>
          <a:prstGeom prst="rect">
            <a:avLst/>
          </a:prstGeom>
        </p:spPr>
      </p:pic>
    </p:spTree>
    <p:extLst>
      <p:ext uri="{BB962C8B-B14F-4D97-AF65-F5344CB8AC3E}">
        <p14:creationId xmlns:p14="http://schemas.microsoft.com/office/powerpoint/2010/main" val="546534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Correlation test between descriptors</a:t>
            </a:r>
          </a:p>
        </p:txBody>
      </p:sp>
      <p:sp>
        <p:nvSpPr>
          <p:cNvPr id="9" name="Slide Number Placeholder 8"/>
          <p:cNvSpPr>
            <a:spLocks noGrp="1"/>
          </p:cNvSpPr>
          <p:nvPr>
            <p:ph type="sldNum" sz="quarter" idx="12"/>
          </p:nvPr>
        </p:nvSpPr>
        <p:spPr/>
        <p:txBody>
          <a:bodyPr/>
          <a:lstStyle/>
          <a:p>
            <a:fld id="{E4FFCA10-EE3F-AF4E-9EA4-E5CA2D91A1E4}" type="slidenum">
              <a:rPr lang="en-US" smtClean="0"/>
              <a:t>11</a:t>
            </a:fld>
            <a:endParaRPr lang="en-US" dirty="0"/>
          </a:p>
        </p:txBody>
      </p:sp>
      <p:graphicFrame>
        <p:nvGraphicFramePr>
          <p:cNvPr id="6" name="Table 4">
            <a:extLst>
              <a:ext uri="{FF2B5EF4-FFF2-40B4-BE49-F238E27FC236}">
                <a16:creationId xmlns:a16="http://schemas.microsoft.com/office/drawing/2014/main" id="{07DB8F8D-5B55-E5AA-5A1D-FC9B310AF1E7}"/>
              </a:ext>
            </a:extLst>
          </p:cNvPr>
          <p:cNvGraphicFramePr>
            <a:graphicFrameLocks noGrp="1"/>
          </p:cNvGraphicFramePr>
          <p:nvPr>
            <p:extLst>
              <p:ext uri="{D42A27DB-BD31-4B8C-83A1-F6EECF244321}">
                <p14:modId xmlns:p14="http://schemas.microsoft.com/office/powerpoint/2010/main" val="126944436"/>
              </p:ext>
            </p:extLst>
          </p:nvPr>
        </p:nvGraphicFramePr>
        <p:xfrm>
          <a:off x="250334" y="1423284"/>
          <a:ext cx="8128000" cy="4206240"/>
        </p:xfrm>
        <a:graphic>
          <a:graphicData uri="http://schemas.openxmlformats.org/drawingml/2006/table">
            <a:tbl>
              <a:tblPr firstRow="1" bandRow="1">
                <a:tableStyleId>{5940675A-B579-460E-94D1-54222C63F5DA}</a:tableStyleId>
              </a:tblPr>
              <a:tblGrid>
                <a:gridCol w="8128000">
                  <a:extLst>
                    <a:ext uri="{9D8B030D-6E8A-4147-A177-3AD203B41FA5}">
                      <a16:colId xmlns:a16="http://schemas.microsoft.com/office/drawing/2014/main" val="2156842270"/>
                    </a:ext>
                  </a:extLst>
                </a:gridCol>
              </a:tblGrid>
              <a:tr h="370840">
                <a:tc>
                  <a:txBody>
                    <a:bodyPr/>
                    <a:lstStyle/>
                    <a:p>
                      <a:r>
                        <a:rPr lang="en-US" dirty="0">
                          <a:solidFill>
                            <a:srgbClr val="FF0000"/>
                          </a:solidFill>
                        </a:rPr>
                        <a:t>&gt; </a:t>
                      </a:r>
                      <a:r>
                        <a:rPr lang="en-US" dirty="0" err="1">
                          <a:solidFill>
                            <a:srgbClr val="FF0000"/>
                          </a:solidFill>
                        </a:rPr>
                        <a:t>cor.test</a:t>
                      </a:r>
                      <a:r>
                        <a:rPr lang="en-US" dirty="0">
                          <a:solidFill>
                            <a:srgbClr val="FF0000"/>
                          </a:solidFill>
                        </a:rPr>
                        <a:t>(</a:t>
                      </a:r>
                      <a:r>
                        <a:rPr lang="en-US" dirty="0" err="1">
                          <a:solidFill>
                            <a:srgbClr val="FF0000"/>
                          </a:solidFill>
                        </a:rPr>
                        <a:t>solTrainY</a:t>
                      </a:r>
                      <a:r>
                        <a:rPr lang="en-US" dirty="0">
                          <a:solidFill>
                            <a:srgbClr val="FF0000"/>
                          </a:solidFill>
                        </a:rPr>
                        <a:t>, </a:t>
                      </a:r>
                      <a:r>
                        <a:rPr lang="en-US" dirty="0" err="1">
                          <a:solidFill>
                            <a:srgbClr val="FF0000"/>
                          </a:solidFill>
                        </a:rPr>
                        <a:t>solTrainX$MolWeight</a:t>
                      </a:r>
                      <a:r>
                        <a:rPr lang="en-US" dirty="0">
                          <a:solidFill>
                            <a:srgbClr val="FF0000"/>
                          </a:solidFill>
                        </a:rPr>
                        <a:t>)</a:t>
                      </a:r>
                    </a:p>
                    <a:p>
                      <a:endParaRPr lang="en-US" dirty="0"/>
                    </a:p>
                    <a:p>
                      <a:r>
                        <a:rPr lang="en-US" dirty="0">
                          <a:solidFill>
                            <a:srgbClr val="0070C0"/>
                          </a:solidFill>
                        </a:rPr>
                        <a:t>        Pearson's product-moment correlation</a:t>
                      </a:r>
                    </a:p>
                    <a:p>
                      <a:endParaRPr lang="en-US" dirty="0">
                        <a:solidFill>
                          <a:srgbClr val="0070C0"/>
                        </a:solidFill>
                      </a:endParaRPr>
                    </a:p>
                    <a:p>
                      <a:r>
                        <a:rPr lang="en-US" dirty="0">
                          <a:solidFill>
                            <a:srgbClr val="0070C0"/>
                          </a:solidFill>
                        </a:rPr>
                        <a:t>data:  </a:t>
                      </a:r>
                      <a:r>
                        <a:rPr lang="en-US" dirty="0" err="1">
                          <a:solidFill>
                            <a:srgbClr val="0070C0"/>
                          </a:solidFill>
                        </a:rPr>
                        <a:t>solTrainY</a:t>
                      </a:r>
                      <a:r>
                        <a:rPr lang="en-US" dirty="0">
                          <a:solidFill>
                            <a:srgbClr val="0070C0"/>
                          </a:solidFill>
                        </a:rPr>
                        <a:t> and </a:t>
                      </a:r>
                      <a:r>
                        <a:rPr lang="en-US" dirty="0" err="1">
                          <a:solidFill>
                            <a:srgbClr val="0070C0"/>
                          </a:solidFill>
                        </a:rPr>
                        <a:t>solTrainX$MolWeight</a:t>
                      </a:r>
                      <a:endParaRPr lang="en-US" dirty="0">
                        <a:solidFill>
                          <a:srgbClr val="0070C0"/>
                        </a:solidFill>
                      </a:endParaRPr>
                    </a:p>
                    <a:p>
                      <a:r>
                        <a:rPr lang="en-US" dirty="0">
                          <a:solidFill>
                            <a:srgbClr val="0070C0"/>
                          </a:solidFill>
                        </a:rPr>
                        <a:t>t = -24.936, </a:t>
                      </a:r>
                      <a:r>
                        <a:rPr lang="en-US" dirty="0" err="1">
                          <a:solidFill>
                            <a:srgbClr val="0070C0"/>
                          </a:solidFill>
                        </a:rPr>
                        <a:t>df</a:t>
                      </a:r>
                      <a:r>
                        <a:rPr lang="en-US" dirty="0">
                          <a:solidFill>
                            <a:srgbClr val="0070C0"/>
                          </a:solidFill>
                        </a:rPr>
                        <a:t> = 949, p-value &lt; 2.2e-16</a:t>
                      </a:r>
                    </a:p>
                    <a:p>
                      <a:r>
                        <a:rPr lang="en-US" dirty="0">
                          <a:solidFill>
                            <a:srgbClr val="0070C0"/>
                          </a:solidFill>
                        </a:rPr>
                        <a:t>alternative hypothesis: true correlation is not equal to 0</a:t>
                      </a:r>
                    </a:p>
                    <a:p>
                      <a:r>
                        <a:rPr lang="en-US" dirty="0">
                          <a:solidFill>
                            <a:srgbClr val="0070C0"/>
                          </a:solidFill>
                        </a:rPr>
                        <a:t>95 percent confidence interval:</a:t>
                      </a:r>
                    </a:p>
                    <a:p>
                      <a:r>
                        <a:rPr lang="en-US" dirty="0">
                          <a:solidFill>
                            <a:srgbClr val="0070C0"/>
                          </a:solidFill>
                        </a:rPr>
                        <a:t> -0.6660933 -0.5891573</a:t>
                      </a:r>
                    </a:p>
                    <a:p>
                      <a:r>
                        <a:rPr lang="en-US" dirty="0">
                          <a:solidFill>
                            <a:srgbClr val="0070C0"/>
                          </a:solidFill>
                        </a:rPr>
                        <a:t>sample estimates:</a:t>
                      </a:r>
                    </a:p>
                    <a:p>
                      <a:r>
                        <a:rPr lang="en-US" dirty="0">
                          <a:solidFill>
                            <a:srgbClr val="0070C0"/>
                          </a:solidFill>
                        </a:rPr>
                        <a:t>       </a:t>
                      </a:r>
                      <a:r>
                        <a:rPr lang="en-US" dirty="0" err="1">
                          <a:solidFill>
                            <a:srgbClr val="0070C0"/>
                          </a:solidFill>
                        </a:rPr>
                        <a:t>cor</a:t>
                      </a:r>
                      <a:r>
                        <a:rPr lang="en-US" dirty="0">
                          <a:solidFill>
                            <a:srgbClr val="0070C0"/>
                          </a:solidFill>
                        </a:rPr>
                        <a:t> </a:t>
                      </a:r>
                    </a:p>
                    <a:p>
                      <a:r>
                        <a:rPr lang="en-US" dirty="0">
                          <a:solidFill>
                            <a:srgbClr val="0070C0"/>
                          </a:solidFill>
                        </a:rPr>
                        <a:t>-0.6291639 </a:t>
                      </a:r>
                    </a:p>
                    <a:p>
                      <a:endParaRPr lang="en-US" dirty="0"/>
                    </a:p>
                    <a:p>
                      <a:r>
                        <a:rPr lang="en-US" dirty="0"/>
                        <a:t>&gt; </a:t>
                      </a:r>
                    </a:p>
                    <a:p>
                      <a:endParaRPr lang="en-US" dirty="0"/>
                    </a:p>
                  </a:txBody>
                  <a:tcPr/>
                </a:tc>
                <a:extLst>
                  <a:ext uri="{0D108BD9-81ED-4DB2-BD59-A6C34878D82A}">
                    <a16:rowId xmlns:a16="http://schemas.microsoft.com/office/drawing/2014/main" val="3070809706"/>
                  </a:ext>
                </a:extLst>
              </a:tr>
            </a:tbl>
          </a:graphicData>
        </a:graphic>
      </p:graphicFrame>
    </p:spTree>
    <p:extLst>
      <p:ext uri="{BB962C8B-B14F-4D97-AF65-F5344CB8AC3E}">
        <p14:creationId xmlns:p14="http://schemas.microsoft.com/office/powerpoint/2010/main" val="755813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Scatter plot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607306374"/>
              </p:ext>
            </p:extLst>
          </p:nvPr>
        </p:nvGraphicFramePr>
        <p:xfrm>
          <a:off x="170688" y="1423284"/>
          <a:ext cx="8229600" cy="3980820"/>
        </p:xfrm>
        <a:graphic>
          <a:graphicData uri="http://schemas.openxmlformats.org/drawingml/2006/table">
            <a:tbl>
              <a:tblPr firstRow="1" bandRow="1">
                <a:tableStyleId>{5940675A-B579-460E-94D1-54222C63F5DA}</a:tableStyleId>
              </a:tblPr>
              <a:tblGrid>
                <a:gridCol w="8229600">
                  <a:extLst>
                    <a:ext uri="{9D8B030D-6E8A-4147-A177-3AD203B41FA5}">
                      <a16:colId xmlns:a16="http://schemas.microsoft.com/office/drawing/2014/main" val="1169936658"/>
                    </a:ext>
                  </a:extLst>
                </a:gridCol>
              </a:tblGrid>
              <a:tr h="3980820">
                <a:tc>
                  <a:txBody>
                    <a:bodyPr/>
                    <a:lstStyle/>
                    <a:p>
                      <a:r>
                        <a:rPr lang="en-US" sz="2000" dirty="0" err="1"/>
                        <a:t>xyplot</a:t>
                      </a:r>
                      <a:r>
                        <a:rPr lang="en-US" sz="2000" dirty="0"/>
                        <a:t>(</a:t>
                      </a:r>
                      <a:r>
                        <a:rPr lang="en-US" sz="2000" dirty="0" err="1"/>
                        <a:t>solTrainY</a:t>
                      </a:r>
                      <a:r>
                        <a:rPr lang="en-US" sz="2000" dirty="0"/>
                        <a:t> ~ </a:t>
                      </a:r>
                      <a:r>
                        <a:rPr lang="en-US" sz="2000" dirty="0" err="1"/>
                        <a:t>solTrainX$NumRotBonds</a:t>
                      </a:r>
                      <a:r>
                        <a:rPr lang="en-US" sz="2000" dirty="0"/>
                        <a:t>, type = c("p", "g"),</a:t>
                      </a:r>
                    </a:p>
                    <a:p>
                      <a:r>
                        <a:rPr lang="en-US" sz="2000" dirty="0"/>
                        <a:t>       </a:t>
                      </a:r>
                      <a:r>
                        <a:rPr lang="en-US" sz="2000" dirty="0" err="1"/>
                        <a:t>ylab</a:t>
                      </a:r>
                      <a:r>
                        <a:rPr lang="en-US" sz="2000" dirty="0"/>
                        <a:t> = "Solubility (log)",</a:t>
                      </a:r>
                    </a:p>
                    <a:p>
                      <a:r>
                        <a:rPr lang="en-US" sz="2000" dirty="0"/>
                        <a:t>       </a:t>
                      </a:r>
                      <a:r>
                        <a:rPr lang="en-US" sz="2000" dirty="0" err="1"/>
                        <a:t>xlab</a:t>
                      </a:r>
                      <a:r>
                        <a:rPr lang="en-US" sz="2000" dirty="0"/>
                        <a:t> = "Number of Rotatable Bonds")</a:t>
                      </a:r>
                    </a:p>
                    <a:p>
                      <a:endParaRPr lang="en-US" sz="2000" dirty="0"/>
                    </a:p>
                    <a:p>
                      <a:r>
                        <a:rPr lang="en-US" sz="2000" dirty="0"/>
                        <a:t>#The function </a:t>
                      </a:r>
                      <a:r>
                        <a:rPr lang="en-US" sz="2000" dirty="0" err="1"/>
                        <a:t>bwplot</a:t>
                      </a:r>
                      <a:r>
                        <a:rPr lang="en-US" sz="2000" dirty="0"/>
                        <a:t>() makes box-and-whisker plots for numerical variables</a:t>
                      </a:r>
                    </a:p>
                    <a:p>
                      <a:r>
                        <a:rPr lang="en-US" sz="2000" dirty="0" err="1"/>
                        <a:t>bwplot</a:t>
                      </a:r>
                      <a:r>
                        <a:rPr lang="en-US" sz="2000" dirty="0"/>
                        <a:t>(</a:t>
                      </a:r>
                      <a:r>
                        <a:rPr lang="en-US" sz="2000" dirty="0" err="1"/>
                        <a:t>solTrainY</a:t>
                      </a:r>
                      <a:r>
                        <a:rPr lang="en-US" sz="2000" dirty="0"/>
                        <a:t> ~ </a:t>
                      </a:r>
                      <a:r>
                        <a:rPr lang="en-US" sz="2000" dirty="0" err="1"/>
                        <a:t>ifelse</a:t>
                      </a:r>
                      <a:r>
                        <a:rPr lang="en-US" sz="2000" dirty="0"/>
                        <a:t>(</a:t>
                      </a:r>
                      <a:r>
                        <a:rPr lang="en-US" sz="2000" dirty="0" err="1"/>
                        <a:t>solTrainX</a:t>
                      </a:r>
                      <a:r>
                        <a:rPr lang="en-US" sz="2000" dirty="0"/>
                        <a:t>[,100] == 1, </a:t>
                      </a:r>
                    </a:p>
                    <a:p>
                      <a:r>
                        <a:rPr lang="en-US" sz="2000" dirty="0"/>
                        <a:t>                          "structure present", </a:t>
                      </a:r>
                    </a:p>
                    <a:p>
                      <a:r>
                        <a:rPr lang="en-US" sz="2000" dirty="0"/>
                        <a:t>                          "structure absent"),</a:t>
                      </a:r>
                    </a:p>
                    <a:p>
                      <a:r>
                        <a:rPr lang="en-US" sz="2000" dirty="0"/>
                        <a:t>       </a:t>
                      </a:r>
                      <a:r>
                        <a:rPr lang="en-US" sz="2000" dirty="0" err="1"/>
                        <a:t>ylab</a:t>
                      </a:r>
                      <a:r>
                        <a:rPr lang="en-US" sz="2000" dirty="0"/>
                        <a:t> = "Solubility (log)",</a:t>
                      </a:r>
                    </a:p>
                    <a:p>
                      <a:r>
                        <a:rPr lang="en-US" sz="2000" dirty="0"/>
                        <a:t>       main = "(b)",</a:t>
                      </a:r>
                    </a:p>
                    <a:p>
                      <a:r>
                        <a:rPr lang="en-US" sz="2000" dirty="0"/>
                        <a:t>       horizontal = FALSE)</a:t>
                      </a:r>
                    </a:p>
                    <a:p>
                      <a:endParaRPr lang="en-US" sz="2000" dirty="0"/>
                    </a:p>
                  </a:txBody>
                  <a:tcPr/>
                </a:tc>
                <a:extLst>
                  <a:ext uri="{0D108BD9-81ED-4DB2-BD59-A6C34878D82A}">
                    <a16:rowId xmlns:a16="http://schemas.microsoft.com/office/drawing/2014/main" val="4105064106"/>
                  </a:ext>
                </a:extLst>
              </a:tr>
            </a:tbl>
          </a:graphicData>
        </a:graphic>
      </p:graphicFrame>
      <p:sp>
        <p:nvSpPr>
          <p:cNvPr id="9" name="Slide Number Placeholder 8"/>
          <p:cNvSpPr>
            <a:spLocks noGrp="1"/>
          </p:cNvSpPr>
          <p:nvPr>
            <p:ph type="sldNum" sz="quarter" idx="12"/>
          </p:nvPr>
        </p:nvSpPr>
        <p:spPr/>
        <p:txBody>
          <a:bodyPr/>
          <a:lstStyle/>
          <a:p>
            <a:fld id="{E4FFCA10-EE3F-AF4E-9EA4-E5CA2D91A1E4}" type="slidenum">
              <a:rPr lang="en-US" smtClean="0"/>
              <a:t>12</a:t>
            </a:fld>
            <a:endParaRPr lang="en-US" dirty="0"/>
          </a:p>
        </p:txBody>
      </p:sp>
    </p:spTree>
    <p:extLst>
      <p:ext uri="{BB962C8B-B14F-4D97-AF65-F5344CB8AC3E}">
        <p14:creationId xmlns:p14="http://schemas.microsoft.com/office/powerpoint/2010/main" val="1535749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Scatter plot</a:t>
            </a:r>
          </a:p>
        </p:txBody>
      </p:sp>
      <p:pic>
        <p:nvPicPr>
          <p:cNvPr id="5" name="Content Placeholder 4"/>
          <p:cNvPicPr>
            <a:picLocks noGrp="1" noChangeAspect="1"/>
          </p:cNvPicPr>
          <p:nvPr>
            <p:ph idx="1"/>
          </p:nvPr>
        </p:nvPicPr>
        <p:blipFill>
          <a:blip r:embed="rId2"/>
          <a:stretch>
            <a:fillRect/>
          </a:stretch>
        </p:blipFill>
        <p:spPr>
          <a:xfrm>
            <a:off x="637032" y="1309080"/>
            <a:ext cx="4876800" cy="4867275"/>
          </a:xfrm>
          <a:prstGeom prst="rect">
            <a:avLst/>
          </a:prstGeom>
        </p:spPr>
      </p:pic>
      <p:sp>
        <p:nvSpPr>
          <p:cNvPr id="9" name="Slide Number Placeholder 8"/>
          <p:cNvSpPr>
            <a:spLocks noGrp="1"/>
          </p:cNvSpPr>
          <p:nvPr>
            <p:ph type="sldNum" sz="quarter" idx="12"/>
          </p:nvPr>
        </p:nvSpPr>
        <p:spPr/>
        <p:txBody>
          <a:bodyPr/>
          <a:lstStyle/>
          <a:p>
            <a:fld id="{E4FFCA10-EE3F-AF4E-9EA4-E5CA2D91A1E4}" type="slidenum">
              <a:rPr lang="en-US" smtClean="0"/>
              <a:t>13</a:t>
            </a:fld>
            <a:endParaRPr lang="en-US" dirty="0"/>
          </a:p>
        </p:txBody>
      </p:sp>
      <p:pic>
        <p:nvPicPr>
          <p:cNvPr id="6" name="Picture 5"/>
          <p:cNvPicPr>
            <a:picLocks noChangeAspect="1"/>
          </p:cNvPicPr>
          <p:nvPr/>
        </p:nvPicPr>
        <p:blipFill>
          <a:blip r:embed="rId3"/>
          <a:stretch>
            <a:fillRect/>
          </a:stretch>
        </p:blipFill>
        <p:spPr>
          <a:xfrm>
            <a:off x="5641848" y="1309079"/>
            <a:ext cx="4876800" cy="4867275"/>
          </a:xfrm>
          <a:prstGeom prst="rect">
            <a:avLst/>
          </a:prstGeom>
        </p:spPr>
      </p:pic>
    </p:spTree>
    <p:extLst>
      <p:ext uri="{BB962C8B-B14F-4D97-AF65-F5344CB8AC3E}">
        <p14:creationId xmlns:p14="http://schemas.microsoft.com/office/powerpoint/2010/main" val="1337781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0DAEF-6029-513D-DA5E-FA0540E0A1C6}"/>
              </a:ext>
            </a:extLst>
          </p:cNvPr>
          <p:cNvSpPr>
            <a:spLocks noGrp="1"/>
          </p:cNvSpPr>
          <p:nvPr>
            <p:ph type="title"/>
          </p:nvPr>
        </p:nvSpPr>
        <p:spPr/>
        <p:txBody>
          <a:bodyPr/>
          <a:lstStyle/>
          <a:p>
            <a:r>
              <a:rPr lang="en-US" dirty="0"/>
              <a:t>Correlations between descriptors </a:t>
            </a:r>
          </a:p>
        </p:txBody>
      </p:sp>
      <p:sp>
        <p:nvSpPr>
          <p:cNvPr id="3" name="Content Placeholder 2">
            <a:extLst>
              <a:ext uri="{FF2B5EF4-FFF2-40B4-BE49-F238E27FC236}">
                <a16:creationId xmlns:a16="http://schemas.microsoft.com/office/drawing/2014/main" id="{9E03B3C4-86D6-15C4-1591-1C8C22BF6FB9}"/>
              </a:ext>
            </a:extLst>
          </p:cNvPr>
          <p:cNvSpPr>
            <a:spLocks noGrp="1"/>
          </p:cNvSpPr>
          <p:nvPr>
            <p:ph idx="1"/>
          </p:nvPr>
        </p:nvSpPr>
        <p:spPr/>
        <p:txBody>
          <a:bodyPr/>
          <a:lstStyle/>
          <a:p>
            <a:pPr marL="0" indent="0">
              <a:buNone/>
            </a:pPr>
            <a:r>
              <a:rPr lang="en-US" dirty="0"/>
              <a:t>The above examples showed that there are strong correlations among predictors, so how do we deal with significant correlations between </a:t>
            </a:r>
            <a:r>
              <a:rPr lang="en-US"/>
              <a:t>the quantitative </a:t>
            </a:r>
            <a:r>
              <a:rPr lang="en-US" dirty="0"/>
              <a:t>predictors?</a:t>
            </a:r>
          </a:p>
          <a:p>
            <a:r>
              <a:rPr lang="en-US" dirty="0">
                <a:solidFill>
                  <a:srgbClr val="0070C0"/>
                </a:solidFill>
              </a:rPr>
              <a:t>Key step</a:t>
            </a:r>
            <a:r>
              <a:rPr lang="en-US" dirty="0"/>
              <a:t>: Find the columns that are not fingerprints (FP) (i.e. numerical predictors). The R function </a:t>
            </a:r>
            <a:r>
              <a:rPr lang="en-US" i="1" dirty="0">
                <a:solidFill>
                  <a:srgbClr val="0070C0"/>
                </a:solidFill>
              </a:rPr>
              <a:t>grep</a:t>
            </a:r>
            <a:r>
              <a:rPr lang="en-US" dirty="0"/>
              <a:t> will return a list of integers corresponding to column names that contain the pattern "FP".</a:t>
            </a:r>
          </a:p>
          <a:p>
            <a:r>
              <a:rPr lang="en-US" dirty="0"/>
              <a:t>Idea: Use the R function </a:t>
            </a:r>
            <a:r>
              <a:rPr lang="en-US" i="1" dirty="0" err="1">
                <a:solidFill>
                  <a:srgbClr val="0070C0"/>
                </a:solidFill>
              </a:rPr>
              <a:t>featurePlot</a:t>
            </a:r>
            <a:r>
              <a:rPr lang="en-US" dirty="0"/>
              <a:t> to  produce lattice graphs or use the R function </a:t>
            </a:r>
            <a:r>
              <a:rPr lang="en-US" i="1" dirty="0" err="1">
                <a:solidFill>
                  <a:srgbClr val="0070C0"/>
                </a:solidFill>
              </a:rPr>
              <a:t>corrplot</a:t>
            </a:r>
            <a:r>
              <a:rPr lang="en-US" dirty="0"/>
              <a:t> to get a graphical display of a correlation matrix</a:t>
            </a:r>
          </a:p>
          <a:p>
            <a:endParaRPr lang="en-US" dirty="0"/>
          </a:p>
          <a:p>
            <a:endParaRPr lang="en-US" dirty="0"/>
          </a:p>
        </p:txBody>
      </p:sp>
      <p:sp>
        <p:nvSpPr>
          <p:cNvPr id="4" name="Slide Number Placeholder 8">
            <a:extLst>
              <a:ext uri="{FF2B5EF4-FFF2-40B4-BE49-F238E27FC236}">
                <a16:creationId xmlns:a16="http://schemas.microsoft.com/office/drawing/2014/main" id="{636D7B61-E6D5-808D-F3B3-29EBE6B14981}"/>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14</a:t>
            </a:fld>
            <a:endParaRPr lang="en-US" dirty="0"/>
          </a:p>
        </p:txBody>
      </p:sp>
    </p:spTree>
    <p:extLst>
      <p:ext uri="{BB962C8B-B14F-4D97-AF65-F5344CB8AC3E}">
        <p14:creationId xmlns:p14="http://schemas.microsoft.com/office/powerpoint/2010/main" val="2589472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Correlations between descriptors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18989757"/>
              </p:ext>
            </p:extLst>
          </p:nvPr>
        </p:nvGraphicFramePr>
        <p:xfrm>
          <a:off x="234696" y="1322832"/>
          <a:ext cx="8229600" cy="5270182"/>
        </p:xfrm>
        <a:graphic>
          <a:graphicData uri="http://schemas.openxmlformats.org/drawingml/2006/table">
            <a:tbl>
              <a:tblPr firstRow="1" bandRow="1">
                <a:tableStyleId>{5940675A-B579-460E-94D1-54222C63F5DA}</a:tableStyleId>
              </a:tblPr>
              <a:tblGrid>
                <a:gridCol w="8229600">
                  <a:extLst>
                    <a:ext uri="{9D8B030D-6E8A-4147-A177-3AD203B41FA5}">
                      <a16:colId xmlns:a16="http://schemas.microsoft.com/office/drawing/2014/main" val="1169936658"/>
                    </a:ext>
                  </a:extLst>
                </a:gridCol>
              </a:tblGrid>
              <a:tr h="5270182">
                <a:tc>
                  <a:txBody>
                    <a:bodyPr/>
                    <a:lstStyle/>
                    <a:p>
                      <a:r>
                        <a:rPr lang="en-US" sz="2000" dirty="0"/>
                        <a:t>### Find the columns that are not fingerprints (i.e. numerical</a:t>
                      </a:r>
                    </a:p>
                    <a:p>
                      <a:r>
                        <a:rPr lang="en-US" sz="2000" dirty="0"/>
                        <a:t>### predictors). </a:t>
                      </a:r>
                      <a:r>
                        <a:rPr lang="en-US" sz="2000" dirty="0" err="1"/>
                        <a:t>grep</a:t>
                      </a:r>
                      <a:r>
                        <a:rPr lang="en-US" sz="2000" dirty="0"/>
                        <a:t> will return a list of integers corresponding to</a:t>
                      </a:r>
                    </a:p>
                    <a:p>
                      <a:r>
                        <a:rPr lang="en-US" sz="2000" dirty="0"/>
                        <a:t>### column names that contain the pattern "FP".</a:t>
                      </a:r>
                    </a:p>
                    <a:p>
                      <a:endParaRPr lang="en-US" sz="2000" dirty="0"/>
                    </a:p>
                    <a:p>
                      <a:r>
                        <a:rPr lang="en-US" sz="2000" dirty="0" err="1"/>
                        <a:t>notFingerprints</a:t>
                      </a:r>
                      <a:r>
                        <a:rPr lang="en-US" sz="2000" dirty="0"/>
                        <a:t> &lt;- </a:t>
                      </a:r>
                      <a:r>
                        <a:rPr lang="en-US" sz="2000" dirty="0" err="1"/>
                        <a:t>grep</a:t>
                      </a:r>
                      <a:r>
                        <a:rPr lang="en-US" sz="2000" dirty="0"/>
                        <a:t>("FP", names(</a:t>
                      </a:r>
                      <a:r>
                        <a:rPr lang="en-US" sz="2000" dirty="0" err="1"/>
                        <a:t>solTrainXtrans</a:t>
                      </a:r>
                      <a:r>
                        <a:rPr lang="en-US" sz="2000" dirty="0"/>
                        <a:t>))</a:t>
                      </a:r>
                    </a:p>
                    <a:p>
                      <a:endParaRPr lang="en-US" sz="2000" dirty="0"/>
                    </a:p>
                    <a:p>
                      <a:r>
                        <a:rPr lang="en-US" sz="2000" dirty="0"/>
                        <a:t>library(caret)</a:t>
                      </a:r>
                    </a:p>
                    <a:p>
                      <a:r>
                        <a:rPr lang="en-US" sz="2000" dirty="0" err="1"/>
                        <a:t>featurePlot</a:t>
                      </a:r>
                      <a:r>
                        <a:rPr lang="en-US" sz="2000" dirty="0"/>
                        <a:t>(</a:t>
                      </a:r>
                      <a:r>
                        <a:rPr lang="en-US" sz="2000" dirty="0" err="1"/>
                        <a:t>solTrainXtrans</a:t>
                      </a:r>
                      <a:r>
                        <a:rPr lang="en-US" sz="2000" dirty="0"/>
                        <a:t>[, -</a:t>
                      </a:r>
                      <a:r>
                        <a:rPr lang="en-US" sz="2000" dirty="0" err="1"/>
                        <a:t>notFingerprints</a:t>
                      </a:r>
                      <a:r>
                        <a:rPr lang="en-US" sz="2000" dirty="0"/>
                        <a:t>],</a:t>
                      </a:r>
                    </a:p>
                    <a:p>
                      <a:r>
                        <a:rPr lang="en-US" sz="2000" dirty="0"/>
                        <a:t>            </a:t>
                      </a:r>
                      <a:r>
                        <a:rPr lang="en-US" sz="2000" dirty="0" err="1"/>
                        <a:t>solTrainY</a:t>
                      </a:r>
                      <a:r>
                        <a:rPr lang="en-US" sz="2000" dirty="0"/>
                        <a:t>,</a:t>
                      </a:r>
                    </a:p>
                    <a:p>
                      <a:r>
                        <a:rPr lang="en-US" sz="2000" dirty="0"/>
                        <a:t>            between = list(x = 1, y = 1),</a:t>
                      </a:r>
                    </a:p>
                    <a:p>
                      <a:r>
                        <a:rPr lang="en-US" sz="2000" dirty="0"/>
                        <a:t>            type = c("g", "p", "smooth"),</a:t>
                      </a:r>
                    </a:p>
                    <a:p>
                      <a:r>
                        <a:rPr lang="en-US" sz="2000" dirty="0"/>
                        <a:t>            labels = rep("", 2))</a:t>
                      </a:r>
                    </a:p>
                    <a:p>
                      <a:endParaRPr lang="en-US" sz="2000" dirty="0"/>
                    </a:p>
                    <a:p>
                      <a:r>
                        <a:rPr lang="en-US" sz="2000" dirty="0"/>
                        <a:t>library(</a:t>
                      </a:r>
                      <a:r>
                        <a:rPr lang="en-US" sz="2000" dirty="0" err="1"/>
                        <a:t>corrplot</a:t>
                      </a:r>
                      <a:r>
                        <a:rPr lang="en-US" sz="2000" dirty="0"/>
                        <a:t>)</a:t>
                      </a:r>
                    </a:p>
                    <a:p>
                      <a:r>
                        <a:rPr lang="en-US" sz="2000" dirty="0" err="1"/>
                        <a:t>corrplot</a:t>
                      </a:r>
                      <a:r>
                        <a:rPr lang="en-US" sz="2000" dirty="0"/>
                        <a:t>::</a:t>
                      </a:r>
                      <a:r>
                        <a:rPr lang="en-US" sz="2000" dirty="0" err="1"/>
                        <a:t>corrplot</a:t>
                      </a:r>
                      <a:r>
                        <a:rPr lang="en-US" sz="2000" dirty="0"/>
                        <a:t>(</a:t>
                      </a:r>
                      <a:r>
                        <a:rPr lang="en-US" sz="2000" dirty="0" err="1"/>
                        <a:t>cor</a:t>
                      </a:r>
                      <a:r>
                        <a:rPr lang="en-US" sz="2000" dirty="0"/>
                        <a:t>(</a:t>
                      </a:r>
                      <a:r>
                        <a:rPr lang="en-US" sz="2000" dirty="0" err="1"/>
                        <a:t>solTrainXtrans</a:t>
                      </a:r>
                      <a:r>
                        <a:rPr lang="en-US" sz="2000" dirty="0"/>
                        <a:t>[, -</a:t>
                      </a:r>
                      <a:r>
                        <a:rPr lang="en-US" sz="2000" dirty="0" err="1"/>
                        <a:t>notFingerprints</a:t>
                      </a:r>
                      <a:r>
                        <a:rPr lang="en-US" sz="2000" dirty="0"/>
                        <a:t>]), </a:t>
                      </a:r>
                    </a:p>
                    <a:p>
                      <a:r>
                        <a:rPr lang="en-US" sz="2000" dirty="0"/>
                        <a:t>                   order = "</a:t>
                      </a:r>
                      <a:r>
                        <a:rPr lang="en-US" sz="2000" dirty="0" err="1"/>
                        <a:t>hclust</a:t>
                      </a:r>
                      <a:r>
                        <a:rPr lang="en-US" sz="2000" dirty="0"/>
                        <a:t>",  </a:t>
                      </a:r>
                      <a:r>
                        <a:rPr lang="en-US" sz="2000" dirty="0" err="1"/>
                        <a:t>tl.cex</a:t>
                      </a:r>
                      <a:r>
                        <a:rPr lang="en-US" sz="2000" dirty="0"/>
                        <a:t> = .8)</a:t>
                      </a:r>
                    </a:p>
                  </a:txBody>
                  <a:tcPr/>
                </a:tc>
                <a:extLst>
                  <a:ext uri="{0D108BD9-81ED-4DB2-BD59-A6C34878D82A}">
                    <a16:rowId xmlns:a16="http://schemas.microsoft.com/office/drawing/2014/main" val="4105064106"/>
                  </a:ext>
                </a:extLst>
              </a:tr>
            </a:tbl>
          </a:graphicData>
        </a:graphic>
      </p:graphicFrame>
      <p:sp>
        <p:nvSpPr>
          <p:cNvPr id="9" name="Slide Number Placeholder 8"/>
          <p:cNvSpPr>
            <a:spLocks noGrp="1"/>
          </p:cNvSpPr>
          <p:nvPr>
            <p:ph type="sldNum" sz="quarter" idx="12"/>
          </p:nvPr>
        </p:nvSpPr>
        <p:spPr/>
        <p:txBody>
          <a:bodyPr/>
          <a:lstStyle/>
          <a:p>
            <a:fld id="{E4FFCA10-EE3F-AF4E-9EA4-E5CA2D91A1E4}" type="slidenum">
              <a:rPr lang="en-US" smtClean="0"/>
              <a:t>15</a:t>
            </a:fld>
            <a:endParaRPr lang="en-US" dirty="0"/>
          </a:p>
        </p:txBody>
      </p:sp>
    </p:spTree>
    <p:extLst>
      <p:ext uri="{BB962C8B-B14F-4D97-AF65-F5344CB8AC3E}">
        <p14:creationId xmlns:p14="http://schemas.microsoft.com/office/powerpoint/2010/main" val="4192465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Correlations between descriptors </a:t>
            </a:r>
          </a:p>
        </p:txBody>
      </p:sp>
      <p:sp>
        <p:nvSpPr>
          <p:cNvPr id="5" name="Slide Number Placeholder 4"/>
          <p:cNvSpPr>
            <a:spLocks noGrp="1"/>
          </p:cNvSpPr>
          <p:nvPr>
            <p:ph type="sldNum" sz="quarter" idx="12"/>
          </p:nvPr>
        </p:nvSpPr>
        <p:spPr/>
        <p:txBody>
          <a:bodyPr/>
          <a:lstStyle/>
          <a:p>
            <a:fld id="{E4FFCA10-EE3F-AF4E-9EA4-E5CA2D91A1E4}" type="slidenum">
              <a:rPr lang="en-US" smtClean="0"/>
              <a:t>16</a:t>
            </a:fld>
            <a:endParaRPr lang="en-US"/>
          </a:p>
        </p:txBody>
      </p:sp>
      <p:pic>
        <p:nvPicPr>
          <p:cNvPr id="7" name="Picture 6">
            <a:extLst>
              <a:ext uri="{FF2B5EF4-FFF2-40B4-BE49-F238E27FC236}">
                <a16:creationId xmlns:a16="http://schemas.microsoft.com/office/drawing/2014/main" id="{B2CE8E06-6B5C-D86D-6850-0A0EBFB9F5D4}"/>
              </a:ext>
            </a:extLst>
          </p:cNvPr>
          <p:cNvPicPr>
            <a:picLocks noChangeAspect="1"/>
          </p:cNvPicPr>
          <p:nvPr/>
        </p:nvPicPr>
        <p:blipFill>
          <a:blip r:embed="rId2"/>
          <a:stretch>
            <a:fillRect/>
          </a:stretch>
        </p:blipFill>
        <p:spPr>
          <a:xfrm>
            <a:off x="3049348" y="1181534"/>
            <a:ext cx="5253549" cy="5245742"/>
          </a:xfrm>
          <a:prstGeom prst="rect">
            <a:avLst/>
          </a:prstGeom>
        </p:spPr>
      </p:pic>
    </p:spTree>
    <p:extLst>
      <p:ext uri="{BB962C8B-B14F-4D97-AF65-F5344CB8AC3E}">
        <p14:creationId xmlns:p14="http://schemas.microsoft.com/office/powerpoint/2010/main" val="2067078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Correlations between descriptors </a:t>
            </a:r>
          </a:p>
        </p:txBody>
      </p:sp>
      <p:sp>
        <p:nvSpPr>
          <p:cNvPr id="5" name="Slide Number Placeholder 4"/>
          <p:cNvSpPr>
            <a:spLocks noGrp="1"/>
          </p:cNvSpPr>
          <p:nvPr>
            <p:ph type="sldNum" sz="quarter" idx="12"/>
          </p:nvPr>
        </p:nvSpPr>
        <p:spPr/>
        <p:txBody>
          <a:bodyPr/>
          <a:lstStyle/>
          <a:p>
            <a:fld id="{E4FFCA10-EE3F-AF4E-9EA4-E5CA2D91A1E4}" type="slidenum">
              <a:rPr lang="en-US" smtClean="0"/>
              <a:t>17</a:t>
            </a:fld>
            <a:endParaRPr lang="en-US"/>
          </a:p>
        </p:txBody>
      </p:sp>
      <p:pic>
        <p:nvPicPr>
          <p:cNvPr id="8" name="Picture 7">
            <a:extLst>
              <a:ext uri="{FF2B5EF4-FFF2-40B4-BE49-F238E27FC236}">
                <a16:creationId xmlns:a16="http://schemas.microsoft.com/office/drawing/2014/main" id="{FC7E3FF0-982E-7EC5-845F-9A68421EB9C5}"/>
              </a:ext>
            </a:extLst>
          </p:cNvPr>
          <p:cNvPicPr>
            <a:picLocks noChangeAspect="1"/>
          </p:cNvPicPr>
          <p:nvPr/>
        </p:nvPicPr>
        <p:blipFill>
          <a:blip r:embed="rId2"/>
          <a:stretch>
            <a:fillRect/>
          </a:stretch>
        </p:blipFill>
        <p:spPr>
          <a:xfrm>
            <a:off x="3480489" y="1423284"/>
            <a:ext cx="5099044" cy="5091465"/>
          </a:xfrm>
          <a:prstGeom prst="rect">
            <a:avLst/>
          </a:prstGeom>
        </p:spPr>
      </p:pic>
    </p:spTree>
    <p:extLst>
      <p:ext uri="{BB962C8B-B14F-4D97-AF65-F5344CB8AC3E}">
        <p14:creationId xmlns:p14="http://schemas.microsoft.com/office/powerpoint/2010/main" val="3541493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Correlations between descriptors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42585585"/>
              </p:ext>
            </p:extLst>
          </p:nvPr>
        </p:nvGraphicFramePr>
        <p:xfrm>
          <a:off x="216408" y="1423284"/>
          <a:ext cx="8229600" cy="2197740"/>
        </p:xfrm>
        <a:graphic>
          <a:graphicData uri="http://schemas.openxmlformats.org/drawingml/2006/table">
            <a:tbl>
              <a:tblPr firstRow="1" bandRow="1">
                <a:tableStyleId>{5940675A-B579-460E-94D1-54222C63F5DA}</a:tableStyleId>
              </a:tblPr>
              <a:tblGrid>
                <a:gridCol w="8229600">
                  <a:extLst>
                    <a:ext uri="{9D8B030D-6E8A-4147-A177-3AD203B41FA5}">
                      <a16:colId xmlns:a16="http://schemas.microsoft.com/office/drawing/2014/main" val="1169936658"/>
                    </a:ext>
                  </a:extLst>
                </a:gridCol>
              </a:tblGrid>
              <a:tr h="2197740">
                <a:tc>
                  <a:txBody>
                    <a:bodyPr/>
                    <a:lstStyle/>
                    <a:p>
                      <a:r>
                        <a:rPr lang="en-US" sz="2000" dirty="0"/>
                        <a:t>#</a:t>
                      </a:r>
                      <a:r>
                        <a:rPr lang="en-US" sz="2000" dirty="0">
                          <a:solidFill>
                            <a:srgbClr val="0070C0"/>
                          </a:solidFill>
                        </a:rPr>
                        <a:t>Remove high correlated predictors (</a:t>
                      </a:r>
                      <a:r>
                        <a:rPr lang="en-US" sz="2000" dirty="0" err="1">
                          <a:solidFill>
                            <a:srgbClr val="0070C0"/>
                          </a:solidFill>
                        </a:rPr>
                        <a:t>cor</a:t>
                      </a:r>
                      <a:r>
                        <a:rPr lang="en-US" sz="2000" dirty="0">
                          <a:solidFill>
                            <a:srgbClr val="0070C0"/>
                          </a:solidFill>
                        </a:rPr>
                        <a:t>&gt;0.9)</a:t>
                      </a:r>
                    </a:p>
                    <a:p>
                      <a:endParaRPr lang="en-US" sz="2000" dirty="0"/>
                    </a:p>
                    <a:p>
                      <a:r>
                        <a:rPr lang="en-US" sz="2000" dirty="0" err="1"/>
                        <a:t>tooHigh</a:t>
                      </a:r>
                      <a:r>
                        <a:rPr lang="en-US" sz="2000" dirty="0"/>
                        <a:t> &lt;- </a:t>
                      </a:r>
                      <a:r>
                        <a:rPr lang="en-US" sz="2000" dirty="0" err="1"/>
                        <a:t>findCorrelation</a:t>
                      </a:r>
                      <a:r>
                        <a:rPr lang="en-US" sz="2000" dirty="0"/>
                        <a:t>(</a:t>
                      </a:r>
                      <a:r>
                        <a:rPr lang="en-US" sz="2000" dirty="0" err="1"/>
                        <a:t>cor</a:t>
                      </a:r>
                      <a:r>
                        <a:rPr lang="en-US" sz="2000" dirty="0"/>
                        <a:t>(</a:t>
                      </a:r>
                      <a:r>
                        <a:rPr lang="en-US" sz="2000" dirty="0" err="1"/>
                        <a:t>solTrainXtrans</a:t>
                      </a:r>
                      <a:r>
                        <a:rPr lang="en-US" sz="2000" dirty="0"/>
                        <a:t>[, -</a:t>
                      </a:r>
                      <a:r>
                        <a:rPr lang="en-US" sz="2000" dirty="0" err="1"/>
                        <a:t>notFingerprints</a:t>
                      </a:r>
                      <a:r>
                        <a:rPr lang="en-US" sz="2000" dirty="0"/>
                        <a:t>]), </a:t>
                      </a:r>
                      <a:r>
                        <a:rPr lang="en-US" sz="2000" dirty="0">
                          <a:solidFill>
                            <a:srgbClr val="0070C0"/>
                          </a:solidFill>
                        </a:rPr>
                        <a:t>.9</a:t>
                      </a:r>
                      <a:r>
                        <a:rPr lang="en-US" sz="2000" dirty="0"/>
                        <a:t>)</a:t>
                      </a:r>
                    </a:p>
                    <a:p>
                      <a:endParaRPr lang="en-US" sz="2000" dirty="0"/>
                    </a:p>
                    <a:p>
                      <a:r>
                        <a:rPr lang="en-US" sz="2000" dirty="0" err="1"/>
                        <a:t>corrplot</a:t>
                      </a:r>
                      <a:r>
                        <a:rPr lang="en-US" sz="2000" dirty="0"/>
                        <a:t>::</a:t>
                      </a:r>
                      <a:r>
                        <a:rPr lang="en-US" sz="2000" dirty="0" err="1"/>
                        <a:t>corrplot</a:t>
                      </a:r>
                      <a:r>
                        <a:rPr lang="en-US" sz="2000" dirty="0"/>
                        <a:t>(</a:t>
                      </a:r>
                      <a:r>
                        <a:rPr lang="en-US" sz="2000" dirty="0" err="1"/>
                        <a:t>cor</a:t>
                      </a:r>
                      <a:r>
                        <a:rPr lang="en-US" sz="2000" dirty="0"/>
                        <a:t>(</a:t>
                      </a:r>
                      <a:r>
                        <a:rPr lang="en-US" sz="2000" dirty="0" err="1"/>
                        <a:t>solTrainXtrans</a:t>
                      </a:r>
                      <a:r>
                        <a:rPr lang="en-US" sz="2000" dirty="0"/>
                        <a:t>[, -</a:t>
                      </a:r>
                      <a:r>
                        <a:rPr lang="en-US" sz="2000" dirty="0" err="1"/>
                        <a:t>notFingerprints</a:t>
                      </a:r>
                      <a:r>
                        <a:rPr lang="en-US" sz="2000" dirty="0"/>
                        <a:t>][,-</a:t>
                      </a:r>
                      <a:r>
                        <a:rPr lang="en-US" sz="2000" dirty="0" err="1"/>
                        <a:t>tooHigh</a:t>
                      </a:r>
                      <a:r>
                        <a:rPr lang="en-US" sz="2000" dirty="0"/>
                        <a:t>]), </a:t>
                      </a:r>
                    </a:p>
                    <a:p>
                      <a:r>
                        <a:rPr lang="en-US" sz="2000" dirty="0"/>
                        <a:t>                   order = "</a:t>
                      </a:r>
                      <a:r>
                        <a:rPr lang="en-US" sz="2000" dirty="0" err="1"/>
                        <a:t>hclust</a:t>
                      </a:r>
                      <a:r>
                        <a:rPr lang="en-US" sz="2000" dirty="0"/>
                        <a:t>", </a:t>
                      </a:r>
                      <a:r>
                        <a:rPr lang="en-US" sz="2000" dirty="0" err="1"/>
                        <a:t>tl.cex</a:t>
                      </a:r>
                      <a:r>
                        <a:rPr lang="en-US" sz="2000" dirty="0"/>
                        <a:t> = .8)</a:t>
                      </a:r>
                    </a:p>
                  </a:txBody>
                  <a:tcPr/>
                </a:tc>
                <a:extLst>
                  <a:ext uri="{0D108BD9-81ED-4DB2-BD59-A6C34878D82A}">
                    <a16:rowId xmlns:a16="http://schemas.microsoft.com/office/drawing/2014/main" val="4105064106"/>
                  </a:ext>
                </a:extLst>
              </a:tr>
            </a:tbl>
          </a:graphicData>
        </a:graphic>
      </p:graphicFrame>
      <p:sp>
        <p:nvSpPr>
          <p:cNvPr id="9" name="Slide Number Placeholder 8"/>
          <p:cNvSpPr>
            <a:spLocks noGrp="1"/>
          </p:cNvSpPr>
          <p:nvPr>
            <p:ph type="sldNum" sz="quarter" idx="12"/>
          </p:nvPr>
        </p:nvSpPr>
        <p:spPr/>
        <p:txBody>
          <a:bodyPr/>
          <a:lstStyle/>
          <a:p>
            <a:fld id="{E4FFCA10-EE3F-AF4E-9EA4-E5CA2D91A1E4}" type="slidenum">
              <a:rPr lang="en-US" smtClean="0"/>
              <a:t>18</a:t>
            </a:fld>
            <a:endParaRPr lang="en-US" dirty="0"/>
          </a:p>
        </p:txBody>
      </p:sp>
    </p:spTree>
    <p:extLst>
      <p:ext uri="{BB962C8B-B14F-4D97-AF65-F5344CB8AC3E}">
        <p14:creationId xmlns:p14="http://schemas.microsoft.com/office/powerpoint/2010/main" val="896787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Correlations between descriptors </a:t>
            </a:r>
          </a:p>
        </p:txBody>
      </p:sp>
      <p:sp>
        <p:nvSpPr>
          <p:cNvPr id="5" name="Slide Number Placeholder 4"/>
          <p:cNvSpPr>
            <a:spLocks noGrp="1"/>
          </p:cNvSpPr>
          <p:nvPr>
            <p:ph type="sldNum" sz="quarter" idx="12"/>
          </p:nvPr>
        </p:nvSpPr>
        <p:spPr/>
        <p:txBody>
          <a:bodyPr/>
          <a:lstStyle/>
          <a:p>
            <a:fld id="{E4FFCA10-EE3F-AF4E-9EA4-E5CA2D91A1E4}" type="slidenum">
              <a:rPr lang="en-US" smtClean="0"/>
              <a:t>19</a:t>
            </a:fld>
            <a:endParaRPr lang="en-US"/>
          </a:p>
        </p:txBody>
      </p:sp>
      <p:sp>
        <p:nvSpPr>
          <p:cNvPr id="3" name="Content Placeholder 2"/>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84026762-60E3-5E75-02FF-B98381B9D12E}"/>
              </a:ext>
            </a:extLst>
          </p:cNvPr>
          <p:cNvPicPr>
            <a:picLocks noChangeAspect="1"/>
          </p:cNvPicPr>
          <p:nvPr/>
        </p:nvPicPr>
        <p:blipFill>
          <a:blip r:embed="rId2"/>
          <a:stretch>
            <a:fillRect/>
          </a:stretch>
        </p:blipFill>
        <p:spPr>
          <a:xfrm>
            <a:off x="3793951" y="1653550"/>
            <a:ext cx="4305516" cy="4299119"/>
          </a:xfrm>
          <a:prstGeom prst="rect">
            <a:avLst/>
          </a:prstGeom>
        </p:spPr>
      </p:pic>
    </p:spTree>
    <p:extLst>
      <p:ext uri="{BB962C8B-B14F-4D97-AF65-F5344CB8AC3E}">
        <p14:creationId xmlns:p14="http://schemas.microsoft.com/office/powerpoint/2010/main" val="2066619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C543-4B97-71B1-F008-DB7674434C71}"/>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189FD560-C4B4-0A05-FF22-11599F48830F}"/>
              </a:ext>
            </a:extLst>
          </p:cNvPr>
          <p:cNvSpPr>
            <a:spLocks noGrp="1"/>
          </p:cNvSpPr>
          <p:nvPr>
            <p:ph idx="1"/>
          </p:nvPr>
        </p:nvSpPr>
        <p:spPr/>
        <p:txBody>
          <a:bodyPr/>
          <a:lstStyle/>
          <a:p>
            <a:r>
              <a:rPr lang="en-US" dirty="0"/>
              <a:t>Part I: General Strategies </a:t>
            </a:r>
          </a:p>
          <a:p>
            <a:r>
              <a:rPr lang="en-US" dirty="0"/>
              <a:t>Part II: Regression Models</a:t>
            </a:r>
          </a:p>
          <a:p>
            <a:pPr lvl="1"/>
            <a:r>
              <a:rPr lang="en-US" dirty="0">
                <a:solidFill>
                  <a:srgbClr val="FF0000"/>
                </a:solidFill>
              </a:rPr>
              <a:t>Chapter 6: Linear Regression and Its Cousins</a:t>
            </a:r>
          </a:p>
          <a:p>
            <a:pPr lvl="1"/>
            <a:r>
              <a:rPr lang="en-US" dirty="0"/>
              <a:t>Chapter 7: Nonlinear Regression Models</a:t>
            </a:r>
          </a:p>
          <a:p>
            <a:pPr lvl="1"/>
            <a:r>
              <a:rPr lang="en-US" dirty="0"/>
              <a:t>Chapter 8: Regression Trees and Rule-Based Models</a:t>
            </a:r>
          </a:p>
          <a:p>
            <a:r>
              <a:rPr lang="en-US" dirty="0"/>
              <a:t>Part III: Classification Models</a:t>
            </a:r>
          </a:p>
          <a:p>
            <a:pPr lvl="1"/>
            <a:r>
              <a:rPr lang="en-US" dirty="0"/>
              <a:t>Chapter 12: Discriminant Analysis and Other Linear Classification Models</a:t>
            </a:r>
          </a:p>
          <a:p>
            <a:pPr lvl="1"/>
            <a:r>
              <a:rPr lang="en-US" dirty="0"/>
              <a:t>Chapter 13: Nonlinear Classification Models</a:t>
            </a:r>
          </a:p>
          <a:p>
            <a:pPr lvl="1"/>
            <a:r>
              <a:rPr lang="en-US" dirty="0"/>
              <a:t>Chapter 14: Classification Trees and Rule-Based Models</a:t>
            </a:r>
          </a:p>
        </p:txBody>
      </p:sp>
      <p:sp>
        <p:nvSpPr>
          <p:cNvPr id="4" name="Slide Number Placeholder 8">
            <a:extLst>
              <a:ext uri="{FF2B5EF4-FFF2-40B4-BE49-F238E27FC236}">
                <a16:creationId xmlns:a16="http://schemas.microsoft.com/office/drawing/2014/main" id="{85770E00-4604-A706-2202-7441C9066259}"/>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2</a:t>
            </a:fld>
            <a:endParaRPr lang="en-US" dirty="0"/>
          </a:p>
        </p:txBody>
      </p:sp>
    </p:spTree>
    <p:extLst>
      <p:ext uri="{BB962C8B-B14F-4D97-AF65-F5344CB8AC3E}">
        <p14:creationId xmlns:p14="http://schemas.microsoft.com/office/powerpoint/2010/main" val="2156620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Near zero variance predictors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57498322"/>
              </p:ext>
            </p:extLst>
          </p:nvPr>
        </p:nvGraphicFramePr>
        <p:xfrm>
          <a:off x="234696" y="1277112"/>
          <a:ext cx="8229600" cy="1923288"/>
        </p:xfrm>
        <a:graphic>
          <a:graphicData uri="http://schemas.openxmlformats.org/drawingml/2006/table">
            <a:tbl>
              <a:tblPr firstRow="1" bandRow="1">
                <a:tableStyleId>{5940675A-B579-460E-94D1-54222C63F5DA}</a:tableStyleId>
              </a:tblPr>
              <a:tblGrid>
                <a:gridCol w="8229600">
                  <a:extLst>
                    <a:ext uri="{9D8B030D-6E8A-4147-A177-3AD203B41FA5}">
                      <a16:colId xmlns:a16="http://schemas.microsoft.com/office/drawing/2014/main" val="1169936658"/>
                    </a:ext>
                  </a:extLst>
                </a:gridCol>
              </a:tblGrid>
              <a:tr h="1923288">
                <a:tc>
                  <a:txBody>
                    <a:bodyPr/>
                    <a:lstStyle/>
                    <a:p>
                      <a:r>
                        <a:rPr lang="en-US" sz="2000" dirty="0"/>
                        <a:t>#</a:t>
                      </a:r>
                      <a:r>
                        <a:rPr lang="en-US" sz="2000" dirty="0">
                          <a:solidFill>
                            <a:srgbClr val="0070C0"/>
                          </a:solidFill>
                        </a:rPr>
                        <a:t>Remove near zero</a:t>
                      </a:r>
                      <a:r>
                        <a:rPr lang="en-US" sz="2000" baseline="0" dirty="0">
                          <a:solidFill>
                            <a:srgbClr val="0070C0"/>
                          </a:solidFill>
                        </a:rPr>
                        <a:t> variance </a:t>
                      </a:r>
                      <a:r>
                        <a:rPr lang="en-US" sz="2000" dirty="0">
                          <a:solidFill>
                            <a:srgbClr val="0070C0"/>
                          </a:solidFill>
                        </a:rPr>
                        <a:t>predictors</a:t>
                      </a:r>
                    </a:p>
                    <a:p>
                      <a:endParaRPr lang="en-US" sz="2000" dirty="0"/>
                    </a:p>
                    <a:p>
                      <a:r>
                        <a:rPr lang="en-US" sz="2000" dirty="0"/>
                        <a:t>&gt; # Remove near zero variance predictors </a:t>
                      </a:r>
                    </a:p>
                    <a:p>
                      <a:r>
                        <a:rPr lang="en-US" sz="2000" dirty="0"/>
                        <a:t>&gt; </a:t>
                      </a:r>
                      <a:r>
                        <a:rPr lang="en-US" sz="2000" dirty="0" err="1"/>
                        <a:t>nearZeroVar</a:t>
                      </a:r>
                      <a:r>
                        <a:rPr lang="en-US" sz="2000" dirty="0"/>
                        <a:t>(</a:t>
                      </a:r>
                      <a:r>
                        <a:rPr lang="en-US" sz="2000" dirty="0" err="1"/>
                        <a:t>solTrainXtrans</a:t>
                      </a:r>
                      <a:r>
                        <a:rPr lang="en-US" sz="2000" dirty="0"/>
                        <a:t>)</a:t>
                      </a:r>
                    </a:p>
                    <a:p>
                      <a:r>
                        <a:rPr lang="en-US" sz="2000" dirty="0"/>
                        <a:t>[1] </a:t>
                      </a:r>
                      <a:r>
                        <a:rPr lang="en-US" sz="2000" dirty="0">
                          <a:solidFill>
                            <a:srgbClr val="FF0000"/>
                          </a:solidFill>
                        </a:rPr>
                        <a:t>154 199 200</a:t>
                      </a:r>
                    </a:p>
                  </a:txBody>
                  <a:tcPr/>
                </a:tc>
                <a:extLst>
                  <a:ext uri="{0D108BD9-81ED-4DB2-BD59-A6C34878D82A}">
                    <a16:rowId xmlns:a16="http://schemas.microsoft.com/office/drawing/2014/main" val="4105064106"/>
                  </a:ext>
                </a:extLst>
              </a:tr>
            </a:tbl>
          </a:graphicData>
        </a:graphic>
      </p:graphicFrame>
      <p:sp>
        <p:nvSpPr>
          <p:cNvPr id="9" name="Slide Number Placeholder 8"/>
          <p:cNvSpPr>
            <a:spLocks noGrp="1"/>
          </p:cNvSpPr>
          <p:nvPr>
            <p:ph type="sldNum" sz="quarter" idx="12"/>
          </p:nvPr>
        </p:nvSpPr>
        <p:spPr/>
        <p:txBody>
          <a:bodyPr/>
          <a:lstStyle/>
          <a:p>
            <a:fld id="{E4FFCA10-EE3F-AF4E-9EA4-E5CA2D91A1E4}" type="slidenum">
              <a:rPr lang="en-US" smtClean="0"/>
              <a:t>20</a:t>
            </a:fld>
            <a:endParaRPr lang="en-US" dirty="0"/>
          </a:p>
        </p:txBody>
      </p:sp>
    </p:spTree>
    <p:extLst>
      <p:ext uri="{BB962C8B-B14F-4D97-AF65-F5344CB8AC3E}">
        <p14:creationId xmlns:p14="http://schemas.microsoft.com/office/powerpoint/2010/main" val="791175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Skewness and Box-Cox transformation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09124040"/>
              </p:ext>
            </p:extLst>
          </p:nvPr>
        </p:nvGraphicFramePr>
        <p:xfrm>
          <a:off x="97536" y="1341120"/>
          <a:ext cx="8229600" cy="3139440"/>
        </p:xfrm>
        <a:graphic>
          <a:graphicData uri="http://schemas.openxmlformats.org/drawingml/2006/table">
            <a:tbl>
              <a:tblPr firstRow="1" bandRow="1">
                <a:tableStyleId>{5940675A-B579-460E-94D1-54222C63F5DA}</a:tableStyleId>
              </a:tblPr>
              <a:tblGrid>
                <a:gridCol w="8229600">
                  <a:extLst>
                    <a:ext uri="{9D8B030D-6E8A-4147-A177-3AD203B41FA5}">
                      <a16:colId xmlns:a16="http://schemas.microsoft.com/office/drawing/2014/main" val="1169936658"/>
                    </a:ext>
                  </a:extLst>
                </a:gridCol>
              </a:tblGrid>
              <a:tr h="3029712">
                <a:tc>
                  <a:txBody>
                    <a:bodyPr/>
                    <a:lstStyle/>
                    <a:p>
                      <a:r>
                        <a:rPr lang="en-US" sz="2000" dirty="0"/>
                        <a:t>#Skewness</a:t>
                      </a:r>
                    </a:p>
                    <a:p>
                      <a:r>
                        <a:rPr lang="en-US" sz="2000" dirty="0"/>
                        <a:t>library(e1071)</a:t>
                      </a:r>
                    </a:p>
                    <a:p>
                      <a:r>
                        <a:rPr lang="en-US" sz="2000" dirty="0"/>
                        <a:t>apply(</a:t>
                      </a:r>
                      <a:r>
                        <a:rPr lang="en-US" sz="2000" dirty="0" err="1"/>
                        <a:t>solTrainXtrans</a:t>
                      </a:r>
                      <a:r>
                        <a:rPr lang="en-US" sz="2000" dirty="0"/>
                        <a:t>[, -</a:t>
                      </a:r>
                      <a:r>
                        <a:rPr lang="en-US" sz="2000" dirty="0" err="1"/>
                        <a:t>notFingerprints</a:t>
                      </a:r>
                      <a:r>
                        <a:rPr lang="en-US" sz="2000" dirty="0"/>
                        <a:t>], 2, skewness)</a:t>
                      </a:r>
                    </a:p>
                    <a:p>
                      <a:endParaRPr lang="en-US" sz="2000" dirty="0"/>
                    </a:p>
                    <a:p>
                      <a:r>
                        <a:rPr lang="en-US" sz="2000" dirty="0"/>
                        <a:t>#Box-Cox transformation</a:t>
                      </a:r>
                    </a:p>
                    <a:p>
                      <a:r>
                        <a:rPr lang="en-US" sz="2000" dirty="0"/>
                        <a:t>library(caret)</a:t>
                      </a:r>
                    </a:p>
                    <a:p>
                      <a:r>
                        <a:rPr lang="en-US" sz="2000" dirty="0"/>
                        <a:t>Original = </a:t>
                      </a:r>
                      <a:r>
                        <a:rPr lang="en-US" sz="2000" dirty="0" err="1"/>
                        <a:t>as.matrix</a:t>
                      </a:r>
                      <a:r>
                        <a:rPr lang="en-US" sz="2000" dirty="0"/>
                        <a:t>(</a:t>
                      </a:r>
                      <a:r>
                        <a:rPr lang="en-US" sz="2000" dirty="0" err="1"/>
                        <a:t>solTrainXtrans</a:t>
                      </a:r>
                      <a:r>
                        <a:rPr lang="en-US" sz="2000" dirty="0"/>
                        <a:t>[, -</a:t>
                      </a:r>
                      <a:r>
                        <a:rPr lang="en-US" sz="2000" dirty="0" err="1"/>
                        <a:t>notFingerprints</a:t>
                      </a:r>
                      <a:r>
                        <a:rPr lang="en-US" sz="2000" dirty="0"/>
                        <a:t>])</a:t>
                      </a:r>
                    </a:p>
                    <a:p>
                      <a:r>
                        <a:rPr lang="en-US" sz="2000" dirty="0" err="1"/>
                        <a:t>solTrainXtransBoxCox</a:t>
                      </a:r>
                      <a:r>
                        <a:rPr lang="en-US" sz="2000" dirty="0"/>
                        <a:t> = </a:t>
                      </a:r>
                      <a:r>
                        <a:rPr lang="en-US" sz="2000" dirty="0" err="1"/>
                        <a:t>BoxCoxTrans</a:t>
                      </a:r>
                      <a:r>
                        <a:rPr lang="en-US" sz="2000" dirty="0"/>
                        <a:t>(Original)</a:t>
                      </a:r>
                    </a:p>
                    <a:p>
                      <a:r>
                        <a:rPr lang="en-US" sz="2000" dirty="0" err="1"/>
                        <a:t>solTrainXtransBoxCox</a:t>
                      </a:r>
                      <a:endParaRPr lang="en-US" sz="2000" dirty="0"/>
                    </a:p>
                    <a:p>
                      <a:endParaRPr lang="en-US" sz="2000" dirty="0"/>
                    </a:p>
                  </a:txBody>
                  <a:tcPr/>
                </a:tc>
                <a:extLst>
                  <a:ext uri="{0D108BD9-81ED-4DB2-BD59-A6C34878D82A}">
                    <a16:rowId xmlns:a16="http://schemas.microsoft.com/office/drawing/2014/main" val="4105064106"/>
                  </a:ext>
                </a:extLst>
              </a:tr>
            </a:tbl>
          </a:graphicData>
        </a:graphic>
      </p:graphicFrame>
      <p:sp>
        <p:nvSpPr>
          <p:cNvPr id="9" name="Slide Number Placeholder 8"/>
          <p:cNvSpPr>
            <a:spLocks noGrp="1"/>
          </p:cNvSpPr>
          <p:nvPr>
            <p:ph type="sldNum" sz="quarter" idx="12"/>
          </p:nvPr>
        </p:nvSpPr>
        <p:spPr/>
        <p:txBody>
          <a:bodyPr/>
          <a:lstStyle/>
          <a:p>
            <a:fld id="{E4FFCA10-EE3F-AF4E-9EA4-E5CA2D91A1E4}" type="slidenum">
              <a:rPr lang="en-US" smtClean="0"/>
              <a:t>21</a:t>
            </a:fld>
            <a:endParaRPr lang="en-US" dirty="0"/>
          </a:p>
        </p:txBody>
      </p:sp>
    </p:spTree>
    <p:extLst>
      <p:ext uri="{BB962C8B-B14F-4D97-AF65-F5344CB8AC3E}">
        <p14:creationId xmlns:p14="http://schemas.microsoft.com/office/powerpoint/2010/main" val="3951971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Skewness</a:t>
            </a:r>
          </a:p>
        </p:txBody>
      </p:sp>
      <p:sp>
        <p:nvSpPr>
          <p:cNvPr id="9" name="Slide Number Placeholder 8"/>
          <p:cNvSpPr>
            <a:spLocks noGrp="1"/>
          </p:cNvSpPr>
          <p:nvPr>
            <p:ph type="sldNum" sz="quarter" idx="12"/>
          </p:nvPr>
        </p:nvSpPr>
        <p:spPr/>
        <p:txBody>
          <a:bodyPr/>
          <a:lstStyle/>
          <a:p>
            <a:fld id="{E4FFCA10-EE3F-AF4E-9EA4-E5CA2D91A1E4}" type="slidenum">
              <a:rPr lang="en-US" smtClean="0"/>
              <a:t>22</a:t>
            </a:fld>
            <a:endParaRPr lang="en-US" dirty="0"/>
          </a:p>
        </p:txBody>
      </p:sp>
      <p:pic>
        <p:nvPicPr>
          <p:cNvPr id="5" name="Picture 4">
            <a:extLst>
              <a:ext uri="{FF2B5EF4-FFF2-40B4-BE49-F238E27FC236}">
                <a16:creationId xmlns:a16="http://schemas.microsoft.com/office/drawing/2014/main" id="{405CC73E-79CB-0070-900B-086F15BC7664}"/>
              </a:ext>
            </a:extLst>
          </p:cNvPr>
          <p:cNvPicPr>
            <a:picLocks noChangeAspect="1"/>
          </p:cNvPicPr>
          <p:nvPr/>
        </p:nvPicPr>
        <p:blipFill>
          <a:blip r:embed="rId2"/>
          <a:stretch>
            <a:fillRect/>
          </a:stretch>
        </p:blipFill>
        <p:spPr>
          <a:xfrm>
            <a:off x="0" y="1511314"/>
            <a:ext cx="8532537" cy="2808040"/>
          </a:xfrm>
          <a:prstGeom prst="rect">
            <a:avLst/>
          </a:prstGeom>
        </p:spPr>
      </p:pic>
    </p:spTree>
    <p:extLst>
      <p:ext uri="{BB962C8B-B14F-4D97-AF65-F5344CB8AC3E}">
        <p14:creationId xmlns:p14="http://schemas.microsoft.com/office/powerpoint/2010/main" val="925485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Box-Cox transformation </a:t>
            </a:r>
          </a:p>
        </p:txBody>
      </p:sp>
      <p:sp>
        <p:nvSpPr>
          <p:cNvPr id="9" name="Slide Number Placeholder 8"/>
          <p:cNvSpPr>
            <a:spLocks noGrp="1"/>
          </p:cNvSpPr>
          <p:nvPr>
            <p:ph type="sldNum" sz="quarter" idx="12"/>
          </p:nvPr>
        </p:nvSpPr>
        <p:spPr/>
        <p:txBody>
          <a:bodyPr/>
          <a:lstStyle/>
          <a:p>
            <a:fld id="{E4FFCA10-EE3F-AF4E-9EA4-E5CA2D91A1E4}" type="slidenum">
              <a:rPr lang="en-US" smtClean="0"/>
              <a:t>23</a:t>
            </a:fld>
            <a:endParaRPr lang="en-US" dirty="0"/>
          </a:p>
        </p:txBody>
      </p:sp>
      <p:pic>
        <p:nvPicPr>
          <p:cNvPr id="5" name="Picture 4">
            <a:extLst>
              <a:ext uri="{FF2B5EF4-FFF2-40B4-BE49-F238E27FC236}">
                <a16:creationId xmlns:a16="http://schemas.microsoft.com/office/drawing/2014/main" id="{16D2F418-09DD-A907-AA4A-94116AB5A84F}"/>
              </a:ext>
            </a:extLst>
          </p:cNvPr>
          <p:cNvPicPr>
            <a:picLocks noChangeAspect="1"/>
          </p:cNvPicPr>
          <p:nvPr/>
        </p:nvPicPr>
        <p:blipFill>
          <a:blip r:embed="rId2"/>
          <a:stretch>
            <a:fillRect/>
          </a:stretch>
        </p:blipFill>
        <p:spPr>
          <a:xfrm>
            <a:off x="147217" y="1423284"/>
            <a:ext cx="8109334" cy="4463856"/>
          </a:xfrm>
          <a:prstGeom prst="rect">
            <a:avLst/>
          </a:prstGeom>
        </p:spPr>
      </p:pic>
    </p:spTree>
    <p:extLst>
      <p:ext uri="{BB962C8B-B14F-4D97-AF65-F5344CB8AC3E}">
        <p14:creationId xmlns:p14="http://schemas.microsoft.com/office/powerpoint/2010/main" val="1199946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Model building </a:t>
            </a:r>
          </a:p>
        </p:txBody>
      </p:sp>
      <p:sp>
        <p:nvSpPr>
          <p:cNvPr id="3" name="Subtitle 2"/>
          <p:cNvSpPr>
            <a:spLocks noGrp="1"/>
          </p:cNvSpPr>
          <p:nvPr>
            <p:ph type="subTitle" idx="1"/>
          </p:nvPr>
        </p:nvSpPr>
        <p:spPr/>
        <p:txBody>
          <a:bodyPr/>
          <a:lstStyle/>
          <a:p>
            <a:r>
              <a:rPr lang="en-US" dirty="0"/>
              <a:t>Linear Regression </a:t>
            </a:r>
          </a:p>
        </p:txBody>
      </p:sp>
      <p:sp>
        <p:nvSpPr>
          <p:cNvPr id="6" name="Slide Number Placeholder 8">
            <a:extLst>
              <a:ext uri="{FF2B5EF4-FFF2-40B4-BE49-F238E27FC236}">
                <a16:creationId xmlns:a16="http://schemas.microsoft.com/office/drawing/2014/main" id="{D5A0DE45-B62E-E832-D0AF-64867C3B56FD}"/>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24</a:t>
            </a:fld>
            <a:endParaRPr lang="en-US" dirty="0"/>
          </a:p>
        </p:txBody>
      </p:sp>
    </p:spTree>
    <p:extLst>
      <p:ext uri="{BB962C8B-B14F-4D97-AF65-F5344CB8AC3E}">
        <p14:creationId xmlns:p14="http://schemas.microsoft.com/office/powerpoint/2010/main" val="3287577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874E9-2504-9A67-02F4-E377A5DB4174}"/>
              </a:ext>
            </a:extLst>
          </p:cNvPr>
          <p:cNvSpPr>
            <a:spLocks noGrp="1"/>
          </p:cNvSpPr>
          <p:nvPr>
            <p:ph type="title"/>
          </p:nvPr>
        </p:nvSpPr>
        <p:spPr/>
        <p:txBody>
          <a:bodyPr/>
          <a:lstStyle/>
          <a:p>
            <a:r>
              <a:rPr lang="en-US" dirty="0"/>
              <a:t>Linear regression models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E6FF47-6F2D-8A33-02D5-4AD5911D7D09}"/>
                  </a:ext>
                </a:extLst>
              </p:cNvPr>
              <p:cNvSpPr>
                <a:spLocks noGrp="1"/>
              </p:cNvSpPr>
              <p:nvPr>
                <p:ph idx="1"/>
              </p:nvPr>
            </p:nvSpPr>
            <p:spPr>
              <a:xfrm>
                <a:off x="0" y="1335025"/>
                <a:ext cx="12192000" cy="5038344"/>
              </a:xfrm>
            </p:spPr>
            <p:txBody>
              <a:bodyPr>
                <a:normAutofit fontScale="92500" lnSpcReduction="10000"/>
              </a:bodyPr>
              <a:lstStyle/>
              <a:p>
                <a:r>
                  <a:rPr lang="en-US" dirty="0"/>
                  <a:t>Suppose we have an input vector </a:t>
                </a:r>
                <a:r>
                  <a:rPr lang="en-US" i="1" dirty="0"/>
                  <a:t>X</a:t>
                </a:r>
                <a:r>
                  <a:rPr lang="en-US" i="1" baseline="30000" dirty="0"/>
                  <a:t>T</a:t>
                </a:r>
                <a:r>
                  <a:rPr lang="en-US" dirty="0"/>
                  <a:t> = (</a:t>
                </a:r>
                <a:r>
                  <a:rPr lang="en-US" i="1" dirty="0"/>
                  <a:t>X</a:t>
                </a:r>
                <a:r>
                  <a:rPr lang="en-US" i="1" baseline="-25000" dirty="0"/>
                  <a:t>1</a:t>
                </a:r>
                <a:r>
                  <a:rPr lang="en-US" i="1" dirty="0"/>
                  <a:t>, . . . ,</a:t>
                </a:r>
                <a:r>
                  <a:rPr lang="en-US" i="1" dirty="0" err="1"/>
                  <a:t>X</a:t>
                </a:r>
                <a:r>
                  <a:rPr lang="en-US" i="1" baseline="-25000" dirty="0" err="1"/>
                  <a:t>p</a:t>
                </a:r>
                <a:r>
                  <a:rPr lang="en-US" dirty="0"/>
                  <a:t>) and want to predict a output </a:t>
                </a:r>
                <a:r>
                  <a:rPr lang="en-US" i="1" dirty="0"/>
                  <a:t>Y</a:t>
                </a:r>
                <a:r>
                  <a:rPr lang="en-US" dirty="0"/>
                  <a:t>. The linear regression model has the form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m:rPr>
                          <m:nor/>
                        </m:rPr>
                        <a:rPr lang="el-GR" i="1"/>
                        <m:t>ϵ</m:t>
                      </m:r>
                      <m:r>
                        <m:rPr>
                          <m:nor/>
                        </m:rPr>
                        <a:rPr lang="en-US" b="0" i="1" smtClean="0"/>
                        <m:t> = </m:t>
                      </m:r>
                      <m:sSub>
                        <m:sSubPr>
                          <m:ctrlPr>
                            <a:rPr lang="en-US" b="0" i="1" smtClean="0">
                              <a:latin typeface="Cambria Math" panose="02040503050406030204" pitchFamily="18" charset="0"/>
                            </a:rPr>
                          </m:ctrlPr>
                        </m:sSubPr>
                        <m:e>
                          <m:r>
                            <m:rPr>
                              <m:nor/>
                            </m:rPr>
                            <a:rPr lang="en-US" dirty="0"/>
                            <m:t>β</m:t>
                          </m:r>
                        </m:e>
                        <m:sub>
                          <m:r>
                            <a:rPr lang="en-US" b="0" i="1" smtClean="0">
                              <a:latin typeface="Cambria Math" panose="02040503050406030204" pitchFamily="18" charset="0"/>
                            </a:rPr>
                            <m:t>0</m:t>
                          </m:r>
                        </m:sub>
                      </m:sSub>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𝑝</m:t>
                          </m:r>
                        </m:sup>
                        <m:e>
                          <m:sSub>
                            <m:sSubPr>
                              <m:ctrlPr>
                                <a:rPr lang="en-US" i="1">
                                  <a:latin typeface="Cambria Math" panose="02040503050406030204" pitchFamily="18" charset="0"/>
                                </a:rPr>
                              </m:ctrlPr>
                            </m:sSubPr>
                            <m:e>
                              <m:r>
                                <m:rPr>
                                  <m:nor/>
                                </m:rPr>
                                <a:rPr lang="en-US" dirty="0"/>
                                <m:t>β</m:t>
                              </m:r>
                            </m:e>
                            <m:sub>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𝑗</m:t>
                              </m:r>
                            </m:sub>
                          </m:sSub>
                        </m:e>
                      </m:nary>
                      <m:r>
                        <a:rPr lang="en-US" i="1">
                          <a:latin typeface="Cambria Math" panose="02040503050406030204" pitchFamily="18" charset="0"/>
                        </a:rPr>
                        <m:t>+</m:t>
                      </m:r>
                      <m:r>
                        <m:rPr>
                          <m:nor/>
                        </m:rPr>
                        <a:rPr lang="el-GR" i="1"/>
                        <m:t>ϵ</m:t>
                      </m:r>
                    </m:oMath>
                  </m:oMathPara>
                </a14:m>
                <a:endParaRPr lang="en-US" dirty="0"/>
              </a:p>
              <a:p>
                <a:r>
                  <a:rPr lang="en-US" dirty="0"/>
                  <a:t>The model is very easy to interpret, e.g., </a:t>
                </a:r>
                <a14:m>
                  <m:oMath xmlns:m="http://schemas.openxmlformats.org/officeDocument/2006/math">
                    <m:r>
                      <m:rPr>
                        <m:nor/>
                      </m:rPr>
                      <a:rPr lang="en-US" dirty="0" smtClean="0"/>
                      <m:t>β</m:t>
                    </m:r>
                  </m:oMath>
                </a14:m>
                <a:r>
                  <a:rPr lang="en-US" i="1" baseline="-25000" dirty="0"/>
                  <a:t>j</a:t>
                </a:r>
                <a:r>
                  <a:rPr lang="en-US" dirty="0"/>
                  <a:t> is the average increase in</a:t>
                </a:r>
                <a:r>
                  <a:rPr lang="en-US" i="1" dirty="0"/>
                  <a:t> Y </a:t>
                </a:r>
                <a:r>
                  <a:rPr lang="en-US" dirty="0"/>
                  <a:t>when </a:t>
                </a:r>
                <a:r>
                  <a:rPr lang="en-US" i="1" dirty="0" err="1"/>
                  <a:t>X</a:t>
                </a:r>
                <a:r>
                  <a:rPr lang="en-US" i="1" baseline="-25000" dirty="0" err="1"/>
                  <a:t>j</a:t>
                </a:r>
                <a:r>
                  <a:rPr lang="en-US" dirty="0"/>
                  <a:t> increases by one unit holding all others constant. </a:t>
                </a:r>
              </a:p>
              <a:p>
                <a:r>
                  <a:rPr lang="en-US" dirty="0"/>
                  <a:t>It is relatively flexible in the sense that </a:t>
                </a:r>
                <a:r>
                  <a:rPr lang="en-US" i="1" dirty="0" err="1"/>
                  <a:t>X</a:t>
                </a:r>
                <a:r>
                  <a:rPr lang="en-US" i="1" baseline="-25000" dirty="0" err="1"/>
                  <a:t>j</a:t>
                </a:r>
                <a:r>
                  <a:rPr lang="en-US" i="1" baseline="-25000" dirty="0"/>
                  <a:t> </a:t>
                </a:r>
                <a:r>
                  <a:rPr lang="en-US" dirty="0"/>
                  <a:t>can come from different sources: </a:t>
                </a:r>
              </a:p>
              <a:p>
                <a:pPr lvl="1"/>
                <a:r>
                  <a:rPr lang="en-US" dirty="0"/>
                  <a:t>transformations of quantitative inputs, such as log;</a:t>
                </a:r>
              </a:p>
              <a:p>
                <a:pPr lvl="1"/>
                <a:r>
                  <a:rPr lang="en-US" dirty="0"/>
                  <a:t>be basis expansions, such as X</a:t>
                </a:r>
                <a:r>
                  <a:rPr lang="en-US" baseline="-25000" dirty="0"/>
                  <a:t>2</a:t>
                </a:r>
                <a:r>
                  <a:rPr lang="en-US" dirty="0"/>
                  <a:t> = X</a:t>
                </a:r>
                <a:r>
                  <a:rPr lang="en-US" i="1" baseline="-25000" dirty="0"/>
                  <a:t>1</a:t>
                </a:r>
                <a:r>
                  <a:rPr lang="en-US" i="1" baseline="30000" dirty="0"/>
                  <a:t>2</a:t>
                </a:r>
                <a:r>
                  <a:rPr lang="en-US" dirty="0"/>
                  <a:t> , X</a:t>
                </a:r>
                <a:r>
                  <a:rPr lang="en-US" baseline="-25000" dirty="0"/>
                  <a:t>3</a:t>
                </a:r>
                <a:r>
                  <a:rPr lang="en-US" dirty="0"/>
                  <a:t> X</a:t>
                </a:r>
                <a:r>
                  <a:rPr lang="en-US" i="1" baseline="-25000" dirty="0"/>
                  <a:t>1</a:t>
                </a:r>
                <a:r>
                  <a:rPr lang="en-US" i="1" baseline="30000" dirty="0"/>
                  <a:t>3</a:t>
                </a:r>
                <a:r>
                  <a:rPr lang="en-US" dirty="0"/>
                  <a:t> , leading to a polynomial fit </a:t>
                </a:r>
              </a:p>
              <a:p>
                <a:pPr lvl="1"/>
                <a:r>
                  <a:rPr lang="en-US" dirty="0"/>
                  <a:t>dummy variable coding of the levels of qualitative inputs </a:t>
                </a:r>
              </a:p>
              <a:p>
                <a:pPr lvl="1"/>
                <a:r>
                  <a:rPr lang="en-US" dirty="0"/>
                  <a:t>interactions between variables, e.g. X</a:t>
                </a:r>
                <a:r>
                  <a:rPr lang="en-US" baseline="-25000" dirty="0"/>
                  <a:t>3</a:t>
                </a:r>
                <a:r>
                  <a:rPr lang="en-US" dirty="0"/>
                  <a:t> = X</a:t>
                </a:r>
                <a:r>
                  <a:rPr lang="en-US" baseline="-25000" dirty="0"/>
                  <a:t>1</a:t>
                </a:r>
                <a:r>
                  <a:rPr lang="en-US" dirty="0"/>
                  <a:t> · X</a:t>
                </a:r>
                <a:r>
                  <a:rPr lang="en-US" baseline="-25000" dirty="0"/>
                  <a:t>2</a:t>
                </a:r>
                <a:r>
                  <a:rPr lang="en-US" dirty="0"/>
                  <a:t>.</a:t>
                </a:r>
              </a:p>
            </p:txBody>
          </p:sp>
        </mc:Choice>
        <mc:Fallback xmlns="">
          <p:sp>
            <p:nvSpPr>
              <p:cNvPr id="3" name="Content Placeholder 2">
                <a:extLst>
                  <a:ext uri="{FF2B5EF4-FFF2-40B4-BE49-F238E27FC236}">
                    <a16:creationId xmlns:a16="http://schemas.microsoft.com/office/drawing/2014/main" id="{A3E6FF47-6F2D-8A33-02D5-4AD5911D7D09}"/>
                  </a:ext>
                </a:extLst>
              </p:cNvPr>
              <p:cNvSpPr>
                <a:spLocks noGrp="1" noRot="1" noChangeAspect="1" noMove="1" noResize="1" noEditPoints="1" noAdjustHandles="1" noChangeArrowheads="1" noChangeShapeType="1" noTextEdit="1"/>
              </p:cNvSpPr>
              <p:nvPr>
                <p:ph idx="1"/>
              </p:nvPr>
            </p:nvSpPr>
            <p:spPr>
              <a:xfrm>
                <a:off x="0" y="1335025"/>
                <a:ext cx="12192000" cy="5038344"/>
              </a:xfrm>
              <a:blipFill>
                <a:blip r:embed="rId2"/>
                <a:stretch>
                  <a:fillRect l="-1000" t="-3144" r="-1400"/>
                </a:stretch>
              </a:blipFill>
            </p:spPr>
            <p:txBody>
              <a:bodyPr/>
              <a:lstStyle/>
              <a:p>
                <a:r>
                  <a:rPr lang="en-US">
                    <a:noFill/>
                  </a:rPr>
                  <a:t> </a:t>
                </a:r>
              </a:p>
            </p:txBody>
          </p:sp>
        </mc:Fallback>
      </mc:AlternateContent>
      <p:sp>
        <p:nvSpPr>
          <p:cNvPr id="4" name="Slide Number Placeholder 8">
            <a:extLst>
              <a:ext uri="{FF2B5EF4-FFF2-40B4-BE49-F238E27FC236}">
                <a16:creationId xmlns:a16="http://schemas.microsoft.com/office/drawing/2014/main" id="{3B28DEE3-1296-00E9-4A90-C68A941A1B5B}"/>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25</a:t>
            </a:fld>
            <a:endParaRPr lang="en-US" dirty="0"/>
          </a:p>
        </p:txBody>
      </p:sp>
    </p:spTree>
    <p:extLst>
      <p:ext uri="{BB962C8B-B14F-4D97-AF65-F5344CB8AC3E}">
        <p14:creationId xmlns:p14="http://schemas.microsoft.com/office/powerpoint/2010/main" val="33967283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Linear regression model in a matrix form</a:t>
            </a:r>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26</a:t>
            </a:fld>
            <a:endParaRPr lang="en-US"/>
          </a:p>
        </p:txBody>
      </p:sp>
    </p:spTree>
    <p:extLst>
      <p:ext uri="{BB962C8B-B14F-4D97-AF65-F5344CB8AC3E}">
        <p14:creationId xmlns:p14="http://schemas.microsoft.com/office/powerpoint/2010/main" val="2451579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Ordinary least squares estimates (OLS)</a:t>
            </a:r>
          </a:p>
        </p:txBody>
      </p:sp>
      <p:sp>
        <p:nvSpPr>
          <p:cNvPr id="9" name="Slide Number Placeholder 8"/>
          <p:cNvSpPr>
            <a:spLocks noGrp="1"/>
          </p:cNvSpPr>
          <p:nvPr>
            <p:ph type="sldNum" sz="quarter" idx="12"/>
          </p:nvPr>
        </p:nvSpPr>
        <p:spPr/>
        <p:txBody>
          <a:bodyPr/>
          <a:lstStyle/>
          <a:p>
            <a:fld id="{E4FFCA10-EE3F-AF4E-9EA4-E5CA2D91A1E4}" type="slidenum">
              <a:rPr lang="en-US" smtClean="0"/>
              <a:t>27</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0" y="1539377"/>
                <a:ext cx="12192000" cy="4887899"/>
              </a:xfrm>
            </p:spPr>
            <p:txBody>
              <a:bodyPr>
                <a:normAutofit lnSpcReduction="10000"/>
              </a:bodyPr>
              <a:lstStyle/>
              <a:p>
                <a:r>
                  <a:rPr lang="en-US" dirty="0"/>
                  <a:t>The residual sum of squares (RSS) is given by </a:t>
                </a:r>
              </a:p>
              <a:p>
                <a:pPr marL="0"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RSS</m:t>
                      </m:r>
                      <m:d>
                        <m:dPr>
                          <m:ctrlPr>
                            <a:rPr lang="en-US" b="0" i="1" smtClean="0">
                              <a:latin typeface="Cambria Math" panose="02040503050406030204" pitchFamily="18" charset="0"/>
                            </a:rPr>
                          </m:ctrlPr>
                        </m:dPr>
                        <m:e>
                          <m:r>
                            <m:rPr>
                              <m:nor/>
                            </m:rPr>
                            <a:rPr lang="en-US" dirty="0"/>
                            <m:t>β</m:t>
                          </m:r>
                        </m:e>
                      </m:d>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 −</m:t>
                              </m:r>
                              <m:r>
                                <a:rPr lang="en-US" b="0" i="1" smtClean="0">
                                  <a:latin typeface="Cambria Math" panose="02040503050406030204" pitchFamily="18" charset="0"/>
                                </a:rPr>
                                <m:t>𝑋</m:t>
                              </m:r>
                              <m:r>
                                <m:rPr>
                                  <m:nor/>
                                </m:rPr>
                                <a:rPr lang="en-US" dirty="0"/>
                                <m:t>β</m:t>
                              </m:r>
                            </m:e>
                          </m:d>
                        </m:e>
                        <m:sup>
                          <m:r>
                            <a:rPr lang="en-US" i="1">
                              <a:latin typeface="Cambria Math" panose="02040503050406030204" pitchFamily="18" charset="0"/>
                            </a:rPr>
                            <m:t>𝑇</m:t>
                          </m:r>
                        </m:sup>
                      </m:sSup>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 −</m:t>
                      </m:r>
                      <m:r>
                        <a:rPr lang="en-US" i="1">
                          <a:latin typeface="Cambria Math" panose="02040503050406030204" pitchFamily="18" charset="0"/>
                        </a:rPr>
                        <m:t>𝑋</m:t>
                      </m:r>
                      <m:r>
                        <m:rPr>
                          <m:nor/>
                        </m:rPr>
                        <a:rPr lang="en-US" dirty="0"/>
                        <m:t>β</m:t>
                      </m:r>
                      <m:r>
                        <a:rPr lang="en-US" b="0" i="1" smtClean="0">
                          <a:latin typeface="Cambria Math" panose="02040503050406030204" pitchFamily="18" charset="0"/>
                        </a:rPr>
                        <m:t>)</m:t>
                      </m:r>
                    </m:oMath>
                  </m:oMathPara>
                </a14:m>
                <a:endParaRPr lang="en-US" dirty="0"/>
              </a:p>
              <a:p>
                <a:r>
                  <a:rPr lang="en-US" dirty="0"/>
                  <a:t>Differentiating with respect to β we obtain</a:t>
                </a: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m:rPr>
                              <m:nor/>
                            </m:rPr>
                            <a:rPr lang="en-US" i="1"/>
                            <m:t>∂</m:t>
                          </m:r>
                        </m:num>
                        <m:den>
                          <m:r>
                            <m:rPr>
                              <m:nor/>
                            </m:rPr>
                            <a:rPr lang="en-US" dirty="0"/>
                            <m:t>β</m:t>
                          </m:r>
                        </m:den>
                      </m:f>
                      <m:r>
                        <m:rPr>
                          <m:sty m:val="p"/>
                        </m:rPr>
                        <a:rPr lang="en-US" i="0">
                          <a:latin typeface="Cambria Math" panose="02040503050406030204" pitchFamily="18" charset="0"/>
                        </a:rPr>
                        <m:t>RSS</m:t>
                      </m:r>
                      <m:d>
                        <m:dPr>
                          <m:ctrlPr>
                            <a:rPr lang="en-US" i="1">
                              <a:latin typeface="Cambria Math" panose="02040503050406030204" pitchFamily="18" charset="0"/>
                            </a:rPr>
                          </m:ctrlPr>
                        </m:dPr>
                        <m:e>
                          <m:r>
                            <m:rPr>
                              <m:nor/>
                            </m:rPr>
                            <a:rPr lang="en-US" dirty="0"/>
                            <m:t>β</m:t>
                          </m:r>
                        </m:e>
                      </m:d>
                      <m:r>
                        <a:rPr lang="en-US" i="1" smtClean="0">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2</m:t>
                      </m:r>
                      <m:r>
                        <a:rPr lang="en-US" i="1">
                          <a:latin typeface="Cambria Math" panose="02040503050406030204" pitchFamily="18" charset="0"/>
                        </a:rPr>
                        <m:t>𝑋𝑇</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 −</m:t>
                          </m:r>
                          <m:r>
                            <a:rPr lang="en-US" i="1">
                              <a:latin typeface="Cambria Math" panose="02040503050406030204" pitchFamily="18" charset="0"/>
                            </a:rPr>
                            <m:t>𝑋</m:t>
                          </m:r>
                          <m:r>
                            <m:rPr>
                              <m:nor/>
                            </m:rPr>
                            <a:rPr lang="en-US" dirty="0"/>
                            <m:t>β</m:t>
                          </m:r>
                        </m:e>
                      </m:d>
                    </m:oMath>
                  </m:oMathPara>
                </a14:m>
                <a:endParaRPr lang="en-US" dirty="0"/>
              </a:p>
              <a:p>
                <a:r>
                  <a:rPr lang="en-US" dirty="0"/>
                  <a:t>Assuming a full column rank on </a:t>
                </a:r>
                <a:r>
                  <a:rPr lang="en-US" i="1" dirty="0"/>
                  <a:t>X</a:t>
                </a:r>
                <a:r>
                  <a:rPr lang="en-US" dirty="0"/>
                  <a:t> and setting the first derivative to zero, we obtain the unbiased estimate</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m:rPr>
                              <m:nor/>
                            </m:rPr>
                            <a:rPr lang="en-US" dirty="0"/>
                            <m:t>β</m:t>
                          </m:r>
                        </m:e>
                      </m:acc>
                      <m:r>
                        <a:rPr lang="en-US"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𝑋</m:t>
                              </m:r>
                              <m:r>
                                <a:rPr lang="en-US" i="1" baseline="30000">
                                  <a:latin typeface="Cambria Math" panose="02040503050406030204" pitchFamily="18" charset="0"/>
                                </a:rPr>
                                <m:t>𝑇</m:t>
                              </m:r>
                              <m:r>
                                <m:rPr>
                                  <m:nor/>
                                </m:rPr>
                                <a:rPr lang="en-US" b="0" i="0" smtClean="0">
                                  <a:latin typeface="Cambria Math" panose="02040503050406030204" pitchFamily="18" charset="0"/>
                                </a:rPr>
                                <m:t>X</m:t>
                              </m:r>
                            </m:e>
                          </m:d>
                        </m:e>
                        <m:sup>
                          <m:r>
                            <a:rPr lang="en-US" b="0" i="1" dirty="0" smtClean="0">
                              <a:latin typeface="Cambria Math" panose="02040503050406030204" pitchFamily="18" charset="0"/>
                            </a:rPr>
                            <m:t>−1</m:t>
                          </m:r>
                        </m:sup>
                      </m:sSup>
                      <m:r>
                        <a:rPr lang="en-US" i="1" smtClean="0">
                          <a:latin typeface="Cambria Math" panose="02040503050406030204" pitchFamily="18" charset="0"/>
                        </a:rPr>
                        <m:t>𝑋</m:t>
                      </m:r>
                      <m:r>
                        <a:rPr lang="en-US" b="0" i="1" baseline="30000" smtClean="0">
                          <a:latin typeface="Cambria Math" panose="02040503050406030204" pitchFamily="18" charset="0"/>
                        </a:rPr>
                        <m:t>𝑇</m:t>
                      </m:r>
                      <m:r>
                        <a:rPr lang="en-US" i="1" smtClean="0">
                          <a:latin typeface="Cambria Math" panose="02040503050406030204" pitchFamily="18" charset="0"/>
                        </a:rPr>
                        <m:t>𝑌</m:t>
                      </m:r>
                    </m:oMath>
                  </m:oMathPara>
                </a14:m>
                <a:endParaRPr lang="en-US" dirty="0"/>
              </a:p>
              <a:p>
                <a:r>
                  <a:rPr lang="en-US" dirty="0"/>
                  <a:t>The fitted values at the training inputs are</a:t>
                </a:r>
              </a:p>
              <a:p>
                <a:pPr marL="0" indent="0" algn="ctr">
                  <a:buNone/>
                </a:pPr>
                <a14:m>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𝑌</m:t>
                        </m:r>
                      </m:e>
                    </m:acc>
                    <m:r>
                      <a:rPr lang="en-US" b="0" i="1" dirty="0" smtClean="0">
                        <a:latin typeface="Cambria Math" panose="02040503050406030204" pitchFamily="18" charset="0"/>
                      </a:rPr>
                      <m:t>=</m:t>
                    </m:r>
                    <m:r>
                      <a:rPr lang="en-US" i="1">
                        <a:latin typeface="Cambria Math" panose="02040503050406030204" pitchFamily="18" charset="0"/>
                      </a:rPr>
                      <m:t>𝑋</m:t>
                    </m:r>
                    <m:r>
                      <a:rPr lang="en-US" i="1" baseline="30000">
                        <a:latin typeface="Cambria Math" panose="02040503050406030204" pitchFamily="18" charset="0"/>
                      </a:rPr>
                      <m:t>𝑇</m:t>
                    </m:r>
                    <m:acc>
                      <m:accPr>
                        <m:chr m:val="̂"/>
                        <m:ctrlPr>
                          <a:rPr lang="en-US" i="1">
                            <a:latin typeface="Cambria Math" panose="02040503050406030204" pitchFamily="18" charset="0"/>
                          </a:rPr>
                        </m:ctrlPr>
                      </m:accPr>
                      <m:e>
                        <m:r>
                          <m:rPr>
                            <m:nor/>
                          </m:rPr>
                          <a:rPr lang="en-US" dirty="0"/>
                          <m:t>β</m:t>
                        </m:r>
                      </m:e>
                    </m:acc>
                  </m:oMath>
                </a14:m>
                <a:r>
                  <a:rPr lang="en-US" dirty="0"/>
                  <a:t>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𝑋</m:t>
                        </m:r>
                        <m:r>
                          <a:rPr lang="en-US" i="1" baseline="30000">
                            <a:latin typeface="Cambria Math" panose="02040503050406030204" pitchFamily="18" charset="0"/>
                          </a:rPr>
                          <m:t>𝑇</m:t>
                        </m:r>
                        <m:d>
                          <m:dPr>
                            <m:ctrlPr>
                              <a:rPr lang="en-US" i="1">
                                <a:latin typeface="Cambria Math" panose="02040503050406030204" pitchFamily="18" charset="0"/>
                              </a:rPr>
                            </m:ctrlPr>
                          </m:dPr>
                          <m:e>
                            <m:r>
                              <a:rPr lang="en-US" i="1">
                                <a:latin typeface="Cambria Math" panose="02040503050406030204" pitchFamily="18" charset="0"/>
                              </a:rPr>
                              <m:t>𝑋</m:t>
                            </m:r>
                            <m:r>
                              <a:rPr lang="en-US" i="1" baseline="30000">
                                <a:latin typeface="Cambria Math" panose="02040503050406030204" pitchFamily="18" charset="0"/>
                              </a:rPr>
                              <m:t>𝑇</m:t>
                            </m:r>
                            <m:r>
                              <m:rPr>
                                <m:nor/>
                              </m:rPr>
                              <a:rPr lang="en-US">
                                <a:latin typeface="Cambria Math" panose="02040503050406030204" pitchFamily="18" charset="0"/>
                              </a:rPr>
                              <m:t>X</m:t>
                            </m:r>
                          </m:e>
                        </m:d>
                      </m:e>
                      <m:sup>
                        <m:r>
                          <a:rPr lang="en-US" i="1" dirty="0">
                            <a:latin typeface="Cambria Math" panose="02040503050406030204" pitchFamily="18" charset="0"/>
                          </a:rPr>
                          <m:t>−1</m:t>
                        </m:r>
                      </m:sup>
                    </m:sSup>
                    <m:r>
                      <a:rPr lang="en-US" i="1">
                        <a:latin typeface="Cambria Math" panose="02040503050406030204" pitchFamily="18" charset="0"/>
                      </a:rPr>
                      <m:t>𝑋</m:t>
                    </m:r>
                    <m:r>
                      <a:rPr lang="en-US" i="1" baseline="30000">
                        <a:latin typeface="Cambria Math" panose="02040503050406030204" pitchFamily="18" charset="0"/>
                      </a:rPr>
                      <m:t>𝑇</m:t>
                    </m:r>
                    <m:r>
                      <a:rPr lang="en-US" i="1">
                        <a:latin typeface="Cambria Math" panose="02040503050406030204" pitchFamily="18" charset="0"/>
                      </a:rPr>
                      <m:t>𝑌</m:t>
                    </m:r>
                  </m:oMath>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0" y="1539377"/>
                <a:ext cx="12192000" cy="4887899"/>
              </a:xfrm>
              <a:blipFill>
                <a:blip r:embed="rId2"/>
                <a:stretch>
                  <a:fillRect l="-1150" t="-3371" b="-1373"/>
                </a:stretch>
              </a:blipFill>
            </p:spPr>
            <p:txBody>
              <a:bodyPr/>
              <a:lstStyle/>
              <a:p>
                <a:r>
                  <a:rPr lang="en-US">
                    <a:noFill/>
                  </a:rPr>
                  <a:t> </a:t>
                </a:r>
              </a:p>
            </p:txBody>
          </p:sp>
        </mc:Fallback>
      </mc:AlternateContent>
      <p:sp>
        <p:nvSpPr>
          <p:cNvPr id="3" name="Rectangle 2"/>
          <p:cNvSpPr/>
          <p:nvPr/>
        </p:nvSpPr>
        <p:spPr>
          <a:xfrm>
            <a:off x="4572000" y="4680173"/>
            <a:ext cx="3078480" cy="6096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noFill/>
            </a:endParaRPr>
          </a:p>
        </p:txBody>
      </p:sp>
      <p:sp>
        <p:nvSpPr>
          <p:cNvPr id="6" name="Rectangle 5"/>
          <p:cNvSpPr/>
          <p:nvPr/>
        </p:nvSpPr>
        <p:spPr>
          <a:xfrm>
            <a:off x="9348216" y="4781758"/>
            <a:ext cx="1109108" cy="461665"/>
          </a:xfrm>
          <a:prstGeom prst="rect">
            <a:avLst/>
          </a:prstGeom>
        </p:spPr>
        <p:txBody>
          <a:bodyPr wrap="square">
            <a:spAutoFit/>
          </a:bodyPr>
          <a:lstStyle/>
          <a:p>
            <a:r>
              <a:rPr lang="en-US" sz="2400" dirty="0"/>
              <a:t>OLS</a:t>
            </a:r>
          </a:p>
        </p:txBody>
      </p:sp>
      <p:sp>
        <p:nvSpPr>
          <p:cNvPr id="10" name="Rectangle 9"/>
          <p:cNvSpPr/>
          <p:nvPr/>
        </p:nvSpPr>
        <p:spPr>
          <a:xfrm>
            <a:off x="9159240" y="4680173"/>
            <a:ext cx="1219200" cy="6096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noFill/>
            </a:endParaRPr>
          </a:p>
        </p:txBody>
      </p:sp>
      <p:cxnSp>
        <p:nvCxnSpPr>
          <p:cNvPr id="11" name="Straight Arrow Connector 10"/>
          <p:cNvCxnSpPr>
            <a:cxnSpLocks/>
          </p:cNvCxnSpPr>
          <p:nvPr/>
        </p:nvCxnSpPr>
        <p:spPr>
          <a:xfrm flipH="1" flipV="1">
            <a:off x="7650480" y="5004971"/>
            <a:ext cx="1508760" cy="1524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3177178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Measures of fit: R</a:t>
            </a:r>
            <a:r>
              <a:rPr lang="en-US" baseline="30000" dirty="0"/>
              <a:t>2</a:t>
            </a:r>
            <a:r>
              <a:rPr lang="en-US" dirty="0"/>
              <a:t> Statistic</a:t>
            </a:r>
          </a:p>
        </p:txBody>
      </p:sp>
      <p:sp>
        <p:nvSpPr>
          <p:cNvPr id="9" name="Slide Number Placeholder 8"/>
          <p:cNvSpPr>
            <a:spLocks noGrp="1"/>
          </p:cNvSpPr>
          <p:nvPr>
            <p:ph type="sldNum" sz="quarter" idx="12"/>
          </p:nvPr>
        </p:nvSpPr>
        <p:spPr/>
        <p:txBody>
          <a:bodyPr/>
          <a:lstStyle/>
          <a:p>
            <a:fld id="{E4FFCA10-EE3F-AF4E-9EA4-E5CA2D91A1E4}" type="slidenum">
              <a:rPr lang="en-US" smtClean="0"/>
              <a:t>28</a:t>
            </a:fld>
            <a:endParaRPr lang="en-US" dirty="0"/>
          </a:p>
        </p:txBody>
      </p:sp>
      <p:sp>
        <p:nvSpPr>
          <p:cNvPr id="4" name="Content Placeholder 3"/>
          <p:cNvSpPr>
            <a:spLocks noGrp="1"/>
          </p:cNvSpPr>
          <p:nvPr>
            <p:ph idx="1"/>
          </p:nvPr>
        </p:nvSpPr>
        <p:spPr/>
        <p:txBody>
          <a:bodyPr/>
          <a:lstStyle/>
          <a:p>
            <a:r>
              <a:rPr lang="en-US" dirty="0"/>
              <a:t>Some of the variation in </a:t>
            </a:r>
            <a:r>
              <a:rPr lang="en-US" i="1" dirty="0"/>
              <a:t>Y</a:t>
            </a:r>
            <a:r>
              <a:rPr lang="en-US" dirty="0"/>
              <a:t> can be explained by variation in the </a:t>
            </a:r>
            <a:r>
              <a:rPr lang="en-US" i="1" dirty="0"/>
              <a:t>X</a:t>
            </a:r>
            <a:r>
              <a:rPr lang="en-US" dirty="0"/>
              <a:t>’s and some cannot.</a:t>
            </a:r>
          </a:p>
          <a:p>
            <a:r>
              <a:rPr lang="en-US" dirty="0"/>
              <a:t>R</a:t>
            </a:r>
            <a:r>
              <a:rPr lang="en-US" baseline="30000" dirty="0"/>
              <a:t>2</a:t>
            </a:r>
            <a:r>
              <a:rPr lang="en-US" dirty="0"/>
              <a:t> tells you the fraction of variance that can be explained by </a:t>
            </a:r>
            <a:r>
              <a:rPr lang="en-US" i="1" dirty="0"/>
              <a:t>X.</a:t>
            </a:r>
          </a:p>
          <a:p>
            <a:r>
              <a:rPr lang="en-US" dirty="0"/>
              <a:t>R</a:t>
            </a:r>
            <a:r>
              <a:rPr lang="en-US" baseline="30000" dirty="0"/>
              <a:t>2</a:t>
            </a:r>
            <a:r>
              <a:rPr lang="en-US" dirty="0"/>
              <a:t> is always between 0 and 1. Zero means no variance has been explained. One means it has all been explained (perfect fit to the data).</a:t>
            </a:r>
          </a:p>
          <a:p>
            <a:r>
              <a:rPr lang="en-US" dirty="0"/>
              <a:t>However, it can still be challenging to determine what is a good R</a:t>
            </a:r>
            <a:r>
              <a:rPr lang="en-US" baseline="30000" dirty="0"/>
              <a:t>2</a:t>
            </a:r>
            <a:r>
              <a:rPr lang="en-US" dirty="0"/>
              <a:t> values, and in general, this will depend on the application.</a:t>
            </a:r>
          </a:p>
        </p:txBody>
      </p:sp>
    </p:spTree>
    <p:extLst>
      <p:ext uri="{BB962C8B-B14F-4D97-AF65-F5344CB8AC3E}">
        <p14:creationId xmlns:p14="http://schemas.microsoft.com/office/powerpoint/2010/main" val="2554302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Remarks on OLS</a:t>
            </a:r>
          </a:p>
        </p:txBody>
      </p:sp>
      <p:sp>
        <p:nvSpPr>
          <p:cNvPr id="9" name="Slide Number Placeholder 8"/>
          <p:cNvSpPr>
            <a:spLocks noGrp="1"/>
          </p:cNvSpPr>
          <p:nvPr>
            <p:ph type="sldNum" sz="quarter" idx="12"/>
          </p:nvPr>
        </p:nvSpPr>
        <p:spPr/>
        <p:txBody>
          <a:bodyPr/>
          <a:lstStyle/>
          <a:p>
            <a:fld id="{E4FFCA10-EE3F-AF4E-9EA4-E5CA2D91A1E4}" type="slidenum">
              <a:rPr lang="en-US" smtClean="0"/>
              <a:t>29</a:t>
            </a:fld>
            <a:endParaRPr lang="en-US" dirty="0"/>
          </a:p>
        </p:txBody>
      </p:sp>
      <p:sp>
        <p:nvSpPr>
          <p:cNvPr id="4" name="Content Placeholder 3"/>
          <p:cNvSpPr>
            <a:spLocks noGrp="1"/>
          </p:cNvSpPr>
          <p:nvPr>
            <p:ph idx="1"/>
          </p:nvPr>
        </p:nvSpPr>
        <p:spPr/>
        <p:txBody>
          <a:bodyPr/>
          <a:lstStyle/>
          <a:p>
            <a:r>
              <a:rPr lang="en-US" dirty="0"/>
              <a:t>Easy to compute and interpretable </a:t>
            </a:r>
          </a:p>
        </p:txBody>
      </p:sp>
    </p:spTree>
    <p:extLst>
      <p:ext uri="{BB962C8B-B14F-4D97-AF65-F5344CB8AC3E}">
        <p14:creationId xmlns:p14="http://schemas.microsoft.com/office/powerpoint/2010/main" val="4028782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C543-4B97-71B1-F008-DB7674434C71}"/>
              </a:ext>
            </a:extLst>
          </p:cNvPr>
          <p:cNvSpPr>
            <a:spLocks noGrp="1"/>
          </p:cNvSpPr>
          <p:nvPr>
            <p:ph type="title"/>
          </p:nvPr>
        </p:nvSpPr>
        <p:spPr/>
        <p:txBody>
          <a:bodyPr/>
          <a:lstStyle/>
          <a:p>
            <a:r>
              <a:rPr lang="en-US" dirty="0"/>
              <a:t>Linear Regression and Its Cousins</a:t>
            </a:r>
          </a:p>
        </p:txBody>
      </p:sp>
      <p:sp>
        <p:nvSpPr>
          <p:cNvPr id="3" name="Content Placeholder 2">
            <a:extLst>
              <a:ext uri="{FF2B5EF4-FFF2-40B4-BE49-F238E27FC236}">
                <a16:creationId xmlns:a16="http://schemas.microsoft.com/office/drawing/2014/main" id="{189FD560-C4B4-0A05-FF22-11599F48830F}"/>
              </a:ext>
            </a:extLst>
          </p:cNvPr>
          <p:cNvSpPr>
            <a:spLocks noGrp="1"/>
          </p:cNvSpPr>
          <p:nvPr>
            <p:ph idx="1"/>
          </p:nvPr>
        </p:nvSpPr>
        <p:spPr/>
        <p:txBody>
          <a:bodyPr>
            <a:normAutofit lnSpcReduction="10000"/>
          </a:bodyPr>
          <a:lstStyle/>
          <a:p>
            <a:r>
              <a:rPr lang="en-US" dirty="0"/>
              <a:t>A motivating example about solubility data</a:t>
            </a:r>
          </a:p>
          <a:p>
            <a:r>
              <a:rPr lang="en-US" dirty="0"/>
              <a:t>Linear regression</a:t>
            </a:r>
          </a:p>
          <a:p>
            <a:r>
              <a:rPr lang="en-US" dirty="0"/>
              <a:t>Principal component regression(PCR)</a:t>
            </a:r>
          </a:p>
          <a:p>
            <a:r>
              <a:rPr lang="en-US" dirty="0"/>
              <a:t>Partial least squares (PLS)</a:t>
            </a:r>
          </a:p>
          <a:p>
            <a:r>
              <a:rPr lang="en-US" dirty="0"/>
              <a:t>Penalized regression models</a:t>
            </a:r>
          </a:p>
          <a:p>
            <a:pPr lvl="1"/>
            <a:r>
              <a:rPr lang="en-US" dirty="0"/>
              <a:t>Ridge regression</a:t>
            </a:r>
          </a:p>
          <a:p>
            <a:pPr lvl="1"/>
            <a:r>
              <a:rPr lang="en-US" dirty="0"/>
              <a:t>Lasso</a:t>
            </a:r>
          </a:p>
          <a:p>
            <a:pPr lvl="1"/>
            <a:r>
              <a:rPr lang="en-US" dirty="0"/>
              <a:t>Elastic net (ENET)</a:t>
            </a:r>
          </a:p>
          <a:p>
            <a:r>
              <a:rPr lang="en-US" dirty="0"/>
              <a:t>R demonstrations </a:t>
            </a:r>
          </a:p>
        </p:txBody>
      </p:sp>
      <p:sp>
        <p:nvSpPr>
          <p:cNvPr id="4" name="Slide Number Placeholder 8">
            <a:extLst>
              <a:ext uri="{FF2B5EF4-FFF2-40B4-BE49-F238E27FC236}">
                <a16:creationId xmlns:a16="http://schemas.microsoft.com/office/drawing/2014/main" id="{A9934039-919F-D7DA-CFA3-9A3DC96F2F14}"/>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3</a:t>
            </a:fld>
            <a:endParaRPr lang="en-US" dirty="0"/>
          </a:p>
        </p:txBody>
      </p:sp>
    </p:spTree>
    <p:extLst>
      <p:ext uri="{BB962C8B-B14F-4D97-AF65-F5344CB8AC3E}">
        <p14:creationId xmlns:p14="http://schemas.microsoft.com/office/powerpoint/2010/main" val="10604568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problems</a:t>
            </a:r>
          </a:p>
        </p:txBody>
      </p:sp>
      <p:sp>
        <p:nvSpPr>
          <p:cNvPr id="3" name="Content Placeholder 2"/>
          <p:cNvSpPr>
            <a:spLocks noGrp="1"/>
          </p:cNvSpPr>
          <p:nvPr>
            <p:ph idx="1"/>
          </p:nvPr>
        </p:nvSpPr>
        <p:spPr/>
        <p:txBody>
          <a:bodyPr>
            <a:normAutofit lnSpcReduction="10000"/>
          </a:bodyPr>
          <a:lstStyle/>
          <a:p>
            <a:pPr marL="0" indent="0">
              <a:buNone/>
            </a:pPr>
            <a:r>
              <a:rPr lang="en-US" dirty="0"/>
              <a:t>When we fit a linear regression model to a particular data set, many problems may occur. Most common among these are the following:</a:t>
            </a:r>
          </a:p>
          <a:p>
            <a:pPr lvl="1"/>
            <a:r>
              <a:rPr lang="en-US" dirty="0"/>
              <a:t>The number of predictors </a:t>
            </a:r>
            <a:r>
              <a:rPr lang="en-US" i="1" dirty="0"/>
              <a:t>p</a:t>
            </a:r>
            <a:r>
              <a:rPr lang="en-US" dirty="0"/>
              <a:t> larger than the sample size </a:t>
            </a:r>
            <a:r>
              <a:rPr lang="en-US" i="1" dirty="0"/>
              <a:t>n</a:t>
            </a:r>
            <a:r>
              <a:rPr lang="en-US" dirty="0"/>
              <a:t>.</a:t>
            </a:r>
          </a:p>
          <a:p>
            <a:pPr lvl="1"/>
            <a:r>
              <a:rPr lang="en-US" dirty="0"/>
              <a:t>Collinearity.</a:t>
            </a:r>
          </a:p>
          <a:p>
            <a:pPr lvl="1"/>
            <a:r>
              <a:rPr lang="en-US" dirty="0"/>
              <a:t>Non-linearity of the response-predictor relationships.</a:t>
            </a:r>
          </a:p>
          <a:p>
            <a:pPr lvl="1"/>
            <a:r>
              <a:rPr lang="en-US" dirty="0"/>
              <a:t>Correlation of error terms.</a:t>
            </a:r>
          </a:p>
          <a:p>
            <a:pPr lvl="1"/>
            <a:r>
              <a:rPr lang="en-US" dirty="0"/>
              <a:t>Non-constant variance of error terms.</a:t>
            </a:r>
          </a:p>
          <a:p>
            <a:pPr lvl="1"/>
            <a:r>
              <a:rPr lang="en-US" dirty="0"/>
              <a:t>Outliers.</a:t>
            </a:r>
          </a:p>
          <a:p>
            <a:pPr lvl="1"/>
            <a:r>
              <a:rPr lang="en-US" dirty="0"/>
              <a:t>High-leverage points.</a:t>
            </a:r>
          </a:p>
          <a:p>
            <a:pPr lvl="1"/>
            <a:r>
              <a:rPr lang="en-US" dirty="0"/>
              <a:t>……</a:t>
            </a:r>
          </a:p>
        </p:txBody>
      </p:sp>
      <p:sp>
        <p:nvSpPr>
          <p:cNvPr id="5" name="Slide Number Placeholder 4"/>
          <p:cNvSpPr>
            <a:spLocks noGrp="1"/>
          </p:cNvSpPr>
          <p:nvPr>
            <p:ph type="sldNum" sz="quarter" idx="12"/>
          </p:nvPr>
        </p:nvSpPr>
        <p:spPr/>
        <p:txBody>
          <a:bodyPr/>
          <a:lstStyle/>
          <a:p>
            <a:fld id="{E4FFCA10-EE3F-AF4E-9EA4-E5CA2D91A1E4}" type="slidenum">
              <a:rPr lang="en-US" smtClean="0"/>
              <a:t>30</a:t>
            </a:fld>
            <a:endParaRPr lang="en-US"/>
          </a:p>
        </p:txBody>
      </p:sp>
    </p:spTree>
    <p:extLst>
      <p:ext uri="{BB962C8B-B14F-4D97-AF65-F5344CB8AC3E}">
        <p14:creationId xmlns:p14="http://schemas.microsoft.com/office/powerpoint/2010/main" val="42203025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D7ED7-7334-66A0-4D7B-1CA44F181D66}"/>
              </a:ext>
            </a:extLst>
          </p:cNvPr>
          <p:cNvSpPr>
            <a:spLocks noGrp="1"/>
          </p:cNvSpPr>
          <p:nvPr>
            <p:ph type="title"/>
          </p:nvPr>
        </p:nvSpPr>
        <p:spPr/>
        <p:txBody>
          <a:bodyPr>
            <a:normAutofit/>
          </a:bodyPr>
          <a:lstStyle/>
          <a:p>
            <a:r>
              <a:rPr lang="en-US" dirty="0"/>
              <a:t>p &gt; n and/or collinearity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A487DA-16A8-43F1-BC89-8072520B8380}"/>
                  </a:ext>
                </a:extLst>
              </p:cNvPr>
              <p:cNvSpPr>
                <a:spLocks noGrp="1"/>
              </p:cNvSpPr>
              <p:nvPr>
                <p:ph idx="1"/>
              </p:nvPr>
            </p:nvSpPr>
            <p:spPr>
              <a:xfrm>
                <a:off x="0" y="1539377"/>
                <a:ext cx="12192000" cy="4943719"/>
              </a:xfrm>
            </p:spPr>
            <p:txBody>
              <a:bodyPr>
                <a:normAutofit fontScale="92500"/>
              </a:bodyPr>
              <a:lstStyle/>
              <a:p>
                <a:r>
                  <a:rPr lang="en-US" dirty="0"/>
                  <a:t>When p &gt; n or there exist multicollinearity among the predictors, </a:t>
                </a:r>
                <a14:m>
                  <m:oMath xmlns:m="http://schemas.openxmlformats.org/officeDocument/2006/math">
                    <m:sSup>
                      <m:sSupPr>
                        <m:ctrlPr>
                          <a:rPr lang="en-US" i="1" smtClean="0">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𝑋</m:t>
                            </m:r>
                            <m:r>
                              <a:rPr lang="en-US" i="1" baseline="30000">
                                <a:latin typeface="Cambria Math" panose="02040503050406030204" pitchFamily="18" charset="0"/>
                              </a:rPr>
                              <m:t>𝑇</m:t>
                            </m:r>
                            <m:r>
                              <m:rPr>
                                <m:nor/>
                              </m:rPr>
                              <a:rPr lang="en-US" b="0" i="0" smtClean="0">
                                <a:latin typeface="Cambria Math" panose="02040503050406030204" pitchFamily="18" charset="0"/>
                              </a:rPr>
                              <m:t>X</m:t>
                            </m:r>
                          </m:e>
                        </m:d>
                      </m:e>
                      <m:sup>
                        <m:r>
                          <a:rPr lang="en-US" b="0" i="1" dirty="0" smtClean="0">
                            <a:latin typeface="Cambria Math" panose="02040503050406030204" pitchFamily="18" charset="0"/>
                          </a:rPr>
                          <m:t>−1</m:t>
                        </m:r>
                      </m:sup>
                    </m:sSup>
                  </m:oMath>
                </a14:m>
                <a:r>
                  <a:rPr lang="en-US" dirty="0"/>
                  <a:t> does not exist and/or is unstable;</a:t>
                </a:r>
              </a:p>
              <a:p>
                <a:r>
                  <a:rPr lang="en-US" dirty="0"/>
                  <a:t>The regression coefficients </a:t>
                </a:r>
                <a14:m>
                  <m:oMath xmlns:m="http://schemas.openxmlformats.org/officeDocument/2006/math">
                    <m:acc>
                      <m:accPr>
                        <m:chr m:val="̂"/>
                        <m:ctrlPr>
                          <a:rPr lang="en-US" i="1" smtClean="0">
                            <a:latin typeface="Cambria Math" panose="02040503050406030204" pitchFamily="18" charset="0"/>
                          </a:rPr>
                        </m:ctrlPr>
                      </m:accPr>
                      <m:e>
                        <m:r>
                          <m:rPr>
                            <m:nor/>
                          </m:rPr>
                          <a:rPr lang="en-US" dirty="0"/>
                          <m:t>β</m:t>
                        </m:r>
                      </m:e>
                    </m:acc>
                    <m:r>
                      <a:rPr lang="en-US" i="1" dirty="0">
                        <a:latin typeface="Cambria Math" panose="02040503050406030204" pitchFamily="18" charset="0"/>
                      </a:rPr>
                      <m:t> </m:t>
                    </m:r>
                  </m:oMath>
                </a14:m>
                <a:r>
                  <a:rPr lang="en-US" dirty="0"/>
                  <a:t>to determine these predictions are not unique.</a:t>
                </a:r>
              </a:p>
              <a:p>
                <a:r>
                  <a:rPr lang="en-US" dirty="0"/>
                  <a:t>We lose our ability to meaningfully interpret the coefficients.</a:t>
                </a:r>
              </a:p>
              <a:p>
                <a:r>
                  <a:rPr lang="en-US" dirty="0"/>
                  <a:t>What should we do for this case (Data pre-processing)</a:t>
                </a:r>
              </a:p>
              <a:p>
                <a:pPr lvl="1"/>
                <a:r>
                  <a:rPr lang="en-US" dirty="0"/>
                  <a:t>For p &gt; n, we consider subsect selection or dimension reduction, such as PCA, etc. </a:t>
                </a:r>
              </a:p>
              <a:p>
                <a:pPr lvl="1"/>
                <a:r>
                  <a:rPr lang="en-US" dirty="0"/>
                  <a:t>For multicollinearity, we eliminate collinearity and/or diagnose multicollinearity using the variance inflation factor (VIF)</a:t>
                </a:r>
              </a:p>
              <a:p>
                <a:pPr lvl="1"/>
                <a:r>
                  <a:rPr lang="en-US" dirty="0"/>
                  <a:t>As a rule of thumb, a VIF value that exceeds 5 or 10 indicates a problematic amount of collinearity.</a:t>
                </a:r>
              </a:p>
            </p:txBody>
          </p:sp>
        </mc:Choice>
        <mc:Fallback xmlns="">
          <p:sp>
            <p:nvSpPr>
              <p:cNvPr id="3" name="Content Placeholder 2">
                <a:extLst>
                  <a:ext uri="{FF2B5EF4-FFF2-40B4-BE49-F238E27FC236}">
                    <a16:creationId xmlns:a16="http://schemas.microsoft.com/office/drawing/2014/main" id="{5CA487DA-16A8-43F1-BC89-8072520B8380}"/>
                  </a:ext>
                </a:extLst>
              </p:cNvPr>
              <p:cNvSpPr>
                <a:spLocks noGrp="1" noRot="1" noChangeAspect="1" noMove="1" noResize="1" noEditPoints="1" noAdjustHandles="1" noChangeArrowheads="1" noChangeShapeType="1" noTextEdit="1"/>
              </p:cNvSpPr>
              <p:nvPr>
                <p:ph idx="1"/>
              </p:nvPr>
            </p:nvSpPr>
            <p:spPr>
              <a:xfrm>
                <a:off x="0" y="1539377"/>
                <a:ext cx="12192000" cy="4943719"/>
              </a:xfrm>
              <a:blipFill>
                <a:blip r:embed="rId2"/>
                <a:stretch>
                  <a:fillRect l="-1000" t="-2466" r="-750"/>
                </a:stretch>
              </a:blipFill>
            </p:spPr>
            <p:txBody>
              <a:bodyPr/>
              <a:lstStyle/>
              <a:p>
                <a:r>
                  <a:rPr lang="en-US">
                    <a:noFill/>
                  </a:rPr>
                  <a:t> </a:t>
                </a:r>
              </a:p>
            </p:txBody>
          </p:sp>
        </mc:Fallback>
      </mc:AlternateContent>
      <p:sp>
        <p:nvSpPr>
          <p:cNvPr id="4" name="Slide Number Placeholder 8">
            <a:extLst>
              <a:ext uri="{FF2B5EF4-FFF2-40B4-BE49-F238E27FC236}">
                <a16:creationId xmlns:a16="http://schemas.microsoft.com/office/drawing/2014/main" id="{4629DFB0-84BE-49DD-2E14-813159DB1396}"/>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31</a:t>
            </a:fld>
            <a:endParaRPr lang="en-US" dirty="0"/>
          </a:p>
        </p:txBody>
      </p:sp>
    </p:spTree>
    <p:extLst>
      <p:ext uri="{BB962C8B-B14F-4D97-AF65-F5344CB8AC3E}">
        <p14:creationId xmlns:p14="http://schemas.microsoft.com/office/powerpoint/2010/main" val="81054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Non-linearity of the data</a:t>
            </a:r>
          </a:p>
        </p:txBody>
      </p:sp>
      <p:sp>
        <p:nvSpPr>
          <p:cNvPr id="3" name="Content Placeholder 2"/>
          <p:cNvSpPr>
            <a:spLocks noGrp="1"/>
          </p:cNvSpPr>
          <p:nvPr>
            <p:ph idx="1"/>
          </p:nvPr>
        </p:nvSpPr>
        <p:spPr>
          <a:xfrm>
            <a:off x="0" y="1539377"/>
            <a:ext cx="12192000" cy="4887899"/>
          </a:xfrm>
        </p:spPr>
        <p:txBody>
          <a:bodyPr>
            <a:normAutofit fontScale="70000" lnSpcReduction="20000"/>
          </a:bodyPr>
          <a:lstStyle/>
          <a:p>
            <a:r>
              <a:rPr lang="en-US" dirty="0"/>
              <a:t>Based on the residual plots of the two models,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Which model is more linear?</a:t>
            </a:r>
          </a:p>
        </p:txBody>
      </p:sp>
      <p:sp>
        <p:nvSpPr>
          <p:cNvPr id="5" name="Slide Number Placeholder 4"/>
          <p:cNvSpPr>
            <a:spLocks noGrp="1"/>
          </p:cNvSpPr>
          <p:nvPr>
            <p:ph type="sldNum" sz="quarter" idx="12"/>
          </p:nvPr>
        </p:nvSpPr>
        <p:spPr/>
        <p:txBody>
          <a:bodyPr/>
          <a:lstStyle/>
          <a:p>
            <a:fld id="{E4FFCA10-EE3F-AF4E-9EA4-E5CA2D91A1E4}" type="slidenum">
              <a:rPr lang="en-US" smtClean="0"/>
              <a:t>32</a:t>
            </a:fld>
            <a:endParaRPr lang="en-US"/>
          </a:p>
        </p:txBody>
      </p:sp>
      <p:pic>
        <p:nvPicPr>
          <p:cNvPr id="6" name="Picture 5"/>
          <p:cNvPicPr>
            <a:picLocks noChangeAspect="1"/>
          </p:cNvPicPr>
          <p:nvPr/>
        </p:nvPicPr>
        <p:blipFill>
          <a:blip r:embed="rId2"/>
          <a:stretch>
            <a:fillRect/>
          </a:stretch>
        </p:blipFill>
        <p:spPr>
          <a:xfrm>
            <a:off x="2395537" y="1952914"/>
            <a:ext cx="7400925" cy="3695700"/>
          </a:xfrm>
          <a:prstGeom prst="rect">
            <a:avLst/>
          </a:prstGeom>
        </p:spPr>
      </p:pic>
    </p:spTree>
    <p:extLst>
      <p:ext uri="{BB962C8B-B14F-4D97-AF65-F5344CB8AC3E}">
        <p14:creationId xmlns:p14="http://schemas.microsoft.com/office/powerpoint/2010/main" val="19230036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of error terms</a:t>
            </a:r>
          </a:p>
        </p:txBody>
      </p:sp>
      <p:sp>
        <p:nvSpPr>
          <p:cNvPr id="3" name="Content Placeholder 2"/>
          <p:cNvSpPr>
            <a:spLocks noGrp="1"/>
          </p:cNvSpPr>
          <p:nvPr>
            <p:ph idx="1"/>
          </p:nvPr>
        </p:nvSpPr>
        <p:spPr>
          <a:xfrm>
            <a:off x="73152" y="5386103"/>
            <a:ext cx="11100816" cy="487680"/>
          </a:xfrm>
        </p:spPr>
        <p:txBody>
          <a:bodyPr>
            <a:noAutofit/>
          </a:bodyPr>
          <a:lstStyle/>
          <a:p>
            <a:r>
              <a:rPr lang="en-US" sz="2800" dirty="0"/>
              <a:t>If in fact there is correlation among the error terms, then the estimated standard errors will tend to underestimate the truth</a:t>
            </a:r>
          </a:p>
        </p:txBody>
      </p:sp>
      <p:sp>
        <p:nvSpPr>
          <p:cNvPr id="5" name="Slide Number Placeholder 4"/>
          <p:cNvSpPr>
            <a:spLocks noGrp="1"/>
          </p:cNvSpPr>
          <p:nvPr>
            <p:ph type="sldNum" sz="quarter" idx="12"/>
          </p:nvPr>
        </p:nvSpPr>
        <p:spPr/>
        <p:txBody>
          <a:bodyPr/>
          <a:lstStyle/>
          <a:p>
            <a:fld id="{E4FFCA10-EE3F-AF4E-9EA4-E5CA2D91A1E4}" type="slidenum">
              <a:rPr lang="en-US" smtClean="0"/>
              <a:t>33</a:t>
            </a:fld>
            <a:endParaRPr lang="en-US"/>
          </a:p>
        </p:txBody>
      </p:sp>
      <p:pic>
        <p:nvPicPr>
          <p:cNvPr id="6" name="Picture 5"/>
          <p:cNvPicPr>
            <a:picLocks noChangeAspect="1"/>
          </p:cNvPicPr>
          <p:nvPr/>
        </p:nvPicPr>
        <p:blipFill>
          <a:blip r:embed="rId2"/>
          <a:stretch>
            <a:fillRect/>
          </a:stretch>
        </p:blipFill>
        <p:spPr>
          <a:xfrm>
            <a:off x="3800997" y="1423284"/>
            <a:ext cx="4590006" cy="3790352"/>
          </a:xfrm>
          <a:prstGeom prst="rect">
            <a:avLst/>
          </a:prstGeom>
        </p:spPr>
      </p:pic>
    </p:spTree>
    <p:extLst>
      <p:ext uri="{BB962C8B-B14F-4D97-AF65-F5344CB8AC3E}">
        <p14:creationId xmlns:p14="http://schemas.microsoft.com/office/powerpoint/2010/main" val="10328716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Non-constant variance of error terms</a:t>
            </a:r>
          </a:p>
        </p:txBody>
      </p:sp>
      <p:sp>
        <p:nvSpPr>
          <p:cNvPr id="3" name="Content Placeholder 2"/>
          <p:cNvSpPr>
            <a:spLocks noGrp="1"/>
          </p:cNvSpPr>
          <p:nvPr>
            <p:ph idx="1"/>
          </p:nvPr>
        </p:nvSpPr>
        <p:spPr>
          <a:xfrm>
            <a:off x="128016" y="5364480"/>
            <a:ext cx="11521440" cy="1112520"/>
          </a:xfrm>
        </p:spPr>
        <p:txBody>
          <a:bodyPr>
            <a:normAutofit/>
          </a:bodyPr>
          <a:lstStyle/>
          <a:p>
            <a:r>
              <a:rPr lang="en-US" sz="3000" dirty="0"/>
              <a:t>A transformation of the response Y usually helps. Or consider more general methods that support heteroscedastic errors</a:t>
            </a:r>
          </a:p>
        </p:txBody>
      </p:sp>
      <p:sp>
        <p:nvSpPr>
          <p:cNvPr id="5" name="Slide Number Placeholder 4"/>
          <p:cNvSpPr>
            <a:spLocks noGrp="1"/>
          </p:cNvSpPr>
          <p:nvPr>
            <p:ph type="sldNum" sz="quarter" idx="12"/>
          </p:nvPr>
        </p:nvSpPr>
        <p:spPr/>
        <p:txBody>
          <a:bodyPr/>
          <a:lstStyle/>
          <a:p>
            <a:fld id="{E4FFCA10-EE3F-AF4E-9EA4-E5CA2D91A1E4}" type="slidenum">
              <a:rPr lang="en-US" smtClean="0"/>
              <a:t>34</a:t>
            </a:fld>
            <a:endParaRPr lang="en-US"/>
          </a:p>
        </p:txBody>
      </p:sp>
      <p:pic>
        <p:nvPicPr>
          <p:cNvPr id="8" name="Picture 7"/>
          <p:cNvPicPr>
            <a:picLocks noChangeAspect="1"/>
          </p:cNvPicPr>
          <p:nvPr/>
        </p:nvPicPr>
        <p:blipFill>
          <a:blip r:embed="rId2"/>
          <a:stretch>
            <a:fillRect/>
          </a:stretch>
        </p:blipFill>
        <p:spPr>
          <a:xfrm>
            <a:off x="2228171" y="1459680"/>
            <a:ext cx="7735658" cy="3847201"/>
          </a:xfrm>
          <a:prstGeom prst="rect">
            <a:avLst/>
          </a:prstGeom>
        </p:spPr>
      </p:pic>
    </p:spTree>
    <p:extLst>
      <p:ext uri="{BB962C8B-B14F-4D97-AF65-F5344CB8AC3E}">
        <p14:creationId xmlns:p14="http://schemas.microsoft.com/office/powerpoint/2010/main" val="10011057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Outliers</a:t>
            </a:r>
          </a:p>
        </p:txBody>
      </p:sp>
      <p:sp>
        <p:nvSpPr>
          <p:cNvPr id="3" name="Content Placeholder 2"/>
          <p:cNvSpPr>
            <a:spLocks noGrp="1"/>
          </p:cNvSpPr>
          <p:nvPr>
            <p:ph idx="1"/>
          </p:nvPr>
        </p:nvSpPr>
        <p:spPr>
          <a:xfrm>
            <a:off x="109728" y="5074920"/>
            <a:ext cx="11283696" cy="1402080"/>
          </a:xfrm>
        </p:spPr>
        <p:txBody>
          <a:bodyPr>
            <a:normAutofit/>
          </a:bodyPr>
          <a:lstStyle/>
          <a:p>
            <a:r>
              <a:rPr lang="en-US" sz="3000" dirty="0"/>
              <a:t>Observations whose </a:t>
            </a:r>
            <a:r>
              <a:rPr lang="en-US" sz="3000" dirty="0" err="1"/>
              <a:t>studentized</a:t>
            </a:r>
            <a:r>
              <a:rPr lang="en-US" sz="3000" dirty="0"/>
              <a:t> residuals are greater than 3 in absolute value are possible outliers.</a:t>
            </a:r>
          </a:p>
        </p:txBody>
      </p:sp>
      <p:sp>
        <p:nvSpPr>
          <p:cNvPr id="5" name="Slide Number Placeholder 4"/>
          <p:cNvSpPr>
            <a:spLocks noGrp="1"/>
          </p:cNvSpPr>
          <p:nvPr>
            <p:ph type="sldNum" sz="quarter" idx="12"/>
          </p:nvPr>
        </p:nvSpPr>
        <p:spPr/>
        <p:txBody>
          <a:bodyPr/>
          <a:lstStyle/>
          <a:p>
            <a:fld id="{E4FFCA10-EE3F-AF4E-9EA4-E5CA2D91A1E4}" type="slidenum">
              <a:rPr lang="en-US" smtClean="0"/>
              <a:t>35</a:t>
            </a:fld>
            <a:endParaRPr lang="en-US"/>
          </a:p>
        </p:txBody>
      </p:sp>
      <p:pic>
        <p:nvPicPr>
          <p:cNvPr id="6" name="Picture 5"/>
          <p:cNvPicPr>
            <a:picLocks noChangeAspect="1"/>
          </p:cNvPicPr>
          <p:nvPr/>
        </p:nvPicPr>
        <p:blipFill>
          <a:blip r:embed="rId2"/>
          <a:stretch>
            <a:fillRect/>
          </a:stretch>
        </p:blipFill>
        <p:spPr>
          <a:xfrm>
            <a:off x="1534479" y="1980372"/>
            <a:ext cx="9123040" cy="2897256"/>
          </a:xfrm>
          <a:prstGeom prst="rect">
            <a:avLst/>
          </a:prstGeom>
        </p:spPr>
      </p:pic>
    </p:spTree>
    <p:extLst>
      <p:ext uri="{BB962C8B-B14F-4D97-AF65-F5344CB8AC3E}">
        <p14:creationId xmlns:p14="http://schemas.microsoft.com/office/powerpoint/2010/main" val="19692635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High-leverage points (influential points)</a:t>
            </a:r>
          </a:p>
        </p:txBody>
      </p:sp>
      <p:sp>
        <p:nvSpPr>
          <p:cNvPr id="3" name="Content Placeholder 2"/>
          <p:cNvSpPr>
            <a:spLocks noGrp="1"/>
          </p:cNvSpPr>
          <p:nvPr>
            <p:ph idx="1"/>
          </p:nvPr>
        </p:nvSpPr>
        <p:spPr>
          <a:xfrm>
            <a:off x="192024" y="4730496"/>
            <a:ext cx="11484864" cy="1798320"/>
          </a:xfrm>
        </p:spPr>
        <p:txBody>
          <a:bodyPr>
            <a:normAutofit/>
          </a:bodyPr>
          <a:lstStyle/>
          <a:p>
            <a:r>
              <a:rPr lang="en-US" sz="2500" dirty="0"/>
              <a:t>LEFT: Observation 41 is a high leverage point, while 20 is not. The red line is the fit to all the data, and the blue line is the fit with observation 41 removed.</a:t>
            </a:r>
          </a:p>
          <a:p>
            <a:r>
              <a:rPr lang="en-US" sz="2500" dirty="0"/>
              <a:t>CENTER: High leverage</a:t>
            </a:r>
          </a:p>
          <a:p>
            <a:r>
              <a:rPr lang="en-US" sz="2500" dirty="0"/>
              <a:t>RIGHT: Observation 41 has a high leverage and a high residual.</a:t>
            </a:r>
          </a:p>
        </p:txBody>
      </p:sp>
      <p:sp>
        <p:nvSpPr>
          <p:cNvPr id="5" name="Slide Number Placeholder 4"/>
          <p:cNvSpPr>
            <a:spLocks noGrp="1"/>
          </p:cNvSpPr>
          <p:nvPr>
            <p:ph type="sldNum" sz="quarter" idx="12"/>
          </p:nvPr>
        </p:nvSpPr>
        <p:spPr/>
        <p:txBody>
          <a:bodyPr/>
          <a:lstStyle/>
          <a:p>
            <a:fld id="{E4FFCA10-EE3F-AF4E-9EA4-E5CA2D91A1E4}" type="slidenum">
              <a:rPr lang="en-US" smtClean="0"/>
              <a:t>36</a:t>
            </a:fld>
            <a:endParaRPr lang="en-US"/>
          </a:p>
        </p:txBody>
      </p:sp>
      <p:pic>
        <p:nvPicPr>
          <p:cNvPr id="6" name="Picture 5"/>
          <p:cNvPicPr>
            <a:picLocks noChangeAspect="1"/>
          </p:cNvPicPr>
          <p:nvPr/>
        </p:nvPicPr>
        <p:blipFill>
          <a:blip r:embed="rId2"/>
          <a:stretch>
            <a:fillRect/>
          </a:stretch>
        </p:blipFill>
        <p:spPr>
          <a:xfrm>
            <a:off x="1449775" y="1561505"/>
            <a:ext cx="9292450" cy="2881553"/>
          </a:xfrm>
          <a:prstGeom prst="rect">
            <a:avLst/>
          </a:prstGeom>
        </p:spPr>
      </p:pic>
    </p:spTree>
    <p:extLst>
      <p:ext uri="{BB962C8B-B14F-4D97-AF65-F5344CB8AC3E}">
        <p14:creationId xmlns:p14="http://schemas.microsoft.com/office/powerpoint/2010/main" val="28978716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 </a:t>
            </a:r>
          </a:p>
        </p:txBody>
      </p:sp>
      <p:sp>
        <p:nvSpPr>
          <p:cNvPr id="3" name="Content Placeholder 2"/>
          <p:cNvSpPr>
            <a:spLocks noGrp="1"/>
          </p:cNvSpPr>
          <p:nvPr>
            <p:ph idx="1"/>
          </p:nvPr>
        </p:nvSpPr>
        <p:spPr/>
        <p:txBody>
          <a:bodyPr/>
          <a:lstStyle/>
          <a:p>
            <a:r>
              <a:rPr lang="en-US" dirty="0"/>
              <a:t>These observations motivate to come alternative predictive models that can improve the linear model performance.</a:t>
            </a:r>
          </a:p>
          <a:p>
            <a:r>
              <a:rPr lang="en-US" dirty="0"/>
              <a:t>There are 2 reasons we might not prefer to just use the ordinary least squares (OLS) estimates: </a:t>
            </a:r>
            <a:r>
              <a:rPr lang="en-US" i="1" dirty="0">
                <a:solidFill>
                  <a:srgbClr val="00B050"/>
                </a:solidFill>
              </a:rPr>
              <a:t>prediction accuracy</a:t>
            </a:r>
            <a:r>
              <a:rPr lang="en-US" dirty="0"/>
              <a:t> and </a:t>
            </a:r>
            <a:r>
              <a:rPr lang="en-US" i="1" dirty="0">
                <a:solidFill>
                  <a:srgbClr val="00B050"/>
                </a:solidFill>
              </a:rPr>
              <a:t>model interpretability</a:t>
            </a:r>
            <a:r>
              <a:rPr lang="en-US" dirty="0"/>
              <a:t>.</a:t>
            </a:r>
          </a:p>
        </p:txBody>
      </p:sp>
      <p:sp>
        <p:nvSpPr>
          <p:cNvPr id="5" name="Slide Number Placeholder 4"/>
          <p:cNvSpPr>
            <a:spLocks noGrp="1"/>
          </p:cNvSpPr>
          <p:nvPr>
            <p:ph type="sldNum" sz="quarter" idx="12"/>
          </p:nvPr>
        </p:nvSpPr>
        <p:spPr/>
        <p:txBody>
          <a:bodyPr/>
          <a:lstStyle/>
          <a:p>
            <a:fld id="{E4FFCA10-EE3F-AF4E-9EA4-E5CA2D91A1E4}" type="slidenum">
              <a:rPr lang="en-US" smtClean="0"/>
              <a:t>37</a:t>
            </a:fld>
            <a:endParaRPr lang="en-US"/>
          </a:p>
        </p:txBody>
      </p:sp>
    </p:spTree>
    <p:extLst>
      <p:ext uri="{BB962C8B-B14F-4D97-AF65-F5344CB8AC3E}">
        <p14:creationId xmlns:p14="http://schemas.microsoft.com/office/powerpoint/2010/main" val="37493693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Prediction accuracy</a:t>
            </a:r>
          </a:p>
        </p:txBody>
      </p:sp>
      <p:sp>
        <p:nvSpPr>
          <p:cNvPr id="9" name="Slide Number Placeholder 8"/>
          <p:cNvSpPr>
            <a:spLocks noGrp="1"/>
          </p:cNvSpPr>
          <p:nvPr>
            <p:ph type="sldNum" sz="quarter" idx="12"/>
          </p:nvPr>
        </p:nvSpPr>
        <p:spPr/>
        <p:txBody>
          <a:bodyPr/>
          <a:lstStyle/>
          <a:p>
            <a:fld id="{E4FFCA10-EE3F-AF4E-9EA4-E5CA2D91A1E4}" type="slidenum">
              <a:rPr lang="en-US" smtClean="0"/>
              <a:t>38</a:t>
            </a:fld>
            <a:endParaRPr lang="en-US" dirty="0"/>
          </a:p>
        </p:txBody>
      </p:sp>
      <p:sp>
        <p:nvSpPr>
          <p:cNvPr id="4" name="Content Placeholder 3"/>
          <p:cNvSpPr>
            <a:spLocks noGrp="1"/>
          </p:cNvSpPr>
          <p:nvPr>
            <p:ph idx="1"/>
          </p:nvPr>
        </p:nvSpPr>
        <p:spPr/>
        <p:txBody>
          <a:bodyPr>
            <a:normAutofit/>
          </a:bodyPr>
          <a:lstStyle/>
          <a:p>
            <a:r>
              <a:rPr lang="en-US" dirty="0"/>
              <a:t>If n &gt;&gt;p, —that is, if </a:t>
            </a:r>
            <a:r>
              <a:rPr lang="en-US" i="1" dirty="0"/>
              <a:t>n</a:t>
            </a:r>
            <a:r>
              <a:rPr lang="en-US" dirty="0"/>
              <a:t>, the number of observations, is much larger than </a:t>
            </a:r>
            <a:r>
              <a:rPr lang="en-US" i="1" dirty="0"/>
              <a:t>p</a:t>
            </a:r>
            <a:r>
              <a:rPr lang="en-US" dirty="0"/>
              <a:t>, the number of variables—then the least squares estimates tend to also have low variance, and hence will perform well on test observations.</a:t>
            </a:r>
          </a:p>
          <a:p>
            <a:r>
              <a:rPr lang="en-US" dirty="0"/>
              <a:t>But, when </a:t>
            </a:r>
            <a:r>
              <a:rPr lang="en-US" i="1" dirty="0"/>
              <a:t>n ≈ p</a:t>
            </a:r>
            <a:r>
              <a:rPr lang="en-US" dirty="0"/>
              <a:t>, then the least squares fit can have high variance and may result in over fitting and poor estimates on unseen observations</a:t>
            </a:r>
          </a:p>
          <a:p>
            <a:r>
              <a:rPr lang="en-US" dirty="0"/>
              <a:t>And, when </a:t>
            </a:r>
            <a:r>
              <a:rPr lang="en-US" i="1" dirty="0"/>
              <a:t>n &lt; p</a:t>
            </a:r>
            <a:r>
              <a:rPr lang="en-US" dirty="0"/>
              <a:t>, then there is no longer a unique least squares coefficient estimate: the variance is infinite so the method cannot be used at all</a:t>
            </a:r>
          </a:p>
        </p:txBody>
      </p:sp>
    </p:spTree>
    <p:extLst>
      <p:ext uri="{BB962C8B-B14F-4D97-AF65-F5344CB8AC3E}">
        <p14:creationId xmlns:p14="http://schemas.microsoft.com/office/powerpoint/2010/main" val="17708033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Model interpretability</a:t>
            </a:r>
          </a:p>
        </p:txBody>
      </p:sp>
      <p:sp>
        <p:nvSpPr>
          <p:cNvPr id="9" name="Slide Number Placeholder 8"/>
          <p:cNvSpPr>
            <a:spLocks noGrp="1"/>
          </p:cNvSpPr>
          <p:nvPr>
            <p:ph type="sldNum" sz="quarter" idx="12"/>
          </p:nvPr>
        </p:nvSpPr>
        <p:spPr/>
        <p:txBody>
          <a:bodyPr/>
          <a:lstStyle/>
          <a:p>
            <a:fld id="{E4FFCA10-EE3F-AF4E-9EA4-E5CA2D91A1E4}" type="slidenum">
              <a:rPr lang="en-US" smtClean="0"/>
              <a:t>39</a:t>
            </a:fld>
            <a:endParaRPr lang="en-US" dirty="0"/>
          </a:p>
        </p:txBody>
      </p:sp>
      <p:sp>
        <p:nvSpPr>
          <p:cNvPr id="4" name="Content Placeholder 3"/>
          <p:cNvSpPr>
            <a:spLocks noGrp="1"/>
          </p:cNvSpPr>
          <p:nvPr>
            <p:ph idx="1"/>
          </p:nvPr>
        </p:nvSpPr>
        <p:spPr/>
        <p:txBody>
          <a:bodyPr/>
          <a:lstStyle/>
          <a:p>
            <a:r>
              <a:rPr lang="en-US" dirty="0"/>
              <a:t>When we have a large number of predictors</a:t>
            </a:r>
            <a:r>
              <a:rPr lang="en-US" i="1" dirty="0"/>
              <a:t> X </a:t>
            </a:r>
            <a:r>
              <a:rPr lang="en-US" dirty="0"/>
              <a:t>in the model there will generally be many that have little or no effect on </a:t>
            </a:r>
            <a:r>
              <a:rPr lang="en-US" i="1" dirty="0"/>
              <a:t>Y</a:t>
            </a:r>
          </a:p>
          <a:p>
            <a:r>
              <a:rPr lang="en-US" dirty="0"/>
              <a:t>Leaving these variables in the model makes it harder to see the “big picture”, i.e., the effect of the “important variables”.</a:t>
            </a:r>
          </a:p>
          <a:p>
            <a:r>
              <a:rPr lang="en-US" dirty="0"/>
              <a:t>The model would be easier to interpret by removing (i.e. setting the coefficients to zero) the unimportant variables.</a:t>
            </a:r>
          </a:p>
        </p:txBody>
      </p:sp>
    </p:spTree>
    <p:extLst>
      <p:ext uri="{BB962C8B-B14F-4D97-AF65-F5344CB8AC3E}">
        <p14:creationId xmlns:p14="http://schemas.microsoft.com/office/powerpoint/2010/main" val="1157337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56271"/>
            <a:ext cx="12192000" cy="753358"/>
          </a:xfrm>
        </p:spPr>
        <p:txBody>
          <a:bodyPr>
            <a:normAutofit/>
          </a:bodyPr>
          <a:lstStyle/>
          <a:p>
            <a:r>
              <a:rPr lang="en-US" dirty="0"/>
              <a:t>A motivating example about solubility data</a:t>
            </a:r>
          </a:p>
        </p:txBody>
      </p:sp>
      <p:sp>
        <p:nvSpPr>
          <p:cNvPr id="3" name="Content Placeholder 2"/>
          <p:cNvSpPr>
            <a:spLocks noGrp="1"/>
          </p:cNvSpPr>
          <p:nvPr>
            <p:ph idx="1"/>
          </p:nvPr>
        </p:nvSpPr>
        <p:spPr>
          <a:xfrm>
            <a:off x="210312" y="5196840"/>
            <a:ext cx="11064240" cy="1280160"/>
          </a:xfrm>
        </p:spPr>
        <p:txBody>
          <a:bodyPr>
            <a:normAutofit/>
          </a:bodyPr>
          <a:lstStyle/>
          <a:p>
            <a:r>
              <a:rPr lang="en-US" dirty="0"/>
              <a:t>A representation of aspirin, which contains carbon atoms (black balls) and hydrogen (white) and oxygen atoms (red)</a:t>
            </a:r>
          </a:p>
        </p:txBody>
      </p:sp>
      <p:pic>
        <p:nvPicPr>
          <p:cNvPr id="4" name="Picture 3"/>
          <p:cNvPicPr>
            <a:picLocks noChangeAspect="1"/>
          </p:cNvPicPr>
          <p:nvPr/>
        </p:nvPicPr>
        <p:blipFill>
          <a:blip r:embed="rId2"/>
          <a:stretch>
            <a:fillRect/>
          </a:stretch>
        </p:blipFill>
        <p:spPr>
          <a:xfrm>
            <a:off x="3549783" y="1509629"/>
            <a:ext cx="4220709" cy="3580489"/>
          </a:xfrm>
          <a:prstGeom prst="rect">
            <a:avLst/>
          </a:prstGeom>
        </p:spPr>
      </p:pic>
      <p:sp>
        <p:nvSpPr>
          <p:cNvPr id="6" name="Slide Number Placeholder 8">
            <a:extLst>
              <a:ext uri="{FF2B5EF4-FFF2-40B4-BE49-F238E27FC236}">
                <a16:creationId xmlns:a16="http://schemas.microsoft.com/office/drawing/2014/main" id="{765EFB92-BB20-BCCE-893D-D5FBCAEB0A83}"/>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4</a:t>
            </a:fld>
            <a:endParaRPr lang="en-US" dirty="0"/>
          </a:p>
        </p:txBody>
      </p:sp>
    </p:spTree>
    <p:extLst>
      <p:ext uri="{BB962C8B-B14F-4D97-AF65-F5344CB8AC3E}">
        <p14:creationId xmlns:p14="http://schemas.microsoft.com/office/powerpoint/2010/main" val="20635648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Alternatives to least squares</a:t>
            </a:r>
          </a:p>
        </p:txBody>
      </p:sp>
      <p:sp>
        <p:nvSpPr>
          <p:cNvPr id="9" name="Slide Number Placeholder 8"/>
          <p:cNvSpPr>
            <a:spLocks noGrp="1"/>
          </p:cNvSpPr>
          <p:nvPr>
            <p:ph type="sldNum" sz="quarter" idx="12"/>
          </p:nvPr>
        </p:nvSpPr>
        <p:spPr/>
        <p:txBody>
          <a:bodyPr/>
          <a:lstStyle/>
          <a:p>
            <a:fld id="{E4FFCA10-EE3F-AF4E-9EA4-E5CA2D91A1E4}" type="slidenum">
              <a:rPr lang="en-US" smtClean="0"/>
              <a:t>40</a:t>
            </a:fld>
            <a:endParaRPr lang="en-US" dirty="0"/>
          </a:p>
        </p:txBody>
      </p:sp>
      <p:sp>
        <p:nvSpPr>
          <p:cNvPr id="4" name="Content Placeholder 3"/>
          <p:cNvSpPr>
            <a:spLocks noGrp="1"/>
          </p:cNvSpPr>
          <p:nvPr>
            <p:ph idx="1"/>
          </p:nvPr>
        </p:nvSpPr>
        <p:spPr>
          <a:xfrm>
            <a:off x="0" y="1436617"/>
            <a:ext cx="11640312" cy="4664074"/>
          </a:xfrm>
        </p:spPr>
        <p:txBody>
          <a:bodyPr>
            <a:normAutofit fontScale="85000" lnSpcReduction="20000"/>
          </a:bodyPr>
          <a:lstStyle/>
          <a:p>
            <a:r>
              <a:rPr lang="en-US" dirty="0"/>
              <a:t>Subset Selection (</a:t>
            </a:r>
            <a:r>
              <a:rPr lang="en-US" i="1" dirty="0">
                <a:solidFill>
                  <a:srgbClr val="00B050"/>
                </a:solidFill>
              </a:rPr>
              <a:t>Chapter 19</a:t>
            </a:r>
            <a:r>
              <a:rPr lang="en-US" dirty="0"/>
              <a:t>)</a:t>
            </a:r>
          </a:p>
          <a:p>
            <a:pPr lvl="1"/>
            <a:r>
              <a:rPr lang="en-US" dirty="0"/>
              <a:t>Identifying a subset of all p predictors X that we believe to be related to the response Y, and then fitting the model using this subset</a:t>
            </a:r>
          </a:p>
          <a:p>
            <a:pPr lvl="1"/>
            <a:r>
              <a:rPr lang="en-US" dirty="0"/>
              <a:t>E.g. best subset selection and stepwise selection</a:t>
            </a:r>
          </a:p>
          <a:p>
            <a:r>
              <a:rPr lang="en-US" dirty="0"/>
              <a:t>Dimension Reduction</a:t>
            </a:r>
          </a:p>
          <a:p>
            <a:pPr lvl="1"/>
            <a:r>
              <a:rPr lang="en-US" dirty="0"/>
              <a:t>Involves projecting all p predictors into an M-dimensional space where M &lt; p, and then fitting linear regression model</a:t>
            </a:r>
          </a:p>
          <a:p>
            <a:pPr lvl="1"/>
            <a:r>
              <a:rPr lang="en-US" dirty="0"/>
              <a:t>E.g. Principal component regression, partial least squares regression</a:t>
            </a:r>
          </a:p>
          <a:p>
            <a:r>
              <a:rPr lang="en-US" dirty="0"/>
              <a:t>Shrinkage (Penalization)</a:t>
            </a:r>
          </a:p>
          <a:p>
            <a:pPr lvl="1"/>
            <a:r>
              <a:rPr lang="en-US" dirty="0"/>
              <a:t>Involves shrinking the estimates coefficients towards zero</a:t>
            </a:r>
          </a:p>
          <a:p>
            <a:pPr lvl="1"/>
            <a:r>
              <a:rPr lang="en-US" dirty="0"/>
              <a:t>This shrinkage reduces the variance</a:t>
            </a:r>
          </a:p>
          <a:p>
            <a:pPr lvl="1"/>
            <a:r>
              <a:rPr lang="en-US" dirty="0"/>
              <a:t>Some of the coefficients may shrink to exactly zero, and hence shrinkage methods can also perform variable selection</a:t>
            </a:r>
          </a:p>
          <a:p>
            <a:pPr lvl="1"/>
            <a:r>
              <a:rPr lang="en-US" dirty="0"/>
              <a:t>E.g. Lasso or ENET</a:t>
            </a:r>
          </a:p>
          <a:p>
            <a:endParaRPr lang="en-US" dirty="0"/>
          </a:p>
        </p:txBody>
      </p:sp>
    </p:spTree>
    <p:extLst>
      <p:ext uri="{BB962C8B-B14F-4D97-AF65-F5344CB8AC3E}">
        <p14:creationId xmlns:p14="http://schemas.microsoft.com/office/powerpoint/2010/main" val="16236695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Model building </a:t>
            </a:r>
          </a:p>
        </p:txBody>
      </p:sp>
      <p:sp>
        <p:nvSpPr>
          <p:cNvPr id="3" name="Subtitle 2"/>
          <p:cNvSpPr>
            <a:spLocks noGrp="1"/>
          </p:cNvSpPr>
          <p:nvPr>
            <p:ph type="subTitle" idx="1"/>
          </p:nvPr>
        </p:nvSpPr>
        <p:spPr/>
        <p:txBody>
          <a:bodyPr>
            <a:normAutofit/>
          </a:bodyPr>
          <a:lstStyle/>
          <a:p>
            <a:r>
              <a:rPr lang="en-US" dirty="0"/>
              <a:t>Dimension reduction – principal components regression (PCR) and partial least squares (PLS)</a:t>
            </a:r>
          </a:p>
        </p:txBody>
      </p:sp>
      <p:sp>
        <p:nvSpPr>
          <p:cNvPr id="6" name="Slide Number Placeholder 8">
            <a:extLst>
              <a:ext uri="{FF2B5EF4-FFF2-40B4-BE49-F238E27FC236}">
                <a16:creationId xmlns:a16="http://schemas.microsoft.com/office/drawing/2014/main" id="{F1035E1C-EDDB-9EEA-65CB-39EB82B95BD0}"/>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41</a:t>
            </a:fld>
            <a:endParaRPr lang="en-US" dirty="0"/>
          </a:p>
        </p:txBody>
      </p:sp>
    </p:spTree>
    <p:extLst>
      <p:ext uri="{BB962C8B-B14F-4D97-AF65-F5344CB8AC3E}">
        <p14:creationId xmlns:p14="http://schemas.microsoft.com/office/powerpoint/2010/main" val="15387967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Dimension reduction methods</a:t>
            </a:r>
          </a:p>
        </p:txBody>
      </p:sp>
      <p:sp>
        <p:nvSpPr>
          <p:cNvPr id="9" name="Slide Number Placeholder 8"/>
          <p:cNvSpPr>
            <a:spLocks noGrp="1"/>
          </p:cNvSpPr>
          <p:nvPr>
            <p:ph type="sldNum" sz="quarter" idx="12"/>
          </p:nvPr>
        </p:nvSpPr>
        <p:spPr/>
        <p:txBody>
          <a:bodyPr/>
          <a:lstStyle/>
          <a:p>
            <a:fld id="{E4FFCA10-EE3F-AF4E-9EA4-E5CA2D91A1E4}" type="slidenum">
              <a:rPr lang="en-US" smtClean="0"/>
              <a:t>42</a:t>
            </a:fld>
            <a:endParaRPr lang="en-US" dirty="0"/>
          </a:p>
        </p:txBody>
      </p:sp>
      <p:sp>
        <p:nvSpPr>
          <p:cNvPr id="4" name="Content Placeholder 3"/>
          <p:cNvSpPr>
            <a:spLocks noGrp="1"/>
          </p:cNvSpPr>
          <p:nvPr>
            <p:ph idx="1"/>
          </p:nvPr>
        </p:nvSpPr>
        <p:spPr/>
        <p:txBody>
          <a:bodyPr/>
          <a:lstStyle/>
          <a:p>
            <a:r>
              <a:rPr lang="en-US" dirty="0"/>
              <a:t>All of these methods are defined using the original </a:t>
            </a:r>
            <a:r>
              <a:rPr lang="en-US" i="1" dirty="0"/>
              <a:t>p </a:t>
            </a:r>
            <a:r>
              <a:rPr lang="en-US" dirty="0"/>
              <a:t>predictors, </a:t>
            </a:r>
            <a:r>
              <a:rPr lang="en-US" i="1" dirty="0"/>
              <a:t>X</a:t>
            </a:r>
            <a:r>
              <a:rPr lang="en-US" i="1" baseline="-25000" dirty="0"/>
              <a:t>1</a:t>
            </a:r>
            <a:r>
              <a:rPr lang="en-US" i="1" dirty="0"/>
              <a:t>,</a:t>
            </a:r>
            <a:r>
              <a:rPr lang="en-US" dirty="0"/>
              <a:t> . . . , </a:t>
            </a:r>
            <a:r>
              <a:rPr lang="en-US" i="1" dirty="0" err="1"/>
              <a:t>X</a:t>
            </a:r>
            <a:r>
              <a:rPr lang="en-US" i="1" baseline="-25000" dirty="0" err="1"/>
              <a:t>p</a:t>
            </a:r>
            <a:r>
              <a:rPr lang="en-US" dirty="0"/>
              <a:t>.</a:t>
            </a:r>
          </a:p>
          <a:p>
            <a:r>
              <a:rPr lang="en-US" dirty="0"/>
              <a:t>We explore a class of approaches that </a:t>
            </a:r>
            <a:r>
              <a:rPr lang="en-US" i="1" dirty="0"/>
              <a:t>transform</a:t>
            </a:r>
            <a:r>
              <a:rPr lang="en-US" dirty="0"/>
              <a:t> the predictors and then fit a least squares model using the transformed variables. </a:t>
            </a:r>
          </a:p>
          <a:p>
            <a:r>
              <a:rPr lang="en-US" dirty="0"/>
              <a:t>We will refer to these techniques as </a:t>
            </a:r>
            <a:r>
              <a:rPr lang="en-US" i="1" dirty="0"/>
              <a:t>dimension reduction </a:t>
            </a:r>
            <a:r>
              <a:rPr lang="en-US" dirty="0"/>
              <a:t>methods.</a:t>
            </a:r>
          </a:p>
        </p:txBody>
      </p:sp>
    </p:spTree>
    <p:extLst>
      <p:ext uri="{BB962C8B-B14F-4D97-AF65-F5344CB8AC3E}">
        <p14:creationId xmlns:p14="http://schemas.microsoft.com/office/powerpoint/2010/main" val="20748485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Dimension reduction methods</a:t>
            </a:r>
          </a:p>
        </p:txBody>
      </p:sp>
      <p:sp>
        <p:nvSpPr>
          <p:cNvPr id="9" name="Slide Number Placeholder 8"/>
          <p:cNvSpPr>
            <a:spLocks noGrp="1"/>
          </p:cNvSpPr>
          <p:nvPr>
            <p:ph type="sldNum" sz="quarter" idx="12"/>
          </p:nvPr>
        </p:nvSpPr>
        <p:spPr/>
        <p:txBody>
          <a:bodyPr/>
          <a:lstStyle/>
          <a:p>
            <a:fld id="{E4FFCA10-EE3F-AF4E-9EA4-E5CA2D91A1E4}" type="slidenum">
              <a:rPr lang="en-US" smtClean="0"/>
              <a:t>43</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normAutofit fontScale="92500" lnSpcReduction="10000"/>
              </a:bodyPr>
              <a:lstStyle/>
              <a:p>
                <a:r>
                  <a:rPr lang="en-US" dirty="0"/>
                  <a:t>Let </a:t>
                </a:r>
                <a:r>
                  <a:rPr lang="en-US" i="1" dirty="0"/>
                  <a:t>Z</a:t>
                </a:r>
                <a:r>
                  <a:rPr lang="en-US" i="1" baseline="-25000" dirty="0"/>
                  <a:t>1</a:t>
                </a:r>
                <a:r>
                  <a:rPr lang="en-US" i="1" dirty="0"/>
                  <a:t>, </a:t>
                </a:r>
                <a:r>
                  <a:rPr lang="en-US" dirty="0"/>
                  <a:t>...</a:t>
                </a:r>
                <a:r>
                  <a:rPr lang="en-US" i="1" dirty="0"/>
                  <a:t>, Z</a:t>
                </a:r>
                <a:r>
                  <a:rPr lang="en-US" i="1" baseline="-25000" dirty="0"/>
                  <a:t>M</a:t>
                </a:r>
                <a:r>
                  <a:rPr lang="en-US" i="1" dirty="0"/>
                  <a:t> </a:t>
                </a:r>
                <a:r>
                  <a:rPr lang="en-US" dirty="0"/>
                  <a:t>represent </a:t>
                </a:r>
                <a:r>
                  <a:rPr lang="en-US" i="1" dirty="0"/>
                  <a:t>M &lt;p </a:t>
                </a:r>
                <a:r>
                  <a:rPr lang="en-US" dirty="0"/>
                  <a:t>linear combinations of our original </a:t>
                </a:r>
                <a:r>
                  <a:rPr lang="en-US" i="1" dirty="0"/>
                  <a:t>p</a:t>
                </a:r>
                <a:r>
                  <a:rPr lang="en-US" dirty="0"/>
                  <a:t> predictors</a:t>
                </a:r>
                <a:r>
                  <a:rPr lang="en-US" i="1" dirty="0"/>
                  <a:t> X</a:t>
                </a:r>
                <a:r>
                  <a:rPr lang="en-US" i="1" baseline="-25000" dirty="0"/>
                  <a:t>1</a:t>
                </a:r>
                <a:r>
                  <a:rPr lang="en-US" i="1" dirty="0"/>
                  <a:t>, </a:t>
                </a:r>
                <a:r>
                  <a:rPr lang="en-US" dirty="0"/>
                  <a:t>...</a:t>
                </a:r>
                <a:r>
                  <a:rPr lang="en-US" i="1" dirty="0"/>
                  <a:t>, </a:t>
                </a:r>
                <a:r>
                  <a:rPr lang="en-US" i="1" dirty="0" err="1"/>
                  <a:t>X</a:t>
                </a:r>
                <a:r>
                  <a:rPr lang="en-US" i="1" baseline="-25000" dirty="0" err="1"/>
                  <a:t>p</a:t>
                </a:r>
                <a:r>
                  <a:rPr lang="en-US" i="1" dirty="0"/>
                  <a:t>,</a:t>
                </a:r>
                <a:r>
                  <a:rPr lang="en-US" dirty="0"/>
                  <a:t> such that</a:t>
                </a:r>
              </a:p>
              <a:p>
                <a:pPr marL="0" indent="0" algn="ctr">
                  <a:buNone/>
                </a:pPr>
                <a14:m>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𝑍</m:t>
                        </m:r>
                      </m:e>
                      <m:sub>
                        <m:r>
                          <a:rPr lang="en-US" sz="2600" b="0" i="1" smtClean="0">
                            <a:latin typeface="Cambria Math" panose="02040503050406030204" pitchFamily="18" charset="0"/>
                          </a:rPr>
                          <m:t>𝑚</m:t>
                        </m:r>
                      </m:sub>
                    </m:sSub>
                    <m:r>
                      <a:rPr lang="en-US" sz="2600" i="1" smtClean="0">
                        <a:latin typeface="Cambria Math" panose="02040503050406030204" pitchFamily="18" charset="0"/>
                      </a:rPr>
                      <m:t>=</m:t>
                    </m:r>
                    <m:nary>
                      <m:naryPr>
                        <m:chr m:val="∑"/>
                        <m:ctrlPr>
                          <a:rPr lang="en-US" sz="2600" i="1" smtClean="0">
                            <a:latin typeface="Cambria Math" panose="02040503050406030204" pitchFamily="18" charset="0"/>
                          </a:rPr>
                        </m:ctrlPr>
                      </m:naryPr>
                      <m:sub>
                        <m:r>
                          <m:rPr>
                            <m:brk m:alnAt="23"/>
                          </m:rPr>
                          <a:rPr lang="en-US" sz="2600" b="0" i="1" smtClean="0">
                            <a:latin typeface="Cambria Math" panose="02040503050406030204" pitchFamily="18" charset="0"/>
                          </a:rPr>
                          <m:t>𝑗</m:t>
                        </m:r>
                        <m:r>
                          <a:rPr lang="en-US" sz="2600" b="0" i="1" smtClean="0">
                            <a:latin typeface="Cambria Math" panose="02040503050406030204" pitchFamily="18" charset="0"/>
                          </a:rPr>
                          <m:t>=1</m:t>
                        </m:r>
                      </m:sub>
                      <m:sup>
                        <m:r>
                          <a:rPr lang="en-US" sz="2600" b="0" i="1" smtClean="0">
                            <a:latin typeface="Cambria Math" panose="02040503050406030204" pitchFamily="18" charset="0"/>
                          </a:rPr>
                          <m:t>𝑝</m:t>
                        </m:r>
                      </m:sup>
                      <m:e>
                        <m:sSub>
                          <m:sSubPr>
                            <m:ctrlPr>
                              <a:rPr lang="en-US" sz="2600" i="1" smtClean="0">
                                <a:latin typeface="Cambria Math" panose="02040503050406030204" pitchFamily="18" charset="0"/>
                              </a:rPr>
                            </m:ctrlPr>
                          </m:sSubPr>
                          <m:e>
                            <m:r>
                              <m:rPr>
                                <m:sty m:val="p"/>
                              </m:rPr>
                              <a:rPr lang="el-GR" sz="2600" i="1" smtClean="0">
                                <a:latin typeface="Cambria Math" panose="02040503050406030204" pitchFamily="18" charset="0"/>
                              </a:rPr>
                              <m:t>φ</m:t>
                            </m:r>
                          </m:e>
                          <m:sub>
                            <m:r>
                              <a:rPr lang="en-US" sz="2600" b="0" i="1" smtClean="0">
                                <a:latin typeface="Cambria Math" panose="02040503050406030204" pitchFamily="18" charset="0"/>
                              </a:rPr>
                              <m:t>𝑗𝑚</m:t>
                            </m:r>
                          </m:sub>
                        </m:sSub>
                      </m:e>
                    </m:nary>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𝑋</m:t>
                        </m:r>
                      </m:e>
                      <m:sub>
                        <m:r>
                          <a:rPr lang="en-US" sz="2600" b="0" i="1" smtClean="0">
                            <a:latin typeface="Cambria Math" panose="02040503050406030204" pitchFamily="18" charset="0"/>
                          </a:rPr>
                          <m:t>𝑗</m:t>
                        </m:r>
                      </m:sub>
                    </m:sSub>
                    <m:r>
                      <a:rPr lang="en-US" sz="2600" b="0" i="1" smtClean="0">
                        <a:latin typeface="Cambria Math" panose="02040503050406030204" pitchFamily="18" charset="0"/>
                      </a:rPr>
                      <m:t>,     </m:t>
                    </m:r>
                    <m:r>
                      <a:rPr lang="en-US" sz="2600" b="0" i="1" smtClean="0">
                        <a:latin typeface="Cambria Math" panose="02040503050406030204" pitchFamily="18" charset="0"/>
                      </a:rPr>
                      <m:t>𝑚</m:t>
                    </m:r>
                    <m:r>
                      <a:rPr lang="en-US" sz="2600" b="0" i="1" smtClean="0">
                        <a:latin typeface="Cambria Math" panose="02040503050406030204" pitchFamily="18" charset="0"/>
                      </a:rPr>
                      <m:t>=1, 2, …, </m:t>
                    </m:r>
                    <m:r>
                      <a:rPr lang="en-US" sz="2600" b="0" i="1" smtClean="0">
                        <a:latin typeface="Cambria Math" panose="02040503050406030204" pitchFamily="18" charset="0"/>
                      </a:rPr>
                      <m:t>𝑀</m:t>
                    </m:r>
                  </m:oMath>
                </a14:m>
                <a:r>
                  <a:rPr lang="en-US" sz="2600" dirty="0"/>
                  <a:t>,</a:t>
                </a:r>
              </a:p>
              <a:p>
                <a:r>
                  <a:rPr lang="en-US" dirty="0"/>
                  <a:t>We can then fit the linear regression model</a:t>
                </a:r>
              </a:p>
              <a:p>
                <a:pPr marL="0" indent="0" algn="ctr">
                  <a:buNone/>
                </a:pPr>
                <a14:m>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𝑦</m:t>
                        </m:r>
                      </m:e>
                      <m:sub>
                        <m:r>
                          <a:rPr lang="en-US" sz="2600" b="0" i="1" smtClean="0">
                            <a:latin typeface="Cambria Math" panose="02040503050406030204" pitchFamily="18" charset="0"/>
                          </a:rPr>
                          <m:t>𝑖</m:t>
                        </m:r>
                      </m:sub>
                    </m:sSub>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m:rPr>
                            <m:sty m:val="p"/>
                          </m:rPr>
                          <a:rPr lang="el-GR" sz="2600" i="1">
                            <a:latin typeface="Cambria Math" panose="02040503050406030204" pitchFamily="18" charset="0"/>
                          </a:rPr>
                          <m:t>θ</m:t>
                        </m:r>
                      </m:e>
                      <m:sub>
                        <m:r>
                          <a:rPr lang="en-US" sz="2600" b="0" i="1" smtClean="0">
                            <a:latin typeface="Cambria Math" panose="02040503050406030204" pitchFamily="18" charset="0"/>
                          </a:rPr>
                          <m:t>0</m:t>
                        </m:r>
                      </m:sub>
                    </m:sSub>
                    <m:r>
                      <a:rPr lang="en-US" sz="2600" b="0" i="1" smtClean="0">
                        <a:latin typeface="Cambria Math" panose="02040503050406030204" pitchFamily="18" charset="0"/>
                      </a:rPr>
                      <m:t>+</m:t>
                    </m:r>
                    <m:nary>
                      <m:naryPr>
                        <m:chr m:val="∑"/>
                        <m:ctrlPr>
                          <a:rPr lang="en-US" sz="2600" i="1">
                            <a:latin typeface="Cambria Math" panose="02040503050406030204" pitchFamily="18" charset="0"/>
                          </a:rPr>
                        </m:ctrlPr>
                      </m:naryPr>
                      <m:sub>
                        <m:r>
                          <m:rPr>
                            <m:brk m:alnAt="23"/>
                          </m:rPr>
                          <a:rPr lang="en-US" sz="2600" b="0" i="1" smtClean="0">
                            <a:latin typeface="Cambria Math" panose="02040503050406030204" pitchFamily="18" charset="0"/>
                          </a:rPr>
                          <m:t>𝑖</m:t>
                        </m:r>
                        <m:r>
                          <a:rPr lang="en-US" sz="2600" i="1">
                            <a:latin typeface="Cambria Math" panose="02040503050406030204" pitchFamily="18" charset="0"/>
                          </a:rPr>
                          <m:t>=1</m:t>
                        </m:r>
                      </m:sub>
                      <m:sup>
                        <m:r>
                          <a:rPr lang="en-US" sz="2600" b="0" i="1" smtClean="0">
                            <a:latin typeface="Cambria Math" panose="02040503050406030204" pitchFamily="18" charset="0"/>
                          </a:rPr>
                          <m:t>𝑀</m:t>
                        </m:r>
                      </m:sup>
                      <m:e>
                        <m:sSub>
                          <m:sSubPr>
                            <m:ctrlPr>
                              <a:rPr lang="en-US" sz="2600" i="1">
                                <a:latin typeface="Cambria Math" panose="02040503050406030204" pitchFamily="18" charset="0"/>
                              </a:rPr>
                            </m:ctrlPr>
                          </m:sSubPr>
                          <m:e>
                            <m:r>
                              <m:rPr>
                                <m:sty m:val="p"/>
                              </m:rPr>
                              <a:rPr lang="el-GR" sz="2600" i="1">
                                <a:latin typeface="Cambria Math" panose="02040503050406030204" pitchFamily="18" charset="0"/>
                              </a:rPr>
                              <m:t>θ</m:t>
                            </m:r>
                          </m:e>
                          <m:sub>
                            <m:r>
                              <a:rPr lang="en-US" sz="2600" i="1">
                                <a:latin typeface="Cambria Math" panose="02040503050406030204" pitchFamily="18" charset="0"/>
                              </a:rPr>
                              <m:t>𝑚</m:t>
                            </m:r>
                          </m:sub>
                        </m:sSub>
                      </m:e>
                    </m:nary>
                    <m:sSub>
                      <m:sSubPr>
                        <m:ctrlPr>
                          <a:rPr lang="en-US" sz="2600" i="1">
                            <a:latin typeface="Cambria Math" panose="02040503050406030204" pitchFamily="18" charset="0"/>
                          </a:rPr>
                        </m:ctrlPr>
                      </m:sSubPr>
                      <m:e>
                        <m:r>
                          <a:rPr lang="en-US" sz="2600" b="0" i="1" smtClean="0">
                            <a:latin typeface="Cambria Math" panose="02040503050406030204" pitchFamily="18" charset="0"/>
                          </a:rPr>
                          <m:t>𝑍</m:t>
                        </m:r>
                      </m:e>
                      <m:sub>
                        <m:r>
                          <a:rPr lang="en-US" sz="2600" b="0" i="1" smtClean="0">
                            <a:latin typeface="Cambria Math" panose="02040503050406030204" pitchFamily="18" charset="0"/>
                          </a:rPr>
                          <m:t>𝑖𝑚</m:t>
                        </m:r>
                      </m:sub>
                    </m:sSub>
                    <m:r>
                      <a:rPr lang="en-US" sz="2600" b="0" i="1" smtClean="0">
                        <a:latin typeface="Cambria Math" panose="02040503050406030204" pitchFamily="18" charset="0"/>
                      </a:rPr>
                      <m:t>,      </m:t>
                    </m:r>
                    <m:r>
                      <a:rPr lang="en-US" sz="2600" b="0" i="1" smtClean="0">
                        <a:latin typeface="Cambria Math" panose="02040503050406030204" pitchFamily="18" charset="0"/>
                      </a:rPr>
                      <m:t>𝑖</m:t>
                    </m:r>
                    <m:r>
                      <a:rPr lang="en-US" sz="2600" b="0" i="1" smtClean="0">
                        <a:latin typeface="Cambria Math" panose="02040503050406030204" pitchFamily="18" charset="0"/>
                      </a:rPr>
                      <m:t>=1,…,</m:t>
                    </m:r>
                    <m:r>
                      <a:rPr lang="en-US" sz="2600" b="0" i="1" smtClean="0">
                        <a:latin typeface="Cambria Math" panose="02040503050406030204" pitchFamily="18" charset="0"/>
                      </a:rPr>
                      <m:t>𝑛</m:t>
                    </m:r>
                  </m:oMath>
                </a14:m>
                <a:r>
                  <a:rPr lang="en-US" sz="2600" dirty="0"/>
                  <a:t>,</a:t>
                </a:r>
              </a:p>
              <a:p>
                <a:pPr marL="0" indent="0">
                  <a:buNone/>
                </a:pPr>
                <a:r>
                  <a:rPr lang="en-US" dirty="0"/>
                  <a:t>using ordinary least squares. </a:t>
                </a:r>
              </a:p>
              <a:p>
                <a:r>
                  <a:rPr lang="en-US" dirty="0"/>
                  <a:t>The dimension of the problem has been reduced from </a:t>
                </a:r>
                <a:r>
                  <a:rPr lang="en-US" i="1" dirty="0"/>
                  <a:t>p +1 </a:t>
                </a:r>
                <a:r>
                  <a:rPr lang="en-US" dirty="0"/>
                  <a:t>to </a:t>
                </a:r>
                <a:r>
                  <a:rPr lang="en-US" i="1" dirty="0"/>
                  <a:t>M+1</a:t>
                </a:r>
                <a:r>
                  <a:rPr lang="en-US" dirty="0"/>
                  <a:t>, where </a:t>
                </a:r>
                <a:r>
                  <a:rPr lang="en-US" i="1" dirty="0"/>
                  <a:t>M &lt; p</a:t>
                </a:r>
                <a:r>
                  <a:rPr lang="en-US" dirty="0"/>
                  <a:t>.</a:t>
                </a:r>
              </a:p>
              <a:p>
                <a:r>
                  <a:rPr lang="en-US" dirty="0"/>
                  <a:t>With appropriate choices of </a:t>
                </a:r>
                <a14:m>
                  <m:oMath xmlns:m="http://schemas.openxmlformats.org/officeDocument/2006/math">
                    <m:sSub>
                      <m:sSubPr>
                        <m:ctrlPr>
                          <a:rPr lang="en-US" sz="3200" i="1" smtClean="0">
                            <a:latin typeface="Cambria Math" panose="02040503050406030204" pitchFamily="18" charset="0"/>
                          </a:rPr>
                        </m:ctrlPr>
                      </m:sSubPr>
                      <m:e>
                        <m:r>
                          <m:rPr>
                            <m:sty m:val="p"/>
                          </m:rPr>
                          <a:rPr lang="el-GR" sz="3200" i="1" smtClean="0">
                            <a:latin typeface="Cambria Math" panose="02040503050406030204" pitchFamily="18" charset="0"/>
                          </a:rPr>
                          <m:t>φ</m:t>
                        </m:r>
                      </m:e>
                      <m:sub>
                        <m:r>
                          <a:rPr lang="en-US" sz="3200" b="0" i="1" smtClean="0">
                            <a:latin typeface="Cambria Math" panose="02040503050406030204" pitchFamily="18" charset="0"/>
                          </a:rPr>
                          <m:t>𝑗𝑚</m:t>
                        </m:r>
                      </m:sub>
                    </m:sSub>
                  </m:oMath>
                </a14:m>
                <a:r>
                  <a:rPr lang="en-US" dirty="0"/>
                  <a:t>, the </a:t>
                </a:r>
                <a:r>
                  <a:rPr lang="en-US" i="1" dirty="0">
                    <a:solidFill>
                      <a:srgbClr val="92D050"/>
                    </a:solidFill>
                  </a:rPr>
                  <a:t>dimension reduction </a:t>
                </a:r>
                <a:r>
                  <a:rPr lang="en-US" dirty="0"/>
                  <a:t>procedure can often outperform OLS regression </a:t>
                </a:r>
              </a:p>
              <a:p>
                <a:endParaRPr lang="en-US" dirty="0"/>
              </a:p>
              <a:p>
                <a:pPr marL="0" indent="0" algn="ctr">
                  <a:buNone/>
                </a:pPr>
                <a:endParaRPr lang="en-US" sz="2400"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a:blip r:embed="rId2"/>
                <a:stretch>
                  <a:fillRect l="-1150" t="-3504" r="-800" b="-3504"/>
                </a:stretch>
              </a:blipFill>
            </p:spPr>
            <p:txBody>
              <a:bodyPr/>
              <a:lstStyle/>
              <a:p>
                <a:r>
                  <a:rPr lang="en-US">
                    <a:noFill/>
                  </a:rPr>
                  <a:t> </a:t>
                </a:r>
              </a:p>
            </p:txBody>
          </p:sp>
        </mc:Fallback>
      </mc:AlternateContent>
    </p:spTree>
    <p:extLst>
      <p:ext uri="{BB962C8B-B14F-4D97-AF65-F5344CB8AC3E}">
        <p14:creationId xmlns:p14="http://schemas.microsoft.com/office/powerpoint/2010/main" val="3484029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Principal components regression (PCR)</a:t>
            </a:r>
          </a:p>
        </p:txBody>
      </p:sp>
      <p:sp>
        <p:nvSpPr>
          <p:cNvPr id="9" name="Slide Number Placeholder 8"/>
          <p:cNvSpPr>
            <a:spLocks noGrp="1"/>
          </p:cNvSpPr>
          <p:nvPr>
            <p:ph type="sldNum" sz="quarter" idx="12"/>
          </p:nvPr>
        </p:nvSpPr>
        <p:spPr/>
        <p:txBody>
          <a:bodyPr/>
          <a:lstStyle/>
          <a:p>
            <a:fld id="{E4FFCA10-EE3F-AF4E-9EA4-E5CA2D91A1E4}" type="slidenum">
              <a:rPr lang="en-US" smtClean="0"/>
              <a:t>44</a:t>
            </a:fld>
            <a:endParaRPr lang="en-US" dirty="0"/>
          </a:p>
        </p:txBody>
      </p:sp>
      <p:sp>
        <p:nvSpPr>
          <p:cNvPr id="4" name="Content Placeholder 3"/>
          <p:cNvSpPr>
            <a:spLocks noGrp="1"/>
          </p:cNvSpPr>
          <p:nvPr>
            <p:ph idx="1"/>
          </p:nvPr>
        </p:nvSpPr>
        <p:spPr/>
        <p:txBody>
          <a:bodyPr>
            <a:normAutofit lnSpcReduction="10000"/>
          </a:bodyPr>
          <a:lstStyle/>
          <a:p>
            <a:r>
              <a:rPr lang="en-US" dirty="0"/>
              <a:t>We apply principal components analysis (PCA) (Chapter 3) to define the linear combinations of the predictors, for use in our regression.</a:t>
            </a:r>
          </a:p>
          <a:p>
            <a:r>
              <a:rPr lang="en-US" dirty="0"/>
              <a:t>The first principal component (PC) is the (normalized) linear combination of the variables with the largest variance.</a:t>
            </a:r>
          </a:p>
          <a:p>
            <a:r>
              <a:rPr lang="en-US" dirty="0"/>
              <a:t>The second PC has the second largest variance and is uncorrelated with the first.</a:t>
            </a:r>
          </a:p>
          <a:p>
            <a:r>
              <a:rPr lang="en-US" dirty="0"/>
              <a:t>And so on.</a:t>
            </a:r>
          </a:p>
          <a:p>
            <a:r>
              <a:rPr lang="en-US" dirty="0"/>
              <a:t>Hence with many correlated original variables, we replace them with a small set of uncorrelated PCs that capture their joint variation.</a:t>
            </a:r>
          </a:p>
        </p:txBody>
      </p:sp>
    </p:spTree>
    <p:extLst>
      <p:ext uri="{BB962C8B-B14F-4D97-AF65-F5344CB8AC3E}">
        <p14:creationId xmlns:p14="http://schemas.microsoft.com/office/powerpoint/2010/main" val="6206615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Application to PCR</a:t>
            </a:r>
          </a:p>
        </p:txBody>
      </p:sp>
      <p:sp>
        <p:nvSpPr>
          <p:cNvPr id="9" name="Slide Number Placeholder 8"/>
          <p:cNvSpPr>
            <a:spLocks noGrp="1"/>
          </p:cNvSpPr>
          <p:nvPr>
            <p:ph type="sldNum" sz="quarter" idx="12"/>
          </p:nvPr>
        </p:nvSpPr>
        <p:spPr/>
        <p:txBody>
          <a:bodyPr/>
          <a:lstStyle/>
          <a:p>
            <a:fld id="{E4FFCA10-EE3F-AF4E-9EA4-E5CA2D91A1E4}" type="slidenum">
              <a:rPr lang="en-US" smtClean="0"/>
              <a:t>45</a:t>
            </a:fld>
            <a:endParaRPr lang="en-US" dirty="0"/>
          </a:p>
        </p:txBody>
      </p:sp>
      <p:sp>
        <p:nvSpPr>
          <p:cNvPr id="4" name="Content Placeholder 3"/>
          <p:cNvSpPr>
            <a:spLocks noGrp="1"/>
          </p:cNvSpPr>
          <p:nvPr>
            <p:ph idx="1"/>
          </p:nvPr>
        </p:nvSpPr>
        <p:spPr/>
        <p:txBody>
          <a:bodyPr>
            <a:normAutofit lnSpcReduction="10000"/>
          </a:bodyPr>
          <a:lstStyle/>
          <a:p>
            <a:r>
              <a:rPr lang="en-US" dirty="0"/>
              <a:t>The PCR approach involves constructing the first </a:t>
            </a:r>
            <a:r>
              <a:rPr lang="en-US" i="1" dirty="0"/>
              <a:t>M &lt;p </a:t>
            </a:r>
            <a:r>
              <a:rPr lang="en-US" dirty="0"/>
              <a:t>PCs, </a:t>
            </a:r>
            <a:r>
              <a:rPr lang="en-US" i="1" dirty="0"/>
              <a:t>Z</a:t>
            </a:r>
            <a:r>
              <a:rPr lang="en-US" i="1" baseline="-25000" dirty="0"/>
              <a:t>1</a:t>
            </a:r>
            <a:r>
              <a:rPr lang="en-US" i="1" dirty="0"/>
              <a:t>, ..., Z</a:t>
            </a:r>
            <a:r>
              <a:rPr lang="en-US" i="1" baseline="-25000" dirty="0"/>
              <a:t>M</a:t>
            </a:r>
            <a:r>
              <a:rPr lang="en-US" i="1" dirty="0"/>
              <a:t> </a:t>
            </a:r>
            <a:r>
              <a:rPr lang="en-US" dirty="0"/>
              <a:t>, and then using these components as the predictors in a linear regression model that is fit using least squares.</a:t>
            </a:r>
          </a:p>
          <a:p>
            <a:r>
              <a:rPr lang="en-US" dirty="0"/>
              <a:t>If the assumption underlying PCR holds, by estimating only M &lt;p coefficients we can mitigate overfitting.</a:t>
            </a:r>
          </a:p>
          <a:p>
            <a:r>
              <a:rPr lang="en-US" dirty="0"/>
              <a:t>When performing PCR, we generally recommend standardizing each predictor prior to generating the PCs. This standardization ensures that all variables are on the same scale.</a:t>
            </a:r>
          </a:p>
          <a:p>
            <a:endParaRPr lang="en-US" dirty="0"/>
          </a:p>
          <a:p>
            <a:r>
              <a:rPr lang="en-US" dirty="0">
                <a:solidFill>
                  <a:srgbClr val="FF0000"/>
                </a:solidFill>
              </a:rPr>
              <a:t>Remark: we choose M by using cross-validation</a:t>
            </a:r>
          </a:p>
        </p:txBody>
      </p:sp>
    </p:spTree>
    <p:extLst>
      <p:ext uri="{BB962C8B-B14F-4D97-AF65-F5344CB8AC3E}">
        <p14:creationId xmlns:p14="http://schemas.microsoft.com/office/powerpoint/2010/main" val="641462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Potential problems of PCR</a:t>
            </a:r>
          </a:p>
        </p:txBody>
      </p:sp>
      <p:sp>
        <p:nvSpPr>
          <p:cNvPr id="9" name="Slide Number Placeholder 8"/>
          <p:cNvSpPr>
            <a:spLocks noGrp="1"/>
          </p:cNvSpPr>
          <p:nvPr>
            <p:ph type="sldNum" sz="quarter" idx="12"/>
          </p:nvPr>
        </p:nvSpPr>
        <p:spPr/>
        <p:txBody>
          <a:bodyPr/>
          <a:lstStyle/>
          <a:p>
            <a:fld id="{E4FFCA10-EE3F-AF4E-9EA4-E5CA2D91A1E4}" type="slidenum">
              <a:rPr lang="en-US" smtClean="0"/>
              <a:t>46</a:t>
            </a:fld>
            <a:endParaRPr lang="en-US" dirty="0"/>
          </a:p>
        </p:txBody>
      </p:sp>
      <p:sp>
        <p:nvSpPr>
          <p:cNvPr id="4" name="Content Placeholder 3"/>
          <p:cNvSpPr>
            <a:spLocks noGrp="1"/>
          </p:cNvSpPr>
          <p:nvPr>
            <p:ph idx="1"/>
          </p:nvPr>
        </p:nvSpPr>
        <p:spPr>
          <a:xfrm>
            <a:off x="109728" y="1600200"/>
            <a:ext cx="11329416" cy="4876800"/>
          </a:xfrm>
        </p:spPr>
        <p:txBody>
          <a:bodyPr>
            <a:normAutofit/>
          </a:bodyPr>
          <a:lstStyle/>
          <a:p>
            <a:r>
              <a:rPr lang="en-US" dirty="0"/>
              <a:t>PCR is an </a:t>
            </a:r>
            <a:r>
              <a:rPr lang="en-US" i="1" dirty="0"/>
              <a:t>unsupervised</a:t>
            </a:r>
            <a:r>
              <a:rPr lang="en-US" dirty="0"/>
              <a:t> procedure for dealing with problems with inherently highly correlated predictors or problems with more predictors than observations (i.e., n &lt; p)</a:t>
            </a:r>
          </a:p>
          <a:p>
            <a:r>
              <a:rPr lang="en-US" dirty="0"/>
              <a:t> New predictors produced by PCA may not explain the response, since PCA only summarizes this relationship of the predictors using the direction of maximal variability of the predictors.</a:t>
            </a:r>
          </a:p>
          <a:p>
            <a:r>
              <a:rPr lang="en-US" dirty="0"/>
              <a:t>In other words, PCA does not consider any aspects of the response when it selects its components for new predictors. </a:t>
            </a:r>
          </a:p>
        </p:txBody>
      </p:sp>
    </p:spTree>
    <p:extLst>
      <p:ext uri="{BB962C8B-B14F-4D97-AF65-F5344CB8AC3E}">
        <p14:creationId xmlns:p14="http://schemas.microsoft.com/office/powerpoint/2010/main" val="3316845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a:t>
            </a:r>
          </a:p>
        </p:txBody>
      </p:sp>
      <p:sp>
        <p:nvSpPr>
          <p:cNvPr id="9" name="Slide Number Placeholder 8"/>
          <p:cNvSpPr>
            <a:spLocks noGrp="1"/>
          </p:cNvSpPr>
          <p:nvPr>
            <p:ph type="sldNum" sz="quarter" idx="12"/>
          </p:nvPr>
        </p:nvSpPr>
        <p:spPr/>
        <p:txBody>
          <a:bodyPr/>
          <a:lstStyle/>
          <a:p>
            <a:fld id="{E4FFCA10-EE3F-AF4E-9EA4-E5CA2D91A1E4}" type="slidenum">
              <a:rPr lang="en-US" smtClean="0"/>
              <a:t>47</a:t>
            </a:fld>
            <a:endParaRPr lang="en-US" dirty="0"/>
          </a:p>
        </p:txBody>
      </p:sp>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64080" y="1046605"/>
            <a:ext cx="8229600" cy="4406950"/>
          </a:xfrm>
        </p:spPr>
      </p:pic>
      <p:sp>
        <p:nvSpPr>
          <p:cNvPr id="5" name="Oval 4"/>
          <p:cNvSpPr/>
          <p:nvPr/>
        </p:nvSpPr>
        <p:spPr>
          <a:xfrm>
            <a:off x="8961120" y="4230624"/>
            <a:ext cx="1066800" cy="56388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p:cNvSpPr/>
          <p:nvPr/>
        </p:nvSpPr>
        <p:spPr>
          <a:xfrm>
            <a:off x="457200" y="5485143"/>
            <a:ext cx="10018776" cy="707886"/>
          </a:xfrm>
          <a:prstGeom prst="rect">
            <a:avLst/>
          </a:prstGeom>
        </p:spPr>
        <p:txBody>
          <a:bodyPr wrap="square">
            <a:spAutoFit/>
          </a:bodyPr>
          <a:lstStyle/>
          <a:p>
            <a:r>
              <a:rPr lang="en-US" sz="2000" b="1" dirty="0"/>
              <a:t>Left</a:t>
            </a:r>
            <a:r>
              <a:rPr lang="en-US" sz="2000" dirty="0"/>
              <a:t>: A scatter plot of the two predictors shows the direction of the ﬁrst principal component. </a:t>
            </a:r>
            <a:r>
              <a:rPr lang="en-US" sz="2000" b="1" dirty="0"/>
              <a:t>Right</a:t>
            </a:r>
            <a:r>
              <a:rPr lang="en-US" sz="2000" dirty="0"/>
              <a:t>: The ﬁrst PCA direction contains no predictive information for the response.</a:t>
            </a:r>
          </a:p>
        </p:txBody>
      </p:sp>
    </p:spTree>
    <p:extLst>
      <p:ext uri="{BB962C8B-B14F-4D97-AF65-F5344CB8AC3E}">
        <p14:creationId xmlns:p14="http://schemas.microsoft.com/office/powerpoint/2010/main" val="135859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Partial least squares (PLS)</a:t>
            </a:r>
          </a:p>
        </p:txBody>
      </p:sp>
      <p:sp>
        <p:nvSpPr>
          <p:cNvPr id="9" name="Slide Number Placeholder 8"/>
          <p:cNvSpPr>
            <a:spLocks noGrp="1"/>
          </p:cNvSpPr>
          <p:nvPr>
            <p:ph type="sldNum" sz="quarter" idx="12"/>
          </p:nvPr>
        </p:nvSpPr>
        <p:spPr/>
        <p:txBody>
          <a:bodyPr/>
          <a:lstStyle/>
          <a:p>
            <a:fld id="{E4FFCA10-EE3F-AF4E-9EA4-E5CA2D91A1E4}" type="slidenum">
              <a:rPr lang="en-US" smtClean="0"/>
              <a:t>48</a:t>
            </a:fld>
            <a:endParaRPr lang="en-US" dirty="0"/>
          </a:p>
        </p:txBody>
      </p:sp>
      <p:sp>
        <p:nvSpPr>
          <p:cNvPr id="4" name="Content Placeholder 3"/>
          <p:cNvSpPr>
            <a:spLocks noGrp="1"/>
          </p:cNvSpPr>
          <p:nvPr>
            <p:ph idx="1"/>
          </p:nvPr>
        </p:nvSpPr>
        <p:spPr>
          <a:xfrm>
            <a:off x="0" y="1511303"/>
            <a:ext cx="12192000" cy="4527467"/>
          </a:xfrm>
        </p:spPr>
        <p:txBody>
          <a:bodyPr>
            <a:normAutofit fontScale="92500" lnSpcReduction="10000"/>
          </a:bodyPr>
          <a:lstStyle/>
          <a:p>
            <a:r>
              <a:rPr lang="en-US" dirty="0"/>
              <a:t>PCR identifies PCs in an </a:t>
            </a:r>
            <a:r>
              <a:rPr lang="en-US" i="1" dirty="0"/>
              <a:t>unsupervised</a:t>
            </a:r>
            <a:r>
              <a:rPr lang="en-US" dirty="0"/>
              <a:t> way, since the response </a:t>
            </a:r>
            <a:r>
              <a:rPr lang="en-US" i="1" dirty="0"/>
              <a:t>Y</a:t>
            </a:r>
            <a:r>
              <a:rPr lang="en-US" dirty="0"/>
              <a:t> is not used to help determine the PC directions.</a:t>
            </a:r>
          </a:p>
          <a:p>
            <a:r>
              <a:rPr lang="en-US" dirty="0"/>
              <a:t>PCR suffers from a</a:t>
            </a:r>
            <a:r>
              <a:rPr lang="en-US" dirty="0">
                <a:solidFill>
                  <a:srgbClr val="FF0000"/>
                </a:solidFill>
              </a:rPr>
              <a:t> drawback</a:t>
            </a:r>
            <a:r>
              <a:rPr lang="en-US" dirty="0"/>
              <a:t>: there is no guarantee that the directions that best explain the predictors will also be the best directions to use for predicting the response.</a:t>
            </a:r>
          </a:p>
          <a:p>
            <a:r>
              <a:rPr lang="en-US" dirty="0"/>
              <a:t>PLS is a supervised alternative to PCR. It makes use of </a:t>
            </a:r>
            <a:r>
              <a:rPr lang="en-US" i="1" dirty="0"/>
              <a:t>Y</a:t>
            </a:r>
            <a:r>
              <a:rPr lang="en-US" dirty="0"/>
              <a:t> in order to identify new features that not only approximate the old features well, but also that are related to the response.</a:t>
            </a:r>
          </a:p>
          <a:p>
            <a:r>
              <a:rPr lang="en-US" dirty="0"/>
              <a:t>Roughly speaking, the PLS approach attempts to find the new features </a:t>
            </a:r>
            <a:r>
              <a:rPr lang="en-US" i="1" dirty="0"/>
              <a:t>Z</a:t>
            </a:r>
            <a:r>
              <a:rPr lang="en-US" i="1" baseline="-25000" dirty="0"/>
              <a:t>1</a:t>
            </a:r>
            <a:r>
              <a:rPr lang="en-US" i="1" dirty="0"/>
              <a:t>, ..., Z</a:t>
            </a:r>
            <a:r>
              <a:rPr lang="en-US" i="1" baseline="-25000" dirty="0"/>
              <a:t>M</a:t>
            </a:r>
            <a:r>
              <a:rPr lang="en-US" i="1" dirty="0"/>
              <a:t> </a:t>
            </a:r>
            <a:r>
              <a:rPr lang="en-US" dirty="0"/>
              <a:t>that help explain both </a:t>
            </a:r>
            <a:r>
              <a:rPr lang="en-US" i="1" dirty="0"/>
              <a:t>Y</a:t>
            </a:r>
            <a:r>
              <a:rPr lang="en-US" dirty="0"/>
              <a:t> and </a:t>
            </a:r>
            <a:r>
              <a:rPr lang="en-US" i="1" dirty="0"/>
              <a:t>X</a:t>
            </a:r>
            <a:r>
              <a:rPr lang="en-US" dirty="0"/>
              <a:t>.</a:t>
            </a:r>
          </a:p>
        </p:txBody>
      </p:sp>
    </p:spTree>
    <p:extLst>
      <p:ext uri="{BB962C8B-B14F-4D97-AF65-F5344CB8AC3E}">
        <p14:creationId xmlns:p14="http://schemas.microsoft.com/office/powerpoint/2010/main" val="19818143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diagram depicting the structure of a PLS model</a:t>
            </a:r>
          </a:p>
        </p:txBody>
      </p:sp>
      <p:sp>
        <p:nvSpPr>
          <p:cNvPr id="9" name="Slide Number Placeholder 8"/>
          <p:cNvSpPr>
            <a:spLocks noGrp="1"/>
          </p:cNvSpPr>
          <p:nvPr>
            <p:ph type="sldNum" sz="quarter" idx="12"/>
          </p:nvPr>
        </p:nvSpPr>
        <p:spPr/>
        <p:txBody>
          <a:bodyPr/>
          <a:lstStyle/>
          <a:p>
            <a:fld id="{E4FFCA10-EE3F-AF4E-9EA4-E5CA2D91A1E4}" type="slidenum">
              <a:rPr lang="en-US" smtClean="0"/>
              <a:t>49</a:t>
            </a:fld>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1982" y="1602393"/>
            <a:ext cx="5396719" cy="4415495"/>
          </a:xfrm>
        </p:spPr>
      </p:pic>
    </p:spTree>
    <p:extLst>
      <p:ext uri="{BB962C8B-B14F-4D97-AF65-F5344CB8AC3E}">
        <p14:creationId xmlns:p14="http://schemas.microsoft.com/office/powerpoint/2010/main" val="2249902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70510"/>
            <a:ext cx="12192000" cy="753358"/>
          </a:xfrm>
        </p:spPr>
        <p:txBody>
          <a:bodyPr>
            <a:normAutofit/>
          </a:bodyPr>
          <a:lstStyle/>
          <a:p>
            <a:r>
              <a:rPr lang="en-US" dirty="0"/>
              <a:t>A motivating example about solubility data</a:t>
            </a:r>
          </a:p>
        </p:txBody>
      </p:sp>
      <p:sp>
        <p:nvSpPr>
          <p:cNvPr id="3" name="Content Placeholder 2"/>
          <p:cNvSpPr>
            <a:spLocks noGrp="1"/>
          </p:cNvSpPr>
          <p:nvPr>
            <p:ph idx="1"/>
          </p:nvPr>
        </p:nvSpPr>
        <p:spPr>
          <a:xfrm>
            <a:off x="146304" y="1618488"/>
            <a:ext cx="11640312" cy="5148072"/>
          </a:xfrm>
        </p:spPr>
        <p:txBody>
          <a:bodyPr>
            <a:normAutofit/>
          </a:bodyPr>
          <a:lstStyle/>
          <a:p>
            <a:r>
              <a:rPr lang="en-US" sz="2800" dirty="0"/>
              <a:t>We collect several quantitative measurements, called as </a:t>
            </a:r>
            <a:r>
              <a:rPr lang="en-US" sz="2800" i="1" dirty="0"/>
              <a:t>chemical descriptors.</a:t>
            </a:r>
            <a:endParaRPr lang="en-US" sz="2800" dirty="0"/>
          </a:p>
          <a:p>
            <a:r>
              <a:rPr lang="en-US" sz="2800" dirty="0"/>
              <a:t>We may obtain many characteristics of molecules empirically using experiments.</a:t>
            </a:r>
          </a:p>
          <a:p>
            <a:r>
              <a:rPr lang="en-US" sz="2800" dirty="0"/>
              <a:t>The data set consists of 1267 compounds and a set of more understandable descriptors that fall into one of three groups: </a:t>
            </a:r>
          </a:p>
          <a:p>
            <a:pPr lvl="1"/>
            <a:r>
              <a:rPr lang="en-US" sz="2400" dirty="0"/>
              <a:t>Two hundred and eight binary (208) “ﬁngerprints” that indicate the presence or absence of a particular chemical substructure.</a:t>
            </a:r>
          </a:p>
          <a:p>
            <a:pPr lvl="1"/>
            <a:r>
              <a:rPr lang="en-US" sz="2400" dirty="0"/>
              <a:t>Sixteen count descriptors (16), such as the number of bonds or the number of bromine atoms. </a:t>
            </a:r>
          </a:p>
          <a:p>
            <a:pPr lvl="1"/>
            <a:r>
              <a:rPr lang="en-US" sz="2400" dirty="0"/>
              <a:t>Four continuous descriptors (4), such as molecular weight or surface area.</a:t>
            </a:r>
          </a:p>
          <a:p>
            <a:endParaRPr lang="en-US" dirty="0"/>
          </a:p>
          <a:p>
            <a:endParaRPr lang="en-US" dirty="0"/>
          </a:p>
        </p:txBody>
      </p:sp>
      <p:sp>
        <p:nvSpPr>
          <p:cNvPr id="9" name="Slide Number Placeholder 8"/>
          <p:cNvSpPr>
            <a:spLocks noGrp="1"/>
          </p:cNvSpPr>
          <p:nvPr>
            <p:ph type="sldNum" sz="quarter" idx="12"/>
          </p:nvPr>
        </p:nvSpPr>
        <p:spPr/>
        <p:txBody>
          <a:bodyPr/>
          <a:lstStyle/>
          <a:p>
            <a:fld id="{E4FFCA10-EE3F-AF4E-9EA4-E5CA2D91A1E4}" type="slidenum">
              <a:rPr lang="en-US" smtClean="0"/>
              <a:t>5</a:t>
            </a:fld>
            <a:endParaRPr lang="en-US" dirty="0"/>
          </a:p>
        </p:txBody>
      </p:sp>
    </p:spTree>
    <p:extLst>
      <p:ext uri="{BB962C8B-B14F-4D97-AF65-F5344CB8AC3E}">
        <p14:creationId xmlns:p14="http://schemas.microsoft.com/office/powerpoint/2010/main" val="29913544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3659" y="960632"/>
            <a:ext cx="7817042" cy="4466883"/>
          </a:xfrm>
          <a:prstGeom prst="rect">
            <a:avLst/>
          </a:prstGeom>
        </p:spPr>
      </p:pic>
      <p:sp>
        <p:nvSpPr>
          <p:cNvPr id="2" name="Title 1"/>
          <p:cNvSpPr>
            <a:spLocks noGrp="1"/>
          </p:cNvSpPr>
          <p:nvPr>
            <p:ph type="title"/>
          </p:nvPr>
        </p:nvSpPr>
        <p:spPr/>
        <p:txBody>
          <a:bodyPr>
            <a:normAutofit/>
          </a:bodyPr>
          <a:lstStyle/>
          <a:p>
            <a:r>
              <a:rPr lang="en-US" dirty="0"/>
              <a:t>Example (</a:t>
            </a:r>
            <a:r>
              <a:rPr lang="en-US" dirty="0" err="1"/>
              <a:t>cont’s</a:t>
            </a:r>
            <a:r>
              <a:rPr lang="en-US" dirty="0"/>
              <a:t>)</a:t>
            </a:r>
          </a:p>
        </p:txBody>
      </p:sp>
      <p:sp>
        <p:nvSpPr>
          <p:cNvPr id="9" name="Slide Number Placeholder 8"/>
          <p:cNvSpPr>
            <a:spLocks noGrp="1"/>
          </p:cNvSpPr>
          <p:nvPr>
            <p:ph type="sldNum" sz="quarter" idx="12"/>
          </p:nvPr>
        </p:nvSpPr>
        <p:spPr/>
        <p:txBody>
          <a:bodyPr/>
          <a:lstStyle/>
          <a:p>
            <a:fld id="{E4FFCA10-EE3F-AF4E-9EA4-E5CA2D91A1E4}" type="slidenum">
              <a:rPr lang="en-US" smtClean="0"/>
              <a:t>50</a:t>
            </a:fld>
            <a:endParaRPr lang="en-US" dirty="0"/>
          </a:p>
        </p:txBody>
      </p:sp>
      <p:sp>
        <p:nvSpPr>
          <p:cNvPr id="6" name="Rectangle 5"/>
          <p:cNvSpPr/>
          <p:nvPr/>
        </p:nvSpPr>
        <p:spPr>
          <a:xfrm>
            <a:off x="384048" y="5277924"/>
            <a:ext cx="11612880" cy="892552"/>
          </a:xfrm>
          <a:prstGeom prst="rect">
            <a:avLst/>
          </a:prstGeom>
        </p:spPr>
        <p:txBody>
          <a:bodyPr wrap="square">
            <a:spAutoFit/>
          </a:bodyPr>
          <a:lstStyle/>
          <a:p>
            <a:r>
              <a:rPr lang="en-US" sz="2600" b="1" dirty="0"/>
              <a:t>Left</a:t>
            </a:r>
            <a:r>
              <a:rPr lang="en-US" sz="2600" dirty="0"/>
              <a:t>: The ﬁrst PLS direction is nearly orthogonal to the ﬁrst PCA direction. </a:t>
            </a:r>
            <a:r>
              <a:rPr lang="en-US" sz="2600" b="1" dirty="0"/>
              <a:t>Right</a:t>
            </a:r>
            <a:r>
              <a:rPr lang="en-US" sz="2600" dirty="0"/>
              <a:t>: Unlike PCA, the PLS direction contains highly predictive information for the response.</a:t>
            </a:r>
          </a:p>
        </p:txBody>
      </p:sp>
      <p:sp>
        <p:nvSpPr>
          <p:cNvPr id="11" name="Oval 10"/>
          <p:cNvSpPr/>
          <p:nvPr/>
        </p:nvSpPr>
        <p:spPr>
          <a:xfrm>
            <a:off x="8546592" y="4155749"/>
            <a:ext cx="1066800" cy="56388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904347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PCR vs. PLS</a:t>
            </a:r>
          </a:p>
        </p:txBody>
      </p:sp>
      <p:sp>
        <p:nvSpPr>
          <p:cNvPr id="9" name="Slide Number Placeholder 8"/>
          <p:cNvSpPr>
            <a:spLocks noGrp="1"/>
          </p:cNvSpPr>
          <p:nvPr>
            <p:ph type="sldNum" sz="quarter" idx="12"/>
          </p:nvPr>
        </p:nvSpPr>
        <p:spPr/>
        <p:txBody>
          <a:bodyPr/>
          <a:lstStyle/>
          <a:p>
            <a:fld id="{E4FFCA10-EE3F-AF4E-9EA4-E5CA2D91A1E4}" type="slidenum">
              <a:rPr lang="en-US" smtClean="0"/>
              <a:t>51</a:t>
            </a:fld>
            <a:endParaRPr lang="en-US" dirty="0"/>
          </a:p>
        </p:txBody>
      </p:sp>
      <p:sp>
        <p:nvSpPr>
          <p:cNvPr id="4" name="Content Placeholder 3"/>
          <p:cNvSpPr>
            <a:spLocks noGrp="1"/>
          </p:cNvSpPr>
          <p:nvPr>
            <p:ph idx="1"/>
          </p:nvPr>
        </p:nvSpPr>
        <p:spPr/>
        <p:txBody>
          <a:bodyPr/>
          <a:lstStyle/>
          <a:p>
            <a:r>
              <a:rPr lang="en-US" dirty="0"/>
              <a:t>As with PCR, M is typically chosen by cross-validation.</a:t>
            </a:r>
          </a:p>
          <a:p>
            <a:r>
              <a:rPr lang="en-US" dirty="0"/>
              <a:t>We generally standardize the predictors and response before performing PLS.</a:t>
            </a:r>
          </a:p>
          <a:p>
            <a:r>
              <a:rPr lang="en-US" dirty="0"/>
              <a:t>PLS is popular in the field of </a:t>
            </a:r>
            <a:r>
              <a:rPr lang="en-US" dirty="0" err="1"/>
              <a:t>chemometrics</a:t>
            </a:r>
            <a:r>
              <a:rPr lang="en-US" dirty="0"/>
              <a:t>, where many variables arise from digitized spectrometry signals.</a:t>
            </a:r>
          </a:p>
          <a:p>
            <a:r>
              <a:rPr lang="en-US" dirty="0"/>
              <a:t>In practice it often performs no better than PCR.</a:t>
            </a:r>
          </a:p>
        </p:txBody>
      </p:sp>
    </p:spTree>
    <p:extLst>
      <p:ext uri="{BB962C8B-B14F-4D97-AF65-F5344CB8AC3E}">
        <p14:creationId xmlns:p14="http://schemas.microsoft.com/office/powerpoint/2010/main" val="8977717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Model building </a:t>
            </a:r>
          </a:p>
        </p:txBody>
      </p:sp>
      <p:sp>
        <p:nvSpPr>
          <p:cNvPr id="3" name="Subtitle 2"/>
          <p:cNvSpPr>
            <a:spLocks noGrp="1"/>
          </p:cNvSpPr>
          <p:nvPr>
            <p:ph type="subTitle" idx="1"/>
          </p:nvPr>
        </p:nvSpPr>
        <p:spPr/>
        <p:txBody>
          <a:bodyPr/>
          <a:lstStyle/>
          <a:p>
            <a:r>
              <a:rPr lang="en-US" dirty="0"/>
              <a:t>Shrinkage-Penalized models</a:t>
            </a:r>
          </a:p>
        </p:txBody>
      </p:sp>
      <p:sp>
        <p:nvSpPr>
          <p:cNvPr id="6" name="Slide Number Placeholder 8">
            <a:extLst>
              <a:ext uri="{FF2B5EF4-FFF2-40B4-BE49-F238E27FC236}">
                <a16:creationId xmlns:a16="http://schemas.microsoft.com/office/drawing/2014/main" id="{1A0795AF-0A47-5E0C-5A56-1ABC2AA1EDE1}"/>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52</a:t>
            </a:fld>
            <a:endParaRPr lang="en-US" dirty="0"/>
          </a:p>
        </p:txBody>
      </p:sp>
    </p:spTree>
    <p:extLst>
      <p:ext uri="{BB962C8B-B14F-4D97-AF65-F5344CB8AC3E}">
        <p14:creationId xmlns:p14="http://schemas.microsoft.com/office/powerpoint/2010/main" val="17263913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Ridge regression</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a:bodyPr>
              <a:lstStyle/>
              <a:p>
                <a:r>
                  <a:rPr lang="en-US" sz="2800" dirty="0"/>
                  <a:t>Given the training data, OLS estimate </a:t>
                </a:r>
                <a14:m>
                  <m:oMath xmlns:m="http://schemas.openxmlformats.org/officeDocument/2006/math">
                    <m:sSub>
                      <m:sSubPr>
                        <m:ctrlPr>
                          <a:rPr lang="en-US" sz="2800" b="0" i="1" smtClean="0">
                            <a:latin typeface="Cambria Math" panose="02040503050406030204" pitchFamily="18" charset="0"/>
                          </a:rPr>
                        </m:ctrlPr>
                      </m:sSubPr>
                      <m:e>
                        <m:r>
                          <m:rPr>
                            <m:nor/>
                          </m:rPr>
                          <a:rPr lang="en-US" sz="2800" dirty="0"/>
                          <m:t>β</m:t>
                        </m:r>
                      </m:e>
                      <m:sub>
                        <m:r>
                          <a:rPr lang="en-US" sz="2800" b="0" i="1" smtClean="0">
                            <a:latin typeface="Cambria Math" panose="02040503050406030204" pitchFamily="18" charset="0"/>
                          </a:rPr>
                          <m:t>0</m:t>
                        </m:r>
                      </m:sub>
                    </m:sSub>
                  </m:oMath>
                </a14:m>
                <a:r>
                  <a:rPr lang="en-US" sz="2800" dirty="0"/>
                  <a:t>, </a:t>
                </a:r>
                <a14:m>
                  <m:oMath xmlns:m="http://schemas.openxmlformats.org/officeDocument/2006/math">
                    <m:sSub>
                      <m:sSubPr>
                        <m:ctrlPr>
                          <a:rPr lang="en-US" sz="2800" i="1" smtClean="0">
                            <a:latin typeface="Cambria Math" panose="02040503050406030204" pitchFamily="18" charset="0"/>
                          </a:rPr>
                        </m:ctrlPr>
                      </m:sSubPr>
                      <m:e>
                        <m:r>
                          <m:rPr>
                            <m:nor/>
                          </m:rPr>
                          <a:rPr lang="en-US" sz="2800" dirty="0"/>
                          <m:t>β</m:t>
                        </m:r>
                      </m:e>
                      <m:sub>
                        <m:r>
                          <a:rPr lang="en-US" sz="2800" b="0" i="1" dirty="0" smtClean="0">
                            <a:latin typeface="Cambria Math" panose="02040503050406030204" pitchFamily="18" charset="0"/>
                          </a:rPr>
                          <m:t>1</m:t>
                        </m:r>
                      </m:sub>
                    </m:sSub>
                  </m:oMath>
                </a14:m>
                <a:r>
                  <a:rPr lang="en-US" sz="2800" dirty="0"/>
                  <a:t>,…, </a:t>
                </a:r>
                <a14:m>
                  <m:oMath xmlns:m="http://schemas.openxmlformats.org/officeDocument/2006/math">
                    <m:sSub>
                      <m:sSubPr>
                        <m:ctrlPr>
                          <a:rPr lang="en-US" sz="2800" i="1">
                            <a:latin typeface="Cambria Math" panose="02040503050406030204" pitchFamily="18" charset="0"/>
                          </a:rPr>
                        </m:ctrlPr>
                      </m:sSubPr>
                      <m:e>
                        <m:r>
                          <m:rPr>
                            <m:nor/>
                          </m:rPr>
                          <a:rPr lang="en-US" sz="2800" dirty="0"/>
                          <m:t>β</m:t>
                        </m:r>
                      </m:e>
                      <m:sub>
                        <m:r>
                          <a:rPr lang="en-US" sz="2800" b="0" i="1" dirty="0" smtClean="0">
                            <a:latin typeface="Cambria Math" panose="02040503050406030204" pitchFamily="18" charset="0"/>
                          </a:rPr>
                          <m:t>𝑝</m:t>
                        </m:r>
                      </m:sub>
                    </m:sSub>
                  </m:oMath>
                </a14:m>
                <a:r>
                  <a:rPr lang="en-US" sz="2800" dirty="0"/>
                  <a:t> by minimizing </a:t>
                </a: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RSS</m:t>
                      </m:r>
                      <m:r>
                        <a:rPr lang="en-US" sz="2800" b="0" i="1" smtClean="0">
                          <a:latin typeface="Cambria Math" panose="02040503050406030204" pitchFamily="18" charset="0"/>
                        </a:rPr>
                        <m:t>=</m:t>
                      </m:r>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𝑛</m:t>
                          </m:r>
                        </m:sup>
                        <m:e>
                          <m:eqArr>
                            <m:eqArrPr>
                              <m:ctrlPr>
                                <a:rPr lang="en-US" sz="2800" i="1">
                                  <a:latin typeface="Cambria Math" panose="02040503050406030204" pitchFamily="18" charset="0"/>
                                </a:rPr>
                              </m:ctrlPr>
                            </m:eqArrPr>
                            <m:e>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𝑌</m:t>
                                          </m:r>
                                        </m:e>
                                        <m:sub>
                                          <m:r>
                                            <a:rPr lang="en-US" sz="2800" i="1">
                                              <a:latin typeface="Cambria Math" panose="02040503050406030204" pitchFamily="18" charset="0"/>
                                            </a:rPr>
                                            <m:t>𝑖</m:t>
                                          </m:r>
                                        </m:sub>
                                      </m:sSub>
                                      <m:r>
                                        <a:rPr lang="en-US" sz="2800" i="1">
                                          <a:latin typeface="Cambria Math" panose="02040503050406030204" pitchFamily="18" charset="0"/>
                                        </a:rPr>
                                        <m:t> − </m:t>
                                      </m:r>
                                      <m:sSub>
                                        <m:sSubPr>
                                          <m:ctrlPr>
                                            <a:rPr lang="en-US" sz="2800" i="1">
                                              <a:latin typeface="Cambria Math" panose="02040503050406030204" pitchFamily="18" charset="0"/>
                                            </a:rPr>
                                          </m:ctrlPr>
                                        </m:sSubPr>
                                        <m:e>
                                          <m:r>
                                            <m:rPr>
                                              <m:nor/>
                                            </m:rPr>
                                            <a:rPr lang="en-US" sz="2800" dirty="0"/>
                                            <m:t>β</m:t>
                                          </m:r>
                                        </m:e>
                                        <m:sub>
                                          <m:r>
                                            <a:rPr lang="en-US" sz="2800" i="1">
                                              <a:latin typeface="Cambria Math" panose="02040503050406030204" pitchFamily="18" charset="0"/>
                                            </a:rPr>
                                            <m:t>0</m:t>
                                          </m:r>
                                        </m:sub>
                                      </m:sSub>
                                      <m:r>
                                        <a:rPr lang="en-US" sz="2800" i="1">
                                          <a:latin typeface="Cambria Math" panose="02040503050406030204" pitchFamily="18" charset="0"/>
                                        </a:rPr>
                                        <m:t>− </m:t>
                                      </m:r>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𝑗</m:t>
                                          </m:r>
                                          <m:r>
                                            <a:rPr lang="en-US" sz="2800" i="1">
                                              <a:latin typeface="Cambria Math" panose="02040503050406030204" pitchFamily="18" charset="0"/>
                                            </a:rPr>
                                            <m:t>=1</m:t>
                                          </m:r>
                                        </m:sub>
                                        <m:sup>
                                          <m:r>
                                            <a:rPr lang="en-US" sz="2800" i="1">
                                              <a:latin typeface="Cambria Math" panose="02040503050406030204" pitchFamily="18" charset="0"/>
                                            </a:rPr>
                                            <m:t>𝑝</m:t>
                                          </m:r>
                                        </m:sup>
                                        <m:e>
                                          <m:sSub>
                                            <m:sSubPr>
                                              <m:ctrlPr>
                                                <a:rPr lang="en-US" sz="2800" i="1">
                                                  <a:latin typeface="Cambria Math" panose="02040503050406030204" pitchFamily="18" charset="0"/>
                                                </a:rPr>
                                              </m:ctrlPr>
                                            </m:sSubPr>
                                            <m:e>
                                              <m:r>
                                                <m:rPr>
                                                  <m:nor/>
                                                </m:rPr>
                                                <a:rPr lang="en-US" sz="2800" dirty="0"/>
                                                <m:t>β</m:t>
                                              </m:r>
                                            </m:e>
                                            <m:sub>
                                              <m:r>
                                                <a:rPr lang="en-US" sz="2800" i="1">
                                                  <a:latin typeface="Cambria Math" panose="02040503050406030204" pitchFamily="18" charset="0"/>
                                                </a:rPr>
                                                <m:t>𝑗</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𝑋</m:t>
                                              </m:r>
                                            </m:e>
                                            <m:sub>
                                              <m:r>
                                                <a:rPr lang="en-US" sz="2800" i="1">
                                                  <a:latin typeface="Cambria Math" panose="02040503050406030204" pitchFamily="18" charset="0"/>
                                                </a:rPr>
                                                <m:t>𝑖𝑗</m:t>
                                              </m:r>
                                            </m:sub>
                                          </m:sSub>
                                        </m:e>
                                      </m:nary>
                                    </m:e>
                                  </m:d>
                                </m:e>
                                <m:sup>
                                  <m:r>
                                    <a:rPr lang="en-US" sz="2800" i="1">
                                      <a:latin typeface="Cambria Math" panose="02040503050406030204" pitchFamily="18" charset="0"/>
                                    </a:rPr>
                                    <m:t>2</m:t>
                                  </m:r>
                                </m:sup>
                              </m:sSup>
                            </m:e>
                            <m:e>
                              <m:r>
                                <m:rPr>
                                  <m:nor/>
                                </m:rPr>
                                <a:rPr lang="en-US" sz="2800" dirty="0"/>
                                <m:t> </m:t>
                              </m:r>
                            </m:e>
                          </m:eqArr>
                        </m:e>
                      </m:nary>
                    </m:oMath>
                  </m:oMathPara>
                </a14:m>
                <a:endParaRPr lang="en-US" sz="2800" b="0" dirty="0"/>
              </a:p>
              <a:p>
                <a:r>
                  <a:rPr lang="en-US" sz="2800" b="0" dirty="0"/>
                  <a:t>Ridge regression minimizes a slightly different equation given by </a:t>
                </a:r>
              </a:p>
              <a:p>
                <a:pPr marL="0" indent="0" algn="ctr">
                  <a:buNone/>
                </a:pPr>
                <a14:m>
                  <m:oMath xmlns:m="http://schemas.openxmlformats.org/officeDocument/2006/math">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𝑖</m:t>
                        </m:r>
                        <m:r>
                          <a:rPr lang="en-US" sz="2800" b="0" i="1" smtClean="0">
                            <a:latin typeface="Cambria Math" panose="02040503050406030204" pitchFamily="18" charset="0"/>
                          </a:rPr>
                          <m:t>=1</m:t>
                        </m:r>
                      </m:sub>
                      <m:sup>
                        <m:r>
                          <a:rPr lang="en-US" sz="2800" b="0" i="1" smtClean="0">
                            <a:latin typeface="Cambria Math" panose="02040503050406030204" pitchFamily="18" charset="0"/>
                          </a:rPr>
                          <m:t>𝑛</m:t>
                        </m:r>
                      </m:sup>
                      <m:e>
                        <m:eqArr>
                          <m:eqArrPr>
                            <m:ctrlPr>
                              <a:rPr lang="en-US" sz="2800" i="1">
                                <a:latin typeface="Cambria Math" panose="02040503050406030204" pitchFamily="18" charset="0"/>
                              </a:rPr>
                            </m:ctrlPr>
                          </m:eqArrPr>
                          <m:e>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𝑌</m:t>
                                        </m:r>
                                      </m:e>
                                      <m:sub>
                                        <m:r>
                                          <a:rPr lang="en-US" sz="2800" i="1">
                                            <a:latin typeface="Cambria Math" panose="02040503050406030204" pitchFamily="18" charset="0"/>
                                          </a:rPr>
                                          <m:t>𝑖</m:t>
                                        </m:r>
                                      </m:sub>
                                    </m:sSub>
                                    <m:r>
                                      <a:rPr lang="en-US" sz="2800" i="1">
                                        <a:latin typeface="Cambria Math" panose="02040503050406030204" pitchFamily="18" charset="0"/>
                                      </a:rPr>
                                      <m:t> − </m:t>
                                    </m:r>
                                    <m:sSub>
                                      <m:sSubPr>
                                        <m:ctrlPr>
                                          <a:rPr lang="en-US" sz="2800" i="1">
                                            <a:latin typeface="Cambria Math" panose="02040503050406030204" pitchFamily="18" charset="0"/>
                                          </a:rPr>
                                        </m:ctrlPr>
                                      </m:sSubPr>
                                      <m:e>
                                        <m:r>
                                          <m:rPr>
                                            <m:nor/>
                                          </m:rPr>
                                          <a:rPr lang="en-US" sz="2800" dirty="0"/>
                                          <m:t>β</m:t>
                                        </m:r>
                                      </m:e>
                                      <m:sub>
                                        <m:r>
                                          <a:rPr lang="en-US" sz="2800" i="1">
                                            <a:latin typeface="Cambria Math" panose="02040503050406030204" pitchFamily="18" charset="0"/>
                                          </a:rPr>
                                          <m:t>0</m:t>
                                        </m:r>
                                      </m:sub>
                                    </m:sSub>
                                    <m:r>
                                      <a:rPr lang="en-US" sz="2800" b="0" i="1" smtClean="0">
                                        <a:latin typeface="Cambria Math" panose="02040503050406030204" pitchFamily="18" charset="0"/>
                                      </a:rPr>
                                      <m:t>−</m:t>
                                    </m:r>
                                    <m:r>
                                      <a:rPr lang="en-US" sz="2800" i="1">
                                        <a:latin typeface="Cambria Math" panose="02040503050406030204" pitchFamily="18" charset="0"/>
                                      </a:rPr>
                                      <m:t> </m:t>
                                    </m:r>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𝑗</m:t>
                                        </m:r>
                                        <m:r>
                                          <a:rPr lang="en-US" sz="2800" i="1">
                                            <a:latin typeface="Cambria Math" panose="02040503050406030204" pitchFamily="18" charset="0"/>
                                          </a:rPr>
                                          <m:t>=1</m:t>
                                        </m:r>
                                      </m:sub>
                                      <m:sup>
                                        <m:r>
                                          <a:rPr lang="en-US" sz="2800" i="1">
                                            <a:latin typeface="Cambria Math" panose="02040503050406030204" pitchFamily="18" charset="0"/>
                                          </a:rPr>
                                          <m:t>𝑝</m:t>
                                        </m:r>
                                      </m:sup>
                                      <m:e>
                                        <m:sSub>
                                          <m:sSubPr>
                                            <m:ctrlPr>
                                              <a:rPr lang="en-US" sz="2800" i="1">
                                                <a:latin typeface="Cambria Math" panose="02040503050406030204" pitchFamily="18" charset="0"/>
                                              </a:rPr>
                                            </m:ctrlPr>
                                          </m:sSubPr>
                                          <m:e>
                                            <m:r>
                                              <m:rPr>
                                                <m:nor/>
                                              </m:rPr>
                                              <a:rPr lang="en-US" sz="2800" dirty="0"/>
                                              <m:t>β</m:t>
                                            </m:r>
                                          </m:e>
                                          <m:sub>
                                            <m:r>
                                              <a:rPr lang="en-US" sz="2800" i="1">
                                                <a:latin typeface="Cambria Math" panose="02040503050406030204" pitchFamily="18" charset="0"/>
                                              </a:rPr>
                                              <m:t>𝑗</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𝑋</m:t>
                                            </m:r>
                                          </m:e>
                                          <m:sub>
                                            <m:r>
                                              <a:rPr lang="en-US" sz="2800" b="0" i="1" smtClean="0">
                                                <a:latin typeface="Cambria Math" panose="02040503050406030204" pitchFamily="18" charset="0"/>
                                              </a:rPr>
                                              <m:t>𝑖</m:t>
                                            </m:r>
                                            <m:r>
                                              <a:rPr lang="en-US" sz="2800" i="1">
                                                <a:latin typeface="Cambria Math" panose="02040503050406030204" pitchFamily="18" charset="0"/>
                                              </a:rPr>
                                              <m:t>𝑗</m:t>
                                            </m:r>
                                          </m:sub>
                                        </m:sSub>
                                      </m:e>
                                    </m:nary>
                                  </m:e>
                                </m:d>
                              </m:e>
                              <m:sup>
                                <m:r>
                                  <a:rPr lang="en-US" sz="2800" i="1">
                                    <a:latin typeface="Cambria Math" panose="02040503050406030204" pitchFamily="18" charset="0"/>
                                  </a:rPr>
                                  <m:t>2</m:t>
                                </m:r>
                              </m:sup>
                            </m:sSup>
                            <m:r>
                              <a:rPr lang="en-US" sz="2800" b="0" i="1" smtClean="0">
                                <a:latin typeface="Cambria Math" panose="02040503050406030204" pitchFamily="18" charset="0"/>
                              </a:rPr>
                              <m:t>+ </m:t>
                            </m:r>
                            <m:r>
                              <m:rPr>
                                <m:sty m:val="p"/>
                              </m:rPr>
                              <a:rPr lang="el-GR" sz="2800" b="0" i="1" smtClean="0">
                                <a:latin typeface="Cambria Math" panose="02040503050406030204" pitchFamily="18" charset="0"/>
                              </a:rPr>
                              <m:t>λ</m:t>
                            </m:r>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𝑗</m:t>
                                </m:r>
                                <m:r>
                                  <a:rPr lang="en-US" sz="2800" i="1">
                                    <a:latin typeface="Cambria Math" panose="02040503050406030204" pitchFamily="18" charset="0"/>
                                  </a:rPr>
                                  <m:t>=1</m:t>
                                </m:r>
                              </m:sub>
                              <m:sup>
                                <m:r>
                                  <a:rPr lang="en-US" sz="2800" i="1">
                                    <a:latin typeface="Cambria Math" panose="02040503050406030204" pitchFamily="18" charset="0"/>
                                  </a:rPr>
                                  <m:t>𝑝</m:t>
                                </m:r>
                              </m:sup>
                              <m:e>
                                <m:sSup>
                                  <m:sSupPr>
                                    <m:ctrlPr>
                                      <a:rPr lang="en-US" sz="2800" i="1">
                                        <a:latin typeface="Cambria Math" panose="02040503050406030204" pitchFamily="18" charset="0"/>
                                      </a:rPr>
                                    </m:ctrlPr>
                                  </m:sSupPr>
                                  <m:e>
                                    <m:sSub>
                                      <m:sSubPr>
                                        <m:ctrlPr>
                                          <a:rPr lang="en-US" sz="2800" i="1" smtClean="0">
                                            <a:latin typeface="Cambria Math" panose="02040503050406030204" pitchFamily="18" charset="0"/>
                                          </a:rPr>
                                        </m:ctrlPr>
                                      </m:sSubPr>
                                      <m:e>
                                        <m:r>
                                          <m:rPr>
                                            <m:nor/>
                                          </m:rPr>
                                          <a:rPr lang="en-US" sz="2800" dirty="0"/>
                                          <m:t>β</m:t>
                                        </m:r>
                                      </m:e>
                                      <m:sub>
                                        <m:r>
                                          <a:rPr lang="en-US" sz="2800" i="1">
                                            <a:latin typeface="Cambria Math" panose="02040503050406030204" pitchFamily="18" charset="0"/>
                                          </a:rPr>
                                          <m:t>𝑗</m:t>
                                        </m:r>
                                      </m:sub>
                                    </m:sSub>
                                  </m:e>
                                  <m:sup>
                                    <m:r>
                                      <a:rPr lang="en-US" sz="2800" i="1">
                                        <a:latin typeface="Cambria Math" panose="02040503050406030204" pitchFamily="18" charset="0"/>
                                      </a:rPr>
                                      <m:t>2</m:t>
                                    </m:r>
                                  </m:sup>
                                </m:sSup>
                                <m:r>
                                  <a:rPr lang="en-US" sz="2800" b="0" i="1" smtClean="0">
                                    <a:latin typeface="Cambria Math" panose="02040503050406030204" pitchFamily="18" charset="0"/>
                                  </a:rPr>
                                  <m:t>=</m:t>
                                </m:r>
                                <m:r>
                                  <m:rPr>
                                    <m:sty m:val="p"/>
                                  </m:rPr>
                                  <a:rPr lang="en-US" sz="2800" b="0" i="0" smtClean="0">
                                    <a:latin typeface="Cambria Math" panose="02040503050406030204" pitchFamily="18" charset="0"/>
                                  </a:rPr>
                                  <m:t>RSS</m:t>
                                </m:r>
                                <m:r>
                                  <a:rPr lang="en-US" sz="2800" b="0" i="1" smtClean="0">
                                    <a:latin typeface="Cambria Math" panose="02040503050406030204" pitchFamily="18" charset="0"/>
                                  </a:rPr>
                                  <m:t>+</m:t>
                                </m:r>
                                <m:r>
                                  <m:rPr>
                                    <m:sty m:val="p"/>
                                  </m:rPr>
                                  <a:rPr lang="el-GR" sz="2800" i="1">
                                    <a:latin typeface="Cambria Math" panose="02040503050406030204" pitchFamily="18" charset="0"/>
                                  </a:rPr>
                                  <m:t>λ</m:t>
                                </m:r>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𝑗</m:t>
                                    </m:r>
                                    <m:r>
                                      <a:rPr lang="en-US" sz="2800" i="1">
                                        <a:latin typeface="Cambria Math" panose="02040503050406030204" pitchFamily="18" charset="0"/>
                                      </a:rPr>
                                      <m:t>=1</m:t>
                                    </m:r>
                                  </m:sub>
                                  <m:sup>
                                    <m:r>
                                      <a:rPr lang="en-US" sz="2800" i="1">
                                        <a:latin typeface="Cambria Math" panose="02040503050406030204" pitchFamily="18" charset="0"/>
                                      </a:rPr>
                                      <m:t>𝑝</m:t>
                                    </m:r>
                                  </m:sup>
                                  <m:e>
                                    <m:sSup>
                                      <m:sSupPr>
                                        <m:ctrlPr>
                                          <a:rPr lang="en-US" sz="2800" i="1">
                                            <a:latin typeface="Cambria Math" panose="02040503050406030204" pitchFamily="18" charset="0"/>
                                          </a:rPr>
                                        </m:ctrlPr>
                                      </m:sSupPr>
                                      <m:e>
                                        <m:sSub>
                                          <m:sSubPr>
                                            <m:ctrlPr>
                                              <a:rPr lang="en-US" sz="2800" i="1">
                                                <a:latin typeface="Cambria Math" panose="02040503050406030204" pitchFamily="18" charset="0"/>
                                              </a:rPr>
                                            </m:ctrlPr>
                                          </m:sSubPr>
                                          <m:e>
                                            <m:r>
                                              <m:rPr>
                                                <m:nor/>
                                              </m:rPr>
                                              <a:rPr lang="en-US" sz="2800" dirty="0"/>
                                              <m:t>β</m:t>
                                            </m:r>
                                          </m:e>
                                          <m:sub>
                                            <m:r>
                                              <a:rPr lang="en-US" sz="2800" i="1">
                                                <a:latin typeface="Cambria Math" panose="02040503050406030204" pitchFamily="18" charset="0"/>
                                              </a:rPr>
                                              <m:t>𝑗</m:t>
                                            </m:r>
                                          </m:sub>
                                        </m:sSub>
                                      </m:e>
                                      <m:sup>
                                        <m:r>
                                          <a:rPr lang="en-US" sz="2800" i="1">
                                            <a:latin typeface="Cambria Math" panose="02040503050406030204" pitchFamily="18" charset="0"/>
                                          </a:rPr>
                                          <m:t>2</m:t>
                                        </m:r>
                                      </m:sup>
                                    </m:sSup>
                                  </m:e>
                                </m:nary>
                              </m:e>
                            </m:nary>
                          </m:e>
                          <m:e>
                            <m:r>
                              <m:rPr>
                                <m:nor/>
                              </m:rPr>
                              <a:rPr lang="en-US" sz="2800" dirty="0"/>
                              <m:t> </m:t>
                            </m:r>
                          </m:e>
                        </m:eqArr>
                      </m:e>
                    </m:nary>
                  </m:oMath>
                </a14:m>
                <a:r>
                  <a:rPr lang="en-US" sz="2800" dirty="0"/>
                  <a:t> ,</a:t>
                </a:r>
              </a:p>
              <a:p>
                <a:pPr marL="0" indent="0">
                  <a:buNone/>
                </a:pPr>
                <a:r>
                  <a:rPr lang="en-US" sz="2800" dirty="0"/>
                  <a:t>Where λ is a </a:t>
                </a:r>
                <a:r>
                  <a:rPr lang="en-US" sz="2800" i="1" dirty="0"/>
                  <a:t>tuning </a:t>
                </a:r>
                <a:r>
                  <a:rPr lang="en-US" sz="2800" dirty="0"/>
                  <a:t>parameter to be determined separately.  </a:t>
                </a:r>
                <a:endParaRPr lang="en-US" sz="2800" b="0" dirty="0"/>
              </a:p>
              <a:p>
                <a:pPr marL="0" indent="0">
                  <a:buNone/>
                </a:pPr>
                <a:endParaRPr lang="en-US" sz="28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2"/>
                <a:stretch>
                  <a:fillRect l="-1000" t="-2022"/>
                </a:stretch>
              </a:blipFill>
            </p:spPr>
            <p:txBody>
              <a:bodyPr/>
              <a:lstStyle/>
              <a:p>
                <a:r>
                  <a:rPr lang="en-US">
                    <a:noFill/>
                  </a:rPr>
                  <a:t> </a:t>
                </a:r>
              </a:p>
            </p:txBody>
          </p:sp>
        </mc:Fallback>
      </mc:AlternateContent>
      <p:sp>
        <p:nvSpPr>
          <p:cNvPr id="7" name="Slide Number Placeholder 8">
            <a:extLst>
              <a:ext uri="{FF2B5EF4-FFF2-40B4-BE49-F238E27FC236}">
                <a16:creationId xmlns:a16="http://schemas.microsoft.com/office/drawing/2014/main" id="{22732A3D-CD45-F28C-8F02-394D577AB798}"/>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53</a:t>
            </a:fld>
            <a:endParaRPr lang="en-US" dirty="0"/>
          </a:p>
        </p:txBody>
      </p:sp>
    </p:spTree>
    <p:extLst>
      <p:ext uri="{BB962C8B-B14F-4D97-AF65-F5344CB8AC3E}">
        <p14:creationId xmlns:p14="http://schemas.microsoft.com/office/powerpoint/2010/main" val="2308664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Ridge regression</a:t>
            </a:r>
          </a:p>
        </p:txBody>
      </p:sp>
      <p:sp>
        <p:nvSpPr>
          <p:cNvPr id="9" name="Slide Number Placeholder 8"/>
          <p:cNvSpPr>
            <a:spLocks noGrp="1"/>
          </p:cNvSpPr>
          <p:nvPr>
            <p:ph type="sldNum" sz="quarter" idx="12"/>
          </p:nvPr>
        </p:nvSpPr>
        <p:spPr/>
        <p:txBody>
          <a:bodyPr/>
          <a:lstStyle/>
          <a:p>
            <a:fld id="{E4FFCA10-EE3F-AF4E-9EA4-E5CA2D91A1E4}" type="slidenum">
              <a:rPr lang="en-US" smtClean="0"/>
              <a:t>54</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normAutofit/>
              </a:bodyPr>
              <a:lstStyle/>
              <a:p>
                <a:r>
                  <a:rPr lang="en-US" dirty="0"/>
                  <a:t>The second term </a:t>
                </a:r>
                <a14:m>
                  <m:oMath xmlns:m="http://schemas.openxmlformats.org/officeDocument/2006/math">
                    <m:r>
                      <m:rPr>
                        <m:sty m:val="p"/>
                      </m:rPr>
                      <a:rPr lang="el-GR" sz="3200" i="1" smtClean="0">
                        <a:latin typeface="Cambria Math" panose="02040503050406030204" pitchFamily="18" charset="0"/>
                      </a:rPr>
                      <m:t>λ</m:t>
                    </m:r>
                    <m:nary>
                      <m:naryPr>
                        <m:chr m:val="∑"/>
                        <m:ctrlPr>
                          <a:rPr lang="en-US" sz="3200" i="1">
                            <a:latin typeface="Cambria Math" panose="02040503050406030204" pitchFamily="18" charset="0"/>
                          </a:rPr>
                        </m:ctrlPr>
                      </m:naryPr>
                      <m:sub>
                        <m:r>
                          <m:rPr>
                            <m:brk m:alnAt="23"/>
                          </m:rPr>
                          <a:rPr lang="en-US" sz="3200" i="1">
                            <a:latin typeface="Cambria Math" panose="02040503050406030204" pitchFamily="18" charset="0"/>
                          </a:rPr>
                          <m:t>𝑗</m:t>
                        </m:r>
                        <m:r>
                          <a:rPr lang="en-US" sz="3200" i="1">
                            <a:latin typeface="Cambria Math" panose="02040503050406030204" pitchFamily="18" charset="0"/>
                          </a:rPr>
                          <m:t>=1</m:t>
                        </m:r>
                      </m:sub>
                      <m:sup>
                        <m:r>
                          <a:rPr lang="en-US" sz="3200" i="1">
                            <a:latin typeface="Cambria Math" panose="02040503050406030204" pitchFamily="18" charset="0"/>
                          </a:rPr>
                          <m:t>𝑝</m:t>
                        </m:r>
                      </m:sup>
                      <m:e>
                        <m:sSup>
                          <m:sSupPr>
                            <m:ctrlPr>
                              <a:rPr lang="en-US" sz="3200" i="1">
                                <a:latin typeface="Cambria Math" panose="02040503050406030204" pitchFamily="18" charset="0"/>
                              </a:rPr>
                            </m:ctrlPr>
                          </m:sSupPr>
                          <m:e>
                            <m:sSub>
                              <m:sSubPr>
                                <m:ctrlPr>
                                  <a:rPr lang="en-US" sz="3200" i="1">
                                    <a:latin typeface="Cambria Math" panose="02040503050406030204" pitchFamily="18" charset="0"/>
                                  </a:rPr>
                                </m:ctrlPr>
                              </m:sSubPr>
                              <m:e>
                                <m:r>
                                  <m:rPr>
                                    <m:nor/>
                                  </m:rPr>
                                  <a:rPr lang="en-US" sz="3200" dirty="0"/>
                                  <m:t>β</m:t>
                                </m:r>
                              </m:e>
                              <m:sub>
                                <m:r>
                                  <a:rPr lang="en-US" sz="3200" i="1">
                                    <a:latin typeface="Cambria Math" panose="02040503050406030204" pitchFamily="18" charset="0"/>
                                  </a:rPr>
                                  <m:t>𝑗</m:t>
                                </m:r>
                              </m:sub>
                            </m:sSub>
                          </m:e>
                          <m:sup>
                            <m:r>
                              <a:rPr lang="en-US" sz="3200" i="1">
                                <a:latin typeface="Cambria Math" panose="02040503050406030204" pitchFamily="18" charset="0"/>
                              </a:rPr>
                              <m:t>2</m:t>
                            </m:r>
                          </m:sup>
                        </m:sSup>
                      </m:e>
                    </m:nary>
                  </m:oMath>
                </a14:m>
                <a:r>
                  <a:rPr lang="en-US" dirty="0"/>
                  <a:t> is called a </a:t>
                </a:r>
                <a:r>
                  <a:rPr lang="en-US" dirty="0">
                    <a:solidFill>
                      <a:srgbClr val="00B0F0"/>
                    </a:solidFill>
                  </a:rPr>
                  <a:t>shrinkage penalty</a:t>
                </a:r>
                <a:r>
                  <a:rPr lang="en-US" dirty="0"/>
                  <a:t>.</a:t>
                </a:r>
              </a:p>
              <a:p>
                <a:r>
                  <a:rPr lang="en-US" dirty="0"/>
                  <a:t>This has the effect of shrinking the estimates of </a:t>
                </a:r>
                <a14:m>
                  <m:oMath xmlns:m="http://schemas.openxmlformats.org/officeDocument/2006/math">
                    <m:sSub>
                      <m:sSubPr>
                        <m:ctrlPr>
                          <a:rPr lang="en-US" sz="3200" i="1" smtClean="0">
                            <a:latin typeface="Cambria Math" panose="02040503050406030204" pitchFamily="18" charset="0"/>
                          </a:rPr>
                        </m:ctrlPr>
                      </m:sSubPr>
                      <m:e>
                        <m:r>
                          <m:rPr>
                            <m:nor/>
                          </m:rPr>
                          <a:rPr lang="en-US" sz="3200" dirty="0"/>
                          <m:t>β</m:t>
                        </m:r>
                      </m:e>
                      <m:sub>
                        <m:r>
                          <a:rPr lang="en-US" sz="3200" i="1">
                            <a:latin typeface="Cambria Math" panose="02040503050406030204" pitchFamily="18" charset="0"/>
                          </a:rPr>
                          <m:t>𝑗</m:t>
                        </m:r>
                      </m:sub>
                    </m:sSub>
                  </m:oMath>
                </a14:m>
                <a:r>
                  <a:rPr lang="en-US" dirty="0"/>
                  <a:t> towards zero. The tuning parameter </a:t>
                </a:r>
                <a14:m>
                  <m:oMath xmlns:m="http://schemas.openxmlformats.org/officeDocument/2006/math">
                    <m:r>
                      <m:rPr>
                        <m:sty m:val="p"/>
                      </m:rPr>
                      <a:rPr lang="el-GR" i="1">
                        <a:latin typeface="Cambria Math" panose="02040503050406030204" pitchFamily="18" charset="0"/>
                      </a:rPr>
                      <m:t>λ</m:t>
                    </m:r>
                    <m:r>
                      <a:rPr lang="el-GR" i="1">
                        <a:latin typeface="Cambria Math" panose="02040503050406030204" pitchFamily="18" charset="0"/>
                      </a:rPr>
                      <m:t> </m:t>
                    </m:r>
                  </m:oMath>
                </a14:m>
                <a:r>
                  <a:rPr lang="en-US" dirty="0"/>
                  <a:t>serves to control the relative impact of these two terms on the regression coefficient estimates. </a:t>
                </a:r>
              </a:p>
              <a:p>
                <a:r>
                  <a:rPr lang="en-US" dirty="0"/>
                  <a:t>Ridge regression will produce a different set of coefficient estimates, </a:t>
                </a:r>
                <a14:m>
                  <m:oMath xmlns:m="http://schemas.openxmlformats.org/officeDocument/2006/math">
                    <m:sSubSup>
                      <m:sSubSupPr>
                        <m:ctrlPr>
                          <a:rPr lang="en-US" i="1" smtClean="0">
                            <a:latin typeface="Cambria Math" panose="02040503050406030204" pitchFamily="18" charset="0"/>
                          </a:rPr>
                        </m:ctrlPr>
                      </m:sSubSupPr>
                      <m:e>
                        <m:acc>
                          <m:accPr>
                            <m:chr m:val="̂"/>
                            <m:ctrlPr>
                              <a:rPr lang="en-US" i="1" smtClean="0">
                                <a:latin typeface="Cambria Math" panose="02040503050406030204" pitchFamily="18" charset="0"/>
                              </a:rPr>
                            </m:ctrlPr>
                          </m:accPr>
                          <m:e>
                            <m:r>
                              <m:rPr>
                                <m:nor/>
                              </m:rPr>
                              <a:rPr lang="en-US" dirty="0"/>
                              <m:t>β</m:t>
                            </m:r>
                          </m:e>
                        </m:acc>
                      </m:e>
                      <m:sub>
                        <m:r>
                          <m:rPr>
                            <m:sty m:val="p"/>
                          </m:rPr>
                          <a:rPr lang="el-GR" i="1">
                            <a:latin typeface="Cambria Math" panose="02040503050406030204" pitchFamily="18" charset="0"/>
                          </a:rPr>
                          <m:t>λ</m:t>
                        </m:r>
                      </m:sub>
                      <m:sup>
                        <m:r>
                          <a:rPr lang="en-US" b="0" i="1" smtClean="0">
                            <a:latin typeface="Cambria Math" panose="02040503050406030204" pitchFamily="18" charset="0"/>
                          </a:rPr>
                          <m:t>𝑅</m:t>
                        </m:r>
                      </m:sup>
                    </m:sSubSup>
                    <m:r>
                      <a:rPr lang="en-US" b="0" i="0"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𝑋</m:t>
                            </m:r>
                            <m:r>
                              <a:rPr lang="en-US" i="1" baseline="30000">
                                <a:latin typeface="Cambria Math" panose="02040503050406030204" pitchFamily="18" charset="0"/>
                              </a:rPr>
                              <m:t>𝑇</m:t>
                            </m:r>
                            <m:r>
                              <m:rPr>
                                <m:nor/>
                              </m:rPr>
                              <a:rPr lang="en-US">
                                <a:latin typeface="Cambria Math" panose="02040503050406030204" pitchFamily="18" charset="0"/>
                              </a:rPr>
                              <m:t>X</m:t>
                            </m:r>
                            <m:r>
                              <a:rPr lang="en-US" b="0" i="1" smtClean="0">
                                <a:latin typeface="Cambria Math" panose="02040503050406030204" pitchFamily="18" charset="0"/>
                              </a:rPr>
                              <m:t>+</m:t>
                            </m:r>
                            <m:r>
                              <m:rPr>
                                <m:sty m:val="p"/>
                              </m:rPr>
                              <a:rPr lang="el-GR" i="1">
                                <a:latin typeface="Cambria Math" panose="02040503050406030204" pitchFamily="18" charset="0"/>
                              </a:rPr>
                              <m:t>λ</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𝑝</m:t>
                                </m:r>
                              </m:sub>
                            </m:sSub>
                          </m:e>
                        </m:d>
                      </m:e>
                      <m:sup>
                        <m:r>
                          <a:rPr lang="en-US" i="1" dirty="0">
                            <a:latin typeface="Cambria Math" panose="02040503050406030204" pitchFamily="18" charset="0"/>
                          </a:rPr>
                          <m:t>−1</m:t>
                        </m:r>
                      </m:sup>
                    </m:sSup>
                    <m:r>
                      <a:rPr lang="en-US" i="1">
                        <a:latin typeface="Cambria Math" panose="02040503050406030204" pitchFamily="18" charset="0"/>
                      </a:rPr>
                      <m:t>𝑋</m:t>
                    </m:r>
                    <m:r>
                      <a:rPr lang="en-US" i="1" baseline="30000">
                        <a:latin typeface="Cambria Math" panose="02040503050406030204" pitchFamily="18" charset="0"/>
                      </a:rPr>
                      <m:t>𝑇</m:t>
                    </m:r>
                    <m:r>
                      <a:rPr lang="en-US" i="1">
                        <a:latin typeface="Cambria Math" panose="02040503050406030204" pitchFamily="18" charset="0"/>
                      </a:rPr>
                      <m:t>𝑌</m:t>
                    </m:r>
                  </m:oMath>
                </a14:m>
                <a:r>
                  <a:rPr lang="en-US" dirty="0"/>
                  <a:t>, for each value of </a:t>
                </a:r>
                <a14:m>
                  <m:oMath xmlns:m="http://schemas.openxmlformats.org/officeDocument/2006/math">
                    <m:r>
                      <m:rPr>
                        <m:sty m:val="p"/>
                      </m:rPr>
                      <a:rPr lang="el-GR" i="1">
                        <a:latin typeface="Cambria Math" panose="02040503050406030204" pitchFamily="18" charset="0"/>
                      </a:rPr>
                      <m:t>λ</m:t>
                    </m:r>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𝑝</m:t>
                        </m:r>
                      </m:sub>
                    </m:sSub>
                  </m:oMath>
                </a14:m>
                <a:r>
                  <a:rPr lang="en-US" dirty="0"/>
                  <a:t> is the p-dimensional identity matrix.  </a:t>
                </a:r>
              </a:p>
              <a:p>
                <a:r>
                  <a:rPr lang="en-US" dirty="0"/>
                  <a:t>When </a:t>
                </a:r>
                <a14:m>
                  <m:oMath xmlns:m="http://schemas.openxmlformats.org/officeDocument/2006/math">
                    <m:r>
                      <m:rPr>
                        <m:sty m:val="p"/>
                      </m:rPr>
                      <a:rPr lang="el-GR" i="1" smtClean="0">
                        <a:latin typeface="Cambria Math" panose="02040503050406030204" pitchFamily="18" charset="0"/>
                      </a:rPr>
                      <m:t>λ</m:t>
                    </m:r>
                  </m:oMath>
                </a14:m>
                <a:r>
                  <a:rPr lang="en-US" dirty="0"/>
                  <a:t> = 0, we get the OLS. It is critical to select a good value for </a:t>
                </a:r>
                <a14:m>
                  <m:oMath xmlns:m="http://schemas.openxmlformats.org/officeDocument/2006/math">
                    <m:r>
                      <m:rPr>
                        <m:sty m:val="p"/>
                      </m:rPr>
                      <a:rPr lang="el-GR" i="1">
                        <a:latin typeface="Cambria Math" panose="02040503050406030204" pitchFamily="18" charset="0"/>
                      </a:rPr>
                      <m:t>λ</m:t>
                    </m:r>
                  </m:oMath>
                </a14:m>
                <a:r>
                  <a:rPr lang="en-US" dirty="0"/>
                  <a:t>.</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a:blip r:embed="rId2"/>
                <a:stretch>
                  <a:fillRect l="-1150" t="-1482"/>
                </a:stretch>
              </a:blipFill>
            </p:spPr>
            <p:txBody>
              <a:bodyPr/>
              <a:lstStyle/>
              <a:p>
                <a:r>
                  <a:rPr lang="en-US">
                    <a:noFill/>
                  </a:rPr>
                  <a:t> </a:t>
                </a:r>
              </a:p>
            </p:txBody>
          </p:sp>
        </mc:Fallback>
      </mc:AlternateContent>
    </p:spTree>
    <p:extLst>
      <p:ext uri="{BB962C8B-B14F-4D97-AF65-F5344CB8AC3E}">
        <p14:creationId xmlns:p14="http://schemas.microsoft.com/office/powerpoint/2010/main" val="12499967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Cross-validation for </a:t>
            </a:r>
            <a:r>
              <a:rPr lang="el-GR" dirty="0"/>
              <a:t>λ</a:t>
            </a:r>
            <a:endParaRPr lang="en-US" dirty="0"/>
          </a:p>
        </p:txBody>
      </p:sp>
      <p:sp>
        <p:nvSpPr>
          <p:cNvPr id="9" name="Slide Number Placeholder 8"/>
          <p:cNvSpPr>
            <a:spLocks noGrp="1"/>
          </p:cNvSpPr>
          <p:nvPr>
            <p:ph type="sldNum" sz="quarter" idx="12"/>
          </p:nvPr>
        </p:nvSpPr>
        <p:spPr/>
        <p:txBody>
          <a:bodyPr/>
          <a:lstStyle/>
          <a:p>
            <a:fld id="{E4FFCA10-EE3F-AF4E-9EA4-E5CA2D91A1E4}" type="slidenum">
              <a:rPr lang="en-US" smtClean="0"/>
              <a:t>55</a:t>
            </a:fld>
            <a:endParaRPr lang="en-US" dirty="0"/>
          </a:p>
        </p:txBody>
      </p:sp>
      <p:sp>
        <p:nvSpPr>
          <p:cNvPr id="5" name="Content Placeholder 4">
            <a:extLst>
              <a:ext uri="{FF2B5EF4-FFF2-40B4-BE49-F238E27FC236}">
                <a16:creationId xmlns:a16="http://schemas.microsoft.com/office/drawing/2014/main" id="{22AC7FE8-A31B-5051-8B0E-1F82743F7265}"/>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59F1F2E6-4CE1-669F-25D5-6001E5B5014E}"/>
              </a:ext>
            </a:extLst>
          </p:cNvPr>
          <p:cNvPicPr>
            <a:picLocks noChangeAspect="1"/>
          </p:cNvPicPr>
          <p:nvPr/>
        </p:nvPicPr>
        <p:blipFill>
          <a:blip r:embed="rId2"/>
          <a:stretch>
            <a:fillRect/>
          </a:stretch>
        </p:blipFill>
        <p:spPr>
          <a:xfrm>
            <a:off x="3128613" y="1632055"/>
            <a:ext cx="4348571" cy="4342110"/>
          </a:xfrm>
          <a:prstGeom prst="rect">
            <a:avLst/>
          </a:prstGeom>
        </p:spPr>
      </p:pic>
    </p:spTree>
    <p:extLst>
      <p:ext uri="{BB962C8B-B14F-4D97-AF65-F5344CB8AC3E}">
        <p14:creationId xmlns:p14="http://schemas.microsoft.com/office/powerpoint/2010/main" val="26639361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Ridge regression for solubility data</a:t>
            </a:r>
          </a:p>
        </p:txBody>
      </p:sp>
      <p:sp>
        <p:nvSpPr>
          <p:cNvPr id="9" name="Slide Number Placeholder 8"/>
          <p:cNvSpPr>
            <a:spLocks noGrp="1"/>
          </p:cNvSpPr>
          <p:nvPr>
            <p:ph type="sldNum" sz="quarter" idx="12"/>
          </p:nvPr>
        </p:nvSpPr>
        <p:spPr/>
        <p:txBody>
          <a:bodyPr/>
          <a:lstStyle/>
          <a:p>
            <a:fld id="{E4FFCA10-EE3F-AF4E-9EA4-E5CA2D91A1E4}" type="slidenum">
              <a:rPr lang="en-US" smtClean="0"/>
              <a:t>56</a:t>
            </a:fld>
            <a:endParaRPr lang="en-US" dirty="0"/>
          </a:p>
        </p:txBody>
      </p:sp>
      <p:pic>
        <p:nvPicPr>
          <p:cNvPr id="10"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3802" y="1101469"/>
            <a:ext cx="6503270" cy="5419391"/>
          </a:xfrm>
        </p:spPr>
      </p:pic>
    </p:spTree>
    <p:extLst>
      <p:ext uri="{BB962C8B-B14F-4D97-AF65-F5344CB8AC3E}">
        <p14:creationId xmlns:p14="http://schemas.microsoft.com/office/powerpoint/2010/main" val="39350794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519CB-0984-615A-1083-4DC2CD644D7A}"/>
              </a:ext>
            </a:extLst>
          </p:cNvPr>
          <p:cNvSpPr>
            <a:spLocks noGrp="1"/>
          </p:cNvSpPr>
          <p:nvPr>
            <p:ph type="title"/>
          </p:nvPr>
        </p:nvSpPr>
        <p:spPr/>
        <p:txBody>
          <a:bodyPr/>
          <a:lstStyle/>
          <a:p>
            <a:r>
              <a:rPr lang="en-US" dirty="0"/>
              <a:t>Ridge regression for solubility data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93210A-9EFF-58A1-03F0-88FF1CC26793}"/>
                  </a:ext>
                </a:extLst>
              </p:cNvPr>
              <p:cNvSpPr>
                <a:spLocks noGrp="1"/>
              </p:cNvSpPr>
              <p:nvPr>
                <p:ph idx="1"/>
              </p:nvPr>
            </p:nvSpPr>
            <p:spPr/>
            <p:txBody>
              <a:bodyPr/>
              <a:lstStyle/>
              <a:p>
                <a:r>
                  <a:rPr lang="en-US" dirty="0"/>
                  <a:t>The standardized ridge regression coefficients are displayed. </a:t>
                </a:r>
              </a:p>
              <a:p>
                <a:r>
                  <a:rPr lang="en-US" dirty="0"/>
                  <a:t>The tuning parameter </a:t>
                </a:r>
                <a:r>
                  <a:rPr lang="el-GR" dirty="0"/>
                  <a:t>λ</a:t>
                </a:r>
                <a:r>
                  <a:rPr lang="en-US"/>
                  <a:t> is determined by </a:t>
                </a:r>
                <a:r>
                  <a:rPr lang="en-US">
                    <a:solidFill>
                      <a:srgbClr val="00B0F0"/>
                    </a:solidFill>
                  </a:rPr>
                  <a:t>cross-validation</a:t>
                </a:r>
                <a:r>
                  <a:rPr lang="en-US"/>
                  <a:t>. </a:t>
                </a:r>
                <a:endParaRPr lang="en-US" dirty="0"/>
              </a:p>
              <a:p>
                <a:r>
                  <a:rPr lang="en-US" b="1" dirty="0">
                    <a:solidFill>
                      <a:srgbClr val="FF0000"/>
                    </a:solidFill>
                  </a:rPr>
                  <a:t>Caution</a:t>
                </a:r>
                <a:r>
                  <a:rPr lang="en-US" dirty="0"/>
                  <a:t>: Standardize the predictors before ridge regression.</a:t>
                </a:r>
              </a:p>
              <a:p>
                <a:r>
                  <a:rPr lang="en-US" dirty="0"/>
                  <a:t>As </a:t>
                </a:r>
                <a14:m>
                  <m:oMath xmlns:m="http://schemas.openxmlformats.org/officeDocument/2006/math">
                    <m:r>
                      <m:rPr>
                        <m:sty m:val="p"/>
                      </m:rPr>
                      <a:rPr lang="el-GR" i="1" smtClean="0">
                        <a:latin typeface="Cambria Math" panose="02040503050406030204" pitchFamily="18" charset="0"/>
                      </a:rPr>
                      <m:t>λ</m:t>
                    </m:r>
                  </m:oMath>
                </a14:m>
                <a:r>
                  <a:rPr lang="en-US" dirty="0"/>
                  <a:t> increases, the standardized coefficients shrinks towards zero. </a:t>
                </a:r>
              </a:p>
              <a:p>
                <a:r>
                  <a:rPr lang="en-US" dirty="0"/>
                  <a:t>The notation </a:t>
                </a:r>
                <a14:m>
                  <m:oMath xmlns:m="http://schemas.openxmlformats.org/officeDocument/2006/math">
                    <m:sSub>
                      <m:sSubPr>
                        <m:ctrlPr>
                          <a:rPr lang="el-GR" i="1" smtClean="0">
                            <a:latin typeface="Cambria Math" panose="02040503050406030204" pitchFamily="18" charset="0"/>
                          </a:rPr>
                        </m:ctrlPr>
                      </m:sSubPr>
                      <m:e>
                        <m:r>
                          <a:rPr lang="en-US" b="0" i="1" smtClean="0">
                            <a:latin typeface="Cambria Math" panose="02040503050406030204" pitchFamily="18" charset="0"/>
                          </a:rPr>
                          <m:t>||</m:t>
                        </m:r>
                        <m:r>
                          <m:rPr>
                            <m:nor/>
                          </m:rPr>
                          <a:rPr lang="en-US" dirty="0"/>
                          <m:t>β</m:t>
                        </m:r>
                        <m:r>
                          <a:rPr lang="en-US" b="0" i="1" smtClean="0">
                            <a:latin typeface="Cambria Math" panose="02040503050406030204" pitchFamily="18" charset="0"/>
                          </a:rPr>
                          <m:t>||</m:t>
                        </m:r>
                      </m:e>
                      <m:sub>
                        <m:r>
                          <a:rPr lang="en-US" b="0" i="1" smtClean="0">
                            <a:latin typeface="Cambria Math" panose="02040503050406030204" pitchFamily="18" charset="0"/>
                          </a:rPr>
                          <m:t>2</m:t>
                        </m:r>
                      </m:sub>
                    </m:sSub>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𝑝</m:t>
                            </m:r>
                          </m:sup>
                          <m:e>
                            <m:sSubSup>
                              <m:sSubSupPr>
                                <m:ctrlPr>
                                  <a:rPr lang="en-US" b="0" i="1" smtClean="0">
                                    <a:latin typeface="Cambria Math" panose="02040503050406030204" pitchFamily="18" charset="0"/>
                                  </a:rPr>
                                </m:ctrlPr>
                              </m:sSubSupPr>
                              <m:e>
                                <m:r>
                                  <m:rPr>
                                    <m:nor/>
                                  </m:rPr>
                                  <a:rPr lang="en-US" dirty="0"/>
                                  <m:t>β</m:t>
                                </m:r>
                              </m:e>
                              <m:sub>
                                <m:r>
                                  <a:rPr lang="en-US" b="0" i="1" smtClean="0">
                                    <a:latin typeface="Cambria Math" panose="02040503050406030204" pitchFamily="18" charset="0"/>
                                  </a:rPr>
                                  <m:t>𝑗</m:t>
                                </m:r>
                              </m:sub>
                              <m:sup>
                                <m:r>
                                  <a:rPr lang="en-US" b="0" i="1" smtClean="0">
                                    <a:latin typeface="Cambria Math" panose="02040503050406030204" pitchFamily="18" charset="0"/>
                                  </a:rPr>
                                  <m:t>2</m:t>
                                </m:r>
                              </m:sup>
                            </m:sSubSup>
                          </m:e>
                        </m:nary>
                      </m:e>
                    </m:rad>
                  </m:oMath>
                </a14:m>
                <a:r>
                  <a:rPr lang="en-US" dirty="0"/>
                  <a:t> is the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rPr>
                      <m:t>𝑛𝑜𝑟𝑚</m:t>
                    </m:r>
                  </m:oMath>
                </a14:m>
                <a:r>
                  <a:rPr lang="en-US" dirty="0"/>
                  <a:t> of </a:t>
                </a:r>
                <a14:m>
                  <m:oMath xmlns:m="http://schemas.openxmlformats.org/officeDocument/2006/math">
                    <m:r>
                      <m:rPr>
                        <m:nor/>
                      </m:rPr>
                      <a:rPr lang="en-US" dirty="0"/>
                      <m:t>β</m:t>
                    </m:r>
                  </m:oMath>
                </a14:m>
                <a:r>
                  <a:rPr lang="en-US" dirty="0"/>
                  <a:t>.</a:t>
                </a:r>
              </a:p>
            </p:txBody>
          </p:sp>
        </mc:Choice>
        <mc:Fallback xmlns="">
          <p:sp>
            <p:nvSpPr>
              <p:cNvPr id="3" name="Content Placeholder 2">
                <a:extLst>
                  <a:ext uri="{FF2B5EF4-FFF2-40B4-BE49-F238E27FC236}">
                    <a16:creationId xmlns:a16="http://schemas.microsoft.com/office/drawing/2014/main" id="{2293210A-9EFF-58A1-03F0-88FF1CC26793}"/>
                  </a:ext>
                </a:extLst>
              </p:cNvPr>
              <p:cNvSpPr>
                <a:spLocks noGrp="1" noRot="1" noChangeAspect="1" noMove="1" noResize="1" noEditPoints="1" noAdjustHandles="1" noChangeArrowheads="1" noChangeShapeType="1" noTextEdit="1"/>
              </p:cNvSpPr>
              <p:nvPr>
                <p:ph idx="1"/>
              </p:nvPr>
            </p:nvSpPr>
            <p:spPr>
              <a:blipFill>
                <a:blip r:embed="rId2"/>
                <a:stretch>
                  <a:fillRect l="-1150" t="-2830"/>
                </a:stretch>
              </a:blipFill>
            </p:spPr>
            <p:txBody>
              <a:bodyPr/>
              <a:lstStyle/>
              <a:p>
                <a:r>
                  <a:rPr lang="en-US">
                    <a:noFill/>
                  </a:rPr>
                  <a:t> </a:t>
                </a:r>
              </a:p>
            </p:txBody>
          </p:sp>
        </mc:Fallback>
      </mc:AlternateContent>
      <p:sp>
        <p:nvSpPr>
          <p:cNvPr id="4" name="Slide Number Placeholder 8">
            <a:extLst>
              <a:ext uri="{FF2B5EF4-FFF2-40B4-BE49-F238E27FC236}">
                <a16:creationId xmlns:a16="http://schemas.microsoft.com/office/drawing/2014/main" id="{D2BB6B24-5FC4-F91C-85B7-13FA7353137D}"/>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57</a:t>
            </a:fld>
            <a:endParaRPr lang="en-US" dirty="0"/>
          </a:p>
        </p:txBody>
      </p:sp>
    </p:spTree>
    <p:extLst>
      <p:ext uri="{BB962C8B-B14F-4D97-AF65-F5344CB8AC3E}">
        <p14:creationId xmlns:p14="http://schemas.microsoft.com/office/powerpoint/2010/main" val="12281902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Ridge regression vs. OLS</a:t>
            </a:r>
          </a:p>
        </p:txBody>
      </p:sp>
      <p:sp>
        <p:nvSpPr>
          <p:cNvPr id="9" name="Slide Number Placeholder 8"/>
          <p:cNvSpPr>
            <a:spLocks noGrp="1"/>
          </p:cNvSpPr>
          <p:nvPr>
            <p:ph type="sldNum" sz="quarter" idx="12"/>
          </p:nvPr>
        </p:nvSpPr>
        <p:spPr/>
        <p:txBody>
          <a:bodyPr/>
          <a:lstStyle/>
          <a:p>
            <a:fld id="{E4FFCA10-EE3F-AF4E-9EA4-E5CA2D91A1E4}" type="slidenum">
              <a:rPr lang="en-US" smtClean="0"/>
              <a:t>58</a:t>
            </a:fld>
            <a:endParaRPr lang="en-US" dirty="0"/>
          </a:p>
        </p:txBody>
      </p:sp>
      <p:sp>
        <p:nvSpPr>
          <p:cNvPr id="4" name="Content Placeholder 3"/>
          <p:cNvSpPr>
            <a:spLocks noGrp="1"/>
          </p:cNvSpPr>
          <p:nvPr>
            <p:ph idx="1"/>
          </p:nvPr>
        </p:nvSpPr>
        <p:spPr/>
        <p:txBody>
          <a:bodyPr/>
          <a:lstStyle/>
          <a:p>
            <a:r>
              <a:rPr lang="en-US" dirty="0"/>
              <a:t>In general, the ridge regression estimates will be more biased than the OLS ones but have lower variance.</a:t>
            </a:r>
          </a:p>
          <a:p>
            <a:r>
              <a:rPr lang="en-US" dirty="0"/>
              <a:t>Ridge regression will work best in situations where the OLS estimates have high variance. Such situations include p ≈ n, p &gt; n, multicollinearity, etc.</a:t>
            </a:r>
          </a:p>
          <a:p>
            <a:r>
              <a:rPr lang="en-US" dirty="0"/>
              <a:t>Ridge regression also has substantial computational advantages over best subset selection: for any given λ, we only need to fit one model and the computations turn out to be very simple</a:t>
            </a:r>
          </a:p>
        </p:txBody>
      </p:sp>
    </p:spTree>
    <p:extLst>
      <p:ext uri="{BB962C8B-B14F-4D97-AF65-F5344CB8AC3E}">
        <p14:creationId xmlns:p14="http://schemas.microsoft.com/office/powerpoint/2010/main" val="9820402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Lasso</a:t>
            </a:r>
          </a:p>
        </p:txBody>
      </p:sp>
      <p:sp>
        <p:nvSpPr>
          <p:cNvPr id="9" name="Slide Number Placeholder 8"/>
          <p:cNvSpPr>
            <a:spLocks noGrp="1"/>
          </p:cNvSpPr>
          <p:nvPr>
            <p:ph type="sldNum" sz="quarter" idx="12"/>
          </p:nvPr>
        </p:nvSpPr>
        <p:spPr/>
        <p:txBody>
          <a:bodyPr/>
          <a:lstStyle/>
          <a:p>
            <a:fld id="{E4FFCA10-EE3F-AF4E-9EA4-E5CA2D91A1E4}" type="slidenum">
              <a:rPr lang="en-US" smtClean="0"/>
              <a:t>59</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0" y="1539377"/>
                <a:ext cx="12192000" cy="4887899"/>
              </a:xfrm>
            </p:spPr>
            <p:txBody>
              <a:bodyPr>
                <a:normAutofit fontScale="92500" lnSpcReduction="10000"/>
              </a:bodyPr>
              <a:lstStyle/>
              <a:p>
                <a:r>
                  <a:rPr lang="en-US" dirty="0"/>
                  <a:t>Ridge regression isn’t perfect. The penalty term will never force any of the coefficients to be exactly zero. Thus, the final model will include all variables, which makes it harder to interpret.</a:t>
                </a:r>
              </a:p>
              <a:p>
                <a:r>
                  <a:rPr lang="en-US" dirty="0"/>
                  <a:t>The</a:t>
                </a:r>
                <a:r>
                  <a:rPr lang="en-US" i="1" dirty="0">
                    <a:solidFill>
                      <a:srgbClr val="00B0F0"/>
                    </a:solidFill>
                  </a:rPr>
                  <a:t> lasso </a:t>
                </a:r>
                <a:r>
                  <a:rPr lang="en-US" dirty="0"/>
                  <a:t>overcomes this disadvantage by minimizing</a:t>
                </a:r>
              </a:p>
              <a:p>
                <a:pPr marL="0" indent="0" algn="ctr">
                  <a:buNone/>
                </a:pPr>
                <a14:m>
                  <m:oMath xmlns:m="http://schemas.openxmlformats.org/officeDocument/2006/math">
                    <m:nary>
                      <m:naryPr>
                        <m:chr m:val="∑"/>
                        <m:ctrlPr>
                          <a:rPr lang="en-US" sz="3200" b="0" i="1" smtClean="0">
                            <a:latin typeface="Cambria Math" panose="02040503050406030204" pitchFamily="18" charset="0"/>
                          </a:rPr>
                        </m:ctrlPr>
                      </m:naryPr>
                      <m:sub>
                        <m:r>
                          <m:rPr>
                            <m:brk m:alnAt="23"/>
                          </m:rPr>
                          <a:rPr lang="en-US" sz="3200" b="0" i="1" smtClean="0">
                            <a:latin typeface="Cambria Math" panose="02040503050406030204" pitchFamily="18" charset="0"/>
                          </a:rPr>
                          <m:t>𝑖</m:t>
                        </m:r>
                        <m:r>
                          <a:rPr lang="en-US" sz="3200" b="0" i="1" smtClean="0">
                            <a:latin typeface="Cambria Math" panose="02040503050406030204" pitchFamily="18" charset="0"/>
                          </a:rPr>
                          <m:t>=1</m:t>
                        </m:r>
                      </m:sub>
                      <m:sup>
                        <m:r>
                          <a:rPr lang="en-US" sz="3200" b="0" i="1" smtClean="0">
                            <a:latin typeface="Cambria Math" panose="02040503050406030204" pitchFamily="18" charset="0"/>
                          </a:rPr>
                          <m:t>𝑛</m:t>
                        </m:r>
                      </m:sup>
                      <m:e>
                        <m:eqArr>
                          <m:eqArrPr>
                            <m:ctrlPr>
                              <a:rPr lang="en-US" sz="3200" i="1">
                                <a:latin typeface="Cambria Math" panose="02040503050406030204" pitchFamily="18" charset="0"/>
                              </a:rPr>
                            </m:ctrlPr>
                          </m:eqArrPr>
                          <m:e>
                            <m:sSup>
                              <m:sSupPr>
                                <m:ctrlPr>
                                  <a:rPr lang="en-US" sz="3200" i="1">
                                    <a:latin typeface="Cambria Math" panose="02040503050406030204" pitchFamily="18" charset="0"/>
                                  </a:rPr>
                                </m:ctrlPr>
                              </m:sSupPr>
                              <m:e>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𝑌</m:t>
                                        </m:r>
                                      </m:e>
                                      <m:sub>
                                        <m:r>
                                          <a:rPr lang="en-US" sz="3200" i="1">
                                            <a:latin typeface="Cambria Math" panose="02040503050406030204" pitchFamily="18" charset="0"/>
                                          </a:rPr>
                                          <m:t>𝑖</m:t>
                                        </m:r>
                                      </m:sub>
                                    </m:sSub>
                                    <m:r>
                                      <a:rPr lang="en-US" sz="3200" i="1">
                                        <a:latin typeface="Cambria Math" panose="02040503050406030204" pitchFamily="18" charset="0"/>
                                      </a:rPr>
                                      <m:t> − </m:t>
                                    </m:r>
                                    <m:sSub>
                                      <m:sSubPr>
                                        <m:ctrlPr>
                                          <a:rPr lang="en-US" sz="3200" i="1">
                                            <a:latin typeface="Cambria Math" panose="02040503050406030204" pitchFamily="18" charset="0"/>
                                          </a:rPr>
                                        </m:ctrlPr>
                                      </m:sSubPr>
                                      <m:e>
                                        <m:r>
                                          <m:rPr>
                                            <m:nor/>
                                          </m:rPr>
                                          <a:rPr lang="en-US" sz="3200" dirty="0"/>
                                          <m:t>β</m:t>
                                        </m:r>
                                      </m:e>
                                      <m:sub>
                                        <m:r>
                                          <a:rPr lang="en-US" sz="3200" i="1">
                                            <a:latin typeface="Cambria Math" panose="02040503050406030204" pitchFamily="18" charset="0"/>
                                          </a:rPr>
                                          <m:t>0</m:t>
                                        </m:r>
                                      </m:sub>
                                    </m:sSub>
                                    <m:r>
                                      <a:rPr lang="en-US" sz="3200" b="0" i="1" smtClean="0">
                                        <a:latin typeface="Cambria Math" panose="02040503050406030204" pitchFamily="18" charset="0"/>
                                      </a:rPr>
                                      <m:t>−</m:t>
                                    </m:r>
                                    <m:r>
                                      <a:rPr lang="en-US" sz="3200" i="1">
                                        <a:latin typeface="Cambria Math" panose="02040503050406030204" pitchFamily="18" charset="0"/>
                                      </a:rPr>
                                      <m:t> </m:t>
                                    </m:r>
                                    <m:nary>
                                      <m:naryPr>
                                        <m:chr m:val="∑"/>
                                        <m:ctrlPr>
                                          <a:rPr lang="en-US" sz="3200" i="1">
                                            <a:latin typeface="Cambria Math" panose="02040503050406030204" pitchFamily="18" charset="0"/>
                                          </a:rPr>
                                        </m:ctrlPr>
                                      </m:naryPr>
                                      <m:sub>
                                        <m:r>
                                          <m:rPr>
                                            <m:brk m:alnAt="23"/>
                                          </m:rPr>
                                          <a:rPr lang="en-US" sz="3200" i="1">
                                            <a:latin typeface="Cambria Math" panose="02040503050406030204" pitchFamily="18" charset="0"/>
                                          </a:rPr>
                                          <m:t>𝑗</m:t>
                                        </m:r>
                                        <m:r>
                                          <a:rPr lang="en-US" sz="3200" i="1">
                                            <a:latin typeface="Cambria Math" panose="02040503050406030204" pitchFamily="18" charset="0"/>
                                          </a:rPr>
                                          <m:t>=1</m:t>
                                        </m:r>
                                      </m:sub>
                                      <m:sup>
                                        <m:r>
                                          <a:rPr lang="en-US" sz="3200" i="1">
                                            <a:latin typeface="Cambria Math" panose="02040503050406030204" pitchFamily="18" charset="0"/>
                                          </a:rPr>
                                          <m:t>𝑝</m:t>
                                        </m:r>
                                      </m:sup>
                                      <m:e>
                                        <m:sSub>
                                          <m:sSubPr>
                                            <m:ctrlPr>
                                              <a:rPr lang="en-US" sz="3200" i="1">
                                                <a:latin typeface="Cambria Math" panose="02040503050406030204" pitchFamily="18" charset="0"/>
                                              </a:rPr>
                                            </m:ctrlPr>
                                          </m:sSubPr>
                                          <m:e>
                                            <m:r>
                                              <m:rPr>
                                                <m:nor/>
                                              </m:rPr>
                                              <a:rPr lang="en-US" sz="3200" dirty="0"/>
                                              <m:t>β</m:t>
                                            </m:r>
                                          </m:e>
                                          <m:sub>
                                            <m:r>
                                              <a:rPr lang="en-US" sz="3200" i="1">
                                                <a:latin typeface="Cambria Math" panose="02040503050406030204" pitchFamily="18" charset="0"/>
                                              </a:rPr>
                                              <m:t>𝑗</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𝑋</m:t>
                                            </m:r>
                                          </m:e>
                                          <m:sub>
                                            <m:r>
                                              <a:rPr lang="en-US" sz="3200" b="0" i="1" smtClean="0">
                                                <a:latin typeface="Cambria Math" panose="02040503050406030204" pitchFamily="18" charset="0"/>
                                              </a:rPr>
                                              <m:t>𝑖</m:t>
                                            </m:r>
                                            <m:r>
                                              <a:rPr lang="en-US" sz="3200" i="1">
                                                <a:latin typeface="Cambria Math" panose="02040503050406030204" pitchFamily="18" charset="0"/>
                                              </a:rPr>
                                              <m:t>𝑗</m:t>
                                            </m:r>
                                          </m:sub>
                                        </m:sSub>
                                      </m:e>
                                    </m:nary>
                                  </m:e>
                                </m:d>
                              </m:e>
                              <m:sup>
                                <m:r>
                                  <a:rPr lang="en-US" sz="3200" i="1">
                                    <a:latin typeface="Cambria Math" panose="02040503050406030204" pitchFamily="18" charset="0"/>
                                  </a:rPr>
                                  <m:t>2</m:t>
                                </m:r>
                              </m:sup>
                            </m:sSup>
                            <m:r>
                              <a:rPr lang="en-US" sz="3200" b="0" i="1" smtClean="0">
                                <a:latin typeface="Cambria Math" panose="02040503050406030204" pitchFamily="18" charset="0"/>
                              </a:rPr>
                              <m:t>+ </m:t>
                            </m:r>
                            <m:r>
                              <m:rPr>
                                <m:sty m:val="p"/>
                              </m:rPr>
                              <a:rPr lang="el-GR" sz="3200" b="0" i="1" smtClean="0">
                                <a:latin typeface="Cambria Math" panose="02040503050406030204" pitchFamily="18" charset="0"/>
                              </a:rPr>
                              <m:t>λ</m:t>
                            </m:r>
                            <m:nary>
                              <m:naryPr>
                                <m:chr m:val="∑"/>
                                <m:ctrlPr>
                                  <a:rPr lang="en-US" sz="3200" i="1">
                                    <a:latin typeface="Cambria Math" panose="02040503050406030204" pitchFamily="18" charset="0"/>
                                  </a:rPr>
                                </m:ctrlPr>
                              </m:naryPr>
                              <m:sub>
                                <m:r>
                                  <m:rPr>
                                    <m:brk m:alnAt="23"/>
                                  </m:rPr>
                                  <a:rPr lang="en-US" sz="3200" i="1">
                                    <a:latin typeface="Cambria Math" panose="02040503050406030204" pitchFamily="18" charset="0"/>
                                  </a:rPr>
                                  <m:t>𝑗</m:t>
                                </m:r>
                                <m:r>
                                  <a:rPr lang="en-US" sz="3200" i="1">
                                    <a:latin typeface="Cambria Math" panose="02040503050406030204" pitchFamily="18" charset="0"/>
                                  </a:rPr>
                                  <m:t>=1</m:t>
                                </m:r>
                              </m:sub>
                              <m:sup>
                                <m:r>
                                  <a:rPr lang="en-US" sz="3200" i="1">
                                    <a:latin typeface="Cambria Math" panose="02040503050406030204" pitchFamily="18" charset="0"/>
                                  </a:rPr>
                                  <m:t>𝑝</m:t>
                                </m:r>
                              </m:sup>
                              <m:e>
                                <m:r>
                                  <a:rPr lang="en-US" sz="3200" b="0" i="1" smtClean="0">
                                    <a:latin typeface="Cambria Math" panose="02040503050406030204" pitchFamily="18" charset="0"/>
                                  </a:rPr>
                                  <m:t>|</m:t>
                                </m:r>
                                <m:sSub>
                                  <m:sSubPr>
                                    <m:ctrlPr>
                                      <a:rPr lang="en-US" i="1">
                                        <a:latin typeface="Cambria Math" panose="02040503050406030204" pitchFamily="18" charset="0"/>
                                      </a:rPr>
                                    </m:ctrlPr>
                                  </m:sSubPr>
                                  <m:e>
                                    <m:r>
                                      <m:rPr>
                                        <m:nor/>
                                      </m:rPr>
                                      <a:rPr lang="en-US" dirty="0"/>
                                      <m:t>β</m:t>
                                    </m:r>
                                  </m:e>
                                  <m:sub>
                                    <m:r>
                                      <a:rPr lang="en-US" i="1">
                                        <a:latin typeface="Cambria Math" panose="02040503050406030204" pitchFamily="18" charset="0"/>
                                      </a:rPr>
                                      <m:t>𝑗</m:t>
                                    </m:r>
                                  </m:sub>
                                </m:sSub>
                                <m:r>
                                  <a:rPr lang="en-US" sz="3200" b="0" i="1" smtClean="0">
                                    <a:latin typeface="Cambria Math" panose="02040503050406030204" pitchFamily="18" charset="0"/>
                                  </a:rPr>
                                  <m:t>|=</m:t>
                                </m:r>
                                <m:r>
                                  <m:rPr>
                                    <m:sty m:val="p"/>
                                  </m:rPr>
                                  <a:rPr lang="en-US" sz="3200" b="0" i="0" smtClean="0">
                                    <a:latin typeface="Cambria Math" panose="02040503050406030204" pitchFamily="18" charset="0"/>
                                  </a:rPr>
                                  <m:t>RSS</m:t>
                                </m:r>
                                <m:r>
                                  <a:rPr lang="en-US" sz="3200" b="0" i="1" smtClean="0">
                                    <a:latin typeface="Cambria Math" panose="02040503050406030204" pitchFamily="18" charset="0"/>
                                  </a:rPr>
                                  <m:t>+</m:t>
                                </m:r>
                                <m:r>
                                  <m:rPr>
                                    <m:sty m:val="p"/>
                                  </m:rPr>
                                  <a:rPr lang="el-GR" sz="3200" i="1">
                                    <a:latin typeface="Cambria Math" panose="02040503050406030204" pitchFamily="18" charset="0"/>
                                  </a:rPr>
                                  <m:t>λ</m:t>
                                </m:r>
                                <m:nary>
                                  <m:naryPr>
                                    <m:chr m:val="∑"/>
                                    <m:ctrlPr>
                                      <a:rPr lang="en-US" sz="3200" i="1">
                                        <a:latin typeface="Cambria Math" panose="02040503050406030204" pitchFamily="18" charset="0"/>
                                      </a:rPr>
                                    </m:ctrlPr>
                                  </m:naryPr>
                                  <m:sub>
                                    <m:r>
                                      <m:rPr>
                                        <m:brk m:alnAt="23"/>
                                      </m:rPr>
                                      <a:rPr lang="en-US" sz="3200" i="1">
                                        <a:latin typeface="Cambria Math" panose="02040503050406030204" pitchFamily="18" charset="0"/>
                                      </a:rPr>
                                      <m:t>𝑗</m:t>
                                    </m:r>
                                    <m:r>
                                      <a:rPr lang="en-US" sz="3200" i="1">
                                        <a:latin typeface="Cambria Math" panose="02040503050406030204" pitchFamily="18" charset="0"/>
                                      </a:rPr>
                                      <m:t>=1</m:t>
                                    </m:r>
                                  </m:sub>
                                  <m:sup>
                                    <m:r>
                                      <a:rPr lang="en-US" sz="3200" i="1">
                                        <a:latin typeface="Cambria Math" panose="02040503050406030204" pitchFamily="18" charset="0"/>
                                      </a:rPr>
                                      <m:t>𝑝</m:t>
                                    </m:r>
                                  </m:sup>
                                  <m:e>
                                    <m:r>
                                      <a:rPr lang="en-US" i="1">
                                        <a:latin typeface="Cambria Math" panose="02040503050406030204" pitchFamily="18" charset="0"/>
                                      </a:rPr>
                                      <m:t>|</m:t>
                                    </m:r>
                                    <m:sSub>
                                      <m:sSubPr>
                                        <m:ctrlPr>
                                          <a:rPr lang="en-US" i="1">
                                            <a:latin typeface="Cambria Math" panose="02040503050406030204" pitchFamily="18" charset="0"/>
                                          </a:rPr>
                                        </m:ctrlPr>
                                      </m:sSubPr>
                                      <m:e>
                                        <m:r>
                                          <m:rPr>
                                            <m:nor/>
                                          </m:rPr>
                                          <a:rPr lang="en-US" dirty="0"/>
                                          <m:t>β</m:t>
                                        </m:r>
                                      </m:e>
                                      <m:sub>
                                        <m:r>
                                          <a:rPr lang="en-US" i="1">
                                            <a:latin typeface="Cambria Math" panose="02040503050406030204" pitchFamily="18" charset="0"/>
                                          </a:rPr>
                                          <m:t>𝑗</m:t>
                                        </m:r>
                                      </m:sub>
                                    </m:sSub>
                                    <m:r>
                                      <a:rPr lang="en-US" i="1">
                                        <a:latin typeface="Cambria Math" panose="02040503050406030204" pitchFamily="18" charset="0"/>
                                      </a:rPr>
                                      <m:t>|</m:t>
                                    </m:r>
                                  </m:e>
                                </m:nary>
                              </m:e>
                            </m:nary>
                          </m:e>
                          <m:e>
                            <m:r>
                              <m:rPr>
                                <m:nor/>
                              </m:rPr>
                              <a:rPr lang="en-US" sz="3200" dirty="0"/>
                              <m:t> </m:t>
                            </m:r>
                          </m:e>
                        </m:eqArr>
                      </m:e>
                    </m:nary>
                  </m:oMath>
                </a14:m>
                <a:r>
                  <a:rPr lang="en-US" dirty="0"/>
                  <a:t>,</a:t>
                </a:r>
              </a:p>
              <a:p>
                <a:pPr marL="0" indent="0">
                  <a:buNone/>
                </a:pPr>
                <a:r>
                  <a:rPr lang="en-US" dirty="0"/>
                  <a:t>where </a:t>
                </a:r>
                <a14:m>
                  <m:oMath xmlns:m="http://schemas.openxmlformats.org/officeDocument/2006/math">
                    <m:r>
                      <m:rPr>
                        <m:sty m:val="p"/>
                      </m:rPr>
                      <a:rPr lang="el-GR" sz="3200" b="0" i="1" smtClean="0">
                        <a:latin typeface="Cambria Math" panose="02040503050406030204" pitchFamily="18" charset="0"/>
                      </a:rPr>
                      <m:t>λ</m:t>
                    </m:r>
                    <m:r>
                      <a:rPr lang="el-GR" sz="3200" b="0" i="1" smtClean="0">
                        <a:latin typeface="Cambria Math" panose="02040503050406030204" pitchFamily="18" charset="0"/>
                      </a:rPr>
                      <m:t> </m:t>
                    </m:r>
                  </m:oMath>
                </a14:m>
                <a:r>
                  <a:rPr lang="en-US" dirty="0"/>
                  <a:t>is a tuning parameter and selecting a good value of </a:t>
                </a:r>
                <a14:m>
                  <m:oMath xmlns:m="http://schemas.openxmlformats.org/officeDocument/2006/math">
                    <m:r>
                      <m:rPr>
                        <m:sty m:val="p"/>
                      </m:rPr>
                      <a:rPr lang="el-GR" i="1">
                        <a:latin typeface="Cambria Math" panose="02040503050406030204" pitchFamily="18" charset="0"/>
                      </a:rPr>
                      <m:t>λ</m:t>
                    </m:r>
                    <m:r>
                      <a:rPr lang="el-GR" i="1">
                        <a:latin typeface="Cambria Math" panose="02040503050406030204" pitchFamily="18" charset="0"/>
                      </a:rPr>
                      <m:t> </m:t>
                    </m:r>
                  </m:oMath>
                </a14:m>
                <a:r>
                  <a:rPr lang="en-US" dirty="0"/>
                  <a:t>for the lasso is critical. </a:t>
                </a:r>
              </a:p>
              <a:p>
                <a:r>
                  <a:rPr lang="en-US" dirty="0"/>
                  <a:t>Lasso can force some of the coefficient estimates to be exactly equal to zero, yielding </a:t>
                </a:r>
                <a:r>
                  <a:rPr lang="en-US" i="1" dirty="0"/>
                  <a:t>sparse </a:t>
                </a:r>
                <a:r>
                  <a:rPr lang="en-US" dirty="0"/>
                  <a:t>models—that is, models that involves only a subset of the variables. </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0" y="1539377"/>
                <a:ext cx="12192000" cy="4887899"/>
              </a:xfrm>
              <a:blipFill>
                <a:blip r:embed="rId2"/>
                <a:stretch>
                  <a:fillRect l="-1150" t="-3246" b="-499"/>
                </a:stretch>
              </a:blipFill>
            </p:spPr>
            <p:txBody>
              <a:bodyPr/>
              <a:lstStyle/>
              <a:p>
                <a:r>
                  <a:rPr lang="en-US">
                    <a:noFill/>
                  </a:rPr>
                  <a:t> </a:t>
                </a:r>
              </a:p>
            </p:txBody>
          </p:sp>
        </mc:Fallback>
      </mc:AlternateContent>
    </p:spTree>
    <p:extLst>
      <p:ext uri="{BB962C8B-B14F-4D97-AF65-F5344CB8AC3E}">
        <p14:creationId xmlns:p14="http://schemas.microsoft.com/office/powerpoint/2010/main" val="3530164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E9F37-C69F-20FF-1B6E-107D7C18E386}"/>
              </a:ext>
            </a:extLst>
          </p:cNvPr>
          <p:cNvSpPr>
            <a:spLocks noGrp="1"/>
          </p:cNvSpPr>
          <p:nvPr>
            <p:ph type="title"/>
          </p:nvPr>
        </p:nvSpPr>
        <p:spPr/>
        <p:txBody>
          <a:bodyPr/>
          <a:lstStyle/>
          <a:p>
            <a:r>
              <a:rPr lang="en-US" dirty="0"/>
              <a:t>A motivating example about solubility data</a:t>
            </a:r>
          </a:p>
        </p:txBody>
      </p:sp>
      <p:sp>
        <p:nvSpPr>
          <p:cNvPr id="3" name="Content Placeholder 2">
            <a:extLst>
              <a:ext uri="{FF2B5EF4-FFF2-40B4-BE49-F238E27FC236}">
                <a16:creationId xmlns:a16="http://schemas.microsoft.com/office/drawing/2014/main" id="{59797BBD-2913-A720-C62C-3F76F0FFE338}"/>
              </a:ext>
            </a:extLst>
          </p:cNvPr>
          <p:cNvSpPr>
            <a:spLocks noGrp="1"/>
          </p:cNvSpPr>
          <p:nvPr>
            <p:ph idx="1"/>
          </p:nvPr>
        </p:nvSpPr>
        <p:spPr/>
        <p:txBody>
          <a:bodyPr/>
          <a:lstStyle/>
          <a:p>
            <a:r>
              <a:rPr lang="en-US" dirty="0"/>
              <a:t>Researchers are interested in investigating a set of compounds with corresponding experimental solubility values using complex sets of descriptors. </a:t>
            </a:r>
          </a:p>
          <a:p>
            <a:r>
              <a:rPr lang="en-US" dirty="0"/>
              <a:t>They used </a:t>
            </a:r>
            <a:r>
              <a:rPr lang="en-US" i="1" dirty="0"/>
              <a:t>linear regression (parametric model) </a:t>
            </a:r>
            <a:r>
              <a:rPr lang="en-US" dirty="0"/>
              <a:t>and </a:t>
            </a:r>
            <a:r>
              <a:rPr lang="en-US" i="1" dirty="0"/>
              <a:t>neural network (nonparametric model) models </a:t>
            </a:r>
            <a:r>
              <a:rPr lang="en-US" dirty="0"/>
              <a:t>to estimate the relationship between </a:t>
            </a:r>
            <a:r>
              <a:rPr lang="en-US" dirty="0">
                <a:solidFill>
                  <a:srgbClr val="00B0F0"/>
                </a:solidFill>
              </a:rPr>
              <a:t>chemical structures (predictors) </a:t>
            </a:r>
            <a:r>
              <a:rPr lang="en-US" dirty="0"/>
              <a:t>and </a:t>
            </a:r>
            <a:r>
              <a:rPr lang="en-US" dirty="0">
                <a:solidFill>
                  <a:srgbClr val="00B0F0"/>
                </a:solidFill>
              </a:rPr>
              <a:t>solubility (response)</a:t>
            </a:r>
            <a:r>
              <a:rPr lang="en-US" dirty="0"/>
              <a:t>.</a:t>
            </a:r>
          </a:p>
          <a:p>
            <a:endParaRPr lang="en-US" dirty="0"/>
          </a:p>
        </p:txBody>
      </p:sp>
      <p:sp>
        <p:nvSpPr>
          <p:cNvPr id="4" name="Slide Number Placeholder 8">
            <a:extLst>
              <a:ext uri="{FF2B5EF4-FFF2-40B4-BE49-F238E27FC236}">
                <a16:creationId xmlns:a16="http://schemas.microsoft.com/office/drawing/2014/main" id="{C79BA4E9-AEFD-65D9-1D78-E46E6EB18CB6}"/>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6</a:t>
            </a:fld>
            <a:endParaRPr lang="en-US" dirty="0"/>
          </a:p>
        </p:txBody>
      </p:sp>
    </p:spTree>
    <p:extLst>
      <p:ext uri="{BB962C8B-B14F-4D97-AF65-F5344CB8AC3E}">
        <p14:creationId xmlns:p14="http://schemas.microsoft.com/office/powerpoint/2010/main" val="13246378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Lasso regression for solubility data</a:t>
            </a:r>
          </a:p>
        </p:txBody>
      </p:sp>
      <p:sp>
        <p:nvSpPr>
          <p:cNvPr id="9" name="Slide Number Placeholder 8"/>
          <p:cNvSpPr>
            <a:spLocks noGrp="1"/>
          </p:cNvSpPr>
          <p:nvPr>
            <p:ph type="sldNum" sz="quarter" idx="12"/>
          </p:nvPr>
        </p:nvSpPr>
        <p:spPr/>
        <p:txBody>
          <a:bodyPr/>
          <a:lstStyle/>
          <a:p>
            <a:fld id="{E4FFCA10-EE3F-AF4E-9EA4-E5CA2D91A1E4}" type="slidenum">
              <a:rPr lang="en-US" smtClean="0"/>
              <a:t>60</a:t>
            </a:fld>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3325" y="1477365"/>
            <a:ext cx="5436848" cy="4530705"/>
          </a:xfrm>
        </p:spPr>
      </p:pic>
    </p:spTree>
    <p:extLst>
      <p:ext uri="{BB962C8B-B14F-4D97-AF65-F5344CB8AC3E}">
        <p14:creationId xmlns:p14="http://schemas.microsoft.com/office/powerpoint/2010/main" val="6541920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519CB-0984-615A-1083-4DC2CD644D7A}"/>
              </a:ext>
            </a:extLst>
          </p:cNvPr>
          <p:cNvSpPr>
            <a:spLocks noGrp="1"/>
          </p:cNvSpPr>
          <p:nvPr>
            <p:ph type="title"/>
          </p:nvPr>
        </p:nvSpPr>
        <p:spPr/>
        <p:txBody>
          <a:bodyPr/>
          <a:lstStyle/>
          <a:p>
            <a:r>
              <a:rPr lang="en-US" dirty="0"/>
              <a:t>Ridge regression for solubility data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93210A-9EFF-58A1-03F0-88FF1CC26793}"/>
                  </a:ext>
                </a:extLst>
              </p:cNvPr>
              <p:cNvSpPr>
                <a:spLocks noGrp="1"/>
              </p:cNvSpPr>
              <p:nvPr>
                <p:ph idx="1"/>
              </p:nvPr>
            </p:nvSpPr>
            <p:spPr/>
            <p:txBody>
              <a:bodyPr/>
              <a:lstStyle/>
              <a:p>
                <a:r>
                  <a:rPr lang="en-US" dirty="0"/>
                  <a:t>The standardized ridge regression coefficients are displayed. </a:t>
                </a:r>
              </a:p>
              <a:p>
                <a:r>
                  <a:rPr lang="en-US" b="1" dirty="0">
                    <a:solidFill>
                      <a:srgbClr val="FF0000"/>
                    </a:solidFill>
                  </a:rPr>
                  <a:t>Caution</a:t>
                </a:r>
                <a:r>
                  <a:rPr lang="en-US" dirty="0"/>
                  <a:t>: It is necessary to standardize variables before using Lasso and Ridge Regression </a:t>
                </a:r>
              </a:p>
              <a:p>
                <a:r>
                  <a:rPr lang="en-US" dirty="0"/>
                  <a:t>Depending on the value of </a:t>
                </a:r>
                <a14:m>
                  <m:oMath xmlns:m="http://schemas.openxmlformats.org/officeDocument/2006/math">
                    <m:r>
                      <m:rPr>
                        <m:sty m:val="p"/>
                      </m:rPr>
                      <a:rPr lang="el-GR" sz="3200" b="0" i="1" smtClean="0">
                        <a:latin typeface="Cambria Math" panose="02040503050406030204" pitchFamily="18" charset="0"/>
                      </a:rPr>
                      <m:t>λ</m:t>
                    </m:r>
                  </m:oMath>
                </a14:m>
                <a:r>
                  <a:rPr lang="en-US" dirty="0"/>
                  <a:t>, the Lasso can produce a model involving only a subset of the variables. </a:t>
                </a:r>
              </a:p>
              <a:p>
                <a:endParaRPr lang="en-US" dirty="0"/>
              </a:p>
              <a:p>
                <a:r>
                  <a:rPr lang="en-US" dirty="0"/>
                  <a:t>The notation </a:t>
                </a:r>
                <a14:m>
                  <m:oMath xmlns:m="http://schemas.openxmlformats.org/officeDocument/2006/math">
                    <m:sSub>
                      <m:sSubPr>
                        <m:ctrlPr>
                          <a:rPr lang="el-GR" i="1" smtClean="0">
                            <a:latin typeface="Cambria Math" panose="02040503050406030204" pitchFamily="18" charset="0"/>
                          </a:rPr>
                        </m:ctrlPr>
                      </m:sSubPr>
                      <m:e>
                        <m:r>
                          <a:rPr lang="en-US" b="0" i="1" smtClean="0">
                            <a:latin typeface="Cambria Math" panose="02040503050406030204" pitchFamily="18" charset="0"/>
                          </a:rPr>
                          <m:t>||</m:t>
                        </m:r>
                        <m:r>
                          <m:rPr>
                            <m:nor/>
                          </m:rPr>
                          <a:rPr lang="en-US" dirty="0"/>
                          <m:t>β</m:t>
                        </m:r>
                        <m:r>
                          <a:rPr lang="en-US" b="0" i="1" smtClean="0">
                            <a:latin typeface="Cambria Math" panose="02040503050406030204" pitchFamily="18" charset="0"/>
                          </a:rPr>
                          <m:t>||</m:t>
                        </m:r>
                      </m:e>
                      <m:sub>
                        <m:r>
                          <a:rPr lang="en-US" b="0" i="1" smtClean="0">
                            <a:latin typeface="Cambria Math" panose="02040503050406030204" pitchFamily="18" charset="0"/>
                          </a:rPr>
                          <m:t>1</m:t>
                        </m:r>
                      </m:sub>
                    </m:sSub>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𝑝</m:t>
                            </m:r>
                          </m:sup>
                          <m:e>
                            <m:r>
                              <a:rPr lang="en-US" b="0" i="1" smtClean="0">
                                <a:latin typeface="Cambria Math" panose="02040503050406030204" pitchFamily="18" charset="0"/>
                              </a:rPr>
                              <m:t>|</m:t>
                            </m:r>
                            <m:sSub>
                              <m:sSubPr>
                                <m:ctrlPr>
                                  <a:rPr lang="en-US" i="1">
                                    <a:latin typeface="Cambria Math" panose="02040503050406030204" pitchFamily="18" charset="0"/>
                                  </a:rPr>
                                </m:ctrlPr>
                              </m:sSubPr>
                              <m:e>
                                <m:r>
                                  <m:rPr>
                                    <m:nor/>
                                  </m:rPr>
                                  <a:rPr lang="en-US" dirty="0"/>
                                  <m:t>β</m:t>
                                </m:r>
                              </m:e>
                              <m:sub>
                                <m:r>
                                  <a:rPr lang="en-US" i="1">
                                    <a:latin typeface="Cambria Math" panose="02040503050406030204" pitchFamily="18" charset="0"/>
                                  </a:rPr>
                                  <m:t>𝑗</m:t>
                                </m:r>
                              </m:sub>
                            </m:sSub>
                            <m:r>
                              <a:rPr lang="en-US" b="0" i="1" smtClean="0">
                                <a:latin typeface="Cambria Math" panose="02040503050406030204" pitchFamily="18" charset="0"/>
                              </a:rPr>
                              <m:t>|</m:t>
                            </m:r>
                          </m:e>
                        </m:nary>
                      </m:e>
                    </m:rad>
                  </m:oMath>
                </a14:m>
                <a:r>
                  <a:rPr lang="en-US" dirty="0"/>
                  <a:t> is the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𝑛𝑜𝑟𝑚</m:t>
                    </m:r>
                  </m:oMath>
                </a14:m>
                <a:r>
                  <a:rPr lang="en-US" dirty="0"/>
                  <a:t> of </a:t>
                </a:r>
                <a14:m>
                  <m:oMath xmlns:m="http://schemas.openxmlformats.org/officeDocument/2006/math">
                    <m:r>
                      <m:rPr>
                        <m:nor/>
                      </m:rPr>
                      <a:rPr lang="en-US" dirty="0"/>
                      <m:t>β</m:t>
                    </m:r>
                  </m:oMath>
                </a14:m>
                <a:r>
                  <a:rPr lang="en-US" dirty="0"/>
                  <a:t>.</a:t>
                </a:r>
              </a:p>
            </p:txBody>
          </p:sp>
        </mc:Choice>
        <mc:Fallback xmlns="">
          <p:sp>
            <p:nvSpPr>
              <p:cNvPr id="3" name="Content Placeholder 2">
                <a:extLst>
                  <a:ext uri="{FF2B5EF4-FFF2-40B4-BE49-F238E27FC236}">
                    <a16:creationId xmlns:a16="http://schemas.microsoft.com/office/drawing/2014/main" id="{2293210A-9EFF-58A1-03F0-88FF1CC26793}"/>
                  </a:ext>
                </a:extLst>
              </p:cNvPr>
              <p:cNvSpPr>
                <a:spLocks noGrp="1" noRot="1" noChangeAspect="1" noMove="1" noResize="1" noEditPoints="1" noAdjustHandles="1" noChangeArrowheads="1" noChangeShapeType="1" noTextEdit="1"/>
              </p:cNvSpPr>
              <p:nvPr>
                <p:ph idx="1"/>
              </p:nvPr>
            </p:nvSpPr>
            <p:spPr>
              <a:blipFill>
                <a:blip r:embed="rId2"/>
                <a:stretch>
                  <a:fillRect l="-1150" t="-2830" r="-1050"/>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986A9030-168D-6D94-FBA3-6AD6FC9B384A}"/>
              </a:ext>
            </a:extLst>
          </p:cNvPr>
          <p:cNvSpPr/>
          <p:nvPr/>
        </p:nvSpPr>
        <p:spPr>
          <a:xfrm>
            <a:off x="74077" y="3504030"/>
            <a:ext cx="6690360" cy="56388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95A862A6-5299-928D-BE38-29D49EB36D2A}"/>
              </a:ext>
            </a:extLst>
          </p:cNvPr>
          <p:cNvSpPr/>
          <p:nvPr/>
        </p:nvSpPr>
        <p:spPr>
          <a:xfrm>
            <a:off x="7360476" y="4346936"/>
            <a:ext cx="2485489" cy="461665"/>
          </a:xfrm>
          <a:prstGeom prst="rect">
            <a:avLst/>
          </a:prstGeom>
          <a:ln>
            <a:solidFill>
              <a:schemeClr val="accent1"/>
            </a:solidFill>
          </a:ln>
        </p:spPr>
        <p:txBody>
          <a:bodyPr wrap="none">
            <a:spAutoFit/>
          </a:bodyPr>
          <a:lstStyle/>
          <a:p>
            <a:r>
              <a:rPr lang="en-US" sz="2400" dirty="0"/>
              <a:t>Variable Selection </a:t>
            </a:r>
          </a:p>
        </p:txBody>
      </p:sp>
      <p:cxnSp>
        <p:nvCxnSpPr>
          <p:cNvPr id="6" name="Straight Arrow Connector 5">
            <a:extLst>
              <a:ext uri="{FF2B5EF4-FFF2-40B4-BE49-F238E27FC236}">
                <a16:creationId xmlns:a16="http://schemas.microsoft.com/office/drawing/2014/main" id="{1E0ACFCA-2DA4-0128-0625-43CBC3E70842}"/>
              </a:ext>
            </a:extLst>
          </p:cNvPr>
          <p:cNvCxnSpPr>
            <a:cxnSpLocks/>
          </p:cNvCxnSpPr>
          <p:nvPr/>
        </p:nvCxnSpPr>
        <p:spPr>
          <a:xfrm flipH="1" flipV="1">
            <a:off x="6376194" y="3930533"/>
            <a:ext cx="984282" cy="51345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8" name="Slide Number Placeholder 8">
            <a:extLst>
              <a:ext uri="{FF2B5EF4-FFF2-40B4-BE49-F238E27FC236}">
                <a16:creationId xmlns:a16="http://schemas.microsoft.com/office/drawing/2014/main" id="{4FB966BE-BBCA-3DC0-8493-DF95A83EECDF}"/>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61</a:t>
            </a:fld>
            <a:endParaRPr lang="en-US" dirty="0"/>
          </a:p>
        </p:txBody>
      </p:sp>
    </p:spTree>
    <p:extLst>
      <p:ext uri="{BB962C8B-B14F-4D97-AF65-F5344CB8AC3E}">
        <p14:creationId xmlns:p14="http://schemas.microsoft.com/office/powerpoint/2010/main" val="815733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can lasso do variable selection?</a:t>
            </a:r>
          </a:p>
        </p:txBody>
      </p:sp>
      <p:sp>
        <p:nvSpPr>
          <p:cNvPr id="9" name="Slide Number Placeholder 8"/>
          <p:cNvSpPr>
            <a:spLocks noGrp="1"/>
          </p:cNvSpPr>
          <p:nvPr>
            <p:ph type="sldNum" sz="quarter" idx="12"/>
          </p:nvPr>
        </p:nvSpPr>
        <p:spPr/>
        <p:txBody>
          <a:bodyPr/>
          <a:lstStyle/>
          <a:p>
            <a:fld id="{E4FFCA10-EE3F-AF4E-9EA4-E5CA2D91A1E4}" type="slidenum">
              <a:rPr lang="en-US" smtClean="0"/>
              <a:t>62</a:t>
            </a:fld>
            <a:endParaRPr lang="en-US" dirty="0"/>
          </a:p>
        </p:txBody>
      </p:sp>
      <p:sp>
        <p:nvSpPr>
          <p:cNvPr id="4" name="Content Placeholder 3"/>
          <p:cNvSpPr>
            <a:spLocks noGrp="1"/>
          </p:cNvSpPr>
          <p:nvPr>
            <p:ph idx="1"/>
          </p:nvPr>
        </p:nvSpPr>
        <p:spPr>
          <a:xfrm>
            <a:off x="374904" y="5482713"/>
            <a:ext cx="11027664" cy="762000"/>
          </a:xfrm>
        </p:spPr>
        <p:txBody>
          <a:bodyPr>
            <a:noAutofit/>
          </a:bodyPr>
          <a:lstStyle/>
          <a:p>
            <a:r>
              <a:rPr lang="en-US" sz="2600" dirty="0"/>
              <a:t>Contours of the error and constraint functions for the lasso(left) and ridge regression (right)</a:t>
            </a:r>
          </a:p>
        </p:txBody>
      </p:sp>
      <p:pic>
        <p:nvPicPr>
          <p:cNvPr id="3" name="Picture 2"/>
          <p:cNvPicPr>
            <a:picLocks noChangeAspect="1"/>
          </p:cNvPicPr>
          <p:nvPr/>
        </p:nvPicPr>
        <p:blipFill>
          <a:blip r:embed="rId2"/>
          <a:stretch>
            <a:fillRect/>
          </a:stretch>
        </p:blipFill>
        <p:spPr>
          <a:xfrm>
            <a:off x="2764967" y="1550515"/>
            <a:ext cx="6662064" cy="3756970"/>
          </a:xfrm>
          <a:prstGeom prst="rect">
            <a:avLst/>
          </a:prstGeom>
        </p:spPr>
      </p:pic>
    </p:spTree>
    <p:extLst>
      <p:ext uri="{BB962C8B-B14F-4D97-AF65-F5344CB8AC3E}">
        <p14:creationId xmlns:p14="http://schemas.microsoft.com/office/powerpoint/2010/main" val="3442992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Lasso vs. ridge regression</a:t>
            </a:r>
          </a:p>
        </p:txBody>
      </p:sp>
      <p:sp>
        <p:nvSpPr>
          <p:cNvPr id="9" name="Slide Number Placeholder 8"/>
          <p:cNvSpPr>
            <a:spLocks noGrp="1"/>
          </p:cNvSpPr>
          <p:nvPr>
            <p:ph type="sldNum" sz="quarter" idx="12"/>
          </p:nvPr>
        </p:nvSpPr>
        <p:spPr/>
        <p:txBody>
          <a:bodyPr/>
          <a:lstStyle/>
          <a:p>
            <a:fld id="{E4FFCA10-EE3F-AF4E-9EA4-E5CA2D91A1E4}" type="slidenum">
              <a:rPr lang="en-US" smtClean="0"/>
              <a:t>63</a:t>
            </a:fld>
            <a:endParaRPr lang="en-US" dirty="0"/>
          </a:p>
        </p:txBody>
      </p:sp>
      <p:sp>
        <p:nvSpPr>
          <p:cNvPr id="4" name="Content Placeholder 3"/>
          <p:cNvSpPr>
            <a:spLocks noGrp="1"/>
          </p:cNvSpPr>
          <p:nvPr>
            <p:ph idx="1"/>
          </p:nvPr>
        </p:nvSpPr>
        <p:spPr/>
        <p:txBody>
          <a:bodyPr>
            <a:normAutofit fontScale="92500" lnSpcReduction="10000"/>
          </a:bodyPr>
          <a:lstStyle/>
          <a:p>
            <a:r>
              <a:rPr lang="en-US" dirty="0"/>
              <a:t>Neither ridge regression nor the lasso will universally dominate the other.</a:t>
            </a:r>
          </a:p>
          <a:p>
            <a:r>
              <a:rPr lang="en-US" dirty="0"/>
              <a:t>The lasso tends to perform better in a setting where a relatively small number of predictors have substantial coefficients.</a:t>
            </a:r>
          </a:p>
          <a:p>
            <a:r>
              <a:rPr lang="en-US" dirty="0"/>
              <a:t>Ridge regression will perform better when the response is a function of many predictors, all with coefficients of roughly equal size.</a:t>
            </a:r>
          </a:p>
          <a:p>
            <a:r>
              <a:rPr lang="en-US" dirty="0"/>
              <a:t>However, the number of predictors that is related to the response is never known a priori for real data sets. A technique such as cross-validation can be used to determine which approach is better on a particular data set.</a:t>
            </a:r>
          </a:p>
          <a:p>
            <a:r>
              <a:rPr lang="en-US" dirty="0"/>
              <a:t>Unlike ridge regression, the lasso performs variable selection, resulting in models that are easier to interpret</a:t>
            </a:r>
          </a:p>
        </p:txBody>
      </p:sp>
    </p:spTree>
    <p:extLst>
      <p:ext uri="{BB962C8B-B14F-4D97-AF65-F5344CB8AC3E}">
        <p14:creationId xmlns:p14="http://schemas.microsoft.com/office/powerpoint/2010/main" val="19420533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61B61-74B9-1BD6-DEF7-40BBA6097A78}"/>
              </a:ext>
            </a:extLst>
          </p:cNvPr>
          <p:cNvSpPr>
            <a:spLocks noGrp="1"/>
          </p:cNvSpPr>
          <p:nvPr>
            <p:ph type="title"/>
          </p:nvPr>
        </p:nvSpPr>
        <p:spPr/>
        <p:txBody>
          <a:bodyPr/>
          <a:lstStyle/>
          <a:p>
            <a:r>
              <a:rPr lang="en-US" dirty="0"/>
              <a:t>Elastic net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9EB19F2-DFEA-4ADA-3750-40AFE82996DF}"/>
                  </a:ext>
                </a:extLst>
              </p:cNvPr>
              <p:cNvSpPr>
                <a:spLocks noGrp="1"/>
              </p:cNvSpPr>
              <p:nvPr>
                <p:ph idx="1"/>
              </p:nvPr>
            </p:nvSpPr>
            <p:spPr/>
            <p:txBody>
              <a:bodyPr>
                <a:normAutofit/>
              </a:bodyPr>
              <a:lstStyle/>
              <a:p>
                <a:r>
                  <a:rPr lang="en-US" dirty="0"/>
                  <a:t>The elastic net is a generalization of the lasso model. This model combines the two types of penalties</a:t>
                </a:r>
              </a:p>
              <a:p>
                <a:pPr marL="0" indent="0" algn="ctr">
                  <a:buNone/>
                </a:pPr>
                <a14:m>
                  <m:oMath xmlns:m="http://schemas.openxmlformats.org/officeDocument/2006/math">
                    <m:nary>
                      <m:naryPr>
                        <m:chr m:val="∑"/>
                        <m:ctrlPr>
                          <a:rPr lang="en-US" sz="3200" b="0" i="1" smtClean="0">
                            <a:latin typeface="Cambria Math" panose="02040503050406030204" pitchFamily="18" charset="0"/>
                          </a:rPr>
                        </m:ctrlPr>
                      </m:naryPr>
                      <m:sub>
                        <m:r>
                          <m:rPr>
                            <m:brk m:alnAt="23"/>
                          </m:rPr>
                          <a:rPr lang="en-US" sz="3200" b="0" i="1" smtClean="0">
                            <a:latin typeface="Cambria Math" panose="02040503050406030204" pitchFamily="18" charset="0"/>
                          </a:rPr>
                          <m:t>𝑖</m:t>
                        </m:r>
                        <m:r>
                          <a:rPr lang="en-US" sz="3200" b="0" i="1" smtClean="0">
                            <a:latin typeface="Cambria Math" panose="02040503050406030204" pitchFamily="18" charset="0"/>
                          </a:rPr>
                          <m:t>=1</m:t>
                        </m:r>
                      </m:sub>
                      <m:sup>
                        <m:r>
                          <a:rPr lang="en-US" sz="3200" b="0" i="1" smtClean="0">
                            <a:latin typeface="Cambria Math" panose="02040503050406030204" pitchFamily="18" charset="0"/>
                          </a:rPr>
                          <m:t>𝑛</m:t>
                        </m:r>
                      </m:sup>
                      <m:e>
                        <m:eqArr>
                          <m:eqArrPr>
                            <m:ctrlPr>
                              <a:rPr lang="en-US" sz="3200" i="1">
                                <a:latin typeface="Cambria Math" panose="02040503050406030204" pitchFamily="18" charset="0"/>
                              </a:rPr>
                            </m:ctrlPr>
                          </m:eqArrPr>
                          <m:e>
                            <m:sSup>
                              <m:sSupPr>
                                <m:ctrlPr>
                                  <a:rPr lang="en-US" sz="3200" i="1">
                                    <a:latin typeface="Cambria Math" panose="02040503050406030204" pitchFamily="18" charset="0"/>
                                  </a:rPr>
                                </m:ctrlPr>
                              </m:sSupPr>
                              <m:e>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𝑌</m:t>
                                        </m:r>
                                      </m:e>
                                      <m:sub>
                                        <m:r>
                                          <a:rPr lang="en-US" sz="3200" i="1">
                                            <a:latin typeface="Cambria Math" panose="02040503050406030204" pitchFamily="18" charset="0"/>
                                          </a:rPr>
                                          <m:t>𝑖</m:t>
                                        </m:r>
                                      </m:sub>
                                    </m:sSub>
                                    <m:r>
                                      <a:rPr lang="en-US" sz="3200" i="1">
                                        <a:latin typeface="Cambria Math" panose="02040503050406030204" pitchFamily="18" charset="0"/>
                                      </a:rPr>
                                      <m:t> − </m:t>
                                    </m:r>
                                    <m:sSub>
                                      <m:sSubPr>
                                        <m:ctrlPr>
                                          <a:rPr lang="en-US" sz="3200" i="1">
                                            <a:latin typeface="Cambria Math" panose="02040503050406030204" pitchFamily="18" charset="0"/>
                                          </a:rPr>
                                        </m:ctrlPr>
                                      </m:sSubPr>
                                      <m:e>
                                        <m:r>
                                          <m:rPr>
                                            <m:nor/>
                                          </m:rPr>
                                          <a:rPr lang="en-US" sz="3200" dirty="0"/>
                                          <m:t>β</m:t>
                                        </m:r>
                                      </m:e>
                                      <m:sub>
                                        <m:r>
                                          <a:rPr lang="en-US" sz="3200" i="1">
                                            <a:latin typeface="Cambria Math" panose="02040503050406030204" pitchFamily="18" charset="0"/>
                                          </a:rPr>
                                          <m:t>0</m:t>
                                        </m:r>
                                      </m:sub>
                                    </m:sSub>
                                    <m:r>
                                      <a:rPr lang="en-US" sz="3200" b="0" i="1" smtClean="0">
                                        <a:latin typeface="Cambria Math" panose="02040503050406030204" pitchFamily="18" charset="0"/>
                                      </a:rPr>
                                      <m:t>−</m:t>
                                    </m:r>
                                    <m:r>
                                      <a:rPr lang="en-US" sz="3200" i="1">
                                        <a:latin typeface="Cambria Math" panose="02040503050406030204" pitchFamily="18" charset="0"/>
                                      </a:rPr>
                                      <m:t> </m:t>
                                    </m:r>
                                    <m:nary>
                                      <m:naryPr>
                                        <m:chr m:val="∑"/>
                                        <m:ctrlPr>
                                          <a:rPr lang="en-US" sz="3200" i="1">
                                            <a:latin typeface="Cambria Math" panose="02040503050406030204" pitchFamily="18" charset="0"/>
                                          </a:rPr>
                                        </m:ctrlPr>
                                      </m:naryPr>
                                      <m:sub>
                                        <m:r>
                                          <m:rPr>
                                            <m:brk m:alnAt="23"/>
                                          </m:rPr>
                                          <a:rPr lang="en-US" sz="3200" i="1">
                                            <a:latin typeface="Cambria Math" panose="02040503050406030204" pitchFamily="18" charset="0"/>
                                          </a:rPr>
                                          <m:t>𝑗</m:t>
                                        </m:r>
                                        <m:r>
                                          <a:rPr lang="en-US" sz="3200" i="1">
                                            <a:latin typeface="Cambria Math" panose="02040503050406030204" pitchFamily="18" charset="0"/>
                                          </a:rPr>
                                          <m:t>=1</m:t>
                                        </m:r>
                                      </m:sub>
                                      <m:sup>
                                        <m:r>
                                          <a:rPr lang="en-US" sz="3200" i="1">
                                            <a:latin typeface="Cambria Math" panose="02040503050406030204" pitchFamily="18" charset="0"/>
                                          </a:rPr>
                                          <m:t>𝑝</m:t>
                                        </m:r>
                                      </m:sup>
                                      <m:e>
                                        <m:sSub>
                                          <m:sSubPr>
                                            <m:ctrlPr>
                                              <a:rPr lang="en-US" sz="3200" i="1">
                                                <a:latin typeface="Cambria Math" panose="02040503050406030204" pitchFamily="18" charset="0"/>
                                              </a:rPr>
                                            </m:ctrlPr>
                                          </m:sSubPr>
                                          <m:e>
                                            <m:r>
                                              <m:rPr>
                                                <m:nor/>
                                              </m:rPr>
                                              <a:rPr lang="en-US" sz="3200" dirty="0"/>
                                              <m:t>β</m:t>
                                            </m:r>
                                          </m:e>
                                          <m:sub>
                                            <m:r>
                                              <a:rPr lang="en-US" sz="3200" i="1">
                                                <a:latin typeface="Cambria Math" panose="02040503050406030204" pitchFamily="18" charset="0"/>
                                              </a:rPr>
                                              <m:t>𝑗</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𝑋</m:t>
                                            </m:r>
                                          </m:e>
                                          <m:sub>
                                            <m:r>
                                              <a:rPr lang="en-US" sz="3200" b="0" i="1" smtClean="0">
                                                <a:latin typeface="Cambria Math" panose="02040503050406030204" pitchFamily="18" charset="0"/>
                                              </a:rPr>
                                              <m:t>𝑖</m:t>
                                            </m:r>
                                            <m:r>
                                              <a:rPr lang="en-US" sz="3200" i="1">
                                                <a:latin typeface="Cambria Math" panose="02040503050406030204" pitchFamily="18" charset="0"/>
                                              </a:rPr>
                                              <m:t>𝑗</m:t>
                                            </m:r>
                                          </m:sub>
                                        </m:sSub>
                                      </m:e>
                                    </m:nary>
                                  </m:e>
                                </m:d>
                              </m:e>
                              <m:sup>
                                <m:r>
                                  <a:rPr lang="en-US" sz="3200" i="1">
                                    <a:latin typeface="Cambria Math" panose="02040503050406030204" pitchFamily="18" charset="0"/>
                                  </a:rPr>
                                  <m:t>2</m:t>
                                </m:r>
                              </m:sup>
                            </m:sSup>
                            <m:r>
                              <a:rPr lang="en-US" sz="3200" b="0" i="1" smtClean="0">
                                <a:latin typeface="Cambria Math" panose="02040503050406030204" pitchFamily="18" charset="0"/>
                              </a:rPr>
                              <m:t>+ </m:t>
                            </m:r>
                            <m:sSub>
                              <m:sSubPr>
                                <m:ctrlPr>
                                  <a:rPr lang="en-US" i="1" smtClean="0">
                                    <a:latin typeface="Cambria Math" panose="02040503050406030204" pitchFamily="18" charset="0"/>
                                  </a:rPr>
                                </m:ctrlPr>
                              </m:sSubPr>
                              <m:e>
                                <m:r>
                                  <m:rPr>
                                    <m:sty m:val="p"/>
                                  </m:rPr>
                                  <a:rPr lang="el-GR" i="1">
                                    <a:latin typeface="Cambria Math" panose="02040503050406030204" pitchFamily="18" charset="0"/>
                                  </a:rPr>
                                  <m:t>λ</m:t>
                                </m:r>
                              </m:e>
                              <m:sub>
                                <m:r>
                                  <a:rPr lang="en-US" b="0" i="1" dirty="0" smtClean="0">
                                    <a:latin typeface="Cambria Math" panose="02040503050406030204" pitchFamily="18" charset="0"/>
                                  </a:rPr>
                                  <m:t>1</m:t>
                                </m:r>
                              </m:sub>
                            </m:sSub>
                            <m:nary>
                              <m:naryPr>
                                <m:chr m:val="∑"/>
                                <m:ctrlPr>
                                  <a:rPr lang="en-US" sz="3200" i="1">
                                    <a:latin typeface="Cambria Math" panose="02040503050406030204" pitchFamily="18" charset="0"/>
                                  </a:rPr>
                                </m:ctrlPr>
                              </m:naryPr>
                              <m:sub>
                                <m:r>
                                  <m:rPr>
                                    <m:brk m:alnAt="23"/>
                                  </m:rPr>
                                  <a:rPr lang="en-US" sz="3200" i="1">
                                    <a:latin typeface="Cambria Math" panose="02040503050406030204" pitchFamily="18" charset="0"/>
                                  </a:rPr>
                                  <m:t>𝑗</m:t>
                                </m:r>
                                <m:r>
                                  <a:rPr lang="en-US" sz="3200" i="1">
                                    <a:latin typeface="Cambria Math" panose="02040503050406030204" pitchFamily="18" charset="0"/>
                                  </a:rPr>
                                  <m:t>=1</m:t>
                                </m:r>
                              </m:sub>
                              <m:sup>
                                <m:r>
                                  <a:rPr lang="en-US" sz="3200" i="1">
                                    <a:latin typeface="Cambria Math" panose="02040503050406030204" pitchFamily="18" charset="0"/>
                                  </a:rPr>
                                  <m:t>𝑝</m:t>
                                </m:r>
                              </m:sup>
                              <m:e>
                                <m:d>
                                  <m:dPr>
                                    <m:begChr m:val="|"/>
                                    <m:endChr m:val="|"/>
                                    <m:ctrlPr>
                                      <a:rPr lang="en-US" sz="3200" b="0" i="1" smtClean="0">
                                        <a:latin typeface="Cambria Math" panose="02040503050406030204" pitchFamily="18" charset="0"/>
                                      </a:rPr>
                                    </m:ctrlPr>
                                  </m:dPr>
                                  <m:e>
                                    <m:sSub>
                                      <m:sSubPr>
                                        <m:ctrlPr>
                                          <a:rPr lang="en-US" i="1">
                                            <a:latin typeface="Cambria Math" panose="02040503050406030204" pitchFamily="18" charset="0"/>
                                          </a:rPr>
                                        </m:ctrlPr>
                                      </m:sSubPr>
                                      <m:e>
                                        <m:r>
                                          <m:rPr>
                                            <m:nor/>
                                          </m:rPr>
                                          <a:rPr lang="en-US" dirty="0"/>
                                          <m:t>β</m:t>
                                        </m:r>
                                      </m:e>
                                      <m:sub>
                                        <m:r>
                                          <a:rPr lang="en-US" i="1">
                                            <a:latin typeface="Cambria Math" panose="02040503050406030204" pitchFamily="18" charset="0"/>
                                          </a:rPr>
                                          <m:t>𝑗</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m:rPr>
                                        <m:sty m:val="p"/>
                                      </m:rPr>
                                      <a:rPr lang="el-GR" i="1">
                                        <a:latin typeface="Cambria Math" panose="02040503050406030204" pitchFamily="18" charset="0"/>
                                      </a:rPr>
                                      <m:t>λ</m:t>
                                    </m:r>
                                  </m:e>
                                  <m:sub>
                                    <m:r>
                                      <a:rPr lang="en-US" b="0" i="1" smtClean="0">
                                        <a:latin typeface="Cambria Math" panose="02040503050406030204" pitchFamily="18" charset="0"/>
                                      </a:rPr>
                                      <m:t>2</m:t>
                                    </m:r>
                                  </m:sub>
                                </m:sSub>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𝑝</m:t>
                                    </m:r>
                                  </m:sup>
                                  <m:e>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m:rPr>
                                                <m:nor/>
                                              </m:rPr>
                                              <a:rPr lang="en-US" dirty="0"/>
                                              <m:t>β</m:t>
                                            </m:r>
                                          </m:e>
                                          <m:sub>
                                            <m:r>
                                              <a:rPr lang="en-US" i="1">
                                                <a:latin typeface="Cambria Math" panose="02040503050406030204" pitchFamily="18" charset="0"/>
                                              </a:rPr>
                                              <m:t>𝑗</m:t>
                                            </m:r>
                                          </m:sub>
                                        </m:sSub>
                                      </m:e>
                                      <m:sup>
                                        <m:r>
                                          <a:rPr lang="en-US" i="1">
                                            <a:latin typeface="Cambria Math" panose="02040503050406030204" pitchFamily="18" charset="0"/>
                                          </a:rPr>
                                          <m:t>2</m:t>
                                        </m:r>
                                      </m:sup>
                                    </m:sSup>
                                  </m:e>
                                </m:nary>
                              </m:e>
                            </m:nary>
                          </m:e>
                          <m:e>
                            <m:r>
                              <m:rPr>
                                <m:nor/>
                              </m:rPr>
                              <a:rPr lang="en-US" sz="3200" dirty="0"/>
                              <m:t> </m:t>
                            </m:r>
                          </m:e>
                        </m:eqArr>
                      </m:e>
                    </m:nary>
                  </m:oMath>
                </a14:m>
                <a:r>
                  <a:rPr lang="en-US" dirty="0"/>
                  <a:t>,</a:t>
                </a:r>
              </a:p>
              <a:p>
                <a:r>
                  <a:rPr lang="en-US" dirty="0"/>
                  <a:t>The advantage of this model is that it enables eﬀective regularization via the ridge-type penalty with the feature selection quality of the lasso penalty. </a:t>
                </a:r>
              </a:p>
              <a:p>
                <a:r>
                  <a:rPr lang="en-US" dirty="0"/>
                  <a:t>Zou and Hastie (2005) suggest that this model will more eﬀectively deal with groups of </a:t>
                </a:r>
                <a:r>
                  <a:rPr lang="en-US" i="1" dirty="0"/>
                  <a:t>high correlated predictors</a:t>
                </a:r>
                <a:r>
                  <a:rPr lang="en-US" dirty="0"/>
                  <a:t>.</a:t>
                </a:r>
              </a:p>
              <a:p>
                <a:endParaRPr lang="en-US" dirty="0"/>
              </a:p>
            </p:txBody>
          </p:sp>
        </mc:Choice>
        <mc:Fallback xmlns="">
          <p:sp>
            <p:nvSpPr>
              <p:cNvPr id="3" name="Content Placeholder 2">
                <a:extLst>
                  <a:ext uri="{FF2B5EF4-FFF2-40B4-BE49-F238E27FC236}">
                    <a16:creationId xmlns:a16="http://schemas.microsoft.com/office/drawing/2014/main" id="{19EB19F2-DFEA-4ADA-3750-40AFE82996DF}"/>
                  </a:ext>
                </a:extLst>
              </p:cNvPr>
              <p:cNvSpPr>
                <a:spLocks noGrp="1" noRot="1" noChangeAspect="1" noMove="1" noResize="1" noEditPoints="1" noAdjustHandles="1" noChangeArrowheads="1" noChangeShapeType="1" noTextEdit="1"/>
              </p:cNvSpPr>
              <p:nvPr>
                <p:ph idx="1"/>
              </p:nvPr>
            </p:nvSpPr>
            <p:spPr>
              <a:blipFill>
                <a:blip r:embed="rId2"/>
                <a:stretch>
                  <a:fillRect l="-1150" t="-2830" b="-4447"/>
                </a:stretch>
              </a:blipFill>
            </p:spPr>
            <p:txBody>
              <a:bodyPr/>
              <a:lstStyle/>
              <a:p>
                <a:r>
                  <a:rPr lang="en-US">
                    <a:noFill/>
                  </a:rPr>
                  <a:t> </a:t>
                </a:r>
              </a:p>
            </p:txBody>
          </p:sp>
        </mc:Fallback>
      </mc:AlternateContent>
    </p:spTree>
    <p:extLst>
      <p:ext uri="{BB962C8B-B14F-4D97-AF65-F5344CB8AC3E}">
        <p14:creationId xmlns:p14="http://schemas.microsoft.com/office/powerpoint/2010/main" val="18469039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R demonstrations for solubility data </a:t>
            </a:r>
          </a:p>
        </p:txBody>
      </p:sp>
      <p:sp>
        <p:nvSpPr>
          <p:cNvPr id="3" name="Subtitle 2"/>
          <p:cNvSpPr>
            <a:spLocks noGrp="1"/>
          </p:cNvSpPr>
          <p:nvPr>
            <p:ph type="subTitle" idx="1"/>
          </p:nvPr>
        </p:nvSpPr>
        <p:spPr>
          <a:xfrm>
            <a:off x="1524000" y="3638614"/>
            <a:ext cx="9144000" cy="2615882"/>
          </a:xfrm>
        </p:spPr>
        <p:txBody>
          <a:bodyPr>
            <a:normAutofit lnSpcReduction="10000"/>
          </a:bodyPr>
          <a:lstStyle/>
          <a:p>
            <a:pPr marL="342900" indent="-342900">
              <a:buFont typeface="Arial" panose="020B0604020202020204" pitchFamily="34" charset="0"/>
              <a:buChar char="•"/>
            </a:pPr>
            <a:r>
              <a:rPr lang="en-US" dirty="0"/>
              <a:t>Linear regression model </a:t>
            </a:r>
          </a:p>
          <a:p>
            <a:pPr marL="342900" indent="-342900">
              <a:buFont typeface="Arial" panose="020B0604020202020204" pitchFamily="34" charset="0"/>
              <a:buChar char="•"/>
            </a:pPr>
            <a:r>
              <a:rPr lang="en-US" dirty="0"/>
              <a:t>Principal component regression(PCR) </a:t>
            </a:r>
          </a:p>
          <a:p>
            <a:pPr marL="342900" indent="-342900">
              <a:buFont typeface="Arial" panose="020B0604020202020204" pitchFamily="34" charset="0"/>
              <a:buChar char="•"/>
            </a:pPr>
            <a:r>
              <a:rPr lang="en-US" dirty="0"/>
              <a:t>Partial least squares (PLS) </a:t>
            </a:r>
          </a:p>
          <a:p>
            <a:pPr marL="342900" indent="-342900">
              <a:buFont typeface="Arial" panose="020B0604020202020204" pitchFamily="34" charset="0"/>
              <a:buChar char="•"/>
            </a:pPr>
            <a:r>
              <a:rPr lang="en-US" dirty="0"/>
              <a:t>Penalized regression models </a:t>
            </a:r>
          </a:p>
          <a:p>
            <a:pPr marL="342900" indent="-342900">
              <a:buFont typeface="Arial" panose="020B0604020202020204" pitchFamily="34" charset="0"/>
              <a:buChar char="•"/>
            </a:pPr>
            <a:r>
              <a:rPr lang="en-US" dirty="0"/>
              <a:t>Ridge regression </a:t>
            </a:r>
          </a:p>
          <a:p>
            <a:pPr marL="342900" indent="-342900">
              <a:buFont typeface="Arial" panose="020B0604020202020204" pitchFamily="34" charset="0"/>
              <a:buChar char="•"/>
            </a:pPr>
            <a:r>
              <a:rPr lang="en-US" dirty="0"/>
              <a:t>Elastic net (ENET)</a:t>
            </a:r>
          </a:p>
        </p:txBody>
      </p:sp>
      <p:sp>
        <p:nvSpPr>
          <p:cNvPr id="6" name="Slide Number Placeholder 8">
            <a:extLst>
              <a:ext uri="{FF2B5EF4-FFF2-40B4-BE49-F238E27FC236}">
                <a16:creationId xmlns:a16="http://schemas.microsoft.com/office/drawing/2014/main" id="{1A0795AF-0A47-5E0C-5A56-1ABC2AA1EDE1}"/>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65</a:t>
            </a:fld>
            <a:endParaRPr lang="en-US" dirty="0"/>
          </a:p>
        </p:txBody>
      </p:sp>
    </p:spTree>
    <p:extLst>
      <p:ext uri="{BB962C8B-B14F-4D97-AF65-F5344CB8AC3E}">
        <p14:creationId xmlns:p14="http://schemas.microsoft.com/office/powerpoint/2010/main" val="41680430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Call required packages and access the data</a:t>
            </a:r>
          </a:p>
        </p:txBody>
      </p:sp>
      <p:sp>
        <p:nvSpPr>
          <p:cNvPr id="9" name="Slide Number Placeholder 8"/>
          <p:cNvSpPr>
            <a:spLocks noGrp="1"/>
          </p:cNvSpPr>
          <p:nvPr>
            <p:ph type="sldNum" sz="quarter" idx="12"/>
          </p:nvPr>
        </p:nvSpPr>
        <p:spPr/>
        <p:txBody>
          <a:bodyPr/>
          <a:lstStyle/>
          <a:p>
            <a:fld id="{E4FFCA10-EE3F-AF4E-9EA4-E5CA2D91A1E4}" type="slidenum">
              <a:rPr lang="en-US" smtClean="0"/>
              <a:t>66</a:t>
            </a:fld>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4251467365"/>
              </p:ext>
            </p:extLst>
          </p:nvPr>
        </p:nvGraphicFramePr>
        <p:xfrm>
          <a:off x="307848" y="1243584"/>
          <a:ext cx="8229600" cy="5273040"/>
        </p:xfrm>
        <a:graphic>
          <a:graphicData uri="http://schemas.openxmlformats.org/drawingml/2006/table">
            <a:tbl>
              <a:tblPr firstRow="1" bandRow="1">
                <a:tableStyleId>{5940675A-B579-460E-94D1-54222C63F5DA}</a:tableStyleId>
              </a:tblPr>
              <a:tblGrid>
                <a:gridCol w="8229600">
                  <a:extLst>
                    <a:ext uri="{9D8B030D-6E8A-4147-A177-3AD203B41FA5}">
                      <a16:colId xmlns:a16="http://schemas.microsoft.com/office/drawing/2014/main" val="2917020422"/>
                    </a:ext>
                  </a:extLst>
                </a:gridCol>
              </a:tblGrid>
              <a:tr h="370840">
                <a:tc>
                  <a:txBody>
                    <a:bodyPr/>
                    <a:lstStyle/>
                    <a:p>
                      <a:r>
                        <a:rPr lang="en-US" sz="2000" dirty="0"/>
                        <a:t>#Required packages</a:t>
                      </a:r>
                    </a:p>
                    <a:p>
                      <a:r>
                        <a:rPr lang="en-US" sz="2000" dirty="0"/>
                        <a:t>library(</a:t>
                      </a:r>
                      <a:r>
                        <a:rPr lang="en-US" sz="2000" dirty="0" err="1"/>
                        <a:t>AppliedPredictiveModeling</a:t>
                      </a:r>
                      <a:r>
                        <a:rPr lang="en-US" sz="2000" dirty="0"/>
                        <a:t>)</a:t>
                      </a:r>
                    </a:p>
                    <a:p>
                      <a:r>
                        <a:rPr lang="en-US" sz="2000" dirty="0"/>
                        <a:t>library(lattice)</a:t>
                      </a:r>
                    </a:p>
                    <a:p>
                      <a:r>
                        <a:rPr lang="en-US" sz="2000" dirty="0"/>
                        <a:t>library(caret)</a:t>
                      </a:r>
                    </a:p>
                    <a:p>
                      <a:r>
                        <a:rPr lang="en-US" sz="2000" dirty="0"/>
                        <a:t>library(</a:t>
                      </a:r>
                      <a:r>
                        <a:rPr lang="en-US" sz="2000" dirty="0" err="1"/>
                        <a:t>corrplot</a:t>
                      </a:r>
                      <a:r>
                        <a:rPr lang="en-US" sz="2000" dirty="0"/>
                        <a:t>)</a:t>
                      </a:r>
                    </a:p>
                    <a:p>
                      <a:r>
                        <a:rPr lang="en-US" sz="2000" dirty="0"/>
                        <a:t>library(e1071)</a:t>
                      </a:r>
                    </a:p>
                    <a:p>
                      <a:r>
                        <a:rPr lang="en-US" sz="2000" dirty="0"/>
                        <a:t>library(pls)</a:t>
                      </a:r>
                    </a:p>
                    <a:p>
                      <a:r>
                        <a:rPr lang="en-US" sz="2000" dirty="0"/>
                        <a:t>library(</a:t>
                      </a:r>
                      <a:r>
                        <a:rPr lang="en-US" sz="2000" dirty="0" err="1"/>
                        <a:t>elasticnet</a:t>
                      </a:r>
                      <a:r>
                        <a:rPr lang="en-US" sz="2000" dirty="0"/>
                        <a:t>)</a:t>
                      </a:r>
                    </a:p>
                    <a:p>
                      <a:endParaRPr lang="en-US" sz="2000" dirty="0"/>
                    </a:p>
                    <a:p>
                      <a:r>
                        <a:rPr lang="en-US" sz="2000" dirty="0"/>
                        <a:t>#Access the solubility data</a:t>
                      </a:r>
                    </a:p>
                    <a:p>
                      <a:r>
                        <a:rPr lang="en-US" sz="2000" dirty="0"/>
                        <a:t>data(solubility)</a:t>
                      </a:r>
                    </a:p>
                    <a:p>
                      <a:r>
                        <a:rPr lang="en-US" sz="2000" dirty="0"/>
                        <a:t>#This data contain </a:t>
                      </a:r>
                      <a:r>
                        <a:rPr lang="en-US" sz="2000" dirty="0" err="1"/>
                        <a:t>traing</a:t>
                      </a:r>
                      <a:r>
                        <a:rPr lang="en-US" sz="2000" dirty="0"/>
                        <a:t> data</a:t>
                      </a:r>
                    </a:p>
                    <a:p>
                      <a:r>
                        <a:rPr lang="en-US" sz="2000" dirty="0"/>
                        <a:t>str(</a:t>
                      </a:r>
                      <a:r>
                        <a:rPr lang="en-US" sz="2000" dirty="0" err="1">
                          <a:solidFill>
                            <a:srgbClr val="00B0F0"/>
                          </a:solidFill>
                        </a:rPr>
                        <a:t>solTrainY</a:t>
                      </a:r>
                      <a:r>
                        <a:rPr lang="en-US" sz="2000" dirty="0"/>
                        <a:t>)</a:t>
                      </a:r>
                    </a:p>
                    <a:p>
                      <a:r>
                        <a:rPr lang="en-US" sz="2000" dirty="0"/>
                        <a:t>dim(</a:t>
                      </a:r>
                      <a:r>
                        <a:rPr lang="en-US" sz="2000" dirty="0" err="1">
                          <a:solidFill>
                            <a:srgbClr val="00B0F0"/>
                          </a:solidFill>
                        </a:rPr>
                        <a:t>solTrainX</a:t>
                      </a:r>
                      <a:r>
                        <a:rPr lang="en-US" sz="2000" dirty="0"/>
                        <a:t>)</a:t>
                      </a:r>
                    </a:p>
                    <a:p>
                      <a:r>
                        <a:rPr lang="en-US" sz="2000" dirty="0"/>
                        <a:t>##Test data</a:t>
                      </a:r>
                    </a:p>
                    <a:p>
                      <a:r>
                        <a:rPr lang="en-US" sz="2000" dirty="0"/>
                        <a:t>head(</a:t>
                      </a:r>
                      <a:r>
                        <a:rPr lang="en-US" sz="2000" dirty="0" err="1"/>
                        <a:t>solTestY</a:t>
                      </a:r>
                      <a:r>
                        <a:rPr lang="en-US" sz="2000" dirty="0"/>
                        <a:t>)</a:t>
                      </a:r>
                    </a:p>
                    <a:p>
                      <a:r>
                        <a:rPr lang="en-US" sz="2000" dirty="0"/>
                        <a:t>head(</a:t>
                      </a:r>
                      <a:r>
                        <a:rPr lang="en-US" sz="2000" dirty="0" err="1"/>
                        <a:t>solTestX</a:t>
                      </a:r>
                      <a:r>
                        <a:rPr lang="en-US" sz="2000" dirty="0"/>
                        <a:t>)</a:t>
                      </a:r>
                    </a:p>
                  </a:txBody>
                  <a:tcPr/>
                </a:tc>
                <a:extLst>
                  <a:ext uri="{0D108BD9-81ED-4DB2-BD59-A6C34878D82A}">
                    <a16:rowId xmlns:a16="http://schemas.microsoft.com/office/drawing/2014/main" val="1414655946"/>
                  </a:ext>
                </a:extLst>
              </a:tr>
            </a:tbl>
          </a:graphicData>
        </a:graphic>
      </p:graphicFrame>
    </p:spTree>
    <p:extLst>
      <p:ext uri="{BB962C8B-B14F-4D97-AF65-F5344CB8AC3E}">
        <p14:creationId xmlns:p14="http://schemas.microsoft.com/office/powerpoint/2010/main" val="38506145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FFBE9-8121-C8A5-6C6E-6E3AE6031B72}"/>
              </a:ext>
            </a:extLst>
          </p:cNvPr>
          <p:cNvSpPr>
            <a:spLocks noGrp="1"/>
          </p:cNvSpPr>
          <p:nvPr>
            <p:ph type="title"/>
          </p:nvPr>
        </p:nvSpPr>
        <p:spPr/>
        <p:txBody>
          <a:bodyPr/>
          <a:lstStyle/>
          <a:p>
            <a:r>
              <a:rPr lang="en-US" dirty="0"/>
              <a:t>Data Information </a:t>
            </a:r>
          </a:p>
        </p:txBody>
      </p:sp>
      <p:sp>
        <p:nvSpPr>
          <p:cNvPr id="10" name="Content Placeholder 9">
            <a:extLst>
              <a:ext uri="{FF2B5EF4-FFF2-40B4-BE49-F238E27FC236}">
                <a16:creationId xmlns:a16="http://schemas.microsoft.com/office/drawing/2014/main" id="{90B8BF94-FD2A-7C04-FF8F-6F3343F95E33}"/>
              </a:ext>
            </a:extLst>
          </p:cNvPr>
          <p:cNvSpPr>
            <a:spLocks noGrp="1"/>
          </p:cNvSpPr>
          <p:nvPr>
            <p:ph idx="1"/>
          </p:nvPr>
        </p:nvSpPr>
        <p:spPr>
          <a:xfrm>
            <a:off x="0" y="5805618"/>
            <a:ext cx="12192000" cy="507292"/>
          </a:xfrm>
        </p:spPr>
        <p:txBody>
          <a:bodyPr>
            <a:normAutofit/>
          </a:bodyPr>
          <a:lstStyle/>
          <a:p>
            <a:r>
              <a:rPr lang="en-US" sz="2400" dirty="0"/>
              <a:t>http://127.0.0.1:27533/library/AppliedPredictiveModeling/html/solubility.html</a:t>
            </a:r>
          </a:p>
        </p:txBody>
      </p:sp>
      <p:pic>
        <p:nvPicPr>
          <p:cNvPr id="12" name="Picture 11">
            <a:extLst>
              <a:ext uri="{FF2B5EF4-FFF2-40B4-BE49-F238E27FC236}">
                <a16:creationId xmlns:a16="http://schemas.microsoft.com/office/drawing/2014/main" id="{1D18DA43-B1C8-D244-06E1-C4C475B62DC6}"/>
              </a:ext>
            </a:extLst>
          </p:cNvPr>
          <p:cNvPicPr>
            <a:picLocks noChangeAspect="1"/>
          </p:cNvPicPr>
          <p:nvPr/>
        </p:nvPicPr>
        <p:blipFill>
          <a:blip r:embed="rId2"/>
          <a:stretch>
            <a:fillRect/>
          </a:stretch>
        </p:blipFill>
        <p:spPr>
          <a:xfrm>
            <a:off x="109974" y="1280110"/>
            <a:ext cx="7546357" cy="4444085"/>
          </a:xfrm>
          <a:prstGeom prst="rect">
            <a:avLst/>
          </a:prstGeom>
        </p:spPr>
      </p:pic>
    </p:spTree>
    <p:extLst>
      <p:ext uri="{BB962C8B-B14F-4D97-AF65-F5344CB8AC3E}">
        <p14:creationId xmlns:p14="http://schemas.microsoft.com/office/powerpoint/2010/main" val="30757368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Create a control function </a:t>
            </a:r>
          </a:p>
        </p:txBody>
      </p:sp>
      <p:sp>
        <p:nvSpPr>
          <p:cNvPr id="9" name="Slide Number Placeholder 8"/>
          <p:cNvSpPr>
            <a:spLocks noGrp="1"/>
          </p:cNvSpPr>
          <p:nvPr>
            <p:ph type="sldNum" sz="quarter" idx="12"/>
          </p:nvPr>
        </p:nvSpPr>
        <p:spPr/>
        <p:txBody>
          <a:bodyPr/>
          <a:lstStyle/>
          <a:p>
            <a:fld id="{E4FFCA10-EE3F-AF4E-9EA4-E5CA2D91A1E4}" type="slidenum">
              <a:rPr lang="en-US" smtClean="0"/>
              <a:t>68</a:t>
            </a:fld>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674302508"/>
              </p:ext>
            </p:extLst>
          </p:nvPr>
        </p:nvGraphicFramePr>
        <p:xfrm>
          <a:off x="225552" y="1554480"/>
          <a:ext cx="8229600" cy="3444240"/>
        </p:xfrm>
        <a:graphic>
          <a:graphicData uri="http://schemas.openxmlformats.org/drawingml/2006/table">
            <a:tbl>
              <a:tblPr firstRow="1" bandRow="1">
                <a:tableStyleId>{5940675A-B579-460E-94D1-54222C63F5DA}</a:tableStyleId>
              </a:tblPr>
              <a:tblGrid>
                <a:gridCol w="8229600">
                  <a:extLst>
                    <a:ext uri="{9D8B030D-6E8A-4147-A177-3AD203B41FA5}">
                      <a16:colId xmlns:a16="http://schemas.microsoft.com/office/drawing/2014/main" val="2917020422"/>
                    </a:ext>
                  </a:extLst>
                </a:gridCol>
              </a:tblGrid>
              <a:tr h="370840">
                <a:tc>
                  <a:txBody>
                    <a:bodyPr/>
                    <a:lstStyle/>
                    <a:p>
                      <a:r>
                        <a:rPr lang="en-US" sz="2000" dirty="0"/>
                        <a:t>### Create a control function that will be used across models. We</a:t>
                      </a:r>
                    </a:p>
                    <a:p>
                      <a:r>
                        <a:rPr lang="en-US" sz="2000" dirty="0"/>
                        <a:t>### create the fold assignments explicitly instead of relying on the</a:t>
                      </a:r>
                    </a:p>
                    <a:p>
                      <a:r>
                        <a:rPr lang="en-US" sz="2000" dirty="0"/>
                        <a:t>### random number seed being set to identical values.</a:t>
                      </a:r>
                    </a:p>
                    <a:p>
                      <a:endParaRPr lang="en-US" sz="2000" dirty="0"/>
                    </a:p>
                    <a:p>
                      <a:r>
                        <a:rPr lang="en-US" sz="2000" dirty="0" err="1"/>
                        <a:t>set.seed</a:t>
                      </a:r>
                      <a:r>
                        <a:rPr lang="en-US" sz="2000" dirty="0"/>
                        <a:t>(100)</a:t>
                      </a:r>
                    </a:p>
                    <a:p>
                      <a:r>
                        <a:rPr lang="en-US" sz="2000" dirty="0"/>
                        <a:t>#Create a series of test/training partitions</a:t>
                      </a:r>
                    </a:p>
                    <a:p>
                      <a:r>
                        <a:rPr lang="en-US" sz="2000" dirty="0"/>
                        <a:t>#default is 10, the </a:t>
                      </a:r>
                      <a:r>
                        <a:rPr lang="en-US" sz="2000" dirty="0" err="1"/>
                        <a:t>funtion</a:t>
                      </a:r>
                      <a:r>
                        <a:rPr lang="en-US" sz="2000" dirty="0"/>
                        <a:t> below creates 10 folder</a:t>
                      </a:r>
                    </a:p>
                    <a:p>
                      <a:r>
                        <a:rPr lang="en-US" sz="2000" dirty="0" err="1"/>
                        <a:t>indx</a:t>
                      </a:r>
                      <a:r>
                        <a:rPr lang="en-US" sz="2000" dirty="0"/>
                        <a:t> &lt;- </a:t>
                      </a:r>
                      <a:r>
                        <a:rPr lang="en-US" sz="2000" dirty="0" err="1"/>
                        <a:t>createFolds</a:t>
                      </a:r>
                      <a:r>
                        <a:rPr lang="en-US" sz="2000" dirty="0"/>
                        <a:t>(</a:t>
                      </a:r>
                      <a:r>
                        <a:rPr lang="en-US" sz="2000" dirty="0" err="1"/>
                        <a:t>solTrainY</a:t>
                      </a:r>
                      <a:r>
                        <a:rPr lang="en-US" sz="2000" dirty="0"/>
                        <a:t>, </a:t>
                      </a:r>
                      <a:r>
                        <a:rPr lang="en-US" sz="2000" dirty="0" err="1"/>
                        <a:t>returnTrain</a:t>
                      </a:r>
                      <a:r>
                        <a:rPr lang="en-US" sz="2000" dirty="0"/>
                        <a:t> = TRUE)</a:t>
                      </a:r>
                    </a:p>
                    <a:p>
                      <a:endParaRPr lang="en-US" sz="2000" dirty="0"/>
                    </a:p>
                    <a:p>
                      <a:r>
                        <a:rPr lang="en-US" sz="2000" dirty="0"/>
                        <a:t>#control the computational nuances of the train function</a:t>
                      </a:r>
                    </a:p>
                    <a:p>
                      <a:r>
                        <a:rPr lang="en-US" sz="2000" dirty="0"/>
                        <a:t>ctrl &lt;- </a:t>
                      </a:r>
                      <a:r>
                        <a:rPr lang="en-US" sz="2000" dirty="0" err="1"/>
                        <a:t>trainControl</a:t>
                      </a:r>
                      <a:r>
                        <a:rPr lang="en-US" sz="2000" dirty="0"/>
                        <a:t>(method = "cv", index = </a:t>
                      </a:r>
                      <a:r>
                        <a:rPr lang="en-US" sz="2000" dirty="0" err="1"/>
                        <a:t>indx</a:t>
                      </a:r>
                      <a:r>
                        <a:rPr lang="en-US" sz="2000" dirty="0"/>
                        <a:t>)</a:t>
                      </a:r>
                    </a:p>
                  </a:txBody>
                  <a:tcPr/>
                </a:tc>
                <a:extLst>
                  <a:ext uri="{0D108BD9-81ED-4DB2-BD59-A6C34878D82A}">
                    <a16:rowId xmlns:a16="http://schemas.microsoft.com/office/drawing/2014/main" val="1414655946"/>
                  </a:ext>
                </a:extLst>
              </a:tr>
            </a:tbl>
          </a:graphicData>
        </a:graphic>
      </p:graphicFrame>
    </p:spTree>
    <p:extLst>
      <p:ext uri="{BB962C8B-B14F-4D97-AF65-F5344CB8AC3E}">
        <p14:creationId xmlns:p14="http://schemas.microsoft.com/office/powerpoint/2010/main" val="25423012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R demonstrations for solubility data </a:t>
            </a:r>
          </a:p>
        </p:txBody>
      </p:sp>
      <p:sp>
        <p:nvSpPr>
          <p:cNvPr id="3" name="Subtitle 2"/>
          <p:cNvSpPr>
            <a:spLocks noGrp="1"/>
          </p:cNvSpPr>
          <p:nvPr>
            <p:ph type="subTitle" idx="1"/>
          </p:nvPr>
        </p:nvSpPr>
        <p:spPr>
          <a:xfrm>
            <a:off x="1524000" y="3638614"/>
            <a:ext cx="9144000" cy="1655762"/>
          </a:xfrm>
        </p:spPr>
        <p:txBody>
          <a:bodyPr/>
          <a:lstStyle/>
          <a:p>
            <a:r>
              <a:rPr lang="en-US" dirty="0"/>
              <a:t>Linear regression model</a:t>
            </a:r>
          </a:p>
        </p:txBody>
      </p:sp>
      <p:sp>
        <p:nvSpPr>
          <p:cNvPr id="6" name="Slide Number Placeholder 8">
            <a:extLst>
              <a:ext uri="{FF2B5EF4-FFF2-40B4-BE49-F238E27FC236}">
                <a16:creationId xmlns:a16="http://schemas.microsoft.com/office/drawing/2014/main" id="{1A0795AF-0A47-5E0C-5A56-1ABC2AA1EDE1}"/>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69</a:t>
            </a:fld>
            <a:endParaRPr lang="en-US" dirty="0"/>
          </a:p>
        </p:txBody>
      </p:sp>
    </p:spTree>
    <p:extLst>
      <p:ext uri="{BB962C8B-B14F-4D97-AF65-F5344CB8AC3E}">
        <p14:creationId xmlns:p14="http://schemas.microsoft.com/office/powerpoint/2010/main" val="1117455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CF12F-5148-2828-B6BF-9C2CECCA6CC1}"/>
              </a:ext>
            </a:extLst>
          </p:cNvPr>
          <p:cNvSpPr>
            <a:spLocks noGrp="1"/>
          </p:cNvSpPr>
          <p:nvPr>
            <p:ph type="title"/>
          </p:nvPr>
        </p:nvSpPr>
        <p:spPr/>
        <p:txBody>
          <a:bodyPr/>
          <a:lstStyle/>
          <a:p>
            <a:r>
              <a:rPr lang="en-US" dirty="0"/>
              <a:t>A motivating example about solubility data</a:t>
            </a:r>
          </a:p>
        </p:txBody>
      </p:sp>
      <p:sp>
        <p:nvSpPr>
          <p:cNvPr id="3" name="Content Placeholder 2">
            <a:extLst>
              <a:ext uri="{FF2B5EF4-FFF2-40B4-BE49-F238E27FC236}">
                <a16:creationId xmlns:a16="http://schemas.microsoft.com/office/drawing/2014/main" id="{38F82648-CDD8-DD27-B93A-02832FF3A6A5}"/>
              </a:ext>
            </a:extLst>
          </p:cNvPr>
          <p:cNvSpPr>
            <a:spLocks noGrp="1"/>
          </p:cNvSpPr>
          <p:nvPr>
            <p:ph idx="1"/>
          </p:nvPr>
        </p:nvSpPr>
        <p:spPr/>
        <p:txBody>
          <a:bodyPr>
            <a:normAutofit/>
          </a:bodyPr>
          <a:lstStyle/>
          <a:p>
            <a:pPr marL="0" indent="0">
              <a:buNone/>
            </a:pPr>
            <a:r>
              <a:rPr lang="en-US" dirty="0"/>
              <a:t>Here are a few important questions that we might seek to address:</a:t>
            </a:r>
          </a:p>
          <a:p>
            <a:pPr marL="971550" lvl="1" indent="-514350">
              <a:buFont typeface="+mj-lt"/>
              <a:buAutoNum type="arabicPeriod"/>
            </a:pPr>
            <a:r>
              <a:rPr lang="en-US" dirty="0"/>
              <a:t>Do we need to pre-process the data? (i.e., skewness, near-zero variance predictors, significant between-predictor correlations, </a:t>
            </a:r>
            <a:r>
              <a:rPr lang="en-US" dirty="0" err="1"/>
              <a:t>etc</a:t>
            </a:r>
            <a:r>
              <a:rPr lang="en-US" dirty="0"/>
              <a:t>) </a:t>
            </a:r>
          </a:p>
          <a:p>
            <a:pPr marL="971550" lvl="1" indent="-514350">
              <a:buFont typeface="+mj-lt"/>
              <a:buAutoNum type="arabicPeriod"/>
            </a:pPr>
            <a:r>
              <a:rPr lang="en-US" dirty="0"/>
              <a:t>How do we split the data into a training and a test set. (random sampling, stratified random sampling)?</a:t>
            </a:r>
          </a:p>
          <a:p>
            <a:pPr marL="971550" lvl="1" indent="-514350">
              <a:buFont typeface="+mj-lt"/>
              <a:buAutoNum type="arabicPeriod"/>
            </a:pPr>
            <a:r>
              <a:rPr lang="en-US" dirty="0"/>
              <a:t>How do we fit some </a:t>
            </a:r>
            <a:r>
              <a:rPr lang="en-US" i="1" dirty="0"/>
              <a:t>parametric</a:t>
            </a:r>
            <a:r>
              <a:rPr lang="en-US" dirty="0"/>
              <a:t> models (i.e., linear regression models, partial least squares, penalized models). </a:t>
            </a:r>
          </a:p>
          <a:p>
            <a:pPr marL="971550" lvl="1" indent="-514350">
              <a:buFont typeface="+mj-lt"/>
              <a:buAutoNum type="arabicPeriod"/>
            </a:pPr>
            <a:r>
              <a:rPr lang="en-US" dirty="0"/>
              <a:t>Which model has the best predictive ability? Is any model significantly better or worse than the others?</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p:txBody>
      </p:sp>
      <p:sp>
        <p:nvSpPr>
          <p:cNvPr id="4" name="Slide Number Placeholder 8">
            <a:extLst>
              <a:ext uri="{FF2B5EF4-FFF2-40B4-BE49-F238E27FC236}">
                <a16:creationId xmlns:a16="http://schemas.microsoft.com/office/drawing/2014/main" id="{6639FC08-8067-6F0B-3563-C183C014664E}"/>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7</a:t>
            </a:fld>
            <a:endParaRPr lang="en-US" dirty="0"/>
          </a:p>
        </p:txBody>
      </p:sp>
    </p:spTree>
    <p:extLst>
      <p:ext uri="{BB962C8B-B14F-4D97-AF65-F5344CB8AC3E}">
        <p14:creationId xmlns:p14="http://schemas.microsoft.com/office/powerpoint/2010/main" val="1284964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Linear regression </a:t>
            </a:r>
          </a:p>
        </p:txBody>
      </p:sp>
      <p:sp>
        <p:nvSpPr>
          <p:cNvPr id="9" name="Slide Number Placeholder 8"/>
          <p:cNvSpPr>
            <a:spLocks noGrp="1"/>
          </p:cNvSpPr>
          <p:nvPr>
            <p:ph type="sldNum" sz="quarter" idx="12"/>
          </p:nvPr>
        </p:nvSpPr>
        <p:spPr/>
        <p:txBody>
          <a:bodyPr/>
          <a:lstStyle/>
          <a:p>
            <a:fld id="{E4FFCA10-EE3F-AF4E-9EA4-E5CA2D91A1E4}" type="slidenum">
              <a:rPr lang="en-US" smtClean="0"/>
              <a:t>70</a:t>
            </a:fld>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691770583"/>
              </p:ext>
            </p:extLst>
          </p:nvPr>
        </p:nvGraphicFramePr>
        <p:xfrm>
          <a:off x="326136" y="1331844"/>
          <a:ext cx="10728960" cy="4968240"/>
        </p:xfrm>
        <a:graphic>
          <a:graphicData uri="http://schemas.openxmlformats.org/drawingml/2006/table">
            <a:tbl>
              <a:tblPr firstRow="1" bandRow="1">
                <a:tableStyleId>{5940675A-B579-460E-94D1-54222C63F5DA}</a:tableStyleId>
              </a:tblPr>
              <a:tblGrid>
                <a:gridCol w="10728960">
                  <a:extLst>
                    <a:ext uri="{9D8B030D-6E8A-4147-A177-3AD203B41FA5}">
                      <a16:colId xmlns:a16="http://schemas.microsoft.com/office/drawing/2014/main" val="2917020422"/>
                    </a:ext>
                  </a:extLst>
                </a:gridCol>
              </a:tblGrid>
              <a:tr h="370840">
                <a:tc>
                  <a:txBody>
                    <a:bodyPr/>
                    <a:lstStyle/>
                    <a:p>
                      <a:r>
                        <a:rPr lang="en-US" sz="2000" dirty="0"/>
                        <a:t>### Linear regression model with all of the predictors. This will</a:t>
                      </a:r>
                    </a:p>
                    <a:p>
                      <a:r>
                        <a:rPr lang="en-US" sz="2000" dirty="0"/>
                        <a:t>### produce some warnings that a 'rank-deficient fit may be</a:t>
                      </a:r>
                    </a:p>
                    <a:p>
                      <a:r>
                        <a:rPr lang="en-US" sz="2000" dirty="0"/>
                        <a:t>### misleading'. This is related to the predictors being so highly</a:t>
                      </a:r>
                    </a:p>
                    <a:p>
                      <a:r>
                        <a:rPr lang="en-US" sz="2000" dirty="0"/>
                        <a:t>### correlated that some of the math has broken down.</a:t>
                      </a:r>
                    </a:p>
                    <a:p>
                      <a:endParaRPr lang="en-US" sz="2000" dirty="0"/>
                    </a:p>
                    <a:p>
                      <a:r>
                        <a:rPr lang="en-US" sz="2000" dirty="0" err="1"/>
                        <a:t>set.seed</a:t>
                      </a:r>
                      <a:r>
                        <a:rPr lang="en-US" sz="2000" dirty="0"/>
                        <a:t>(100)</a:t>
                      </a:r>
                    </a:p>
                    <a:p>
                      <a:r>
                        <a:rPr lang="en-US" sz="2000" dirty="0"/>
                        <a:t>lmTune0 &lt;- train(x = </a:t>
                      </a:r>
                      <a:r>
                        <a:rPr lang="en-US" sz="2000" dirty="0" err="1">
                          <a:solidFill>
                            <a:srgbClr val="FF0000"/>
                          </a:solidFill>
                        </a:rPr>
                        <a:t>solTrainXtrans</a:t>
                      </a:r>
                      <a:r>
                        <a:rPr lang="en-US" sz="2000" dirty="0"/>
                        <a:t>, y = </a:t>
                      </a:r>
                      <a:r>
                        <a:rPr lang="en-US" sz="2000" dirty="0" err="1"/>
                        <a:t>solTrainY</a:t>
                      </a:r>
                      <a:r>
                        <a:rPr lang="en-US" sz="2000" dirty="0"/>
                        <a:t>,</a:t>
                      </a:r>
                    </a:p>
                    <a:p>
                      <a:r>
                        <a:rPr lang="en-US" sz="2000" dirty="0"/>
                        <a:t>                 method = "</a:t>
                      </a:r>
                      <a:r>
                        <a:rPr lang="en-US" sz="2000" dirty="0" err="1"/>
                        <a:t>lm</a:t>
                      </a:r>
                      <a:r>
                        <a:rPr lang="en-US" sz="2000" dirty="0"/>
                        <a:t>",</a:t>
                      </a:r>
                    </a:p>
                    <a:p>
                      <a:r>
                        <a:rPr lang="en-US" sz="2000" dirty="0"/>
                        <a:t>                 </a:t>
                      </a:r>
                      <a:r>
                        <a:rPr lang="en-US" sz="2000" dirty="0" err="1"/>
                        <a:t>trControl</a:t>
                      </a:r>
                      <a:r>
                        <a:rPr lang="en-US" sz="2000" dirty="0"/>
                        <a:t> = ctrl)</a:t>
                      </a:r>
                    </a:p>
                    <a:p>
                      <a:endParaRPr lang="en-US" sz="2000" dirty="0"/>
                    </a:p>
                    <a:p>
                      <a:r>
                        <a:rPr lang="en-US" sz="2000" dirty="0"/>
                        <a:t>lmTune0</a:t>
                      </a:r>
                    </a:p>
                    <a:p>
                      <a:r>
                        <a:rPr lang="en-US" sz="2000" dirty="0"/>
                        <a:t>summary(lmTune0)  #provide regression coefficients</a:t>
                      </a:r>
                    </a:p>
                    <a:p>
                      <a:endParaRPr lang="en-US" sz="2000" dirty="0"/>
                    </a:p>
                    <a:p>
                      <a:r>
                        <a:rPr lang="en-US" sz="2000" dirty="0">
                          <a:solidFill>
                            <a:schemeClr val="tx1"/>
                          </a:solidFill>
                        </a:rPr>
                        <a:t>### Save the test set results in a data frame                 </a:t>
                      </a:r>
                    </a:p>
                    <a:p>
                      <a:r>
                        <a:rPr lang="en-US" sz="2000" dirty="0" err="1">
                          <a:solidFill>
                            <a:schemeClr val="tx1"/>
                          </a:solidFill>
                        </a:rPr>
                        <a:t>testResults</a:t>
                      </a:r>
                      <a:r>
                        <a:rPr lang="en-US" sz="2000" dirty="0">
                          <a:solidFill>
                            <a:schemeClr val="tx1"/>
                          </a:solidFill>
                        </a:rPr>
                        <a:t> &lt;- </a:t>
                      </a:r>
                      <a:r>
                        <a:rPr lang="en-US" sz="2000" dirty="0" err="1">
                          <a:solidFill>
                            <a:schemeClr val="tx1"/>
                          </a:solidFill>
                        </a:rPr>
                        <a:t>data.frame</a:t>
                      </a:r>
                      <a:r>
                        <a:rPr lang="en-US" sz="2000" dirty="0">
                          <a:solidFill>
                            <a:schemeClr val="tx1"/>
                          </a:solidFill>
                        </a:rPr>
                        <a:t>(</a:t>
                      </a:r>
                      <a:r>
                        <a:rPr lang="en-US" sz="2000" dirty="0" err="1">
                          <a:solidFill>
                            <a:schemeClr val="tx1"/>
                          </a:solidFill>
                        </a:rPr>
                        <a:t>obs</a:t>
                      </a:r>
                      <a:r>
                        <a:rPr lang="en-US" sz="2000" dirty="0">
                          <a:solidFill>
                            <a:schemeClr val="tx1"/>
                          </a:solidFill>
                        </a:rPr>
                        <a:t> = </a:t>
                      </a:r>
                      <a:r>
                        <a:rPr lang="en-US" sz="2000" dirty="0" err="1">
                          <a:solidFill>
                            <a:schemeClr val="tx1"/>
                          </a:solidFill>
                        </a:rPr>
                        <a:t>solTestY</a:t>
                      </a:r>
                      <a:r>
                        <a:rPr lang="en-US" sz="2000" dirty="0">
                          <a:solidFill>
                            <a:schemeClr val="tx1"/>
                          </a:solidFill>
                        </a:rPr>
                        <a:t>, </a:t>
                      </a:r>
                      <a:r>
                        <a:rPr lang="en-US" sz="2000" dirty="0" err="1">
                          <a:solidFill>
                            <a:schemeClr val="tx1"/>
                          </a:solidFill>
                        </a:rPr>
                        <a:t>Linear_Regression</a:t>
                      </a:r>
                      <a:r>
                        <a:rPr lang="en-US" sz="2000" dirty="0">
                          <a:solidFill>
                            <a:schemeClr val="tx1"/>
                          </a:solidFill>
                        </a:rPr>
                        <a:t> = predict(lmTune0, </a:t>
                      </a:r>
                      <a:r>
                        <a:rPr lang="en-US" sz="2000" dirty="0" err="1">
                          <a:solidFill>
                            <a:srgbClr val="FF0000"/>
                          </a:solidFill>
                        </a:rPr>
                        <a:t>solTestXtrans</a:t>
                      </a:r>
                      <a:r>
                        <a:rPr lang="en-US" sz="2000" dirty="0">
                          <a:solidFill>
                            <a:schemeClr val="tx1"/>
                          </a:solidFill>
                        </a:rPr>
                        <a:t>))</a:t>
                      </a:r>
                    </a:p>
                    <a:p>
                      <a:endParaRPr lang="en-US" sz="2000" dirty="0"/>
                    </a:p>
                  </a:txBody>
                  <a:tcPr/>
                </a:tc>
                <a:extLst>
                  <a:ext uri="{0D108BD9-81ED-4DB2-BD59-A6C34878D82A}">
                    <a16:rowId xmlns:a16="http://schemas.microsoft.com/office/drawing/2014/main" val="1414655946"/>
                  </a:ext>
                </a:extLst>
              </a:tr>
            </a:tbl>
          </a:graphicData>
        </a:graphic>
      </p:graphicFrame>
    </p:spTree>
    <p:extLst>
      <p:ext uri="{BB962C8B-B14F-4D97-AF65-F5344CB8AC3E}">
        <p14:creationId xmlns:p14="http://schemas.microsoft.com/office/powerpoint/2010/main" val="23082534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Linear regression </a:t>
            </a:r>
          </a:p>
        </p:txBody>
      </p:sp>
      <p:sp>
        <p:nvSpPr>
          <p:cNvPr id="9" name="Slide Number Placeholder 8"/>
          <p:cNvSpPr>
            <a:spLocks noGrp="1"/>
          </p:cNvSpPr>
          <p:nvPr>
            <p:ph type="sldNum" sz="quarter" idx="12"/>
          </p:nvPr>
        </p:nvSpPr>
        <p:spPr/>
        <p:txBody>
          <a:bodyPr/>
          <a:lstStyle/>
          <a:p>
            <a:fld id="{E4FFCA10-EE3F-AF4E-9EA4-E5CA2D91A1E4}" type="slidenum">
              <a:rPr lang="en-US" smtClean="0"/>
              <a:t>71</a:t>
            </a:fld>
            <a:endParaRPr lang="en-US" dirty="0"/>
          </a:p>
        </p:txBody>
      </p:sp>
      <p:graphicFrame>
        <p:nvGraphicFramePr>
          <p:cNvPr id="6" name="Table 4">
            <a:extLst>
              <a:ext uri="{FF2B5EF4-FFF2-40B4-BE49-F238E27FC236}">
                <a16:creationId xmlns:a16="http://schemas.microsoft.com/office/drawing/2014/main" id="{EA8A6B28-7296-B150-D1FC-8C2EA231D4B0}"/>
              </a:ext>
            </a:extLst>
          </p:cNvPr>
          <p:cNvGraphicFramePr>
            <a:graphicFrameLocks noGrp="1"/>
          </p:cNvGraphicFramePr>
          <p:nvPr>
            <p:extLst>
              <p:ext uri="{D42A27DB-BD31-4B8C-83A1-F6EECF244321}">
                <p14:modId xmlns:p14="http://schemas.microsoft.com/office/powerpoint/2010/main" val="3095665778"/>
              </p:ext>
            </p:extLst>
          </p:nvPr>
        </p:nvGraphicFramePr>
        <p:xfrm>
          <a:off x="258064" y="1487762"/>
          <a:ext cx="9070196" cy="4206240"/>
        </p:xfrm>
        <a:graphic>
          <a:graphicData uri="http://schemas.openxmlformats.org/drawingml/2006/table">
            <a:tbl>
              <a:tblPr firstRow="1" bandRow="1">
                <a:tableStyleId>{5940675A-B579-460E-94D1-54222C63F5DA}</a:tableStyleId>
              </a:tblPr>
              <a:tblGrid>
                <a:gridCol w="9070196">
                  <a:extLst>
                    <a:ext uri="{9D8B030D-6E8A-4147-A177-3AD203B41FA5}">
                      <a16:colId xmlns:a16="http://schemas.microsoft.com/office/drawing/2014/main" val="2156842270"/>
                    </a:ext>
                  </a:extLst>
                </a:gridCol>
              </a:tblGrid>
              <a:tr h="370840">
                <a:tc>
                  <a:txBody>
                    <a:bodyPr/>
                    <a:lstStyle/>
                    <a:p>
                      <a:r>
                        <a:rPr lang="en-US" dirty="0">
                          <a:solidFill>
                            <a:srgbClr val="FF0000"/>
                          </a:solidFill>
                        </a:rPr>
                        <a:t>&gt; lmTune0</a:t>
                      </a:r>
                    </a:p>
                    <a:p>
                      <a:r>
                        <a:rPr lang="en-US" dirty="0">
                          <a:solidFill>
                            <a:srgbClr val="0070C0"/>
                          </a:solidFill>
                        </a:rPr>
                        <a:t>Linear Regression </a:t>
                      </a:r>
                    </a:p>
                    <a:p>
                      <a:endParaRPr lang="en-US" dirty="0">
                        <a:solidFill>
                          <a:srgbClr val="0070C0"/>
                        </a:solidFill>
                      </a:endParaRPr>
                    </a:p>
                    <a:p>
                      <a:r>
                        <a:rPr lang="en-US" dirty="0">
                          <a:solidFill>
                            <a:srgbClr val="0070C0"/>
                          </a:solidFill>
                        </a:rPr>
                        <a:t>951 samples</a:t>
                      </a:r>
                    </a:p>
                    <a:p>
                      <a:r>
                        <a:rPr lang="en-US" dirty="0">
                          <a:solidFill>
                            <a:srgbClr val="0070C0"/>
                          </a:solidFill>
                        </a:rPr>
                        <a:t>228 predictors</a:t>
                      </a:r>
                    </a:p>
                    <a:p>
                      <a:endParaRPr lang="en-US" dirty="0">
                        <a:solidFill>
                          <a:srgbClr val="0070C0"/>
                        </a:solidFill>
                      </a:endParaRPr>
                    </a:p>
                    <a:p>
                      <a:r>
                        <a:rPr lang="en-US" dirty="0">
                          <a:solidFill>
                            <a:srgbClr val="0070C0"/>
                          </a:solidFill>
                        </a:rPr>
                        <a:t>No pre-processing</a:t>
                      </a:r>
                    </a:p>
                    <a:p>
                      <a:r>
                        <a:rPr lang="en-US" dirty="0">
                          <a:solidFill>
                            <a:srgbClr val="0070C0"/>
                          </a:solidFill>
                        </a:rPr>
                        <a:t>Resampling: Cross-Validated (10 fold) </a:t>
                      </a:r>
                    </a:p>
                    <a:p>
                      <a:r>
                        <a:rPr lang="en-US" dirty="0">
                          <a:solidFill>
                            <a:srgbClr val="0070C0"/>
                          </a:solidFill>
                        </a:rPr>
                        <a:t>Summary of sample sizes: 856, 855, 857, 856, 856, 855, ... </a:t>
                      </a:r>
                    </a:p>
                    <a:p>
                      <a:r>
                        <a:rPr lang="en-US" dirty="0">
                          <a:solidFill>
                            <a:srgbClr val="0070C0"/>
                          </a:solidFill>
                        </a:rPr>
                        <a:t>Resampling results:</a:t>
                      </a:r>
                    </a:p>
                    <a:p>
                      <a:endParaRPr lang="en-US" dirty="0">
                        <a:solidFill>
                          <a:srgbClr val="0070C0"/>
                        </a:solidFill>
                      </a:endParaRPr>
                    </a:p>
                    <a:p>
                      <a:r>
                        <a:rPr lang="en-US" dirty="0">
                          <a:solidFill>
                            <a:srgbClr val="0070C0"/>
                          </a:solidFill>
                        </a:rPr>
                        <a:t>  RMSE       </a:t>
                      </a:r>
                      <a:r>
                        <a:rPr lang="en-US" dirty="0" err="1">
                          <a:solidFill>
                            <a:srgbClr val="0070C0"/>
                          </a:solidFill>
                        </a:rPr>
                        <a:t>Rsquared</a:t>
                      </a:r>
                      <a:r>
                        <a:rPr lang="en-US" dirty="0">
                          <a:solidFill>
                            <a:srgbClr val="0070C0"/>
                          </a:solidFill>
                        </a:rPr>
                        <a:t>   MAE      </a:t>
                      </a:r>
                    </a:p>
                    <a:p>
                      <a:r>
                        <a:rPr lang="en-US" dirty="0">
                          <a:solidFill>
                            <a:srgbClr val="0070C0"/>
                          </a:solidFill>
                        </a:rPr>
                        <a:t>  0.7170016  0.8792751  0.5298775</a:t>
                      </a:r>
                    </a:p>
                    <a:p>
                      <a:endParaRPr lang="en-US" dirty="0">
                        <a:solidFill>
                          <a:srgbClr val="0070C0"/>
                        </a:solidFill>
                      </a:endParaRPr>
                    </a:p>
                    <a:p>
                      <a:r>
                        <a:rPr lang="en-US" dirty="0">
                          <a:solidFill>
                            <a:srgbClr val="0070C0"/>
                          </a:solidFill>
                        </a:rPr>
                        <a:t>Tuning parameter 'intercept' was held constant at a value of TRUE</a:t>
                      </a:r>
                    </a:p>
                  </a:txBody>
                  <a:tcPr/>
                </a:tc>
                <a:extLst>
                  <a:ext uri="{0D108BD9-81ED-4DB2-BD59-A6C34878D82A}">
                    <a16:rowId xmlns:a16="http://schemas.microsoft.com/office/drawing/2014/main" val="3070809706"/>
                  </a:ext>
                </a:extLst>
              </a:tr>
            </a:tbl>
          </a:graphicData>
        </a:graphic>
      </p:graphicFrame>
    </p:spTree>
    <p:extLst>
      <p:ext uri="{BB962C8B-B14F-4D97-AF65-F5344CB8AC3E}">
        <p14:creationId xmlns:p14="http://schemas.microsoft.com/office/powerpoint/2010/main" val="33063326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5D01F-971A-283C-24C4-628ADC763FE2}"/>
              </a:ext>
            </a:extLst>
          </p:cNvPr>
          <p:cNvSpPr>
            <a:spLocks noGrp="1"/>
          </p:cNvSpPr>
          <p:nvPr>
            <p:ph type="title"/>
          </p:nvPr>
        </p:nvSpPr>
        <p:spPr/>
        <p:txBody>
          <a:bodyPr/>
          <a:lstStyle/>
          <a:p>
            <a:r>
              <a:rPr lang="en-US" dirty="0"/>
              <a:t>Linear regression with data preprocessing </a:t>
            </a:r>
          </a:p>
        </p:txBody>
      </p:sp>
      <p:graphicFrame>
        <p:nvGraphicFramePr>
          <p:cNvPr id="4" name="Table 4">
            <a:extLst>
              <a:ext uri="{FF2B5EF4-FFF2-40B4-BE49-F238E27FC236}">
                <a16:creationId xmlns:a16="http://schemas.microsoft.com/office/drawing/2014/main" id="{322EDF21-B874-A953-BC50-EF7A1E78A8D2}"/>
              </a:ext>
            </a:extLst>
          </p:cNvPr>
          <p:cNvGraphicFramePr>
            <a:graphicFrameLocks noGrp="1"/>
          </p:cNvGraphicFramePr>
          <p:nvPr>
            <p:extLst>
              <p:ext uri="{D42A27DB-BD31-4B8C-83A1-F6EECF244321}">
                <p14:modId xmlns:p14="http://schemas.microsoft.com/office/powerpoint/2010/main" val="2491540569"/>
              </p:ext>
            </p:extLst>
          </p:nvPr>
        </p:nvGraphicFramePr>
        <p:xfrm>
          <a:off x="258064" y="1487762"/>
          <a:ext cx="9070196" cy="4480560"/>
        </p:xfrm>
        <a:graphic>
          <a:graphicData uri="http://schemas.openxmlformats.org/drawingml/2006/table">
            <a:tbl>
              <a:tblPr firstRow="1" bandRow="1">
                <a:tableStyleId>{5940675A-B579-460E-94D1-54222C63F5DA}</a:tableStyleId>
              </a:tblPr>
              <a:tblGrid>
                <a:gridCol w="9070196">
                  <a:extLst>
                    <a:ext uri="{9D8B030D-6E8A-4147-A177-3AD203B41FA5}">
                      <a16:colId xmlns:a16="http://schemas.microsoft.com/office/drawing/2014/main" val="2156842270"/>
                    </a:ext>
                  </a:extLst>
                </a:gridCol>
              </a:tblGrid>
              <a:tr h="370840">
                <a:tc>
                  <a:txBody>
                    <a:bodyPr/>
                    <a:lstStyle/>
                    <a:p>
                      <a:pPr algn="l"/>
                      <a:r>
                        <a:rPr lang="en-US" dirty="0">
                          <a:solidFill>
                            <a:schemeClr val="tx1"/>
                          </a:solidFill>
                        </a:rPr>
                        <a:t>### And another using a set of predictors reduced by unsupervised</a:t>
                      </a:r>
                    </a:p>
                    <a:p>
                      <a:r>
                        <a:rPr lang="en-US" dirty="0">
                          <a:solidFill>
                            <a:schemeClr val="tx1"/>
                          </a:solidFill>
                        </a:rPr>
                        <a:t>### filtering. We apply a filter to reduce extreme between-predictor</a:t>
                      </a:r>
                    </a:p>
                    <a:p>
                      <a:r>
                        <a:rPr lang="en-US" dirty="0">
                          <a:solidFill>
                            <a:schemeClr val="tx1"/>
                          </a:solidFill>
                        </a:rPr>
                        <a:t>### correlations. Note the lack of warnings.</a:t>
                      </a:r>
                    </a:p>
                    <a:p>
                      <a:endParaRPr lang="en-US" dirty="0">
                        <a:solidFill>
                          <a:schemeClr val="tx1"/>
                        </a:solidFill>
                      </a:endParaRPr>
                    </a:p>
                    <a:p>
                      <a:r>
                        <a:rPr lang="en-US" dirty="0" err="1">
                          <a:solidFill>
                            <a:schemeClr val="tx1"/>
                          </a:solidFill>
                        </a:rPr>
                        <a:t>tooHigh</a:t>
                      </a:r>
                      <a:r>
                        <a:rPr lang="en-US" dirty="0">
                          <a:solidFill>
                            <a:schemeClr val="tx1"/>
                          </a:solidFill>
                        </a:rPr>
                        <a:t> &lt;- </a:t>
                      </a:r>
                      <a:r>
                        <a:rPr lang="en-US" dirty="0" err="1">
                          <a:solidFill>
                            <a:schemeClr val="tx1"/>
                          </a:solidFill>
                        </a:rPr>
                        <a:t>findCorrelation</a:t>
                      </a:r>
                      <a:r>
                        <a:rPr lang="en-US" dirty="0">
                          <a:solidFill>
                            <a:schemeClr val="tx1"/>
                          </a:solidFill>
                        </a:rPr>
                        <a:t>(</a:t>
                      </a:r>
                      <a:r>
                        <a:rPr lang="en-US" dirty="0" err="1">
                          <a:solidFill>
                            <a:schemeClr val="tx1"/>
                          </a:solidFill>
                        </a:rPr>
                        <a:t>cor</a:t>
                      </a:r>
                      <a:r>
                        <a:rPr lang="en-US" dirty="0">
                          <a:solidFill>
                            <a:schemeClr val="tx1"/>
                          </a:solidFill>
                        </a:rPr>
                        <a:t>(</a:t>
                      </a:r>
                      <a:r>
                        <a:rPr lang="en-US" dirty="0" err="1">
                          <a:solidFill>
                            <a:schemeClr val="tx1"/>
                          </a:solidFill>
                        </a:rPr>
                        <a:t>solTrainXtrans</a:t>
                      </a:r>
                      <a:r>
                        <a:rPr lang="en-US" dirty="0">
                          <a:solidFill>
                            <a:schemeClr val="tx1"/>
                          </a:solidFill>
                        </a:rPr>
                        <a:t>), .9)</a:t>
                      </a:r>
                    </a:p>
                    <a:p>
                      <a:r>
                        <a:rPr lang="en-US" dirty="0" err="1">
                          <a:solidFill>
                            <a:schemeClr val="tx1"/>
                          </a:solidFill>
                        </a:rPr>
                        <a:t>trainXfiltered</a:t>
                      </a:r>
                      <a:r>
                        <a:rPr lang="en-US" dirty="0">
                          <a:solidFill>
                            <a:schemeClr val="tx1"/>
                          </a:solidFill>
                        </a:rPr>
                        <a:t> &lt;- </a:t>
                      </a:r>
                      <a:r>
                        <a:rPr lang="en-US" dirty="0" err="1">
                          <a:solidFill>
                            <a:schemeClr val="tx1"/>
                          </a:solidFill>
                        </a:rPr>
                        <a:t>solTrainXtrans</a:t>
                      </a:r>
                      <a:r>
                        <a:rPr lang="en-US" dirty="0">
                          <a:solidFill>
                            <a:schemeClr val="tx1"/>
                          </a:solidFill>
                        </a:rPr>
                        <a:t>[, -</a:t>
                      </a:r>
                      <a:r>
                        <a:rPr lang="en-US" dirty="0" err="1">
                          <a:solidFill>
                            <a:schemeClr val="tx1"/>
                          </a:solidFill>
                        </a:rPr>
                        <a:t>tooHigh</a:t>
                      </a:r>
                      <a:r>
                        <a:rPr lang="en-US" dirty="0">
                          <a:solidFill>
                            <a:schemeClr val="tx1"/>
                          </a:solidFill>
                        </a:rPr>
                        <a:t>]</a:t>
                      </a:r>
                    </a:p>
                    <a:p>
                      <a:r>
                        <a:rPr lang="en-US" dirty="0" err="1">
                          <a:solidFill>
                            <a:schemeClr val="tx1"/>
                          </a:solidFill>
                        </a:rPr>
                        <a:t>testXfiltered</a:t>
                      </a:r>
                      <a:r>
                        <a:rPr lang="en-US" dirty="0">
                          <a:solidFill>
                            <a:schemeClr val="tx1"/>
                          </a:solidFill>
                        </a:rPr>
                        <a:t>  &lt;-  </a:t>
                      </a:r>
                      <a:r>
                        <a:rPr lang="en-US" dirty="0" err="1">
                          <a:solidFill>
                            <a:schemeClr val="tx1"/>
                          </a:solidFill>
                        </a:rPr>
                        <a:t>solTestXtrans</a:t>
                      </a:r>
                      <a:r>
                        <a:rPr lang="en-US" dirty="0">
                          <a:solidFill>
                            <a:schemeClr val="tx1"/>
                          </a:solidFill>
                        </a:rPr>
                        <a:t>[, -</a:t>
                      </a:r>
                      <a:r>
                        <a:rPr lang="en-US" dirty="0" err="1">
                          <a:solidFill>
                            <a:schemeClr val="tx1"/>
                          </a:solidFill>
                        </a:rPr>
                        <a:t>tooHigh</a:t>
                      </a:r>
                      <a:r>
                        <a:rPr lang="en-US" dirty="0">
                          <a:solidFill>
                            <a:schemeClr val="tx1"/>
                          </a:solidFill>
                        </a:rPr>
                        <a:t>]</a:t>
                      </a:r>
                    </a:p>
                    <a:p>
                      <a:endParaRPr lang="en-US" dirty="0">
                        <a:solidFill>
                          <a:schemeClr val="tx1"/>
                        </a:solidFill>
                      </a:endParaRPr>
                    </a:p>
                    <a:p>
                      <a:r>
                        <a:rPr lang="en-US" dirty="0" err="1">
                          <a:solidFill>
                            <a:schemeClr val="tx1"/>
                          </a:solidFill>
                        </a:rPr>
                        <a:t>set.seed</a:t>
                      </a:r>
                      <a:r>
                        <a:rPr lang="en-US" dirty="0">
                          <a:solidFill>
                            <a:schemeClr val="tx1"/>
                          </a:solidFill>
                        </a:rPr>
                        <a:t>(100)</a:t>
                      </a:r>
                    </a:p>
                    <a:p>
                      <a:r>
                        <a:rPr lang="en-US" dirty="0" err="1">
                          <a:solidFill>
                            <a:schemeClr val="tx1"/>
                          </a:solidFill>
                        </a:rPr>
                        <a:t>lmTune</a:t>
                      </a:r>
                      <a:r>
                        <a:rPr lang="en-US" dirty="0">
                          <a:solidFill>
                            <a:schemeClr val="tx1"/>
                          </a:solidFill>
                        </a:rPr>
                        <a:t> &lt;- train(x = </a:t>
                      </a:r>
                      <a:r>
                        <a:rPr lang="en-US" dirty="0" err="1">
                          <a:solidFill>
                            <a:schemeClr val="tx1"/>
                          </a:solidFill>
                        </a:rPr>
                        <a:t>trainXfiltered</a:t>
                      </a:r>
                      <a:r>
                        <a:rPr lang="en-US" dirty="0">
                          <a:solidFill>
                            <a:schemeClr val="tx1"/>
                          </a:solidFill>
                        </a:rPr>
                        <a:t>, y = </a:t>
                      </a:r>
                      <a:r>
                        <a:rPr lang="en-US" dirty="0" err="1">
                          <a:solidFill>
                            <a:schemeClr val="tx1"/>
                          </a:solidFill>
                        </a:rPr>
                        <a:t>solTrainY</a:t>
                      </a:r>
                      <a:r>
                        <a:rPr lang="en-US" dirty="0">
                          <a:solidFill>
                            <a:schemeClr val="tx1"/>
                          </a:solidFill>
                        </a:rPr>
                        <a:t>,</a:t>
                      </a:r>
                    </a:p>
                    <a:p>
                      <a:r>
                        <a:rPr lang="en-US" dirty="0">
                          <a:solidFill>
                            <a:schemeClr val="tx1"/>
                          </a:solidFill>
                        </a:rPr>
                        <a:t>                method = "</a:t>
                      </a:r>
                      <a:r>
                        <a:rPr lang="en-US" dirty="0" err="1">
                          <a:solidFill>
                            <a:schemeClr val="tx1"/>
                          </a:solidFill>
                        </a:rPr>
                        <a:t>lm</a:t>
                      </a:r>
                      <a:r>
                        <a:rPr lang="en-US" dirty="0">
                          <a:solidFill>
                            <a:schemeClr val="tx1"/>
                          </a:solidFill>
                        </a:rPr>
                        <a:t>",</a:t>
                      </a:r>
                    </a:p>
                    <a:p>
                      <a:r>
                        <a:rPr lang="en-US" dirty="0">
                          <a:solidFill>
                            <a:schemeClr val="tx1"/>
                          </a:solidFill>
                        </a:rPr>
                        <a:t>                </a:t>
                      </a:r>
                      <a:r>
                        <a:rPr lang="en-US" dirty="0" err="1">
                          <a:solidFill>
                            <a:schemeClr val="tx1"/>
                          </a:solidFill>
                        </a:rPr>
                        <a:t>trControl</a:t>
                      </a:r>
                      <a:r>
                        <a:rPr lang="en-US" dirty="0">
                          <a:solidFill>
                            <a:schemeClr val="tx1"/>
                          </a:solidFill>
                        </a:rPr>
                        <a:t> = ctrl)</a:t>
                      </a:r>
                    </a:p>
                    <a:p>
                      <a:endParaRPr lang="en-US" dirty="0">
                        <a:solidFill>
                          <a:schemeClr val="tx1"/>
                        </a:solidFill>
                      </a:endParaRPr>
                    </a:p>
                    <a:p>
                      <a:r>
                        <a:rPr lang="en-US" dirty="0" err="1">
                          <a:solidFill>
                            <a:schemeClr val="tx1"/>
                          </a:solidFill>
                        </a:rPr>
                        <a:t>lmTune</a:t>
                      </a:r>
                      <a:endParaRPr lang="en-US" dirty="0">
                        <a:solidFill>
                          <a:schemeClr val="tx1"/>
                        </a:solidFill>
                      </a:endParaRPr>
                    </a:p>
                    <a:p>
                      <a:endParaRPr lang="en-US" dirty="0">
                        <a:solidFill>
                          <a:schemeClr val="tx1"/>
                        </a:solidFill>
                      </a:endParaRPr>
                    </a:p>
                    <a:p>
                      <a:endParaRPr lang="en-US" dirty="0">
                        <a:solidFill>
                          <a:schemeClr val="tx1"/>
                        </a:solidFill>
                      </a:endParaRPr>
                    </a:p>
                  </a:txBody>
                  <a:tcPr/>
                </a:tc>
                <a:extLst>
                  <a:ext uri="{0D108BD9-81ED-4DB2-BD59-A6C34878D82A}">
                    <a16:rowId xmlns:a16="http://schemas.microsoft.com/office/drawing/2014/main" val="3070809706"/>
                  </a:ext>
                </a:extLst>
              </a:tr>
            </a:tbl>
          </a:graphicData>
        </a:graphic>
      </p:graphicFrame>
    </p:spTree>
    <p:extLst>
      <p:ext uri="{BB962C8B-B14F-4D97-AF65-F5344CB8AC3E}">
        <p14:creationId xmlns:p14="http://schemas.microsoft.com/office/powerpoint/2010/main" val="24410677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R demonstrations for solubility data </a:t>
            </a:r>
          </a:p>
        </p:txBody>
      </p:sp>
      <p:sp>
        <p:nvSpPr>
          <p:cNvPr id="3" name="Subtitle 2"/>
          <p:cNvSpPr>
            <a:spLocks noGrp="1"/>
          </p:cNvSpPr>
          <p:nvPr>
            <p:ph type="subTitle" idx="1"/>
          </p:nvPr>
        </p:nvSpPr>
        <p:spPr>
          <a:xfrm>
            <a:off x="1524000" y="3638614"/>
            <a:ext cx="9144000" cy="1655762"/>
          </a:xfrm>
        </p:spPr>
        <p:txBody>
          <a:bodyPr/>
          <a:lstStyle/>
          <a:p>
            <a:r>
              <a:rPr lang="en-US" dirty="0"/>
              <a:t>Partial Least Squares (PLS) &amp; Principal component regression (PCR)</a:t>
            </a:r>
          </a:p>
        </p:txBody>
      </p:sp>
      <p:sp>
        <p:nvSpPr>
          <p:cNvPr id="6" name="Slide Number Placeholder 8">
            <a:extLst>
              <a:ext uri="{FF2B5EF4-FFF2-40B4-BE49-F238E27FC236}">
                <a16:creationId xmlns:a16="http://schemas.microsoft.com/office/drawing/2014/main" id="{1A0795AF-0A47-5E0C-5A56-1ABC2AA1EDE1}"/>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73</a:t>
            </a:fld>
            <a:endParaRPr lang="en-US" dirty="0"/>
          </a:p>
        </p:txBody>
      </p:sp>
    </p:spTree>
    <p:extLst>
      <p:ext uri="{BB962C8B-B14F-4D97-AF65-F5344CB8AC3E}">
        <p14:creationId xmlns:p14="http://schemas.microsoft.com/office/powerpoint/2010/main" val="28920619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Partial Least Squares (PLS)</a:t>
            </a:r>
          </a:p>
        </p:txBody>
      </p:sp>
      <p:sp>
        <p:nvSpPr>
          <p:cNvPr id="9" name="Slide Number Placeholder 8"/>
          <p:cNvSpPr>
            <a:spLocks noGrp="1"/>
          </p:cNvSpPr>
          <p:nvPr>
            <p:ph type="sldNum" sz="quarter" idx="12"/>
          </p:nvPr>
        </p:nvSpPr>
        <p:spPr/>
        <p:txBody>
          <a:bodyPr/>
          <a:lstStyle/>
          <a:p>
            <a:fld id="{E4FFCA10-EE3F-AF4E-9EA4-E5CA2D91A1E4}" type="slidenum">
              <a:rPr lang="en-US" smtClean="0"/>
              <a:t>74</a:t>
            </a:fld>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260280261"/>
              </p:ext>
            </p:extLst>
          </p:nvPr>
        </p:nvGraphicFramePr>
        <p:xfrm>
          <a:off x="143256" y="1627632"/>
          <a:ext cx="8229600" cy="4053840"/>
        </p:xfrm>
        <a:graphic>
          <a:graphicData uri="http://schemas.openxmlformats.org/drawingml/2006/table">
            <a:tbl>
              <a:tblPr firstRow="1" bandRow="1">
                <a:tableStyleId>{5940675A-B579-460E-94D1-54222C63F5DA}</a:tableStyleId>
              </a:tblPr>
              <a:tblGrid>
                <a:gridCol w="8229600">
                  <a:extLst>
                    <a:ext uri="{9D8B030D-6E8A-4147-A177-3AD203B41FA5}">
                      <a16:colId xmlns:a16="http://schemas.microsoft.com/office/drawing/2014/main" val="2217917195"/>
                    </a:ext>
                  </a:extLst>
                </a:gridCol>
              </a:tblGrid>
              <a:tr h="370840">
                <a:tc>
                  <a:txBody>
                    <a:bodyPr/>
                    <a:lstStyle/>
                    <a:p>
                      <a:r>
                        <a:rPr lang="en-US" sz="2000" dirty="0"/>
                        <a:t>## Run PLS and PCR on solubility data and compare results</a:t>
                      </a:r>
                    </a:p>
                    <a:p>
                      <a:r>
                        <a:rPr lang="en-US" sz="2000" dirty="0"/>
                        <a:t>#library(pls)</a:t>
                      </a:r>
                    </a:p>
                    <a:p>
                      <a:r>
                        <a:rPr lang="en-US" sz="2000" dirty="0" err="1"/>
                        <a:t>set.seed</a:t>
                      </a:r>
                      <a:r>
                        <a:rPr lang="en-US" sz="2000" dirty="0"/>
                        <a:t>(100)</a:t>
                      </a:r>
                    </a:p>
                    <a:p>
                      <a:r>
                        <a:rPr lang="en-US" sz="2000" dirty="0" err="1"/>
                        <a:t>plsTune</a:t>
                      </a:r>
                      <a:r>
                        <a:rPr lang="en-US" sz="2000" dirty="0"/>
                        <a:t> &lt;- train(x = </a:t>
                      </a:r>
                      <a:r>
                        <a:rPr lang="en-US" sz="2000" dirty="0" err="1"/>
                        <a:t>solTrainXtrans</a:t>
                      </a:r>
                      <a:r>
                        <a:rPr lang="en-US" sz="2000" dirty="0"/>
                        <a:t>, y = </a:t>
                      </a:r>
                      <a:r>
                        <a:rPr lang="en-US" sz="2000" dirty="0" err="1"/>
                        <a:t>solTrainY</a:t>
                      </a:r>
                      <a:r>
                        <a:rPr lang="en-US" sz="2000" dirty="0"/>
                        <a:t>,</a:t>
                      </a:r>
                    </a:p>
                    <a:p>
                      <a:r>
                        <a:rPr lang="en-US" sz="2000" dirty="0"/>
                        <a:t>                 method = "pls",</a:t>
                      </a:r>
                    </a:p>
                    <a:p>
                      <a:r>
                        <a:rPr lang="en-US" sz="2000" dirty="0"/>
                        <a:t>                 </a:t>
                      </a:r>
                      <a:r>
                        <a:rPr lang="en-US" sz="2000" dirty="0" err="1"/>
                        <a:t>tuneGrid</a:t>
                      </a:r>
                      <a:r>
                        <a:rPr lang="en-US" sz="2000" dirty="0"/>
                        <a:t> = </a:t>
                      </a:r>
                      <a:r>
                        <a:rPr lang="en-US" sz="2000" dirty="0" err="1"/>
                        <a:t>expand.grid</a:t>
                      </a:r>
                      <a:r>
                        <a:rPr lang="en-US" sz="2000" dirty="0"/>
                        <a:t>(</a:t>
                      </a:r>
                      <a:r>
                        <a:rPr lang="en-US" sz="2000" dirty="0" err="1"/>
                        <a:t>ncomp</a:t>
                      </a:r>
                      <a:r>
                        <a:rPr lang="en-US" sz="2000" dirty="0"/>
                        <a:t> = 1:50),</a:t>
                      </a:r>
                    </a:p>
                    <a:p>
                      <a:r>
                        <a:rPr lang="en-US" sz="2000" dirty="0"/>
                        <a:t>                 </a:t>
                      </a:r>
                      <a:r>
                        <a:rPr lang="en-US" sz="2000" dirty="0" err="1"/>
                        <a:t>trControl</a:t>
                      </a:r>
                      <a:r>
                        <a:rPr lang="en-US" sz="2000" dirty="0"/>
                        <a:t> = ctrl)</a:t>
                      </a:r>
                    </a:p>
                    <a:p>
                      <a:r>
                        <a:rPr lang="en-US" sz="2000" dirty="0" err="1"/>
                        <a:t>plsTune</a:t>
                      </a:r>
                      <a:endParaRPr lang="en-US" sz="2000" dirty="0"/>
                    </a:p>
                    <a:p>
                      <a:r>
                        <a:rPr lang="en-US" sz="2000" dirty="0"/>
                        <a:t>plot(</a:t>
                      </a:r>
                      <a:r>
                        <a:rPr lang="en-US" sz="2000" dirty="0" err="1"/>
                        <a:t>plsTune</a:t>
                      </a:r>
                      <a:r>
                        <a:rPr lang="en-US" sz="2000" dirty="0"/>
                        <a:t>)</a:t>
                      </a:r>
                    </a:p>
                    <a:p>
                      <a:endParaRPr lang="en-US" sz="2000" dirty="0"/>
                    </a:p>
                    <a:p>
                      <a:r>
                        <a:rPr lang="en-US" sz="2000" dirty="0"/>
                        <a:t>#prediction for test data</a:t>
                      </a:r>
                    </a:p>
                    <a:p>
                      <a:r>
                        <a:rPr lang="en-US" sz="2000" dirty="0" err="1"/>
                        <a:t>testResults$PLS</a:t>
                      </a:r>
                      <a:r>
                        <a:rPr lang="en-US" sz="2000" dirty="0"/>
                        <a:t> &lt;- predict(</a:t>
                      </a:r>
                      <a:r>
                        <a:rPr lang="en-US" sz="2000" dirty="0" err="1"/>
                        <a:t>plsTune</a:t>
                      </a:r>
                      <a:r>
                        <a:rPr lang="en-US" sz="2000" dirty="0"/>
                        <a:t>, </a:t>
                      </a:r>
                      <a:r>
                        <a:rPr lang="en-US" sz="2000" dirty="0" err="1"/>
                        <a:t>solTestXtrans</a:t>
                      </a:r>
                      <a:r>
                        <a:rPr lang="en-US" sz="2000" dirty="0"/>
                        <a:t>)</a:t>
                      </a:r>
                    </a:p>
                    <a:p>
                      <a:endParaRPr lang="en-US" sz="2000" dirty="0"/>
                    </a:p>
                  </a:txBody>
                  <a:tcPr/>
                </a:tc>
                <a:extLst>
                  <a:ext uri="{0D108BD9-81ED-4DB2-BD59-A6C34878D82A}">
                    <a16:rowId xmlns:a16="http://schemas.microsoft.com/office/drawing/2014/main" val="2254481790"/>
                  </a:ext>
                </a:extLst>
              </a:tr>
            </a:tbl>
          </a:graphicData>
        </a:graphic>
      </p:graphicFrame>
    </p:spTree>
    <p:extLst>
      <p:ext uri="{BB962C8B-B14F-4D97-AF65-F5344CB8AC3E}">
        <p14:creationId xmlns:p14="http://schemas.microsoft.com/office/powerpoint/2010/main" val="8923597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PLS</a:t>
            </a:r>
          </a:p>
        </p:txBody>
      </p:sp>
      <p:sp>
        <p:nvSpPr>
          <p:cNvPr id="9" name="Slide Number Placeholder 8"/>
          <p:cNvSpPr>
            <a:spLocks noGrp="1"/>
          </p:cNvSpPr>
          <p:nvPr>
            <p:ph type="sldNum" sz="quarter" idx="12"/>
          </p:nvPr>
        </p:nvSpPr>
        <p:spPr/>
        <p:txBody>
          <a:bodyPr/>
          <a:lstStyle/>
          <a:p>
            <a:fld id="{E4FFCA10-EE3F-AF4E-9EA4-E5CA2D91A1E4}" type="slidenum">
              <a:rPr lang="en-US" smtClean="0"/>
              <a:t>75</a:t>
            </a:fld>
            <a:endParaRPr lang="en-US" dirty="0"/>
          </a:p>
        </p:txBody>
      </p:sp>
      <p:graphicFrame>
        <p:nvGraphicFramePr>
          <p:cNvPr id="6" name="Table 4">
            <a:extLst>
              <a:ext uri="{FF2B5EF4-FFF2-40B4-BE49-F238E27FC236}">
                <a16:creationId xmlns:a16="http://schemas.microsoft.com/office/drawing/2014/main" id="{B34689A9-A703-DA9A-EEFF-BD4432045B8E}"/>
              </a:ext>
            </a:extLst>
          </p:cNvPr>
          <p:cNvGraphicFramePr>
            <a:graphicFrameLocks noGrp="1"/>
          </p:cNvGraphicFramePr>
          <p:nvPr>
            <p:extLst>
              <p:ext uri="{D42A27DB-BD31-4B8C-83A1-F6EECF244321}">
                <p14:modId xmlns:p14="http://schemas.microsoft.com/office/powerpoint/2010/main" val="91576479"/>
              </p:ext>
            </p:extLst>
          </p:nvPr>
        </p:nvGraphicFramePr>
        <p:xfrm>
          <a:off x="4903216" y="782068"/>
          <a:ext cx="6673088" cy="5532120"/>
        </p:xfrm>
        <a:graphic>
          <a:graphicData uri="http://schemas.openxmlformats.org/drawingml/2006/table">
            <a:tbl>
              <a:tblPr firstRow="1" bandRow="1">
                <a:tableStyleId>{5940675A-B579-460E-94D1-54222C63F5DA}</a:tableStyleId>
              </a:tblPr>
              <a:tblGrid>
                <a:gridCol w="6673088">
                  <a:extLst>
                    <a:ext uri="{9D8B030D-6E8A-4147-A177-3AD203B41FA5}">
                      <a16:colId xmlns:a16="http://schemas.microsoft.com/office/drawing/2014/main" val="2156842270"/>
                    </a:ext>
                  </a:extLst>
                </a:gridCol>
              </a:tblGrid>
              <a:tr h="370840">
                <a:tc>
                  <a:txBody>
                    <a:bodyPr/>
                    <a:lstStyle/>
                    <a:p>
                      <a:r>
                        <a:rPr lang="en-US" sz="1700" dirty="0">
                          <a:solidFill>
                            <a:srgbClr val="FF0000"/>
                          </a:solidFill>
                        </a:rPr>
                        <a:t>&gt; </a:t>
                      </a:r>
                      <a:r>
                        <a:rPr lang="en-US" sz="1700" dirty="0" err="1">
                          <a:solidFill>
                            <a:srgbClr val="FF0000"/>
                          </a:solidFill>
                        </a:rPr>
                        <a:t>plsTune</a:t>
                      </a:r>
                      <a:endParaRPr lang="en-US" sz="1700" dirty="0">
                        <a:solidFill>
                          <a:srgbClr val="FF0000"/>
                        </a:solidFill>
                      </a:endParaRPr>
                    </a:p>
                    <a:p>
                      <a:r>
                        <a:rPr lang="en-US" sz="1700" dirty="0">
                          <a:solidFill>
                            <a:srgbClr val="0070C0"/>
                          </a:solidFill>
                        </a:rPr>
                        <a:t>Partial Least Squares </a:t>
                      </a:r>
                    </a:p>
                    <a:p>
                      <a:endParaRPr lang="en-US" sz="1700" dirty="0">
                        <a:solidFill>
                          <a:srgbClr val="0070C0"/>
                        </a:solidFill>
                      </a:endParaRPr>
                    </a:p>
                    <a:p>
                      <a:r>
                        <a:rPr lang="en-US" sz="1700" dirty="0">
                          <a:solidFill>
                            <a:srgbClr val="0070C0"/>
                          </a:solidFill>
                        </a:rPr>
                        <a:t>951 samples</a:t>
                      </a:r>
                    </a:p>
                    <a:p>
                      <a:r>
                        <a:rPr lang="en-US" sz="1700" dirty="0">
                          <a:solidFill>
                            <a:srgbClr val="0070C0"/>
                          </a:solidFill>
                        </a:rPr>
                        <a:t>228 predictors</a:t>
                      </a:r>
                    </a:p>
                    <a:p>
                      <a:endParaRPr lang="en-US" sz="1700" dirty="0">
                        <a:solidFill>
                          <a:srgbClr val="0070C0"/>
                        </a:solidFill>
                      </a:endParaRPr>
                    </a:p>
                    <a:p>
                      <a:r>
                        <a:rPr lang="en-US" sz="1700" dirty="0">
                          <a:solidFill>
                            <a:srgbClr val="0070C0"/>
                          </a:solidFill>
                        </a:rPr>
                        <a:t>No pre-processing</a:t>
                      </a:r>
                    </a:p>
                    <a:p>
                      <a:r>
                        <a:rPr lang="en-US" sz="1700" dirty="0">
                          <a:solidFill>
                            <a:srgbClr val="0070C0"/>
                          </a:solidFill>
                        </a:rPr>
                        <a:t>Resampling: Cross-Validated (10 fold) </a:t>
                      </a:r>
                    </a:p>
                    <a:p>
                      <a:r>
                        <a:rPr lang="en-US" sz="1700" dirty="0">
                          <a:solidFill>
                            <a:srgbClr val="0070C0"/>
                          </a:solidFill>
                        </a:rPr>
                        <a:t>Summary of sample sizes: 856, 855, 857, 856, 856, 855, ... </a:t>
                      </a:r>
                    </a:p>
                    <a:p>
                      <a:r>
                        <a:rPr lang="en-US" sz="1700" dirty="0">
                          <a:solidFill>
                            <a:srgbClr val="0070C0"/>
                          </a:solidFill>
                        </a:rPr>
                        <a:t>Resampling results across tuning parameters:</a:t>
                      </a:r>
                    </a:p>
                    <a:p>
                      <a:endParaRPr lang="en-US" sz="1700" dirty="0">
                        <a:solidFill>
                          <a:srgbClr val="0070C0"/>
                        </a:solidFill>
                      </a:endParaRPr>
                    </a:p>
                    <a:p>
                      <a:r>
                        <a:rPr lang="en-US" sz="1700" dirty="0">
                          <a:solidFill>
                            <a:srgbClr val="0070C0"/>
                          </a:solidFill>
                        </a:rPr>
                        <a:t>  </a:t>
                      </a:r>
                      <a:r>
                        <a:rPr lang="en-US" sz="1700" dirty="0" err="1">
                          <a:solidFill>
                            <a:srgbClr val="0070C0"/>
                          </a:solidFill>
                        </a:rPr>
                        <a:t>ncomp</a:t>
                      </a:r>
                      <a:r>
                        <a:rPr lang="en-US" sz="1700" dirty="0">
                          <a:solidFill>
                            <a:srgbClr val="0070C0"/>
                          </a:solidFill>
                        </a:rPr>
                        <a:t>  RMSE       </a:t>
                      </a:r>
                      <a:r>
                        <a:rPr lang="en-US" sz="1700" dirty="0" err="1">
                          <a:solidFill>
                            <a:srgbClr val="0070C0"/>
                          </a:solidFill>
                        </a:rPr>
                        <a:t>Rsquared</a:t>
                      </a:r>
                      <a:r>
                        <a:rPr lang="en-US" sz="1700" dirty="0">
                          <a:solidFill>
                            <a:srgbClr val="0070C0"/>
                          </a:solidFill>
                        </a:rPr>
                        <a:t>   MAE      </a:t>
                      </a:r>
                    </a:p>
                    <a:p>
                      <a:r>
                        <a:rPr lang="en-US" sz="1700" dirty="0">
                          <a:solidFill>
                            <a:srgbClr val="0070C0"/>
                          </a:solidFill>
                        </a:rPr>
                        <a:t>   1     1.7567200  0.2656794  1.4372895</a:t>
                      </a:r>
                    </a:p>
                    <a:p>
                      <a:r>
                        <a:rPr lang="en-US" sz="1700" dirty="0">
                          <a:solidFill>
                            <a:srgbClr val="0070C0"/>
                          </a:solidFill>
                        </a:rPr>
                        <a:t>   2     1.2744189  0.6113687  0.9891602</a:t>
                      </a:r>
                    </a:p>
                    <a:p>
                      <a:r>
                        <a:rPr lang="en-US" sz="1700" dirty="0">
                          <a:solidFill>
                            <a:srgbClr val="0070C0"/>
                          </a:solidFill>
                        </a:rPr>
                        <a:t>…</a:t>
                      </a:r>
                    </a:p>
                    <a:p>
                      <a:r>
                        <a:rPr lang="en-US" sz="1700" dirty="0">
                          <a:solidFill>
                            <a:srgbClr val="0070C0"/>
                          </a:solidFill>
                        </a:rPr>
                        <a:t>…</a:t>
                      </a:r>
                    </a:p>
                    <a:p>
                      <a:r>
                        <a:rPr lang="en-US" sz="1700" dirty="0">
                          <a:solidFill>
                            <a:srgbClr val="0070C0"/>
                          </a:solidFill>
                        </a:rPr>
                        <a:t> 49     0.7328515  0.8734481  0.5423624</a:t>
                      </a:r>
                    </a:p>
                    <a:p>
                      <a:r>
                        <a:rPr lang="en-US" sz="1700" dirty="0">
                          <a:solidFill>
                            <a:srgbClr val="0070C0"/>
                          </a:solidFill>
                        </a:rPr>
                        <a:t> 50     0.7333185  0.8731901  0.5434880</a:t>
                      </a:r>
                    </a:p>
                    <a:p>
                      <a:endParaRPr lang="en-US" sz="1700" dirty="0">
                        <a:solidFill>
                          <a:srgbClr val="0070C0"/>
                        </a:solidFill>
                      </a:endParaRPr>
                    </a:p>
                    <a:p>
                      <a:r>
                        <a:rPr lang="en-US" sz="1700" dirty="0">
                          <a:solidFill>
                            <a:srgbClr val="0070C0"/>
                          </a:solidFill>
                        </a:rPr>
                        <a:t>RMSE was used to select the optimal model using the smallest value.</a:t>
                      </a:r>
                    </a:p>
                    <a:p>
                      <a:r>
                        <a:rPr lang="en-US" sz="1700" dirty="0">
                          <a:solidFill>
                            <a:srgbClr val="0070C0"/>
                          </a:solidFill>
                        </a:rPr>
                        <a:t>The final value used for the model was </a:t>
                      </a:r>
                      <a:r>
                        <a:rPr lang="en-US" sz="1700" dirty="0" err="1">
                          <a:solidFill>
                            <a:srgbClr val="0070C0"/>
                          </a:solidFill>
                        </a:rPr>
                        <a:t>ncomp</a:t>
                      </a:r>
                      <a:r>
                        <a:rPr lang="en-US" sz="1700" dirty="0">
                          <a:solidFill>
                            <a:srgbClr val="0070C0"/>
                          </a:solidFill>
                        </a:rPr>
                        <a:t> = 17.</a:t>
                      </a:r>
                    </a:p>
                  </a:txBody>
                  <a:tcPr/>
                </a:tc>
                <a:extLst>
                  <a:ext uri="{0D108BD9-81ED-4DB2-BD59-A6C34878D82A}">
                    <a16:rowId xmlns:a16="http://schemas.microsoft.com/office/drawing/2014/main" val="3070809706"/>
                  </a:ext>
                </a:extLst>
              </a:tr>
            </a:tbl>
          </a:graphicData>
        </a:graphic>
      </p:graphicFrame>
    </p:spTree>
    <p:extLst>
      <p:ext uri="{BB962C8B-B14F-4D97-AF65-F5344CB8AC3E}">
        <p14:creationId xmlns:p14="http://schemas.microsoft.com/office/powerpoint/2010/main" val="50504988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58D66-B157-2545-2A28-B407DC2E5ED4}"/>
              </a:ext>
            </a:extLst>
          </p:cNvPr>
          <p:cNvSpPr>
            <a:spLocks noGrp="1"/>
          </p:cNvSpPr>
          <p:nvPr>
            <p:ph type="title"/>
          </p:nvPr>
        </p:nvSpPr>
        <p:spPr/>
        <p:txBody>
          <a:bodyPr/>
          <a:lstStyle/>
          <a:p>
            <a:r>
              <a:rPr lang="en-US" dirty="0"/>
              <a:t>Plot of tuning parameter for PLS</a:t>
            </a:r>
          </a:p>
        </p:txBody>
      </p:sp>
      <p:pic>
        <p:nvPicPr>
          <p:cNvPr id="5" name="Picture 4">
            <a:extLst>
              <a:ext uri="{FF2B5EF4-FFF2-40B4-BE49-F238E27FC236}">
                <a16:creationId xmlns:a16="http://schemas.microsoft.com/office/drawing/2014/main" id="{B29B1E62-1B38-A235-750D-D581B993A766}"/>
              </a:ext>
            </a:extLst>
          </p:cNvPr>
          <p:cNvPicPr>
            <a:picLocks noChangeAspect="1"/>
          </p:cNvPicPr>
          <p:nvPr/>
        </p:nvPicPr>
        <p:blipFill>
          <a:blip r:embed="rId2"/>
          <a:stretch>
            <a:fillRect/>
          </a:stretch>
        </p:blipFill>
        <p:spPr>
          <a:xfrm>
            <a:off x="3201823" y="1246842"/>
            <a:ext cx="5359145" cy="4849507"/>
          </a:xfrm>
          <a:prstGeom prst="rect">
            <a:avLst/>
          </a:prstGeom>
        </p:spPr>
      </p:pic>
    </p:spTree>
    <p:extLst>
      <p:ext uri="{BB962C8B-B14F-4D97-AF65-F5344CB8AC3E}">
        <p14:creationId xmlns:p14="http://schemas.microsoft.com/office/powerpoint/2010/main" val="238131847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Principal component regression (PCR) </a:t>
            </a:r>
          </a:p>
        </p:txBody>
      </p:sp>
      <p:sp>
        <p:nvSpPr>
          <p:cNvPr id="9" name="Slide Number Placeholder 8"/>
          <p:cNvSpPr>
            <a:spLocks noGrp="1"/>
          </p:cNvSpPr>
          <p:nvPr>
            <p:ph type="sldNum" sz="quarter" idx="12"/>
          </p:nvPr>
        </p:nvSpPr>
        <p:spPr/>
        <p:txBody>
          <a:bodyPr/>
          <a:lstStyle/>
          <a:p>
            <a:fld id="{E4FFCA10-EE3F-AF4E-9EA4-E5CA2D91A1E4}" type="slidenum">
              <a:rPr lang="en-US" smtClean="0"/>
              <a:t>77</a:t>
            </a:fld>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090334604"/>
              </p:ext>
            </p:extLst>
          </p:nvPr>
        </p:nvGraphicFramePr>
        <p:xfrm>
          <a:off x="243840" y="1609344"/>
          <a:ext cx="8229600" cy="1920240"/>
        </p:xfrm>
        <a:graphic>
          <a:graphicData uri="http://schemas.openxmlformats.org/drawingml/2006/table">
            <a:tbl>
              <a:tblPr firstRow="1" bandRow="1">
                <a:tableStyleId>{5940675A-B579-460E-94D1-54222C63F5DA}</a:tableStyleId>
              </a:tblPr>
              <a:tblGrid>
                <a:gridCol w="8229600">
                  <a:extLst>
                    <a:ext uri="{9D8B030D-6E8A-4147-A177-3AD203B41FA5}">
                      <a16:colId xmlns:a16="http://schemas.microsoft.com/office/drawing/2014/main" val="2217917195"/>
                    </a:ext>
                  </a:extLst>
                </a:gridCol>
              </a:tblGrid>
              <a:tr h="370840">
                <a:tc>
                  <a:txBody>
                    <a:bodyPr/>
                    <a:lstStyle/>
                    <a:p>
                      <a:r>
                        <a:rPr lang="en-US" sz="2000" dirty="0" err="1"/>
                        <a:t>set.seed</a:t>
                      </a:r>
                      <a:r>
                        <a:rPr lang="en-US" sz="2000" dirty="0"/>
                        <a:t>(100)</a:t>
                      </a:r>
                    </a:p>
                    <a:p>
                      <a:r>
                        <a:rPr lang="en-US" sz="2000" dirty="0" err="1"/>
                        <a:t>pcrTune</a:t>
                      </a:r>
                      <a:r>
                        <a:rPr lang="en-US" sz="2000" dirty="0"/>
                        <a:t> &lt;- train(x = </a:t>
                      </a:r>
                      <a:r>
                        <a:rPr lang="en-US" sz="2000" dirty="0" err="1"/>
                        <a:t>solTrainXtrans</a:t>
                      </a:r>
                      <a:r>
                        <a:rPr lang="en-US" sz="2000" dirty="0"/>
                        <a:t>, y = </a:t>
                      </a:r>
                      <a:r>
                        <a:rPr lang="en-US" sz="2000" dirty="0" err="1"/>
                        <a:t>solTrainY</a:t>
                      </a:r>
                      <a:r>
                        <a:rPr lang="en-US" sz="2000" dirty="0"/>
                        <a:t>,</a:t>
                      </a:r>
                    </a:p>
                    <a:p>
                      <a:r>
                        <a:rPr lang="en-US" sz="2000" dirty="0"/>
                        <a:t>                 method = "</a:t>
                      </a:r>
                      <a:r>
                        <a:rPr lang="en-US" sz="2000" dirty="0" err="1"/>
                        <a:t>pcr</a:t>
                      </a:r>
                      <a:r>
                        <a:rPr lang="en-US" sz="2000" dirty="0"/>
                        <a:t>",</a:t>
                      </a:r>
                    </a:p>
                    <a:p>
                      <a:r>
                        <a:rPr lang="en-US" sz="2000" dirty="0"/>
                        <a:t>                 </a:t>
                      </a:r>
                      <a:r>
                        <a:rPr lang="en-US" sz="2000" dirty="0" err="1"/>
                        <a:t>tuneGrid</a:t>
                      </a:r>
                      <a:r>
                        <a:rPr lang="en-US" sz="2000" dirty="0"/>
                        <a:t> = </a:t>
                      </a:r>
                      <a:r>
                        <a:rPr lang="en-US" sz="2000" dirty="0" err="1"/>
                        <a:t>expand.grid</a:t>
                      </a:r>
                      <a:r>
                        <a:rPr lang="en-US" sz="2000" dirty="0"/>
                        <a:t>(</a:t>
                      </a:r>
                      <a:r>
                        <a:rPr lang="en-US" sz="2000" dirty="0" err="1"/>
                        <a:t>ncomp</a:t>
                      </a:r>
                      <a:r>
                        <a:rPr lang="en-US" sz="2000" dirty="0"/>
                        <a:t> = 1:35),</a:t>
                      </a:r>
                    </a:p>
                    <a:p>
                      <a:r>
                        <a:rPr lang="en-US" sz="2000" dirty="0"/>
                        <a:t>                 </a:t>
                      </a:r>
                      <a:r>
                        <a:rPr lang="en-US" sz="2000" dirty="0" err="1"/>
                        <a:t>trControl</a:t>
                      </a:r>
                      <a:r>
                        <a:rPr lang="en-US" sz="2000" dirty="0"/>
                        <a:t> = ctrl)</a:t>
                      </a:r>
                    </a:p>
                    <a:p>
                      <a:r>
                        <a:rPr lang="en-US" sz="2000" dirty="0" err="1"/>
                        <a:t>pcrTune</a:t>
                      </a:r>
                      <a:r>
                        <a:rPr lang="en-US" sz="2000" dirty="0"/>
                        <a:t> </a:t>
                      </a:r>
                    </a:p>
                  </a:txBody>
                  <a:tcPr/>
                </a:tc>
                <a:extLst>
                  <a:ext uri="{0D108BD9-81ED-4DB2-BD59-A6C34878D82A}">
                    <a16:rowId xmlns:a16="http://schemas.microsoft.com/office/drawing/2014/main" val="2254481790"/>
                  </a:ext>
                </a:extLst>
              </a:tr>
            </a:tbl>
          </a:graphicData>
        </a:graphic>
      </p:graphicFrame>
    </p:spTree>
    <p:extLst>
      <p:ext uri="{BB962C8B-B14F-4D97-AF65-F5344CB8AC3E}">
        <p14:creationId xmlns:p14="http://schemas.microsoft.com/office/powerpoint/2010/main" val="260635479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0F119-B053-5F6E-A430-B0471A493F94}"/>
              </a:ext>
            </a:extLst>
          </p:cNvPr>
          <p:cNvSpPr>
            <a:spLocks noGrp="1"/>
          </p:cNvSpPr>
          <p:nvPr>
            <p:ph type="title"/>
          </p:nvPr>
        </p:nvSpPr>
        <p:spPr/>
        <p:txBody>
          <a:bodyPr/>
          <a:lstStyle/>
          <a:p>
            <a:r>
              <a:rPr lang="en-US" dirty="0"/>
              <a:t>PCR</a:t>
            </a:r>
          </a:p>
        </p:txBody>
      </p:sp>
      <p:graphicFrame>
        <p:nvGraphicFramePr>
          <p:cNvPr id="4" name="Table 4">
            <a:extLst>
              <a:ext uri="{FF2B5EF4-FFF2-40B4-BE49-F238E27FC236}">
                <a16:creationId xmlns:a16="http://schemas.microsoft.com/office/drawing/2014/main" id="{B599C689-DCBF-6EDC-C32F-CCFF5B48781B}"/>
              </a:ext>
            </a:extLst>
          </p:cNvPr>
          <p:cNvGraphicFramePr>
            <a:graphicFrameLocks noGrp="1"/>
          </p:cNvGraphicFramePr>
          <p:nvPr>
            <p:extLst>
              <p:ext uri="{D42A27DB-BD31-4B8C-83A1-F6EECF244321}">
                <p14:modId xmlns:p14="http://schemas.microsoft.com/office/powerpoint/2010/main" val="326421150"/>
              </p:ext>
            </p:extLst>
          </p:nvPr>
        </p:nvGraphicFramePr>
        <p:xfrm>
          <a:off x="2032000" y="719666"/>
          <a:ext cx="9070196" cy="5852160"/>
        </p:xfrm>
        <a:graphic>
          <a:graphicData uri="http://schemas.openxmlformats.org/drawingml/2006/table">
            <a:tbl>
              <a:tblPr firstRow="1" bandRow="1">
                <a:tableStyleId>{5940675A-B579-460E-94D1-54222C63F5DA}</a:tableStyleId>
              </a:tblPr>
              <a:tblGrid>
                <a:gridCol w="9070196">
                  <a:extLst>
                    <a:ext uri="{9D8B030D-6E8A-4147-A177-3AD203B41FA5}">
                      <a16:colId xmlns:a16="http://schemas.microsoft.com/office/drawing/2014/main" val="2156842270"/>
                    </a:ext>
                  </a:extLst>
                </a:gridCol>
              </a:tblGrid>
              <a:tr h="370840">
                <a:tc>
                  <a:txBody>
                    <a:bodyPr/>
                    <a:lstStyle/>
                    <a:p>
                      <a:r>
                        <a:rPr lang="en-US" dirty="0">
                          <a:solidFill>
                            <a:srgbClr val="FF0000"/>
                          </a:solidFill>
                        </a:rPr>
                        <a:t>&gt; </a:t>
                      </a:r>
                      <a:r>
                        <a:rPr lang="en-US" dirty="0" err="1">
                          <a:solidFill>
                            <a:srgbClr val="FF0000"/>
                          </a:solidFill>
                        </a:rPr>
                        <a:t>pcrTune</a:t>
                      </a:r>
                      <a:r>
                        <a:rPr lang="en-US" dirty="0">
                          <a:solidFill>
                            <a:srgbClr val="FF0000"/>
                          </a:solidFill>
                        </a:rPr>
                        <a:t>                  </a:t>
                      </a:r>
                    </a:p>
                    <a:p>
                      <a:r>
                        <a:rPr lang="en-US" dirty="0">
                          <a:solidFill>
                            <a:srgbClr val="0070C0"/>
                          </a:solidFill>
                        </a:rPr>
                        <a:t>Principal Component Analysis </a:t>
                      </a:r>
                    </a:p>
                    <a:p>
                      <a:endParaRPr lang="en-US" dirty="0">
                        <a:solidFill>
                          <a:srgbClr val="0070C0"/>
                        </a:solidFill>
                      </a:endParaRPr>
                    </a:p>
                    <a:p>
                      <a:r>
                        <a:rPr lang="en-US" dirty="0">
                          <a:solidFill>
                            <a:srgbClr val="0070C0"/>
                          </a:solidFill>
                        </a:rPr>
                        <a:t>951 samples</a:t>
                      </a:r>
                    </a:p>
                    <a:p>
                      <a:r>
                        <a:rPr lang="en-US" dirty="0">
                          <a:solidFill>
                            <a:srgbClr val="0070C0"/>
                          </a:solidFill>
                        </a:rPr>
                        <a:t>228 predictors</a:t>
                      </a:r>
                    </a:p>
                    <a:p>
                      <a:endParaRPr lang="en-US" dirty="0">
                        <a:solidFill>
                          <a:srgbClr val="0070C0"/>
                        </a:solidFill>
                      </a:endParaRPr>
                    </a:p>
                    <a:p>
                      <a:r>
                        <a:rPr lang="en-US" dirty="0">
                          <a:solidFill>
                            <a:srgbClr val="0070C0"/>
                          </a:solidFill>
                        </a:rPr>
                        <a:t>No pre-processing</a:t>
                      </a:r>
                    </a:p>
                    <a:p>
                      <a:r>
                        <a:rPr lang="en-US" dirty="0">
                          <a:solidFill>
                            <a:srgbClr val="0070C0"/>
                          </a:solidFill>
                        </a:rPr>
                        <a:t>Resampling: Cross-Validated (10 fold) </a:t>
                      </a:r>
                    </a:p>
                    <a:p>
                      <a:r>
                        <a:rPr lang="en-US" dirty="0">
                          <a:solidFill>
                            <a:srgbClr val="0070C0"/>
                          </a:solidFill>
                        </a:rPr>
                        <a:t>Summary of sample sizes: 856, 855, 857, 856, 856, 855, ... </a:t>
                      </a:r>
                    </a:p>
                    <a:p>
                      <a:r>
                        <a:rPr lang="en-US" dirty="0">
                          <a:solidFill>
                            <a:srgbClr val="0070C0"/>
                          </a:solidFill>
                        </a:rPr>
                        <a:t>Resampling results across tuning parameters:</a:t>
                      </a:r>
                    </a:p>
                    <a:p>
                      <a:endParaRPr lang="en-US" dirty="0">
                        <a:solidFill>
                          <a:srgbClr val="0070C0"/>
                        </a:solidFill>
                      </a:endParaRPr>
                    </a:p>
                    <a:p>
                      <a:r>
                        <a:rPr lang="en-US" dirty="0">
                          <a:solidFill>
                            <a:srgbClr val="0070C0"/>
                          </a:solidFill>
                        </a:rPr>
                        <a:t>  </a:t>
                      </a:r>
                      <a:r>
                        <a:rPr lang="en-US" dirty="0" err="1">
                          <a:solidFill>
                            <a:srgbClr val="0070C0"/>
                          </a:solidFill>
                        </a:rPr>
                        <a:t>ncomp</a:t>
                      </a:r>
                      <a:r>
                        <a:rPr lang="en-US" dirty="0">
                          <a:solidFill>
                            <a:srgbClr val="0070C0"/>
                          </a:solidFill>
                        </a:rPr>
                        <a:t>  RMSE       </a:t>
                      </a:r>
                      <a:r>
                        <a:rPr lang="en-US" dirty="0" err="1">
                          <a:solidFill>
                            <a:srgbClr val="0070C0"/>
                          </a:solidFill>
                        </a:rPr>
                        <a:t>Rsquared</a:t>
                      </a:r>
                      <a:r>
                        <a:rPr lang="en-US" dirty="0">
                          <a:solidFill>
                            <a:srgbClr val="0070C0"/>
                          </a:solidFill>
                        </a:rPr>
                        <a:t>    MAE </a:t>
                      </a:r>
                    </a:p>
                    <a:p>
                      <a:r>
                        <a:rPr lang="en-US" dirty="0">
                          <a:solidFill>
                            <a:srgbClr val="0070C0"/>
                          </a:solidFill>
                        </a:rPr>
                        <a:t> 1     1.9823303  0.07290019  1.5869212</a:t>
                      </a:r>
                    </a:p>
                    <a:p>
                      <a:r>
                        <a:rPr lang="en-US" dirty="0">
                          <a:solidFill>
                            <a:srgbClr val="0070C0"/>
                          </a:solidFill>
                        </a:rPr>
                        <a:t>…</a:t>
                      </a:r>
                    </a:p>
                    <a:p>
                      <a:r>
                        <a:rPr lang="en-US" dirty="0">
                          <a:solidFill>
                            <a:srgbClr val="0070C0"/>
                          </a:solidFill>
                        </a:rPr>
                        <a:t>…</a:t>
                      </a:r>
                    </a:p>
                    <a:p>
                      <a:r>
                        <a:rPr lang="en-US" dirty="0">
                          <a:solidFill>
                            <a:srgbClr val="0070C0"/>
                          </a:solidFill>
                        </a:rPr>
                        <a:t>49     0.7213154  0.87550719  0.5539427</a:t>
                      </a:r>
                    </a:p>
                    <a:p>
                      <a:r>
                        <a:rPr lang="en-US" dirty="0">
                          <a:solidFill>
                            <a:srgbClr val="0070C0"/>
                          </a:solidFill>
                        </a:rPr>
                        <a:t>50     0.7223208  0.87520400  0.5543803</a:t>
                      </a:r>
                    </a:p>
                    <a:p>
                      <a:endParaRPr lang="en-US" dirty="0">
                        <a:solidFill>
                          <a:srgbClr val="0070C0"/>
                        </a:solidFill>
                      </a:endParaRPr>
                    </a:p>
                    <a:p>
                      <a:r>
                        <a:rPr lang="en-US" dirty="0">
                          <a:solidFill>
                            <a:srgbClr val="0070C0"/>
                          </a:solidFill>
                        </a:rPr>
                        <a:t>RMSE was used to select the optimal model using the smallest value.</a:t>
                      </a:r>
                    </a:p>
                    <a:p>
                      <a:r>
                        <a:rPr lang="en-US" dirty="0">
                          <a:solidFill>
                            <a:srgbClr val="0070C0"/>
                          </a:solidFill>
                        </a:rPr>
                        <a:t>The final value used for the model was </a:t>
                      </a:r>
                      <a:r>
                        <a:rPr lang="en-US" dirty="0" err="1">
                          <a:solidFill>
                            <a:srgbClr val="0070C0"/>
                          </a:solidFill>
                        </a:rPr>
                        <a:t>ncomp</a:t>
                      </a:r>
                      <a:r>
                        <a:rPr lang="en-US" dirty="0">
                          <a:solidFill>
                            <a:srgbClr val="0070C0"/>
                          </a:solidFill>
                        </a:rPr>
                        <a:t> = 49.</a:t>
                      </a:r>
                    </a:p>
                    <a:p>
                      <a:endParaRPr lang="en-US" dirty="0">
                        <a:solidFill>
                          <a:srgbClr val="0070C0"/>
                        </a:solidFill>
                      </a:endParaRPr>
                    </a:p>
                  </a:txBody>
                  <a:tcPr/>
                </a:tc>
                <a:extLst>
                  <a:ext uri="{0D108BD9-81ED-4DB2-BD59-A6C34878D82A}">
                    <a16:rowId xmlns:a16="http://schemas.microsoft.com/office/drawing/2014/main" val="3070809706"/>
                  </a:ext>
                </a:extLst>
              </a:tr>
            </a:tbl>
          </a:graphicData>
        </a:graphic>
      </p:graphicFrame>
    </p:spTree>
    <p:extLst>
      <p:ext uri="{BB962C8B-B14F-4D97-AF65-F5344CB8AC3E}">
        <p14:creationId xmlns:p14="http://schemas.microsoft.com/office/powerpoint/2010/main" val="38927444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58D66-B157-2545-2A28-B407DC2E5ED4}"/>
              </a:ext>
            </a:extLst>
          </p:cNvPr>
          <p:cNvSpPr>
            <a:spLocks noGrp="1"/>
          </p:cNvSpPr>
          <p:nvPr>
            <p:ph type="title"/>
          </p:nvPr>
        </p:nvSpPr>
        <p:spPr/>
        <p:txBody>
          <a:bodyPr/>
          <a:lstStyle/>
          <a:p>
            <a:r>
              <a:rPr lang="en-US" dirty="0"/>
              <a:t>Plot of tuning parameter for PCR</a:t>
            </a:r>
          </a:p>
        </p:txBody>
      </p:sp>
      <p:pic>
        <p:nvPicPr>
          <p:cNvPr id="4" name="Picture 3">
            <a:extLst>
              <a:ext uri="{FF2B5EF4-FFF2-40B4-BE49-F238E27FC236}">
                <a16:creationId xmlns:a16="http://schemas.microsoft.com/office/drawing/2014/main" id="{FB2D7032-0599-908D-ECD2-6735A20EE7A8}"/>
              </a:ext>
            </a:extLst>
          </p:cNvPr>
          <p:cNvPicPr>
            <a:picLocks noChangeAspect="1"/>
          </p:cNvPicPr>
          <p:nvPr/>
        </p:nvPicPr>
        <p:blipFill>
          <a:blip r:embed="rId2"/>
          <a:stretch>
            <a:fillRect/>
          </a:stretch>
        </p:blipFill>
        <p:spPr>
          <a:xfrm>
            <a:off x="3338455" y="1423284"/>
            <a:ext cx="5048558" cy="4568454"/>
          </a:xfrm>
          <a:prstGeom prst="rect">
            <a:avLst/>
          </a:prstGeom>
        </p:spPr>
      </p:pic>
    </p:spTree>
    <p:extLst>
      <p:ext uri="{BB962C8B-B14F-4D97-AF65-F5344CB8AC3E}">
        <p14:creationId xmlns:p14="http://schemas.microsoft.com/office/powerpoint/2010/main" val="379797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Data Pre-processing</a:t>
            </a:r>
          </a:p>
        </p:txBody>
      </p:sp>
      <p:sp>
        <p:nvSpPr>
          <p:cNvPr id="4" name="Slide Number Placeholder 8">
            <a:extLst>
              <a:ext uri="{FF2B5EF4-FFF2-40B4-BE49-F238E27FC236}">
                <a16:creationId xmlns:a16="http://schemas.microsoft.com/office/drawing/2014/main" id="{9B6D7026-2B97-0073-9724-82CFD2C668B7}"/>
              </a:ext>
            </a:extLst>
          </p:cNvPr>
          <p:cNvSpPr txBox="1">
            <a:spLocks/>
          </p:cNvSpPr>
          <p:nvPr/>
        </p:nvSpPr>
        <p:spPr>
          <a:xfrm>
            <a:off x="9448800" y="6062151"/>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4FFCA10-EE3F-AF4E-9EA4-E5CA2D91A1E4}" type="slidenum">
              <a:rPr lang="en-US" smtClean="0"/>
              <a:pPr/>
              <a:t>8</a:t>
            </a:fld>
            <a:endParaRPr lang="en-US" dirty="0"/>
          </a:p>
        </p:txBody>
      </p:sp>
    </p:spTree>
    <p:extLst>
      <p:ext uri="{BB962C8B-B14F-4D97-AF65-F5344CB8AC3E}">
        <p14:creationId xmlns:p14="http://schemas.microsoft.com/office/powerpoint/2010/main" val="18039265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F208F-B07B-9676-F178-1FDB5B39A269}"/>
              </a:ext>
            </a:extLst>
          </p:cNvPr>
          <p:cNvSpPr>
            <a:spLocks noGrp="1"/>
          </p:cNvSpPr>
          <p:nvPr>
            <p:ph type="title"/>
          </p:nvPr>
        </p:nvSpPr>
        <p:spPr/>
        <p:txBody>
          <a:bodyPr/>
          <a:lstStyle/>
          <a:p>
            <a:r>
              <a:rPr lang="en-US" dirty="0"/>
              <a:t>Plots of two tuning parameters</a:t>
            </a:r>
          </a:p>
        </p:txBody>
      </p:sp>
      <p:graphicFrame>
        <p:nvGraphicFramePr>
          <p:cNvPr id="4" name="Content Placeholder 2">
            <a:extLst>
              <a:ext uri="{FF2B5EF4-FFF2-40B4-BE49-F238E27FC236}">
                <a16:creationId xmlns:a16="http://schemas.microsoft.com/office/drawing/2014/main" id="{DA2EFAF9-6F86-71F7-8429-444A91B59E50}"/>
              </a:ext>
            </a:extLst>
          </p:cNvPr>
          <p:cNvGraphicFramePr>
            <a:graphicFrameLocks noGrp="1"/>
          </p:cNvGraphicFramePr>
          <p:nvPr>
            <p:ph idx="1"/>
            <p:extLst>
              <p:ext uri="{D42A27DB-BD31-4B8C-83A1-F6EECF244321}">
                <p14:modId xmlns:p14="http://schemas.microsoft.com/office/powerpoint/2010/main" val="2114634817"/>
              </p:ext>
            </p:extLst>
          </p:nvPr>
        </p:nvGraphicFramePr>
        <p:xfrm>
          <a:off x="243840" y="1609344"/>
          <a:ext cx="8229600" cy="4358640"/>
        </p:xfrm>
        <a:graphic>
          <a:graphicData uri="http://schemas.openxmlformats.org/drawingml/2006/table">
            <a:tbl>
              <a:tblPr firstRow="1" bandRow="1">
                <a:tableStyleId>{5940675A-B579-460E-94D1-54222C63F5DA}</a:tableStyleId>
              </a:tblPr>
              <a:tblGrid>
                <a:gridCol w="8229600">
                  <a:extLst>
                    <a:ext uri="{9D8B030D-6E8A-4147-A177-3AD203B41FA5}">
                      <a16:colId xmlns:a16="http://schemas.microsoft.com/office/drawing/2014/main" val="2217917195"/>
                    </a:ext>
                  </a:extLst>
                </a:gridCol>
              </a:tblGrid>
              <a:tr h="370840">
                <a:tc>
                  <a:txBody>
                    <a:bodyPr/>
                    <a:lstStyle/>
                    <a:p>
                      <a:r>
                        <a:rPr lang="en-US" sz="2000" dirty="0" err="1"/>
                        <a:t>plsResamples</a:t>
                      </a:r>
                      <a:r>
                        <a:rPr lang="en-US" sz="2000" dirty="0"/>
                        <a:t> &lt;- </a:t>
                      </a:r>
                      <a:r>
                        <a:rPr lang="en-US" sz="2000" dirty="0" err="1"/>
                        <a:t>plsTune$results</a:t>
                      </a:r>
                      <a:endParaRPr lang="en-US" sz="2000" dirty="0"/>
                    </a:p>
                    <a:p>
                      <a:r>
                        <a:rPr lang="en-US" sz="2000" dirty="0" err="1"/>
                        <a:t>plsResamples$Model</a:t>
                      </a:r>
                      <a:r>
                        <a:rPr lang="en-US" sz="2000" dirty="0"/>
                        <a:t> &lt;- "PLS"</a:t>
                      </a:r>
                    </a:p>
                    <a:p>
                      <a:r>
                        <a:rPr lang="en-US" sz="2000" dirty="0" err="1"/>
                        <a:t>pcrResamples</a:t>
                      </a:r>
                      <a:r>
                        <a:rPr lang="en-US" sz="2000" dirty="0"/>
                        <a:t> &lt;- </a:t>
                      </a:r>
                      <a:r>
                        <a:rPr lang="en-US" sz="2000" dirty="0" err="1"/>
                        <a:t>pcrTune$results</a:t>
                      </a:r>
                      <a:endParaRPr lang="en-US" sz="2000" dirty="0"/>
                    </a:p>
                    <a:p>
                      <a:r>
                        <a:rPr lang="en-US" sz="2000" dirty="0" err="1"/>
                        <a:t>pcrResamples$Model</a:t>
                      </a:r>
                      <a:r>
                        <a:rPr lang="en-US" sz="2000" dirty="0"/>
                        <a:t> &lt;- "PCR"</a:t>
                      </a:r>
                    </a:p>
                    <a:p>
                      <a:r>
                        <a:rPr lang="en-US" sz="2000" dirty="0" err="1"/>
                        <a:t>plsPlotData</a:t>
                      </a:r>
                      <a:r>
                        <a:rPr lang="en-US" sz="2000" dirty="0"/>
                        <a:t> &lt;- </a:t>
                      </a:r>
                      <a:r>
                        <a:rPr lang="en-US" sz="2000" dirty="0" err="1"/>
                        <a:t>rbind</a:t>
                      </a:r>
                      <a:r>
                        <a:rPr lang="en-US" sz="2000" dirty="0"/>
                        <a:t>(</a:t>
                      </a:r>
                      <a:r>
                        <a:rPr lang="en-US" sz="2000" dirty="0" err="1"/>
                        <a:t>plsResamples</a:t>
                      </a:r>
                      <a:r>
                        <a:rPr lang="en-US" sz="2000" dirty="0"/>
                        <a:t>, </a:t>
                      </a:r>
                      <a:r>
                        <a:rPr lang="en-US" sz="2000" dirty="0" err="1"/>
                        <a:t>pcrResamples</a:t>
                      </a:r>
                      <a:r>
                        <a:rPr lang="en-US" sz="2000" dirty="0"/>
                        <a:t>)</a:t>
                      </a:r>
                    </a:p>
                    <a:p>
                      <a:endParaRPr lang="en-US" sz="2000" dirty="0"/>
                    </a:p>
                    <a:p>
                      <a:r>
                        <a:rPr lang="en-US" sz="2000" dirty="0" err="1"/>
                        <a:t>xyplot</a:t>
                      </a:r>
                      <a:r>
                        <a:rPr lang="en-US" sz="2000" dirty="0"/>
                        <a:t>(RMSE ~ </a:t>
                      </a:r>
                      <a:r>
                        <a:rPr lang="en-US" sz="2000" dirty="0" err="1"/>
                        <a:t>ncomp</a:t>
                      </a:r>
                      <a:r>
                        <a:rPr lang="en-US" sz="2000" dirty="0"/>
                        <a:t>,</a:t>
                      </a:r>
                    </a:p>
                    <a:p>
                      <a:r>
                        <a:rPr lang="en-US" sz="2000" dirty="0"/>
                        <a:t>       data = </a:t>
                      </a:r>
                      <a:r>
                        <a:rPr lang="en-US" sz="2000" dirty="0" err="1"/>
                        <a:t>plsPlotData</a:t>
                      </a:r>
                      <a:r>
                        <a:rPr lang="en-US" sz="2000" dirty="0"/>
                        <a:t>,</a:t>
                      </a:r>
                    </a:p>
                    <a:p>
                      <a:r>
                        <a:rPr lang="en-US" sz="2000" dirty="0"/>
                        <a:t>       #aspect = 1,</a:t>
                      </a:r>
                    </a:p>
                    <a:p>
                      <a:r>
                        <a:rPr lang="en-US" sz="2000" dirty="0"/>
                        <a:t>       </a:t>
                      </a:r>
                      <a:r>
                        <a:rPr lang="en-US" sz="2000" dirty="0" err="1"/>
                        <a:t>xlab</a:t>
                      </a:r>
                      <a:r>
                        <a:rPr lang="en-US" sz="2000" dirty="0"/>
                        <a:t> = "# Components",</a:t>
                      </a:r>
                    </a:p>
                    <a:p>
                      <a:r>
                        <a:rPr lang="en-US" sz="2000" dirty="0"/>
                        <a:t>       </a:t>
                      </a:r>
                      <a:r>
                        <a:rPr lang="en-US" sz="2000" dirty="0" err="1"/>
                        <a:t>ylab</a:t>
                      </a:r>
                      <a:r>
                        <a:rPr lang="en-US" sz="2000" dirty="0"/>
                        <a:t> = "RMSE (Cross-Validation)",</a:t>
                      </a:r>
                    </a:p>
                    <a:p>
                      <a:r>
                        <a:rPr lang="en-US" sz="2000" dirty="0"/>
                        <a:t>       </a:t>
                      </a:r>
                      <a:r>
                        <a:rPr lang="en-US" sz="2000" dirty="0" err="1"/>
                        <a:t>auto.key</a:t>
                      </a:r>
                      <a:r>
                        <a:rPr lang="en-US" sz="2000" dirty="0"/>
                        <a:t> = list(columns = 2),</a:t>
                      </a:r>
                    </a:p>
                    <a:p>
                      <a:r>
                        <a:rPr lang="en-US" sz="2000" dirty="0"/>
                        <a:t>       groups = Model,</a:t>
                      </a:r>
                    </a:p>
                    <a:p>
                      <a:r>
                        <a:rPr lang="en-US" sz="2000" dirty="0"/>
                        <a:t>       type = c("o", "g"))</a:t>
                      </a:r>
                    </a:p>
                  </a:txBody>
                  <a:tcPr/>
                </a:tc>
                <a:extLst>
                  <a:ext uri="{0D108BD9-81ED-4DB2-BD59-A6C34878D82A}">
                    <a16:rowId xmlns:a16="http://schemas.microsoft.com/office/drawing/2014/main" val="2254481790"/>
                  </a:ext>
                </a:extLst>
              </a:tr>
            </a:tbl>
          </a:graphicData>
        </a:graphic>
      </p:graphicFrame>
    </p:spTree>
    <p:extLst>
      <p:ext uri="{BB962C8B-B14F-4D97-AF65-F5344CB8AC3E}">
        <p14:creationId xmlns:p14="http://schemas.microsoft.com/office/powerpoint/2010/main" val="23312537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8FD88-D0D4-1F18-4B7E-80C01EB96B11}"/>
              </a:ext>
            </a:extLst>
          </p:cNvPr>
          <p:cNvSpPr>
            <a:spLocks noGrp="1"/>
          </p:cNvSpPr>
          <p:nvPr>
            <p:ph type="title"/>
          </p:nvPr>
        </p:nvSpPr>
        <p:spPr/>
        <p:txBody>
          <a:bodyPr/>
          <a:lstStyle/>
          <a:p>
            <a:r>
              <a:rPr lang="en-US" dirty="0"/>
              <a:t>Plots of two tuning parameters</a:t>
            </a:r>
          </a:p>
        </p:txBody>
      </p:sp>
      <p:sp>
        <p:nvSpPr>
          <p:cNvPr id="3" name="Content Placeholder 2">
            <a:extLst>
              <a:ext uri="{FF2B5EF4-FFF2-40B4-BE49-F238E27FC236}">
                <a16:creationId xmlns:a16="http://schemas.microsoft.com/office/drawing/2014/main" id="{1944CE4C-5FC8-21D0-481B-0BA79E24BC02}"/>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EAEAC0F6-62F5-2AC8-AEFA-30749CB16A1F}"/>
              </a:ext>
            </a:extLst>
          </p:cNvPr>
          <p:cNvPicPr>
            <a:picLocks noChangeAspect="1"/>
          </p:cNvPicPr>
          <p:nvPr/>
        </p:nvPicPr>
        <p:blipFill>
          <a:blip r:embed="rId2"/>
          <a:stretch>
            <a:fillRect/>
          </a:stretch>
        </p:blipFill>
        <p:spPr>
          <a:xfrm>
            <a:off x="3810804" y="1735229"/>
            <a:ext cx="4570392" cy="4135762"/>
          </a:xfrm>
          <a:prstGeom prst="rect">
            <a:avLst/>
          </a:prstGeom>
        </p:spPr>
      </p:pic>
    </p:spTree>
    <p:extLst>
      <p:ext uri="{BB962C8B-B14F-4D97-AF65-F5344CB8AC3E}">
        <p14:creationId xmlns:p14="http://schemas.microsoft.com/office/powerpoint/2010/main" val="242202488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1580D-4F18-22D0-10C0-0FEA9ABA49C8}"/>
              </a:ext>
            </a:extLst>
          </p:cNvPr>
          <p:cNvSpPr>
            <a:spLocks noGrp="1"/>
          </p:cNvSpPr>
          <p:nvPr>
            <p:ph type="title"/>
          </p:nvPr>
        </p:nvSpPr>
        <p:spPr/>
        <p:txBody>
          <a:bodyPr/>
          <a:lstStyle/>
          <a:p>
            <a:r>
              <a:rPr lang="en-US" dirty="0"/>
              <a:t>Predictor importance for the PLS models </a:t>
            </a:r>
          </a:p>
        </p:txBody>
      </p:sp>
      <p:graphicFrame>
        <p:nvGraphicFramePr>
          <p:cNvPr id="4" name="Content Placeholder 2">
            <a:extLst>
              <a:ext uri="{FF2B5EF4-FFF2-40B4-BE49-F238E27FC236}">
                <a16:creationId xmlns:a16="http://schemas.microsoft.com/office/drawing/2014/main" id="{95F2077B-AD0C-CF29-0F88-B2A94AC927CE}"/>
              </a:ext>
            </a:extLst>
          </p:cNvPr>
          <p:cNvGraphicFramePr>
            <a:graphicFrameLocks/>
          </p:cNvGraphicFramePr>
          <p:nvPr>
            <p:extLst>
              <p:ext uri="{D42A27DB-BD31-4B8C-83A1-F6EECF244321}">
                <p14:modId xmlns:p14="http://schemas.microsoft.com/office/powerpoint/2010/main" val="2521890798"/>
              </p:ext>
            </p:extLst>
          </p:nvPr>
        </p:nvGraphicFramePr>
        <p:xfrm>
          <a:off x="79248" y="1325880"/>
          <a:ext cx="5690616" cy="1005840"/>
        </p:xfrm>
        <a:graphic>
          <a:graphicData uri="http://schemas.openxmlformats.org/drawingml/2006/table">
            <a:tbl>
              <a:tblPr firstRow="1" bandRow="1">
                <a:tableStyleId>{5940675A-B579-460E-94D1-54222C63F5DA}</a:tableStyleId>
              </a:tblPr>
              <a:tblGrid>
                <a:gridCol w="5690616">
                  <a:extLst>
                    <a:ext uri="{9D8B030D-6E8A-4147-A177-3AD203B41FA5}">
                      <a16:colId xmlns:a16="http://schemas.microsoft.com/office/drawing/2014/main" val="2217917195"/>
                    </a:ext>
                  </a:extLst>
                </a:gridCol>
              </a:tblGrid>
              <a:tr h="370840">
                <a:tc>
                  <a:txBody>
                    <a:bodyPr/>
                    <a:lstStyle/>
                    <a:p>
                      <a:r>
                        <a:rPr lang="en-US" sz="2000" dirty="0"/>
                        <a:t>#Predictor importance plot for PLS model</a:t>
                      </a:r>
                    </a:p>
                    <a:p>
                      <a:r>
                        <a:rPr lang="en-US" sz="2000" dirty="0" err="1"/>
                        <a:t>plsImp</a:t>
                      </a:r>
                      <a:r>
                        <a:rPr lang="en-US" sz="2000" dirty="0"/>
                        <a:t> &lt;- </a:t>
                      </a:r>
                      <a:r>
                        <a:rPr lang="en-US" sz="2000" dirty="0" err="1"/>
                        <a:t>varImp</a:t>
                      </a:r>
                      <a:r>
                        <a:rPr lang="en-US" sz="2000" dirty="0"/>
                        <a:t>(</a:t>
                      </a:r>
                      <a:r>
                        <a:rPr lang="en-US" sz="2000" dirty="0" err="1"/>
                        <a:t>plsTune</a:t>
                      </a:r>
                      <a:r>
                        <a:rPr lang="en-US" sz="2000" dirty="0"/>
                        <a:t>, scale = FALSE)</a:t>
                      </a:r>
                    </a:p>
                    <a:p>
                      <a:r>
                        <a:rPr lang="en-US" sz="2000" dirty="0"/>
                        <a:t>plot(</a:t>
                      </a:r>
                      <a:r>
                        <a:rPr lang="en-US" sz="2000" dirty="0" err="1"/>
                        <a:t>plsImp</a:t>
                      </a:r>
                      <a:r>
                        <a:rPr lang="en-US" sz="2000" dirty="0"/>
                        <a:t>, top = 25, scales = list(y = list(</a:t>
                      </a:r>
                      <a:r>
                        <a:rPr lang="en-US" sz="2000" dirty="0" err="1"/>
                        <a:t>cex</a:t>
                      </a:r>
                      <a:r>
                        <a:rPr lang="en-US" sz="2000" dirty="0"/>
                        <a:t> = .95)))</a:t>
                      </a:r>
                    </a:p>
                  </a:txBody>
                  <a:tcPr/>
                </a:tc>
                <a:extLst>
                  <a:ext uri="{0D108BD9-81ED-4DB2-BD59-A6C34878D82A}">
                    <a16:rowId xmlns:a16="http://schemas.microsoft.com/office/drawing/2014/main" val="2254481790"/>
                  </a:ext>
                </a:extLst>
              </a:tr>
            </a:tbl>
          </a:graphicData>
        </a:graphic>
      </p:graphicFrame>
      <p:pic>
        <p:nvPicPr>
          <p:cNvPr id="6" name="Picture 5">
            <a:extLst>
              <a:ext uri="{FF2B5EF4-FFF2-40B4-BE49-F238E27FC236}">
                <a16:creationId xmlns:a16="http://schemas.microsoft.com/office/drawing/2014/main" id="{A49188D4-FD90-33EB-77D7-D9E29DBE30A6}"/>
              </a:ext>
            </a:extLst>
          </p:cNvPr>
          <p:cNvPicPr>
            <a:picLocks noChangeAspect="1"/>
          </p:cNvPicPr>
          <p:nvPr/>
        </p:nvPicPr>
        <p:blipFill>
          <a:blip r:embed="rId2"/>
          <a:stretch>
            <a:fillRect/>
          </a:stretch>
        </p:blipFill>
        <p:spPr>
          <a:xfrm>
            <a:off x="6348895" y="1178839"/>
            <a:ext cx="5688839" cy="5147850"/>
          </a:xfrm>
          <a:prstGeom prst="rect">
            <a:avLst/>
          </a:prstGeom>
        </p:spPr>
      </p:pic>
    </p:spTree>
    <p:extLst>
      <p:ext uri="{BB962C8B-B14F-4D97-AF65-F5344CB8AC3E}">
        <p14:creationId xmlns:p14="http://schemas.microsoft.com/office/powerpoint/2010/main" val="18757234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1580D-4F18-22D0-10C0-0FEA9ABA49C8}"/>
              </a:ext>
            </a:extLst>
          </p:cNvPr>
          <p:cNvSpPr>
            <a:spLocks noGrp="1"/>
          </p:cNvSpPr>
          <p:nvPr>
            <p:ph type="title"/>
          </p:nvPr>
        </p:nvSpPr>
        <p:spPr/>
        <p:txBody>
          <a:bodyPr/>
          <a:lstStyle/>
          <a:p>
            <a:r>
              <a:rPr lang="en-US" dirty="0"/>
              <a:t>Predictor importance for the PLS models </a:t>
            </a:r>
          </a:p>
        </p:txBody>
      </p:sp>
      <p:graphicFrame>
        <p:nvGraphicFramePr>
          <p:cNvPr id="4" name="Content Placeholder 2">
            <a:extLst>
              <a:ext uri="{FF2B5EF4-FFF2-40B4-BE49-F238E27FC236}">
                <a16:creationId xmlns:a16="http://schemas.microsoft.com/office/drawing/2014/main" id="{95F2077B-AD0C-CF29-0F88-B2A94AC927CE}"/>
              </a:ext>
            </a:extLst>
          </p:cNvPr>
          <p:cNvGraphicFramePr>
            <a:graphicFrameLocks/>
          </p:cNvGraphicFramePr>
          <p:nvPr>
            <p:extLst>
              <p:ext uri="{D42A27DB-BD31-4B8C-83A1-F6EECF244321}">
                <p14:modId xmlns:p14="http://schemas.microsoft.com/office/powerpoint/2010/main" val="1200511568"/>
              </p:ext>
            </p:extLst>
          </p:nvPr>
        </p:nvGraphicFramePr>
        <p:xfrm>
          <a:off x="79248" y="1325880"/>
          <a:ext cx="5690616" cy="1005840"/>
        </p:xfrm>
        <a:graphic>
          <a:graphicData uri="http://schemas.openxmlformats.org/drawingml/2006/table">
            <a:tbl>
              <a:tblPr firstRow="1" bandRow="1">
                <a:tableStyleId>{5940675A-B579-460E-94D1-54222C63F5DA}</a:tableStyleId>
              </a:tblPr>
              <a:tblGrid>
                <a:gridCol w="5690616">
                  <a:extLst>
                    <a:ext uri="{9D8B030D-6E8A-4147-A177-3AD203B41FA5}">
                      <a16:colId xmlns:a16="http://schemas.microsoft.com/office/drawing/2014/main" val="2217917195"/>
                    </a:ext>
                  </a:extLst>
                </a:gridCol>
              </a:tblGrid>
              <a:tr h="370840">
                <a:tc>
                  <a:txBody>
                    <a:bodyPr/>
                    <a:lstStyle/>
                    <a:p>
                      <a:r>
                        <a:rPr lang="en-US" sz="2000" dirty="0"/>
                        <a:t>#Predictor importance plot for PCR model</a:t>
                      </a:r>
                    </a:p>
                    <a:p>
                      <a:r>
                        <a:rPr lang="en-US" sz="2000" dirty="0" err="1"/>
                        <a:t>pcrImp</a:t>
                      </a:r>
                      <a:r>
                        <a:rPr lang="en-US" sz="2000" dirty="0"/>
                        <a:t> &lt;- </a:t>
                      </a:r>
                      <a:r>
                        <a:rPr lang="en-US" sz="2000" dirty="0" err="1"/>
                        <a:t>varImp</a:t>
                      </a:r>
                      <a:r>
                        <a:rPr lang="en-US" sz="2000" dirty="0"/>
                        <a:t>(</a:t>
                      </a:r>
                      <a:r>
                        <a:rPr lang="en-US" sz="2000" dirty="0" err="1"/>
                        <a:t>pcrTune</a:t>
                      </a:r>
                      <a:r>
                        <a:rPr lang="en-US" sz="2000" dirty="0"/>
                        <a:t>, scale = FALSE)</a:t>
                      </a:r>
                    </a:p>
                    <a:p>
                      <a:r>
                        <a:rPr lang="en-US" sz="2000" dirty="0"/>
                        <a:t>plot(</a:t>
                      </a:r>
                      <a:r>
                        <a:rPr lang="en-US" sz="2000" dirty="0" err="1"/>
                        <a:t>pcrImp</a:t>
                      </a:r>
                      <a:r>
                        <a:rPr lang="en-US" sz="2000" dirty="0"/>
                        <a:t>, top = 25, scales = list(y = list(</a:t>
                      </a:r>
                      <a:r>
                        <a:rPr lang="en-US" sz="2000" dirty="0" err="1"/>
                        <a:t>cex</a:t>
                      </a:r>
                      <a:r>
                        <a:rPr lang="en-US" sz="2000" dirty="0"/>
                        <a:t> = .95)))</a:t>
                      </a:r>
                    </a:p>
                  </a:txBody>
                  <a:tcPr/>
                </a:tc>
                <a:extLst>
                  <a:ext uri="{0D108BD9-81ED-4DB2-BD59-A6C34878D82A}">
                    <a16:rowId xmlns:a16="http://schemas.microsoft.com/office/drawing/2014/main" val="2254481790"/>
                  </a:ext>
                </a:extLst>
              </a:tr>
            </a:tbl>
          </a:graphicData>
        </a:graphic>
      </p:graphicFrame>
      <p:pic>
        <p:nvPicPr>
          <p:cNvPr id="5" name="Picture 4">
            <a:extLst>
              <a:ext uri="{FF2B5EF4-FFF2-40B4-BE49-F238E27FC236}">
                <a16:creationId xmlns:a16="http://schemas.microsoft.com/office/drawing/2014/main" id="{617514FD-A35D-3B37-2244-ADDC20A99E79}"/>
              </a:ext>
            </a:extLst>
          </p:cNvPr>
          <p:cNvPicPr>
            <a:picLocks noChangeAspect="1"/>
          </p:cNvPicPr>
          <p:nvPr/>
        </p:nvPicPr>
        <p:blipFill>
          <a:blip r:embed="rId2"/>
          <a:stretch>
            <a:fillRect/>
          </a:stretch>
        </p:blipFill>
        <p:spPr>
          <a:xfrm>
            <a:off x="6398473" y="1415405"/>
            <a:ext cx="5521532" cy="4996452"/>
          </a:xfrm>
          <a:prstGeom prst="rect">
            <a:avLst/>
          </a:prstGeom>
        </p:spPr>
      </p:pic>
    </p:spTree>
    <p:extLst>
      <p:ext uri="{BB962C8B-B14F-4D97-AF65-F5344CB8AC3E}">
        <p14:creationId xmlns:p14="http://schemas.microsoft.com/office/powerpoint/2010/main" val="27921480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R demonstrations for solubility data </a:t>
            </a:r>
          </a:p>
        </p:txBody>
      </p:sp>
      <p:sp>
        <p:nvSpPr>
          <p:cNvPr id="3" name="Subtitle 2"/>
          <p:cNvSpPr>
            <a:spLocks noGrp="1"/>
          </p:cNvSpPr>
          <p:nvPr>
            <p:ph type="subTitle" idx="1"/>
          </p:nvPr>
        </p:nvSpPr>
        <p:spPr>
          <a:xfrm>
            <a:off x="1524000" y="3638614"/>
            <a:ext cx="9144000" cy="1655762"/>
          </a:xfrm>
        </p:spPr>
        <p:txBody>
          <a:bodyPr/>
          <a:lstStyle/>
          <a:p>
            <a:r>
              <a:rPr lang="en-US" dirty="0"/>
              <a:t>Ridge regression</a:t>
            </a:r>
          </a:p>
        </p:txBody>
      </p:sp>
      <p:sp>
        <p:nvSpPr>
          <p:cNvPr id="6" name="Slide Number Placeholder 8">
            <a:extLst>
              <a:ext uri="{FF2B5EF4-FFF2-40B4-BE49-F238E27FC236}">
                <a16:creationId xmlns:a16="http://schemas.microsoft.com/office/drawing/2014/main" id="{1A0795AF-0A47-5E0C-5A56-1ABC2AA1EDE1}"/>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84</a:t>
            </a:fld>
            <a:endParaRPr lang="en-US" dirty="0"/>
          </a:p>
        </p:txBody>
      </p:sp>
    </p:spTree>
    <p:extLst>
      <p:ext uri="{BB962C8B-B14F-4D97-AF65-F5344CB8AC3E}">
        <p14:creationId xmlns:p14="http://schemas.microsoft.com/office/powerpoint/2010/main" val="4625098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Ridge regression </a:t>
            </a:r>
          </a:p>
        </p:txBody>
      </p:sp>
      <p:sp>
        <p:nvSpPr>
          <p:cNvPr id="9" name="Slide Number Placeholder 8"/>
          <p:cNvSpPr>
            <a:spLocks noGrp="1"/>
          </p:cNvSpPr>
          <p:nvPr>
            <p:ph type="sldNum" sz="quarter" idx="12"/>
          </p:nvPr>
        </p:nvSpPr>
        <p:spPr/>
        <p:txBody>
          <a:bodyPr/>
          <a:lstStyle/>
          <a:p>
            <a:fld id="{E4FFCA10-EE3F-AF4E-9EA4-E5CA2D91A1E4}" type="slidenum">
              <a:rPr lang="en-US" smtClean="0"/>
              <a:t>85</a:t>
            </a:fld>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75493043"/>
              </p:ext>
            </p:extLst>
          </p:nvPr>
        </p:nvGraphicFramePr>
        <p:xfrm>
          <a:off x="88392" y="1423284"/>
          <a:ext cx="8229600" cy="4480560"/>
        </p:xfrm>
        <a:graphic>
          <a:graphicData uri="http://schemas.openxmlformats.org/drawingml/2006/table">
            <a:tbl>
              <a:tblPr firstRow="1" bandRow="1">
                <a:tableStyleId>{5940675A-B579-460E-94D1-54222C63F5DA}</a:tableStyleId>
              </a:tblPr>
              <a:tblGrid>
                <a:gridCol w="8229600">
                  <a:extLst>
                    <a:ext uri="{9D8B030D-6E8A-4147-A177-3AD203B41FA5}">
                      <a16:colId xmlns:a16="http://schemas.microsoft.com/office/drawing/2014/main" val="2217917195"/>
                    </a:ext>
                  </a:extLst>
                </a:gridCol>
              </a:tblGrid>
              <a:tr h="370840">
                <a:tc>
                  <a:txBody>
                    <a:bodyPr/>
                    <a:lstStyle/>
                    <a:p>
                      <a:r>
                        <a:rPr lang="en-US" sz="1800" dirty="0"/>
                        <a:t>## The text used the </a:t>
                      </a:r>
                      <a:r>
                        <a:rPr lang="en-US" sz="1800" dirty="0" err="1"/>
                        <a:t>elasticnet</a:t>
                      </a:r>
                      <a:r>
                        <a:rPr lang="en-US" sz="1800" dirty="0"/>
                        <a:t> to obtain a ridge regression model.</a:t>
                      </a:r>
                    </a:p>
                    <a:p>
                      <a:r>
                        <a:rPr lang="en-US" sz="1800" dirty="0"/>
                        <a:t>## There is now a simple ridge regression method.</a:t>
                      </a:r>
                    </a:p>
                    <a:p>
                      <a:r>
                        <a:rPr lang="en-US" sz="1800" dirty="0"/>
                        <a:t>#you may need to try different ranges of values for lambda</a:t>
                      </a:r>
                    </a:p>
                    <a:p>
                      <a:r>
                        <a:rPr lang="en-US" sz="1800" dirty="0" err="1"/>
                        <a:t>ridgeGrid</a:t>
                      </a:r>
                      <a:r>
                        <a:rPr lang="en-US" sz="1800" dirty="0"/>
                        <a:t> &lt;- </a:t>
                      </a:r>
                      <a:r>
                        <a:rPr lang="en-US" sz="1800" dirty="0" err="1"/>
                        <a:t>expand.grid</a:t>
                      </a:r>
                      <a:r>
                        <a:rPr lang="en-US" sz="1800" dirty="0"/>
                        <a:t>(lambda = seq(0, .1, length = 10))</a:t>
                      </a:r>
                    </a:p>
                    <a:p>
                      <a:endParaRPr lang="en-US" sz="1800" dirty="0"/>
                    </a:p>
                    <a:p>
                      <a:r>
                        <a:rPr lang="en-US" sz="1800" dirty="0"/>
                        <a:t>### Start the clock to track time!</a:t>
                      </a:r>
                    </a:p>
                    <a:p>
                      <a:r>
                        <a:rPr lang="en-US" sz="1800" dirty="0" err="1"/>
                        <a:t>ptm</a:t>
                      </a:r>
                      <a:r>
                        <a:rPr lang="en-US" sz="1800" dirty="0"/>
                        <a:t> &lt;- </a:t>
                      </a:r>
                      <a:r>
                        <a:rPr lang="en-US" sz="1800" dirty="0" err="1"/>
                        <a:t>proc.time</a:t>
                      </a:r>
                      <a:r>
                        <a:rPr lang="en-US" sz="1800" dirty="0"/>
                        <a:t>()</a:t>
                      </a:r>
                    </a:p>
                    <a:p>
                      <a:r>
                        <a:rPr lang="en-US" sz="1800" dirty="0" err="1"/>
                        <a:t>set.seed</a:t>
                      </a:r>
                      <a:r>
                        <a:rPr lang="en-US" sz="1800" dirty="0"/>
                        <a:t>(100) #it may take a while to get results </a:t>
                      </a:r>
                    </a:p>
                    <a:p>
                      <a:r>
                        <a:rPr lang="en-US" sz="1800" dirty="0"/>
                        <a:t>#library(elasticnet)</a:t>
                      </a:r>
                    </a:p>
                    <a:p>
                      <a:r>
                        <a:rPr lang="en-US" sz="1800" dirty="0" err="1"/>
                        <a:t>ridgeTune</a:t>
                      </a:r>
                      <a:r>
                        <a:rPr lang="en-US" sz="1800" dirty="0"/>
                        <a:t> &lt;- train(x = </a:t>
                      </a:r>
                      <a:r>
                        <a:rPr lang="en-US" sz="1800" dirty="0" err="1"/>
                        <a:t>solTrainXtrans</a:t>
                      </a:r>
                      <a:r>
                        <a:rPr lang="en-US" sz="1800" dirty="0"/>
                        <a:t>, y = </a:t>
                      </a:r>
                      <a:r>
                        <a:rPr lang="en-US" sz="1800" dirty="0" err="1"/>
                        <a:t>solTrainY</a:t>
                      </a:r>
                      <a:r>
                        <a:rPr lang="en-US" sz="1800" dirty="0"/>
                        <a:t>,</a:t>
                      </a:r>
                    </a:p>
                    <a:p>
                      <a:r>
                        <a:rPr lang="en-US" sz="1800" dirty="0"/>
                        <a:t>                   method = "ridge",</a:t>
                      </a:r>
                    </a:p>
                    <a:p>
                      <a:r>
                        <a:rPr lang="en-US" sz="1800" dirty="0"/>
                        <a:t>                   </a:t>
                      </a:r>
                      <a:r>
                        <a:rPr lang="en-US" sz="1800" dirty="0" err="1"/>
                        <a:t>tuneGrid</a:t>
                      </a:r>
                      <a:r>
                        <a:rPr lang="en-US" sz="1800" dirty="0"/>
                        <a:t> = </a:t>
                      </a:r>
                      <a:r>
                        <a:rPr lang="en-US" sz="1800" dirty="0" err="1"/>
                        <a:t>ridgeGrid</a:t>
                      </a:r>
                      <a:r>
                        <a:rPr lang="en-US" sz="1800" dirty="0"/>
                        <a:t>,</a:t>
                      </a:r>
                    </a:p>
                    <a:p>
                      <a:r>
                        <a:rPr lang="en-US" sz="1800" dirty="0"/>
                        <a:t>                   </a:t>
                      </a:r>
                      <a:r>
                        <a:rPr lang="en-US" sz="1800" dirty="0" err="1"/>
                        <a:t>trControl</a:t>
                      </a:r>
                      <a:r>
                        <a:rPr lang="en-US" sz="1800" dirty="0"/>
                        <a:t> = ctrl,</a:t>
                      </a:r>
                    </a:p>
                    <a:p>
                      <a:r>
                        <a:rPr lang="en-US" sz="1800" dirty="0"/>
                        <a:t>                   </a:t>
                      </a:r>
                      <a:r>
                        <a:rPr lang="en-US" sz="1800" dirty="0" err="1"/>
                        <a:t>preProc</a:t>
                      </a:r>
                      <a:r>
                        <a:rPr lang="en-US" sz="1800" dirty="0"/>
                        <a:t> = c("center", "scale"))</a:t>
                      </a:r>
                    </a:p>
                    <a:p>
                      <a:r>
                        <a:rPr lang="en-US" sz="1800" dirty="0" err="1"/>
                        <a:t>proc.time</a:t>
                      </a:r>
                      <a:r>
                        <a:rPr lang="en-US" sz="1800" dirty="0"/>
                        <a:t>() - </a:t>
                      </a:r>
                      <a:r>
                        <a:rPr lang="en-US" sz="1800" dirty="0" err="1"/>
                        <a:t>ptm</a:t>
                      </a:r>
                      <a:endParaRPr lang="en-US" sz="1800" dirty="0"/>
                    </a:p>
                    <a:p>
                      <a:r>
                        <a:rPr lang="en-US" sz="1800" dirty="0"/>
                        <a:t>### Stop the clock</a:t>
                      </a:r>
                    </a:p>
                  </a:txBody>
                  <a:tcPr/>
                </a:tc>
                <a:extLst>
                  <a:ext uri="{0D108BD9-81ED-4DB2-BD59-A6C34878D82A}">
                    <a16:rowId xmlns:a16="http://schemas.microsoft.com/office/drawing/2014/main" val="2254481790"/>
                  </a:ext>
                </a:extLst>
              </a:tr>
            </a:tbl>
          </a:graphicData>
        </a:graphic>
      </p:graphicFrame>
    </p:spTree>
    <p:extLst>
      <p:ext uri="{BB962C8B-B14F-4D97-AF65-F5344CB8AC3E}">
        <p14:creationId xmlns:p14="http://schemas.microsoft.com/office/powerpoint/2010/main" val="169756321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Ridge regression </a:t>
            </a:r>
          </a:p>
        </p:txBody>
      </p:sp>
      <p:sp>
        <p:nvSpPr>
          <p:cNvPr id="9" name="Slide Number Placeholder 8"/>
          <p:cNvSpPr>
            <a:spLocks noGrp="1"/>
          </p:cNvSpPr>
          <p:nvPr>
            <p:ph type="sldNum" sz="quarter" idx="12"/>
          </p:nvPr>
        </p:nvSpPr>
        <p:spPr/>
        <p:txBody>
          <a:bodyPr/>
          <a:lstStyle/>
          <a:p>
            <a:fld id="{E4FFCA10-EE3F-AF4E-9EA4-E5CA2D91A1E4}" type="slidenum">
              <a:rPr lang="en-US" smtClean="0"/>
              <a:t>86</a:t>
            </a:fld>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148815977"/>
              </p:ext>
            </p:extLst>
          </p:nvPr>
        </p:nvGraphicFramePr>
        <p:xfrm>
          <a:off x="88392" y="1423284"/>
          <a:ext cx="8229600" cy="2011680"/>
        </p:xfrm>
        <a:graphic>
          <a:graphicData uri="http://schemas.openxmlformats.org/drawingml/2006/table">
            <a:tbl>
              <a:tblPr firstRow="1" bandRow="1">
                <a:tableStyleId>{5940675A-B579-460E-94D1-54222C63F5DA}</a:tableStyleId>
              </a:tblPr>
              <a:tblGrid>
                <a:gridCol w="8229600">
                  <a:extLst>
                    <a:ext uri="{9D8B030D-6E8A-4147-A177-3AD203B41FA5}">
                      <a16:colId xmlns:a16="http://schemas.microsoft.com/office/drawing/2014/main" val="2217917195"/>
                    </a:ext>
                  </a:extLst>
                </a:gridCol>
              </a:tblGrid>
              <a:tr h="370840">
                <a:tc>
                  <a:txBody>
                    <a:bodyPr/>
                    <a:lstStyle/>
                    <a:p>
                      <a:r>
                        <a:rPr lang="en-US" sz="1800" dirty="0" err="1"/>
                        <a:t>ridgeTune</a:t>
                      </a:r>
                      <a:endParaRPr lang="en-US" sz="1800" dirty="0"/>
                    </a:p>
                    <a:p>
                      <a:r>
                        <a:rPr lang="en-US" sz="1800" dirty="0"/>
                        <a:t>#check the names of output in </a:t>
                      </a:r>
                      <a:r>
                        <a:rPr lang="en-US" sz="1800" dirty="0" err="1"/>
                        <a:t>ridgeTune</a:t>
                      </a:r>
                      <a:endParaRPr lang="en-US" sz="1800" dirty="0"/>
                    </a:p>
                    <a:p>
                      <a:r>
                        <a:rPr lang="en-US" sz="1800" dirty="0"/>
                        <a:t>names(</a:t>
                      </a:r>
                      <a:r>
                        <a:rPr lang="en-US" sz="1800" dirty="0" err="1"/>
                        <a:t>ridgeTune</a:t>
                      </a:r>
                      <a:r>
                        <a:rPr lang="en-US" sz="1800" dirty="0"/>
                        <a:t>)</a:t>
                      </a:r>
                    </a:p>
                    <a:p>
                      <a:r>
                        <a:rPr lang="en-US" sz="1800" dirty="0"/>
                        <a:t>summary(</a:t>
                      </a:r>
                      <a:r>
                        <a:rPr lang="en-US" sz="1800" dirty="0" err="1"/>
                        <a:t>ridgeTune</a:t>
                      </a:r>
                      <a:r>
                        <a:rPr lang="en-US" sz="1800" dirty="0"/>
                        <a:t>)</a:t>
                      </a:r>
                    </a:p>
                    <a:p>
                      <a:endParaRPr lang="en-US" sz="1800" dirty="0"/>
                    </a:p>
                    <a:p>
                      <a:r>
                        <a:rPr lang="en-US" sz="1800" dirty="0"/>
                        <a:t>#plot the tuning parameter lambda</a:t>
                      </a:r>
                    </a:p>
                    <a:p>
                      <a:r>
                        <a:rPr lang="en-US" sz="1800" dirty="0"/>
                        <a:t>plot(</a:t>
                      </a:r>
                      <a:r>
                        <a:rPr lang="en-US" sz="1800" dirty="0" err="1"/>
                        <a:t>ridgeTune</a:t>
                      </a:r>
                      <a:r>
                        <a:rPr lang="en-US" sz="1800" dirty="0"/>
                        <a:t>, </a:t>
                      </a:r>
                      <a:r>
                        <a:rPr lang="en-US" sz="1800" dirty="0" err="1"/>
                        <a:t>xlab</a:t>
                      </a:r>
                      <a:r>
                        <a:rPr lang="en-US" sz="1800" dirty="0"/>
                        <a:t> = "Penalty")</a:t>
                      </a:r>
                    </a:p>
                  </a:txBody>
                  <a:tcPr/>
                </a:tc>
                <a:extLst>
                  <a:ext uri="{0D108BD9-81ED-4DB2-BD59-A6C34878D82A}">
                    <a16:rowId xmlns:a16="http://schemas.microsoft.com/office/drawing/2014/main" val="2254481790"/>
                  </a:ext>
                </a:extLst>
              </a:tr>
            </a:tbl>
          </a:graphicData>
        </a:graphic>
      </p:graphicFrame>
    </p:spTree>
    <p:extLst>
      <p:ext uri="{BB962C8B-B14F-4D97-AF65-F5344CB8AC3E}">
        <p14:creationId xmlns:p14="http://schemas.microsoft.com/office/powerpoint/2010/main" val="427531983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Ridge regression </a:t>
            </a:r>
          </a:p>
        </p:txBody>
      </p:sp>
      <p:sp>
        <p:nvSpPr>
          <p:cNvPr id="9" name="Slide Number Placeholder 8"/>
          <p:cNvSpPr>
            <a:spLocks noGrp="1"/>
          </p:cNvSpPr>
          <p:nvPr>
            <p:ph type="sldNum" sz="quarter" idx="12"/>
          </p:nvPr>
        </p:nvSpPr>
        <p:spPr/>
        <p:txBody>
          <a:bodyPr/>
          <a:lstStyle/>
          <a:p>
            <a:fld id="{E4FFCA10-EE3F-AF4E-9EA4-E5CA2D91A1E4}" type="slidenum">
              <a:rPr lang="en-US" smtClean="0"/>
              <a:t>87</a:t>
            </a:fld>
            <a:endParaRPr lang="en-US" dirty="0"/>
          </a:p>
        </p:txBody>
      </p:sp>
      <p:sp>
        <p:nvSpPr>
          <p:cNvPr id="4" name="Content Placeholder 3"/>
          <p:cNvSpPr>
            <a:spLocks noGrp="1"/>
          </p:cNvSpPr>
          <p:nvPr>
            <p:ph idx="1"/>
          </p:nvPr>
        </p:nvSpPr>
        <p:spPr/>
        <p:txBody>
          <a:bodyPr/>
          <a:lstStyle/>
          <a:p>
            <a:endParaRPr lang="en-US" dirty="0"/>
          </a:p>
        </p:txBody>
      </p:sp>
      <p:graphicFrame>
        <p:nvGraphicFramePr>
          <p:cNvPr id="6" name="Table 4">
            <a:extLst>
              <a:ext uri="{FF2B5EF4-FFF2-40B4-BE49-F238E27FC236}">
                <a16:creationId xmlns:a16="http://schemas.microsoft.com/office/drawing/2014/main" id="{3DF99D83-3A8D-D2A4-279D-82D9627F6340}"/>
              </a:ext>
            </a:extLst>
          </p:cNvPr>
          <p:cNvGraphicFramePr>
            <a:graphicFrameLocks noGrp="1"/>
          </p:cNvGraphicFramePr>
          <p:nvPr>
            <p:extLst>
              <p:ext uri="{D42A27DB-BD31-4B8C-83A1-F6EECF244321}">
                <p14:modId xmlns:p14="http://schemas.microsoft.com/office/powerpoint/2010/main" val="572374808"/>
              </p:ext>
            </p:extLst>
          </p:nvPr>
        </p:nvGraphicFramePr>
        <p:xfrm>
          <a:off x="3924808" y="791156"/>
          <a:ext cx="9070196" cy="5852160"/>
        </p:xfrm>
        <a:graphic>
          <a:graphicData uri="http://schemas.openxmlformats.org/drawingml/2006/table">
            <a:tbl>
              <a:tblPr firstRow="1" bandRow="1">
                <a:tableStyleId>{5940675A-B579-460E-94D1-54222C63F5DA}</a:tableStyleId>
              </a:tblPr>
              <a:tblGrid>
                <a:gridCol w="9070196">
                  <a:extLst>
                    <a:ext uri="{9D8B030D-6E8A-4147-A177-3AD203B41FA5}">
                      <a16:colId xmlns:a16="http://schemas.microsoft.com/office/drawing/2014/main" val="2156842270"/>
                    </a:ext>
                  </a:extLst>
                </a:gridCol>
              </a:tblGrid>
              <a:tr h="370840">
                <a:tc>
                  <a:txBody>
                    <a:bodyPr/>
                    <a:lstStyle/>
                    <a:p>
                      <a:r>
                        <a:rPr lang="en-US" dirty="0">
                          <a:solidFill>
                            <a:srgbClr val="FF0000"/>
                          </a:solidFill>
                        </a:rPr>
                        <a:t>&gt; </a:t>
                      </a:r>
                      <a:r>
                        <a:rPr lang="en-US" dirty="0" err="1">
                          <a:solidFill>
                            <a:srgbClr val="FF0000"/>
                          </a:solidFill>
                        </a:rPr>
                        <a:t>ridgeTune</a:t>
                      </a:r>
                      <a:endParaRPr lang="en-US" dirty="0">
                        <a:solidFill>
                          <a:srgbClr val="FF0000"/>
                        </a:solidFill>
                      </a:endParaRPr>
                    </a:p>
                    <a:p>
                      <a:r>
                        <a:rPr lang="en-US" dirty="0">
                          <a:solidFill>
                            <a:srgbClr val="0070C0"/>
                          </a:solidFill>
                        </a:rPr>
                        <a:t>Ridge Regression </a:t>
                      </a:r>
                    </a:p>
                    <a:p>
                      <a:endParaRPr lang="en-US" dirty="0">
                        <a:solidFill>
                          <a:srgbClr val="0070C0"/>
                        </a:solidFill>
                      </a:endParaRPr>
                    </a:p>
                    <a:p>
                      <a:r>
                        <a:rPr lang="en-US" dirty="0">
                          <a:solidFill>
                            <a:srgbClr val="0070C0"/>
                          </a:solidFill>
                        </a:rPr>
                        <a:t>951 samples</a:t>
                      </a:r>
                    </a:p>
                    <a:p>
                      <a:r>
                        <a:rPr lang="en-US" dirty="0">
                          <a:solidFill>
                            <a:srgbClr val="0070C0"/>
                          </a:solidFill>
                        </a:rPr>
                        <a:t>228 predictors</a:t>
                      </a:r>
                    </a:p>
                    <a:p>
                      <a:endParaRPr lang="en-US" dirty="0">
                        <a:solidFill>
                          <a:srgbClr val="0070C0"/>
                        </a:solidFill>
                      </a:endParaRPr>
                    </a:p>
                    <a:p>
                      <a:r>
                        <a:rPr lang="en-US" dirty="0">
                          <a:solidFill>
                            <a:srgbClr val="0070C0"/>
                          </a:solidFill>
                        </a:rPr>
                        <a:t>Pre-processing: centered (228), scaled (228) </a:t>
                      </a:r>
                    </a:p>
                    <a:p>
                      <a:r>
                        <a:rPr lang="en-US" dirty="0">
                          <a:solidFill>
                            <a:srgbClr val="0070C0"/>
                          </a:solidFill>
                        </a:rPr>
                        <a:t>Resampling: Cross-Validated (10 fold) </a:t>
                      </a:r>
                    </a:p>
                    <a:p>
                      <a:r>
                        <a:rPr lang="en-US" dirty="0">
                          <a:solidFill>
                            <a:srgbClr val="0070C0"/>
                          </a:solidFill>
                        </a:rPr>
                        <a:t>Summary of sample sizes: 856, 855, 857, 856, 856, 855, ... </a:t>
                      </a:r>
                    </a:p>
                    <a:p>
                      <a:r>
                        <a:rPr lang="en-US" dirty="0">
                          <a:solidFill>
                            <a:srgbClr val="0070C0"/>
                          </a:solidFill>
                        </a:rPr>
                        <a:t>Resampling results across tuning parameters:</a:t>
                      </a:r>
                    </a:p>
                    <a:p>
                      <a:endParaRPr lang="en-US" dirty="0">
                        <a:solidFill>
                          <a:srgbClr val="0070C0"/>
                        </a:solidFill>
                      </a:endParaRPr>
                    </a:p>
                    <a:p>
                      <a:r>
                        <a:rPr lang="en-US" dirty="0">
                          <a:solidFill>
                            <a:srgbClr val="0070C0"/>
                          </a:solidFill>
                        </a:rPr>
                        <a:t>  lambda      RMSE       </a:t>
                      </a:r>
                      <a:r>
                        <a:rPr lang="en-US" dirty="0" err="1">
                          <a:solidFill>
                            <a:srgbClr val="0070C0"/>
                          </a:solidFill>
                        </a:rPr>
                        <a:t>Rsquared</a:t>
                      </a:r>
                      <a:r>
                        <a:rPr lang="en-US" dirty="0">
                          <a:solidFill>
                            <a:srgbClr val="0070C0"/>
                          </a:solidFill>
                        </a:rPr>
                        <a:t>   MAE      </a:t>
                      </a:r>
                    </a:p>
                    <a:p>
                      <a:r>
                        <a:rPr lang="en-US" dirty="0">
                          <a:solidFill>
                            <a:srgbClr val="0070C0"/>
                          </a:solidFill>
                        </a:rPr>
                        <a:t>  0.00000000  0.7169416  0.8793300  0.5298092</a:t>
                      </a:r>
                    </a:p>
                    <a:p>
                      <a:r>
                        <a:rPr lang="en-US" dirty="0">
                          <a:solidFill>
                            <a:srgbClr val="0070C0"/>
                          </a:solidFill>
                        </a:rPr>
                        <a:t>  0.01111111  0.6913735  0.8869082  0.5232301</a:t>
                      </a:r>
                    </a:p>
                    <a:p>
                      <a:r>
                        <a:rPr lang="en-US" dirty="0">
                          <a:solidFill>
                            <a:srgbClr val="0070C0"/>
                          </a:solidFill>
                        </a:rPr>
                        <a:t>  0.02222222  0.6860086  0.8887434  0.5217135</a:t>
                      </a:r>
                    </a:p>
                    <a:p>
                      <a:r>
                        <a:rPr lang="en-US" dirty="0">
                          <a:solidFill>
                            <a:srgbClr val="0070C0"/>
                          </a:solidFill>
                        </a:rPr>
                        <a:t>…</a:t>
                      </a:r>
                    </a:p>
                    <a:p>
                      <a:r>
                        <a:rPr lang="en-US" dirty="0">
                          <a:solidFill>
                            <a:srgbClr val="0070C0"/>
                          </a:solidFill>
                        </a:rPr>
                        <a:t>  0.10000000  0.7116491  0.8846838  0.5480085</a:t>
                      </a:r>
                    </a:p>
                    <a:p>
                      <a:endParaRPr lang="en-US" dirty="0">
                        <a:solidFill>
                          <a:srgbClr val="0070C0"/>
                        </a:solidFill>
                      </a:endParaRPr>
                    </a:p>
                    <a:p>
                      <a:r>
                        <a:rPr lang="en-US" dirty="0">
                          <a:solidFill>
                            <a:srgbClr val="0070C0"/>
                          </a:solidFill>
                        </a:rPr>
                        <a:t>RMSE was used to select the optimal model using the smallest value.</a:t>
                      </a:r>
                    </a:p>
                    <a:p>
                      <a:r>
                        <a:rPr lang="en-US" dirty="0">
                          <a:solidFill>
                            <a:srgbClr val="0070C0"/>
                          </a:solidFill>
                        </a:rPr>
                        <a:t>The final value used for the model was lambda = 0.02222222.</a:t>
                      </a:r>
                    </a:p>
                    <a:p>
                      <a:r>
                        <a:rPr lang="en-US" dirty="0">
                          <a:solidFill>
                            <a:srgbClr val="FF0000"/>
                          </a:solidFill>
                        </a:rPr>
                        <a:t>&gt; </a:t>
                      </a:r>
                    </a:p>
                  </a:txBody>
                  <a:tcPr/>
                </a:tc>
                <a:extLst>
                  <a:ext uri="{0D108BD9-81ED-4DB2-BD59-A6C34878D82A}">
                    <a16:rowId xmlns:a16="http://schemas.microsoft.com/office/drawing/2014/main" val="3070809706"/>
                  </a:ext>
                </a:extLst>
              </a:tr>
            </a:tbl>
          </a:graphicData>
        </a:graphic>
      </p:graphicFrame>
    </p:spTree>
    <p:extLst>
      <p:ext uri="{BB962C8B-B14F-4D97-AF65-F5344CB8AC3E}">
        <p14:creationId xmlns:p14="http://schemas.microsoft.com/office/powerpoint/2010/main" val="15788468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Ridge regression </a:t>
            </a:r>
          </a:p>
        </p:txBody>
      </p:sp>
      <p:sp>
        <p:nvSpPr>
          <p:cNvPr id="9" name="Slide Number Placeholder 8"/>
          <p:cNvSpPr>
            <a:spLocks noGrp="1"/>
          </p:cNvSpPr>
          <p:nvPr>
            <p:ph type="sldNum" sz="quarter" idx="12"/>
          </p:nvPr>
        </p:nvSpPr>
        <p:spPr/>
        <p:txBody>
          <a:bodyPr/>
          <a:lstStyle/>
          <a:p>
            <a:fld id="{E4FFCA10-EE3F-AF4E-9EA4-E5CA2D91A1E4}" type="slidenum">
              <a:rPr lang="en-US" smtClean="0"/>
              <a:t>88</a:t>
            </a:fld>
            <a:endParaRPr lang="en-US" dirty="0"/>
          </a:p>
        </p:txBody>
      </p:sp>
      <p:sp>
        <p:nvSpPr>
          <p:cNvPr id="4" name="Content Placeholder 3"/>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5C49DEBA-7E79-412A-7520-86ABE643B43B}"/>
              </a:ext>
            </a:extLst>
          </p:cNvPr>
          <p:cNvPicPr>
            <a:picLocks noChangeAspect="1"/>
          </p:cNvPicPr>
          <p:nvPr/>
        </p:nvPicPr>
        <p:blipFill>
          <a:blip r:embed="rId2"/>
          <a:stretch>
            <a:fillRect/>
          </a:stretch>
        </p:blipFill>
        <p:spPr>
          <a:xfrm>
            <a:off x="3787952" y="1611027"/>
            <a:ext cx="4616096" cy="4177120"/>
          </a:xfrm>
          <a:prstGeom prst="rect">
            <a:avLst/>
          </a:prstGeom>
        </p:spPr>
      </p:pic>
    </p:spTree>
    <p:extLst>
      <p:ext uri="{BB962C8B-B14F-4D97-AF65-F5344CB8AC3E}">
        <p14:creationId xmlns:p14="http://schemas.microsoft.com/office/powerpoint/2010/main" val="25719358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ENET regression</a:t>
            </a:r>
          </a:p>
        </p:txBody>
      </p:sp>
      <p:sp>
        <p:nvSpPr>
          <p:cNvPr id="9" name="Slide Number Placeholder 8"/>
          <p:cNvSpPr>
            <a:spLocks noGrp="1"/>
          </p:cNvSpPr>
          <p:nvPr>
            <p:ph type="sldNum" sz="quarter" idx="12"/>
          </p:nvPr>
        </p:nvSpPr>
        <p:spPr/>
        <p:txBody>
          <a:bodyPr/>
          <a:lstStyle/>
          <a:p>
            <a:fld id="{E4FFCA10-EE3F-AF4E-9EA4-E5CA2D91A1E4}" type="slidenum">
              <a:rPr lang="en-US" smtClean="0"/>
              <a:t>89</a:t>
            </a:fld>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957396611"/>
              </p:ext>
            </p:extLst>
          </p:nvPr>
        </p:nvGraphicFramePr>
        <p:xfrm>
          <a:off x="262128" y="1423284"/>
          <a:ext cx="8229600" cy="4968240"/>
        </p:xfrm>
        <a:graphic>
          <a:graphicData uri="http://schemas.openxmlformats.org/drawingml/2006/table">
            <a:tbl>
              <a:tblPr firstRow="1" bandRow="1">
                <a:tableStyleId>{5940675A-B579-460E-94D1-54222C63F5DA}</a:tableStyleId>
              </a:tblPr>
              <a:tblGrid>
                <a:gridCol w="8229600">
                  <a:extLst>
                    <a:ext uri="{9D8B030D-6E8A-4147-A177-3AD203B41FA5}">
                      <a16:colId xmlns:a16="http://schemas.microsoft.com/office/drawing/2014/main" val="413085120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 ENET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err="1"/>
                        <a:t>ptm</a:t>
                      </a:r>
                      <a:r>
                        <a:rPr lang="en-US" sz="2000" dirty="0"/>
                        <a:t> &lt;- </a:t>
                      </a:r>
                      <a:r>
                        <a:rPr lang="en-US" sz="2000" dirty="0" err="1"/>
                        <a:t>proc.time</a:t>
                      </a:r>
                      <a:r>
                        <a:rPr lang="en-US" sz="20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err="1"/>
                        <a:t>enetGrid</a:t>
                      </a:r>
                      <a:r>
                        <a:rPr lang="en-US" sz="2000" dirty="0"/>
                        <a:t> &lt;- </a:t>
                      </a:r>
                      <a:r>
                        <a:rPr lang="en-US" sz="2000" dirty="0" err="1"/>
                        <a:t>expand.grid</a:t>
                      </a:r>
                      <a:r>
                        <a:rPr lang="en-US" sz="2000" dirty="0"/>
                        <a:t>(lambda = c(0, 0.01, .1),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                        fraction = seq(.05, 1, length = 20))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err="1"/>
                        <a:t>set.seed</a:t>
                      </a:r>
                      <a:r>
                        <a:rPr lang="en-US" sz="2000" dirty="0"/>
                        <a:t>(100)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err="1"/>
                        <a:t>enetTune</a:t>
                      </a:r>
                      <a:r>
                        <a:rPr lang="en-US" sz="2000" dirty="0"/>
                        <a:t> &lt;- train(x = </a:t>
                      </a:r>
                      <a:r>
                        <a:rPr lang="en-US" sz="2000" dirty="0" err="1"/>
                        <a:t>solTrainXtrans</a:t>
                      </a:r>
                      <a:r>
                        <a:rPr lang="en-US" sz="2000" dirty="0"/>
                        <a:t>, y = </a:t>
                      </a:r>
                      <a:r>
                        <a:rPr lang="en-US" sz="2000" dirty="0" err="1"/>
                        <a:t>solTrainY</a:t>
                      </a:r>
                      <a:r>
                        <a:rPr lang="en-US" sz="20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                  method = "</a:t>
                      </a:r>
                      <a:r>
                        <a:rPr lang="en-US" sz="2000" dirty="0" err="1"/>
                        <a:t>enet</a:t>
                      </a:r>
                      <a:r>
                        <a:rPr lang="en-US" sz="20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                  </a:t>
                      </a:r>
                      <a:r>
                        <a:rPr lang="en-US" sz="2000" dirty="0" err="1"/>
                        <a:t>tuneGrid</a:t>
                      </a:r>
                      <a:r>
                        <a:rPr lang="en-US" sz="2000" dirty="0"/>
                        <a:t> = </a:t>
                      </a:r>
                      <a:r>
                        <a:rPr lang="en-US" sz="2000" dirty="0" err="1"/>
                        <a:t>enetGrid</a:t>
                      </a:r>
                      <a:r>
                        <a:rPr lang="en-US" sz="20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                  </a:t>
                      </a:r>
                      <a:r>
                        <a:rPr lang="en-US" sz="2000" dirty="0" err="1"/>
                        <a:t>trControl</a:t>
                      </a:r>
                      <a:r>
                        <a:rPr lang="en-US" sz="2000" dirty="0"/>
                        <a:t> = ctrl,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                  </a:t>
                      </a:r>
                      <a:r>
                        <a:rPr lang="en-US" sz="2000" dirty="0" err="1"/>
                        <a:t>preProc</a:t>
                      </a:r>
                      <a:r>
                        <a:rPr lang="en-US" sz="2000" dirty="0"/>
                        <a:t> = c("center", "scale"))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err="1"/>
                        <a:t>proc.time</a:t>
                      </a:r>
                      <a:r>
                        <a:rPr lang="en-US" sz="2000" dirty="0"/>
                        <a:t>() - </a:t>
                      </a:r>
                      <a:r>
                        <a:rPr lang="en-US" sz="2000" dirty="0" err="1"/>
                        <a:t>ptm</a:t>
                      </a:r>
                      <a:endParaRPr lang="en-US"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 Stop the clock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#&gt; </a:t>
                      </a:r>
                      <a:r>
                        <a:rPr lang="en-US" sz="2000" dirty="0" err="1"/>
                        <a:t>proc.time</a:t>
                      </a:r>
                      <a:r>
                        <a:rPr lang="en-US" sz="2000" dirty="0"/>
                        <a:t>() – </a:t>
                      </a:r>
                      <a:r>
                        <a:rPr lang="en-US" sz="2000" dirty="0" err="1"/>
                        <a:t>ptm</a:t>
                      </a:r>
                      <a:r>
                        <a:rPr lang="en-US" sz="2000" dirty="0"/>
                        <a:t> #time may change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   user  system elapsed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  34.31    0.48   34.89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err="1"/>
                    </a:p>
                  </a:txBody>
                  <a:tcPr/>
                </a:tc>
                <a:extLst>
                  <a:ext uri="{0D108BD9-81ED-4DB2-BD59-A6C34878D82A}">
                    <a16:rowId xmlns:a16="http://schemas.microsoft.com/office/drawing/2014/main" val="674958946"/>
                  </a:ext>
                </a:extLst>
              </a:tr>
            </a:tbl>
          </a:graphicData>
        </a:graphic>
      </p:graphicFrame>
    </p:spTree>
    <p:extLst>
      <p:ext uri="{BB962C8B-B14F-4D97-AF65-F5344CB8AC3E}">
        <p14:creationId xmlns:p14="http://schemas.microsoft.com/office/powerpoint/2010/main" val="3022230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pre-processing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75002459"/>
              </p:ext>
            </p:extLst>
          </p:nvPr>
        </p:nvGraphicFramePr>
        <p:xfrm>
          <a:off x="88392" y="1236717"/>
          <a:ext cx="8229600" cy="5158740"/>
        </p:xfrm>
        <a:graphic>
          <a:graphicData uri="http://schemas.openxmlformats.org/drawingml/2006/table">
            <a:tbl>
              <a:tblPr firstRow="1" bandRow="1">
                <a:tableStyleId>{5940675A-B579-460E-94D1-54222C63F5DA}</a:tableStyleId>
              </a:tblPr>
              <a:tblGrid>
                <a:gridCol w="8229600">
                  <a:extLst>
                    <a:ext uri="{9D8B030D-6E8A-4147-A177-3AD203B41FA5}">
                      <a16:colId xmlns:a16="http://schemas.microsoft.com/office/drawing/2014/main" val="1169936658"/>
                    </a:ext>
                  </a:extLst>
                </a:gridCol>
              </a:tblGrid>
              <a:tr h="4821615">
                <a:tc>
                  <a:txBody>
                    <a:bodyPr/>
                    <a:lstStyle/>
                    <a:p>
                      <a:r>
                        <a:rPr lang="en-US" sz="1750" dirty="0"/>
                        <a:t>#Required packages</a:t>
                      </a:r>
                    </a:p>
                    <a:p>
                      <a:r>
                        <a:rPr lang="en-US" sz="1750" dirty="0"/>
                        <a:t>library(</a:t>
                      </a:r>
                      <a:r>
                        <a:rPr lang="en-US" sz="1750" dirty="0" err="1"/>
                        <a:t>AppliedPredictiveModeling</a:t>
                      </a:r>
                      <a:r>
                        <a:rPr lang="en-US" sz="1750" dirty="0"/>
                        <a:t>)</a:t>
                      </a:r>
                    </a:p>
                    <a:p>
                      <a:r>
                        <a:rPr lang="en-US" sz="1750" dirty="0"/>
                        <a:t>library(lattice)</a:t>
                      </a:r>
                    </a:p>
                    <a:p>
                      <a:r>
                        <a:rPr lang="en-US" sz="1750" dirty="0"/>
                        <a:t>library(caret)</a:t>
                      </a:r>
                    </a:p>
                    <a:p>
                      <a:r>
                        <a:rPr lang="en-US" sz="1750" dirty="0"/>
                        <a:t>library(</a:t>
                      </a:r>
                      <a:r>
                        <a:rPr lang="en-US" sz="1750" dirty="0" err="1"/>
                        <a:t>corrplot</a:t>
                      </a:r>
                      <a:r>
                        <a:rPr lang="en-US" sz="1750" dirty="0"/>
                        <a:t>)</a:t>
                      </a:r>
                    </a:p>
                    <a:p>
                      <a:r>
                        <a:rPr lang="en-US" sz="1750" dirty="0"/>
                        <a:t>library(e1071)</a:t>
                      </a:r>
                    </a:p>
                    <a:p>
                      <a:r>
                        <a:rPr lang="en-US" sz="1750" dirty="0"/>
                        <a:t>library(pls)</a:t>
                      </a:r>
                    </a:p>
                    <a:p>
                      <a:r>
                        <a:rPr lang="en-US" sz="1750" dirty="0"/>
                        <a:t>library(</a:t>
                      </a:r>
                      <a:r>
                        <a:rPr lang="en-US" sz="1750" dirty="0" err="1"/>
                        <a:t>elasticnet</a:t>
                      </a:r>
                      <a:r>
                        <a:rPr lang="en-US" sz="1750" dirty="0"/>
                        <a:t>)</a:t>
                      </a:r>
                    </a:p>
                    <a:p>
                      <a:endParaRPr lang="en-US" sz="1750" dirty="0"/>
                    </a:p>
                    <a:p>
                      <a:r>
                        <a:rPr lang="en-US" sz="1750" dirty="0"/>
                        <a:t>#Access the solubility data</a:t>
                      </a:r>
                    </a:p>
                    <a:p>
                      <a:r>
                        <a:rPr lang="en-US" sz="1750" dirty="0"/>
                        <a:t>data(solubility)</a:t>
                      </a:r>
                    </a:p>
                    <a:p>
                      <a:endParaRPr lang="en-US" sz="1750" dirty="0"/>
                    </a:p>
                    <a:p>
                      <a:r>
                        <a:rPr lang="en-US" sz="1750" dirty="0"/>
                        <a:t>plot(</a:t>
                      </a:r>
                      <a:r>
                        <a:rPr lang="en-US" sz="1750" dirty="0" err="1"/>
                        <a:t>solTrainY</a:t>
                      </a:r>
                      <a:r>
                        <a:rPr lang="en-US" sz="1750" dirty="0"/>
                        <a:t> ~ </a:t>
                      </a:r>
                      <a:r>
                        <a:rPr lang="en-US" sz="1750" dirty="0" err="1"/>
                        <a:t>solTrainX$MolWeight</a:t>
                      </a:r>
                      <a:r>
                        <a:rPr lang="en-US" sz="1750" dirty="0"/>
                        <a:t>, </a:t>
                      </a:r>
                      <a:r>
                        <a:rPr lang="en-US" sz="1750" dirty="0" err="1"/>
                        <a:t>ylab</a:t>
                      </a:r>
                      <a:r>
                        <a:rPr lang="en-US" sz="1750" dirty="0"/>
                        <a:t> = "Solubility (log)",</a:t>
                      </a:r>
                    </a:p>
                    <a:p>
                      <a:r>
                        <a:rPr lang="en-US" sz="1750" dirty="0"/>
                        <a:t>       main = "(a)", col='blue', </a:t>
                      </a:r>
                      <a:r>
                        <a:rPr lang="en-US" sz="1750" dirty="0" err="1"/>
                        <a:t>xlab</a:t>
                      </a:r>
                      <a:r>
                        <a:rPr lang="en-US" sz="1750" dirty="0"/>
                        <a:t> = "Molecular Weight")</a:t>
                      </a:r>
                    </a:p>
                    <a:p>
                      <a:r>
                        <a:rPr lang="en-US" sz="1750" dirty="0"/>
                        <a:t>fit = </a:t>
                      </a:r>
                      <a:r>
                        <a:rPr lang="en-US" sz="1750" dirty="0" err="1"/>
                        <a:t>lm</a:t>
                      </a:r>
                      <a:r>
                        <a:rPr lang="en-US" sz="1750" dirty="0"/>
                        <a:t>(</a:t>
                      </a:r>
                      <a:r>
                        <a:rPr lang="en-US" sz="1750" dirty="0" err="1"/>
                        <a:t>solTrainY</a:t>
                      </a:r>
                      <a:r>
                        <a:rPr lang="en-US" sz="1750" dirty="0"/>
                        <a:t> ~ </a:t>
                      </a:r>
                      <a:r>
                        <a:rPr lang="en-US" sz="1750" dirty="0" err="1"/>
                        <a:t>solTrainX$MolWeight</a:t>
                      </a:r>
                      <a:r>
                        <a:rPr lang="en-US" sz="1750" dirty="0"/>
                        <a:t>)</a:t>
                      </a:r>
                    </a:p>
                    <a:p>
                      <a:r>
                        <a:rPr lang="en-US" sz="1750" dirty="0" err="1"/>
                        <a:t>abline</a:t>
                      </a:r>
                      <a:r>
                        <a:rPr lang="en-US" sz="1750" dirty="0"/>
                        <a:t>(fit, col=2, </a:t>
                      </a:r>
                      <a:r>
                        <a:rPr lang="en-US" sz="1750" dirty="0" err="1"/>
                        <a:t>lwd</a:t>
                      </a:r>
                      <a:r>
                        <a:rPr lang="en-US" sz="1750" dirty="0"/>
                        <a:t>=2)</a:t>
                      </a:r>
                    </a:p>
                    <a:p>
                      <a:endParaRPr lang="en-US" sz="1750" dirty="0"/>
                    </a:p>
                    <a:p>
                      <a:r>
                        <a:rPr lang="en-US" sz="1750" dirty="0"/>
                        <a:t>#correlation test</a:t>
                      </a:r>
                    </a:p>
                    <a:p>
                      <a:r>
                        <a:rPr lang="en-US" sz="1750" dirty="0" err="1"/>
                        <a:t>cor.test</a:t>
                      </a:r>
                      <a:r>
                        <a:rPr lang="en-US" sz="1750" dirty="0"/>
                        <a:t>(</a:t>
                      </a:r>
                      <a:r>
                        <a:rPr lang="en-US" sz="1750" dirty="0" err="1"/>
                        <a:t>solTrainY,solTrainX$MolWeight</a:t>
                      </a:r>
                      <a:r>
                        <a:rPr lang="en-US" sz="1750" dirty="0"/>
                        <a:t>)</a:t>
                      </a:r>
                    </a:p>
                  </a:txBody>
                  <a:tcPr/>
                </a:tc>
                <a:extLst>
                  <a:ext uri="{0D108BD9-81ED-4DB2-BD59-A6C34878D82A}">
                    <a16:rowId xmlns:a16="http://schemas.microsoft.com/office/drawing/2014/main" val="4105064106"/>
                  </a:ext>
                </a:extLst>
              </a:tr>
            </a:tbl>
          </a:graphicData>
        </a:graphic>
      </p:graphicFrame>
      <p:sp>
        <p:nvSpPr>
          <p:cNvPr id="9" name="Slide Number Placeholder 8"/>
          <p:cNvSpPr>
            <a:spLocks noGrp="1"/>
          </p:cNvSpPr>
          <p:nvPr>
            <p:ph type="sldNum" sz="quarter" idx="12"/>
          </p:nvPr>
        </p:nvSpPr>
        <p:spPr/>
        <p:txBody>
          <a:bodyPr/>
          <a:lstStyle/>
          <a:p>
            <a:fld id="{E4FFCA10-EE3F-AF4E-9EA4-E5CA2D91A1E4}" type="slidenum">
              <a:rPr lang="en-US" smtClean="0"/>
              <a:t>9</a:t>
            </a:fld>
            <a:endParaRPr lang="en-US" dirty="0"/>
          </a:p>
        </p:txBody>
      </p:sp>
    </p:spTree>
    <p:extLst>
      <p:ext uri="{BB962C8B-B14F-4D97-AF65-F5344CB8AC3E}">
        <p14:creationId xmlns:p14="http://schemas.microsoft.com/office/powerpoint/2010/main" val="296896172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ENET regression</a:t>
            </a:r>
          </a:p>
        </p:txBody>
      </p:sp>
      <p:sp>
        <p:nvSpPr>
          <p:cNvPr id="9" name="Slide Number Placeholder 8"/>
          <p:cNvSpPr>
            <a:spLocks noGrp="1"/>
          </p:cNvSpPr>
          <p:nvPr>
            <p:ph type="sldNum" sz="quarter" idx="12"/>
          </p:nvPr>
        </p:nvSpPr>
        <p:spPr/>
        <p:txBody>
          <a:bodyPr/>
          <a:lstStyle/>
          <a:p>
            <a:fld id="{E4FFCA10-EE3F-AF4E-9EA4-E5CA2D91A1E4}" type="slidenum">
              <a:rPr lang="en-US" smtClean="0"/>
              <a:t>90</a:t>
            </a:fld>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095985917"/>
              </p:ext>
            </p:extLst>
          </p:nvPr>
        </p:nvGraphicFramePr>
        <p:xfrm>
          <a:off x="134112" y="1423284"/>
          <a:ext cx="8229600" cy="2529840"/>
        </p:xfrm>
        <a:graphic>
          <a:graphicData uri="http://schemas.openxmlformats.org/drawingml/2006/table">
            <a:tbl>
              <a:tblPr firstRow="1" bandRow="1">
                <a:tableStyleId>{5940675A-B579-460E-94D1-54222C63F5DA}</a:tableStyleId>
              </a:tblPr>
              <a:tblGrid>
                <a:gridCol w="8229600">
                  <a:extLst>
                    <a:ext uri="{9D8B030D-6E8A-4147-A177-3AD203B41FA5}">
                      <a16:colId xmlns:a16="http://schemas.microsoft.com/office/drawing/2014/main" val="2638884132"/>
                    </a:ext>
                  </a:extLst>
                </a:gridCol>
              </a:tblGrid>
              <a:tr h="370840">
                <a:tc>
                  <a:txBody>
                    <a:bodyPr/>
                    <a:lstStyle/>
                    <a:p>
                      <a:r>
                        <a:rPr lang="en-US" sz="2000" dirty="0" err="1"/>
                        <a:t>enetTune</a:t>
                      </a:r>
                      <a:endParaRPr lang="en-US" sz="2000" dirty="0"/>
                    </a:p>
                    <a:p>
                      <a:r>
                        <a:rPr lang="en-US" sz="2000" dirty="0"/>
                        <a:t>names(</a:t>
                      </a:r>
                      <a:r>
                        <a:rPr lang="en-US" sz="2000" dirty="0" err="1"/>
                        <a:t>enetTune</a:t>
                      </a:r>
                      <a:r>
                        <a:rPr lang="en-US" sz="2000" dirty="0"/>
                        <a:t>)</a:t>
                      </a:r>
                    </a:p>
                    <a:p>
                      <a:r>
                        <a:rPr lang="en-US" sz="2000" dirty="0"/>
                        <a:t>#plot the </a:t>
                      </a:r>
                      <a:r>
                        <a:rPr lang="en-US" sz="2000" dirty="0" err="1"/>
                        <a:t>regession</a:t>
                      </a:r>
                      <a:r>
                        <a:rPr lang="en-US" sz="2000" dirty="0"/>
                        <a:t> coefficients</a:t>
                      </a:r>
                    </a:p>
                    <a:p>
                      <a:r>
                        <a:rPr lang="en-US" sz="2000" dirty="0" err="1"/>
                        <a:t>matplot</a:t>
                      </a:r>
                      <a:r>
                        <a:rPr lang="en-US" sz="2000" dirty="0"/>
                        <a:t>(</a:t>
                      </a:r>
                      <a:r>
                        <a:rPr lang="en-US" sz="2000" dirty="0" err="1"/>
                        <a:t>enetTune$finalModel$beta.pure</a:t>
                      </a:r>
                      <a:r>
                        <a:rPr lang="en-US" sz="2000" dirty="0"/>
                        <a:t>, type='l')</a:t>
                      </a:r>
                    </a:p>
                    <a:p>
                      <a:r>
                        <a:rPr lang="en-US" sz="2000" dirty="0"/>
                        <a:t>#Or</a:t>
                      </a:r>
                    </a:p>
                    <a:p>
                      <a:r>
                        <a:rPr lang="en-US" sz="2000" dirty="0" err="1"/>
                        <a:t>matplot</a:t>
                      </a:r>
                      <a:r>
                        <a:rPr lang="en-US" sz="2000" dirty="0"/>
                        <a:t>(predict(</a:t>
                      </a:r>
                      <a:r>
                        <a:rPr lang="en-US" sz="2000" dirty="0" err="1"/>
                        <a:t>enetTune$finalModel,type</a:t>
                      </a:r>
                      <a:r>
                        <a:rPr lang="en-US" sz="2000" dirty="0"/>
                        <a:t>="</a:t>
                      </a:r>
                      <a:r>
                        <a:rPr lang="en-US" sz="2000" dirty="0" err="1"/>
                        <a:t>coef</a:t>
                      </a:r>
                      <a:r>
                        <a:rPr lang="en-US" sz="2000" dirty="0"/>
                        <a:t>")$coefficients, type='l')</a:t>
                      </a:r>
                    </a:p>
                    <a:p>
                      <a:endParaRPr lang="en-US" sz="2000" dirty="0"/>
                    </a:p>
                    <a:p>
                      <a:r>
                        <a:rPr lang="en-US" sz="2000" dirty="0"/>
                        <a:t>plot(</a:t>
                      </a:r>
                      <a:r>
                        <a:rPr lang="en-US" sz="2000" dirty="0" err="1"/>
                        <a:t>enetTune</a:t>
                      </a:r>
                      <a:r>
                        <a:rPr lang="en-US" sz="2000" dirty="0"/>
                        <a:t>)</a:t>
                      </a:r>
                    </a:p>
                  </a:txBody>
                  <a:tcPr/>
                </a:tc>
                <a:extLst>
                  <a:ext uri="{0D108BD9-81ED-4DB2-BD59-A6C34878D82A}">
                    <a16:rowId xmlns:a16="http://schemas.microsoft.com/office/drawing/2014/main" val="3786559210"/>
                  </a:ext>
                </a:extLst>
              </a:tr>
            </a:tbl>
          </a:graphicData>
        </a:graphic>
      </p:graphicFrame>
    </p:spTree>
    <p:extLst>
      <p:ext uri="{BB962C8B-B14F-4D97-AF65-F5344CB8AC3E}">
        <p14:creationId xmlns:p14="http://schemas.microsoft.com/office/powerpoint/2010/main" val="70764610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ENET regression</a:t>
            </a:r>
          </a:p>
        </p:txBody>
      </p:sp>
      <p:sp>
        <p:nvSpPr>
          <p:cNvPr id="9" name="Slide Number Placeholder 8"/>
          <p:cNvSpPr>
            <a:spLocks noGrp="1"/>
          </p:cNvSpPr>
          <p:nvPr>
            <p:ph type="sldNum" sz="quarter" idx="12"/>
          </p:nvPr>
        </p:nvSpPr>
        <p:spPr/>
        <p:txBody>
          <a:bodyPr/>
          <a:lstStyle/>
          <a:p>
            <a:fld id="{E4FFCA10-EE3F-AF4E-9EA4-E5CA2D91A1E4}" type="slidenum">
              <a:rPr lang="en-US" smtClean="0"/>
              <a:t>91</a:t>
            </a:fld>
            <a:endParaRPr lang="en-US" dirty="0"/>
          </a:p>
        </p:txBody>
      </p:sp>
      <p:graphicFrame>
        <p:nvGraphicFramePr>
          <p:cNvPr id="7" name="Table 4">
            <a:extLst>
              <a:ext uri="{FF2B5EF4-FFF2-40B4-BE49-F238E27FC236}">
                <a16:creationId xmlns:a16="http://schemas.microsoft.com/office/drawing/2014/main" id="{2B616DA4-8C7F-9163-E315-7701856CC708}"/>
              </a:ext>
            </a:extLst>
          </p:cNvPr>
          <p:cNvGraphicFramePr>
            <a:graphicFrameLocks noGrp="1"/>
          </p:cNvGraphicFramePr>
          <p:nvPr>
            <p:extLst>
              <p:ext uri="{D42A27DB-BD31-4B8C-83A1-F6EECF244321}">
                <p14:modId xmlns:p14="http://schemas.microsoft.com/office/powerpoint/2010/main" val="1332021749"/>
              </p:ext>
            </p:extLst>
          </p:nvPr>
        </p:nvGraphicFramePr>
        <p:xfrm>
          <a:off x="4592320" y="737954"/>
          <a:ext cx="7322312" cy="5852160"/>
        </p:xfrm>
        <a:graphic>
          <a:graphicData uri="http://schemas.openxmlformats.org/drawingml/2006/table">
            <a:tbl>
              <a:tblPr firstRow="1" bandRow="1">
                <a:tableStyleId>{5940675A-B579-460E-94D1-54222C63F5DA}</a:tableStyleId>
              </a:tblPr>
              <a:tblGrid>
                <a:gridCol w="7322312">
                  <a:extLst>
                    <a:ext uri="{9D8B030D-6E8A-4147-A177-3AD203B41FA5}">
                      <a16:colId xmlns:a16="http://schemas.microsoft.com/office/drawing/2014/main" val="2156842270"/>
                    </a:ext>
                  </a:extLst>
                </a:gridCol>
              </a:tblGrid>
              <a:tr h="370840">
                <a:tc>
                  <a:txBody>
                    <a:bodyPr/>
                    <a:lstStyle/>
                    <a:p>
                      <a:r>
                        <a:rPr lang="en-US" dirty="0">
                          <a:solidFill>
                            <a:srgbClr val="FF0000"/>
                          </a:solidFill>
                        </a:rPr>
                        <a:t>&gt; </a:t>
                      </a:r>
                      <a:r>
                        <a:rPr lang="en-US" dirty="0" err="1">
                          <a:solidFill>
                            <a:srgbClr val="FF0000"/>
                          </a:solidFill>
                        </a:rPr>
                        <a:t>enetTune</a:t>
                      </a:r>
                      <a:endParaRPr lang="en-US" dirty="0">
                        <a:solidFill>
                          <a:srgbClr val="0070C0"/>
                        </a:solidFill>
                      </a:endParaRPr>
                    </a:p>
                    <a:p>
                      <a:r>
                        <a:rPr lang="en-US" dirty="0" err="1">
                          <a:solidFill>
                            <a:srgbClr val="0070C0"/>
                          </a:solidFill>
                        </a:rPr>
                        <a:t>Elasticnet</a:t>
                      </a:r>
                      <a:r>
                        <a:rPr lang="en-US" dirty="0">
                          <a:solidFill>
                            <a:srgbClr val="0070C0"/>
                          </a:solidFill>
                        </a:rPr>
                        <a:t> </a:t>
                      </a:r>
                    </a:p>
                    <a:p>
                      <a:endParaRPr lang="en-US" dirty="0">
                        <a:solidFill>
                          <a:srgbClr val="0070C0"/>
                        </a:solidFill>
                      </a:endParaRPr>
                    </a:p>
                    <a:p>
                      <a:r>
                        <a:rPr lang="en-US" dirty="0">
                          <a:solidFill>
                            <a:srgbClr val="0070C0"/>
                          </a:solidFill>
                        </a:rPr>
                        <a:t>951 samples</a:t>
                      </a:r>
                    </a:p>
                    <a:p>
                      <a:r>
                        <a:rPr lang="en-US" dirty="0">
                          <a:solidFill>
                            <a:srgbClr val="0070C0"/>
                          </a:solidFill>
                        </a:rPr>
                        <a:t>228 predictors</a:t>
                      </a:r>
                    </a:p>
                    <a:p>
                      <a:endParaRPr lang="en-US" dirty="0">
                        <a:solidFill>
                          <a:srgbClr val="0070C0"/>
                        </a:solidFill>
                      </a:endParaRPr>
                    </a:p>
                    <a:p>
                      <a:r>
                        <a:rPr lang="en-US" dirty="0">
                          <a:solidFill>
                            <a:srgbClr val="0070C0"/>
                          </a:solidFill>
                        </a:rPr>
                        <a:t>Pre-processing: centered (228), scaled (228) </a:t>
                      </a:r>
                    </a:p>
                    <a:p>
                      <a:r>
                        <a:rPr lang="en-US" dirty="0">
                          <a:solidFill>
                            <a:srgbClr val="0070C0"/>
                          </a:solidFill>
                        </a:rPr>
                        <a:t>Resampling: Cross-Validated (10 fold) </a:t>
                      </a:r>
                    </a:p>
                    <a:p>
                      <a:r>
                        <a:rPr lang="en-US" dirty="0">
                          <a:solidFill>
                            <a:srgbClr val="0070C0"/>
                          </a:solidFill>
                        </a:rPr>
                        <a:t>Summary of sample sizes: 856, 855, 857, 856, 856, 855, ... </a:t>
                      </a:r>
                    </a:p>
                    <a:p>
                      <a:r>
                        <a:rPr lang="en-US" dirty="0">
                          <a:solidFill>
                            <a:srgbClr val="0070C0"/>
                          </a:solidFill>
                        </a:rPr>
                        <a:t>Resampling results across tuning parameters:</a:t>
                      </a:r>
                    </a:p>
                    <a:p>
                      <a:endParaRPr lang="en-US" dirty="0">
                        <a:solidFill>
                          <a:srgbClr val="0070C0"/>
                        </a:solidFill>
                      </a:endParaRPr>
                    </a:p>
                    <a:p>
                      <a:r>
                        <a:rPr lang="en-US" dirty="0">
                          <a:solidFill>
                            <a:srgbClr val="0070C0"/>
                          </a:solidFill>
                        </a:rPr>
                        <a:t>  lambda  fraction  RMSE       </a:t>
                      </a:r>
                      <a:r>
                        <a:rPr lang="en-US" dirty="0" err="1">
                          <a:solidFill>
                            <a:srgbClr val="0070C0"/>
                          </a:solidFill>
                        </a:rPr>
                        <a:t>Rsquared</a:t>
                      </a:r>
                      <a:r>
                        <a:rPr lang="en-US" dirty="0">
                          <a:solidFill>
                            <a:srgbClr val="0070C0"/>
                          </a:solidFill>
                        </a:rPr>
                        <a:t>   MAE      </a:t>
                      </a:r>
                    </a:p>
                    <a:p>
                      <a:r>
                        <a:rPr lang="en-US" dirty="0">
                          <a:solidFill>
                            <a:srgbClr val="0070C0"/>
                          </a:solidFill>
                        </a:rPr>
                        <a:t>  0.00    0.05      0.8682135  0.8364159  0.6582205</a:t>
                      </a:r>
                    </a:p>
                    <a:p>
                      <a:r>
                        <a:rPr lang="en-US" dirty="0">
                          <a:solidFill>
                            <a:srgbClr val="0070C0"/>
                          </a:solidFill>
                        </a:rPr>
                        <a:t>  0.00    0.10      0.6917546  0.8861422  0.5272791</a:t>
                      </a:r>
                    </a:p>
                    <a:p>
                      <a:r>
                        <a:rPr lang="en-US" dirty="0">
                          <a:solidFill>
                            <a:srgbClr val="0070C0"/>
                          </a:solidFill>
                        </a:rPr>
                        <a:t>  0.00    0.15      0.6784548  0.8902877  0.5179525</a:t>
                      </a:r>
                    </a:p>
                    <a:p>
                      <a:r>
                        <a:rPr lang="en-US" dirty="0">
                          <a:solidFill>
                            <a:srgbClr val="0070C0"/>
                          </a:solidFill>
                        </a:rPr>
                        <a:t>  …</a:t>
                      </a:r>
                    </a:p>
                    <a:p>
                      <a:r>
                        <a:rPr lang="en-US" dirty="0">
                          <a:solidFill>
                            <a:srgbClr val="0070C0"/>
                          </a:solidFill>
                        </a:rPr>
                        <a:t>  0.10    1.00      0.7116491  0.8846838  0.5480085</a:t>
                      </a:r>
                    </a:p>
                    <a:p>
                      <a:endParaRPr lang="en-US" dirty="0">
                        <a:solidFill>
                          <a:srgbClr val="0070C0"/>
                        </a:solidFill>
                      </a:endParaRPr>
                    </a:p>
                    <a:p>
                      <a:r>
                        <a:rPr lang="en-US" dirty="0">
                          <a:solidFill>
                            <a:srgbClr val="0070C0"/>
                          </a:solidFill>
                        </a:rPr>
                        <a:t>RMSE was used to select the optimal model using the smallest value.</a:t>
                      </a:r>
                    </a:p>
                    <a:p>
                      <a:r>
                        <a:rPr lang="en-US" dirty="0">
                          <a:solidFill>
                            <a:srgbClr val="0070C0"/>
                          </a:solidFill>
                        </a:rPr>
                        <a:t>The final values used for the model were fraction = 0.6 and lambda = 0.01.</a:t>
                      </a:r>
                    </a:p>
                    <a:p>
                      <a:r>
                        <a:rPr lang="en-US" dirty="0">
                          <a:solidFill>
                            <a:srgbClr val="0070C0"/>
                          </a:solidFill>
                        </a:rPr>
                        <a:t>&gt; </a:t>
                      </a:r>
                    </a:p>
                  </a:txBody>
                  <a:tcPr/>
                </a:tc>
                <a:extLst>
                  <a:ext uri="{0D108BD9-81ED-4DB2-BD59-A6C34878D82A}">
                    <a16:rowId xmlns:a16="http://schemas.microsoft.com/office/drawing/2014/main" val="3070809706"/>
                  </a:ext>
                </a:extLst>
              </a:tr>
            </a:tbl>
          </a:graphicData>
        </a:graphic>
      </p:graphicFrame>
    </p:spTree>
    <p:extLst>
      <p:ext uri="{BB962C8B-B14F-4D97-AF65-F5344CB8AC3E}">
        <p14:creationId xmlns:p14="http://schemas.microsoft.com/office/powerpoint/2010/main" val="327608902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ENET regression</a:t>
            </a:r>
          </a:p>
        </p:txBody>
      </p:sp>
      <p:sp>
        <p:nvSpPr>
          <p:cNvPr id="9" name="Slide Number Placeholder 8"/>
          <p:cNvSpPr>
            <a:spLocks noGrp="1"/>
          </p:cNvSpPr>
          <p:nvPr>
            <p:ph type="sldNum" sz="quarter" idx="12"/>
          </p:nvPr>
        </p:nvSpPr>
        <p:spPr/>
        <p:txBody>
          <a:bodyPr/>
          <a:lstStyle/>
          <a:p>
            <a:fld id="{E4FFCA10-EE3F-AF4E-9EA4-E5CA2D91A1E4}" type="slidenum">
              <a:rPr lang="en-US" smtClean="0"/>
              <a:t>92</a:t>
            </a:fld>
            <a:endParaRPr lang="en-US" dirty="0"/>
          </a:p>
        </p:txBody>
      </p:sp>
      <p:sp>
        <p:nvSpPr>
          <p:cNvPr id="4" name="Content Placeholder 3"/>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87FD875C-690D-6ADE-52DD-7F2DA5532AF9}"/>
              </a:ext>
            </a:extLst>
          </p:cNvPr>
          <p:cNvPicPr>
            <a:picLocks noChangeAspect="1"/>
          </p:cNvPicPr>
          <p:nvPr/>
        </p:nvPicPr>
        <p:blipFill>
          <a:blip r:embed="rId2"/>
          <a:stretch>
            <a:fillRect/>
          </a:stretch>
        </p:blipFill>
        <p:spPr>
          <a:xfrm>
            <a:off x="4048531" y="1874360"/>
            <a:ext cx="4262887" cy="3857500"/>
          </a:xfrm>
          <a:prstGeom prst="rect">
            <a:avLst/>
          </a:prstGeom>
        </p:spPr>
      </p:pic>
    </p:spTree>
    <p:extLst>
      <p:ext uri="{BB962C8B-B14F-4D97-AF65-F5344CB8AC3E}">
        <p14:creationId xmlns:p14="http://schemas.microsoft.com/office/powerpoint/2010/main" val="23547960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R demonstrations for solubility data </a:t>
            </a:r>
          </a:p>
        </p:txBody>
      </p:sp>
      <p:sp>
        <p:nvSpPr>
          <p:cNvPr id="3" name="Subtitle 2"/>
          <p:cNvSpPr>
            <a:spLocks noGrp="1"/>
          </p:cNvSpPr>
          <p:nvPr>
            <p:ph type="subTitle" idx="1"/>
          </p:nvPr>
        </p:nvSpPr>
        <p:spPr>
          <a:xfrm>
            <a:off x="1524000" y="3638614"/>
            <a:ext cx="9144000" cy="1655762"/>
          </a:xfrm>
        </p:spPr>
        <p:txBody>
          <a:bodyPr/>
          <a:lstStyle/>
          <a:p>
            <a:r>
              <a:rPr lang="en-US" dirty="0"/>
              <a:t>Which model has the best predictive ability?</a:t>
            </a:r>
          </a:p>
        </p:txBody>
      </p:sp>
      <p:sp>
        <p:nvSpPr>
          <p:cNvPr id="6" name="Slide Number Placeholder 8">
            <a:extLst>
              <a:ext uri="{FF2B5EF4-FFF2-40B4-BE49-F238E27FC236}">
                <a16:creationId xmlns:a16="http://schemas.microsoft.com/office/drawing/2014/main" id="{1A0795AF-0A47-5E0C-5A56-1ABC2AA1EDE1}"/>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93</a:t>
            </a:fld>
            <a:endParaRPr lang="en-US" dirty="0"/>
          </a:p>
        </p:txBody>
      </p:sp>
    </p:spTree>
    <p:extLst>
      <p:ext uri="{BB962C8B-B14F-4D97-AF65-F5344CB8AC3E}">
        <p14:creationId xmlns:p14="http://schemas.microsoft.com/office/powerpoint/2010/main" val="206660544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Model comparisons</a:t>
            </a:r>
          </a:p>
        </p:txBody>
      </p:sp>
      <p:sp>
        <p:nvSpPr>
          <p:cNvPr id="9" name="Slide Number Placeholder 8"/>
          <p:cNvSpPr>
            <a:spLocks noGrp="1"/>
          </p:cNvSpPr>
          <p:nvPr>
            <p:ph type="sldNum" sz="quarter" idx="12"/>
          </p:nvPr>
        </p:nvSpPr>
        <p:spPr/>
        <p:txBody>
          <a:bodyPr/>
          <a:lstStyle/>
          <a:p>
            <a:fld id="{E4FFCA10-EE3F-AF4E-9EA4-E5CA2D91A1E4}" type="slidenum">
              <a:rPr lang="en-US" smtClean="0"/>
              <a:t>94</a:t>
            </a:fld>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003212892"/>
              </p:ext>
            </p:extLst>
          </p:nvPr>
        </p:nvGraphicFramePr>
        <p:xfrm>
          <a:off x="289560" y="1198226"/>
          <a:ext cx="8229600" cy="5522614"/>
        </p:xfrm>
        <a:graphic>
          <a:graphicData uri="http://schemas.openxmlformats.org/drawingml/2006/table">
            <a:tbl>
              <a:tblPr firstRow="1" bandRow="1">
                <a:tableStyleId>{5940675A-B579-460E-94D1-54222C63F5DA}</a:tableStyleId>
              </a:tblPr>
              <a:tblGrid>
                <a:gridCol w="8229600">
                  <a:extLst>
                    <a:ext uri="{9D8B030D-6E8A-4147-A177-3AD203B41FA5}">
                      <a16:colId xmlns:a16="http://schemas.microsoft.com/office/drawing/2014/main" val="1126578025"/>
                    </a:ext>
                  </a:extLst>
                </a:gridCol>
              </a:tblGrid>
              <a:tr h="5522614">
                <a:tc>
                  <a:txBody>
                    <a:bodyPr/>
                    <a:lstStyle/>
                    <a:p>
                      <a:r>
                        <a:rPr lang="en-US" sz="1800" dirty="0"/>
                        <a:t>### create empty spaces to save the values of R2 and RMSE                  </a:t>
                      </a:r>
                    </a:p>
                    <a:p>
                      <a:r>
                        <a:rPr lang="en-US" sz="1800" dirty="0"/>
                        <a:t>R2 &lt;-RMSE&lt;-MAE&lt;- numeric(0)</a:t>
                      </a:r>
                    </a:p>
                    <a:p>
                      <a:endParaRPr lang="en-US" sz="1800" dirty="0"/>
                    </a:p>
                    <a:p>
                      <a:r>
                        <a:rPr lang="en-US" sz="1800" dirty="0"/>
                        <a:t>#Linear regression model</a:t>
                      </a:r>
                    </a:p>
                    <a:p>
                      <a:r>
                        <a:rPr lang="en-US" sz="1800" dirty="0" err="1"/>
                        <a:t>testResults$LRM</a:t>
                      </a:r>
                      <a:r>
                        <a:rPr lang="en-US" sz="1800" dirty="0"/>
                        <a:t>&lt;- predict(lmTune0, </a:t>
                      </a:r>
                      <a:r>
                        <a:rPr lang="en-US" sz="1800" dirty="0" err="1"/>
                        <a:t>solTestXtrans</a:t>
                      </a:r>
                      <a:r>
                        <a:rPr lang="en-US" sz="1800" dirty="0"/>
                        <a:t>)</a:t>
                      </a:r>
                    </a:p>
                    <a:p>
                      <a:r>
                        <a:rPr lang="en-US" sz="1800" dirty="0"/>
                        <a:t>R2[1] = </a:t>
                      </a:r>
                      <a:r>
                        <a:rPr lang="en-US" sz="1800" dirty="0" err="1"/>
                        <a:t>cor</a:t>
                      </a:r>
                      <a:r>
                        <a:rPr lang="en-US" sz="1800" dirty="0"/>
                        <a:t>(</a:t>
                      </a:r>
                      <a:r>
                        <a:rPr lang="en-US" sz="1800" dirty="0" err="1"/>
                        <a:t>testResults$LRM</a:t>
                      </a:r>
                      <a:r>
                        <a:rPr lang="en-US" sz="1800" dirty="0"/>
                        <a:t>, </a:t>
                      </a:r>
                      <a:r>
                        <a:rPr lang="en-US" sz="1800" dirty="0" err="1"/>
                        <a:t>solTestY</a:t>
                      </a:r>
                      <a:r>
                        <a:rPr lang="en-US" sz="1800" dirty="0"/>
                        <a:t>)^2</a:t>
                      </a:r>
                    </a:p>
                    <a:p>
                      <a:r>
                        <a:rPr lang="en-US" sz="1800" dirty="0"/>
                        <a:t>RMSE[1] = sqrt(mean((</a:t>
                      </a:r>
                      <a:r>
                        <a:rPr lang="en-US" sz="1800" dirty="0" err="1"/>
                        <a:t>testResults$LRM</a:t>
                      </a:r>
                      <a:r>
                        <a:rPr lang="en-US" sz="1800" dirty="0"/>
                        <a:t> - </a:t>
                      </a:r>
                      <a:r>
                        <a:rPr lang="en-US" sz="1800" dirty="0" err="1"/>
                        <a:t>solTestY</a:t>
                      </a:r>
                      <a:r>
                        <a:rPr lang="en-US" sz="1800" dirty="0"/>
                        <a:t>)^2))</a:t>
                      </a:r>
                    </a:p>
                    <a:p>
                      <a:r>
                        <a:rPr lang="en-US" sz="1800" dirty="0"/>
                        <a:t>MAE[1] = mean(abs(</a:t>
                      </a:r>
                      <a:r>
                        <a:rPr lang="en-US" sz="1800" dirty="0" err="1"/>
                        <a:t>testResults$LRM</a:t>
                      </a:r>
                      <a:r>
                        <a:rPr lang="en-US" sz="1800" dirty="0"/>
                        <a:t> - </a:t>
                      </a:r>
                      <a:r>
                        <a:rPr lang="en-US" sz="1800" dirty="0" err="1"/>
                        <a:t>solTestY</a:t>
                      </a:r>
                      <a:r>
                        <a:rPr lang="en-US" sz="1800" dirty="0"/>
                        <a:t>))</a:t>
                      </a:r>
                    </a:p>
                    <a:p>
                      <a:r>
                        <a:rPr lang="en-US" sz="1800" dirty="0"/>
                        <a:t>#PCR</a:t>
                      </a:r>
                    </a:p>
                    <a:p>
                      <a:r>
                        <a:rPr lang="en-US" sz="1800" dirty="0" err="1"/>
                        <a:t>testResults$PCR</a:t>
                      </a:r>
                      <a:r>
                        <a:rPr lang="en-US" sz="1800" dirty="0"/>
                        <a:t> &lt;- predict(</a:t>
                      </a:r>
                      <a:r>
                        <a:rPr lang="en-US" sz="1800" dirty="0" err="1"/>
                        <a:t>pcrTune</a:t>
                      </a:r>
                      <a:r>
                        <a:rPr lang="en-US" sz="1800" dirty="0"/>
                        <a:t>, </a:t>
                      </a:r>
                      <a:r>
                        <a:rPr lang="en-US" sz="1800" dirty="0" err="1"/>
                        <a:t>solTestXtrans</a:t>
                      </a:r>
                      <a:r>
                        <a:rPr lang="en-US" sz="1800" dirty="0"/>
                        <a:t>)</a:t>
                      </a:r>
                    </a:p>
                    <a:p>
                      <a:r>
                        <a:rPr lang="en-US" sz="1800" dirty="0"/>
                        <a:t>R2[2] = </a:t>
                      </a:r>
                      <a:r>
                        <a:rPr lang="en-US" sz="1800" dirty="0" err="1"/>
                        <a:t>cor</a:t>
                      </a:r>
                      <a:r>
                        <a:rPr lang="en-US" sz="1800" dirty="0"/>
                        <a:t>(</a:t>
                      </a:r>
                      <a:r>
                        <a:rPr lang="en-US" sz="1800" dirty="0" err="1"/>
                        <a:t>testResults$PCR</a:t>
                      </a:r>
                      <a:r>
                        <a:rPr lang="en-US" sz="1800" dirty="0"/>
                        <a:t>, </a:t>
                      </a:r>
                      <a:r>
                        <a:rPr lang="en-US" sz="1800" dirty="0" err="1"/>
                        <a:t>solTestY</a:t>
                      </a:r>
                      <a:r>
                        <a:rPr lang="en-US" sz="1800" dirty="0"/>
                        <a:t>)^2</a:t>
                      </a:r>
                    </a:p>
                    <a:p>
                      <a:r>
                        <a:rPr lang="en-US" sz="1800" dirty="0"/>
                        <a:t>RMSE[2] = sqrt(mean((</a:t>
                      </a:r>
                      <a:r>
                        <a:rPr lang="en-US" sz="1800" dirty="0" err="1"/>
                        <a:t>testResults$PCR</a:t>
                      </a:r>
                      <a:r>
                        <a:rPr lang="en-US" sz="1800" dirty="0"/>
                        <a:t> - </a:t>
                      </a:r>
                      <a:r>
                        <a:rPr lang="en-US" sz="1800" dirty="0" err="1"/>
                        <a:t>solTestY</a:t>
                      </a:r>
                      <a:r>
                        <a:rPr lang="en-US" sz="1800" dirty="0"/>
                        <a:t>)^2))</a:t>
                      </a:r>
                    </a:p>
                    <a:p>
                      <a:r>
                        <a:rPr lang="en-US" sz="1800" dirty="0"/>
                        <a:t>MAE[2] = mean(abs(</a:t>
                      </a:r>
                      <a:r>
                        <a:rPr lang="en-US" sz="1800" dirty="0" err="1"/>
                        <a:t>testResults$PCR</a:t>
                      </a:r>
                      <a:r>
                        <a:rPr lang="en-US" sz="1800" dirty="0"/>
                        <a:t> - </a:t>
                      </a:r>
                      <a:r>
                        <a:rPr lang="en-US" sz="1800" dirty="0" err="1"/>
                        <a:t>solTestY</a:t>
                      </a:r>
                      <a:r>
                        <a:rPr lang="en-US" sz="1800" dirty="0"/>
                        <a:t>))</a:t>
                      </a:r>
                    </a:p>
                    <a:p>
                      <a:r>
                        <a:rPr lang="en-US" sz="1800" dirty="0"/>
                        <a:t>#PLS</a:t>
                      </a:r>
                    </a:p>
                    <a:p>
                      <a:r>
                        <a:rPr lang="en-US" sz="1800" dirty="0" err="1"/>
                        <a:t>testResults$PLS</a:t>
                      </a:r>
                      <a:r>
                        <a:rPr lang="en-US" sz="1800" dirty="0"/>
                        <a:t> &lt;- predict(</a:t>
                      </a:r>
                      <a:r>
                        <a:rPr lang="en-US" sz="1800" dirty="0" err="1"/>
                        <a:t>plsTune</a:t>
                      </a:r>
                      <a:r>
                        <a:rPr lang="en-US" sz="1800" dirty="0"/>
                        <a:t>, </a:t>
                      </a:r>
                      <a:r>
                        <a:rPr lang="en-US" sz="1800" dirty="0" err="1"/>
                        <a:t>solTestXtrans</a:t>
                      </a:r>
                      <a:r>
                        <a:rPr lang="en-US" sz="1800" dirty="0"/>
                        <a:t>)</a:t>
                      </a:r>
                    </a:p>
                    <a:p>
                      <a:r>
                        <a:rPr lang="en-US" sz="1800" dirty="0"/>
                        <a:t>R2[3] = </a:t>
                      </a:r>
                      <a:r>
                        <a:rPr lang="en-US" sz="1800" dirty="0" err="1"/>
                        <a:t>cor</a:t>
                      </a:r>
                      <a:r>
                        <a:rPr lang="en-US" sz="1800" dirty="0"/>
                        <a:t>(</a:t>
                      </a:r>
                      <a:r>
                        <a:rPr lang="en-US" sz="1800" dirty="0" err="1"/>
                        <a:t>testResults$PLS</a:t>
                      </a:r>
                      <a:r>
                        <a:rPr lang="en-US" sz="1800" dirty="0"/>
                        <a:t>, </a:t>
                      </a:r>
                      <a:r>
                        <a:rPr lang="en-US" sz="1800" dirty="0" err="1"/>
                        <a:t>solTestY</a:t>
                      </a:r>
                      <a:r>
                        <a:rPr lang="en-US" sz="1800" dirty="0"/>
                        <a:t>)^2</a:t>
                      </a:r>
                    </a:p>
                    <a:p>
                      <a:r>
                        <a:rPr lang="en-US" sz="1800" dirty="0"/>
                        <a:t>RMSE[3] = sqrt(mean((</a:t>
                      </a:r>
                      <a:r>
                        <a:rPr lang="en-US" sz="1800" dirty="0" err="1"/>
                        <a:t>testResults$PLS</a:t>
                      </a:r>
                      <a:r>
                        <a:rPr lang="en-US" sz="1800" dirty="0"/>
                        <a:t> - </a:t>
                      </a:r>
                      <a:r>
                        <a:rPr lang="en-US" sz="1800" dirty="0" err="1"/>
                        <a:t>solTestY</a:t>
                      </a:r>
                      <a:r>
                        <a:rPr lang="en-US" sz="1800" dirty="0"/>
                        <a:t>)^2))</a:t>
                      </a:r>
                    </a:p>
                    <a:p>
                      <a:r>
                        <a:rPr lang="en-US" sz="1800" dirty="0"/>
                        <a:t>MAE[3] = mean(abs(</a:t>
                      </a:r>
                      <a:r>
                        <a:rPr lang="en-US" sz="1800" dirty="0" err="1"/>
                        <a:t>testResults$PLS</a:t>
                      </a:r>
                      <a:r>
                        <a:rPr lang="en-US" sz="1800" dirty="0"/>
                        <a:t> - </a:t>
                      </a:r>
                      <a:r>
                        <a:rPr lang="en-US" sz="1800" dirty="0" err="1"/>
                        <a:t>solTestY</a:t>
                      </a:r>
                      <a:r>
                        <a:rPr lang="en-US" sz="1800" dirty="0"/>
                        <a:t>))</a:t>
                      </a:r>
                    </a:p>
                    <a:p>
                      <a:endParaRPr lang="en-US" sz="1800" dirty="0"/>
                    </a:p>
                  </a:txBody>
                  <a:tcPr marT="45267" marB="45267"/>
                </a:tc>
                <a:extLst>
                  <a:ext uri="{0D108BD9-81ED-4DB2-BD59-A6C34878D82A}">
                    <a16:rowId xmlns:a16="http://schemas.microsoft.com/office/drawing/2014/main" val="4159158943"/>
                  </a:ext>
                </a:extLst>
              </a:tr>
            </a:tbl>
          </a:graphicData>
        </a:graphic>
      </p:graphicFrame>
    </p:spTree>
    <p:extLst>
      <p:ext uri="{BB962C8B-B14F-4D97-AF65-F5344CB8AC3E}">
        <p14:creationId xmlns:p14="http://schemas.microsoft.com/office/powerpoint/2010/main" val="300794093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Which model has the best predictive ability?</a:t>
            </a:r>
          </a:p>
        </p:txBody>
      </p:sp>
      <p:sp>
        <p:nvSpPr>
          <p:cNvPr id="9" name="Slide Number Placeholder 8"/>
          <p:cNvSpPr>
            <a:spLocks noGrp="1"/>
          </p:cNvSpPr>
          <p:nvPr>
            <p:ph type="sldNum" sz="quarter" idx="12"/>
          </p:nvPr>
        </p:nvSpPr>
        <p:spPr/>
        <p:txBody>
          <a:bodyPr/>
          <a:lstStyle/>
          <a:p>
            <a:fld id="{E4FFCA10-EE3F-AF4E-9EA4-E5CA2D91A1E4}" type="slidenum">
              <a:rPr lang="en-US" smtClean="0"/>
              <a:t>95</a:t>
            </a:fld>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573838166"/>
              </p:ext>
            </p:extLst>
          </p:nvPr>
        </p:nvGraphicFramePr>
        <p:xfrm>
          <a:off x="243840" y="1423284"/>
          <a:ext cx="8229600" cy="4663440"/>
        </p:xfrm>
        <a:graphic>
          <a:graphicData uri="http://schemas.openxmlformats.org/drawingml/2006/table">
            <a:tbl>
              <a:tblPr firstRow="1" bandRow="1">
                <a:tableStyleId>{5940675A-B579-460E-94D1-54222C63F5DA}</a:tableStyleId>
              </a:tblPr>
              <a:tblGrid>
                <a:gridCol w="8229600">
                  <a:extLst>
                    <a:ext uri="{9D8B030D-6E8A-4147-A177-3AD203B41FA5}">
                      <a16:colId xmlns:a16="http://schemas.microsoft.com/office/drawing/2014/main" val="1126578025"/>
                    </a:ext>
                  </a:extLst>
                </a:gridCol>
              </a:tblGrid>
              <a:tr h="370840">
                <a:tc>
                  <a:txBody>
                    <a:bodyPr/>
                    <a:lstStyle/>
                    <a:p>
                      <a:r>
                        <a:rPr lang="en-US" sz="2000" dirty="0"/>
                        <a:t>#Ridge regression</a:t>
                      </a:r>
                    </a:p>
                    <a:p>
                      <a:r>
                        <a:rPr lang="en-US" sz="2000" dirty="0" err="1"/>
                        <a:t>testResults$Ridge</a:t>
                      </a:r>
                      <a:r>
                        <a:rPr lang="en-US" sz="2000" dirty="0"/>
                        <a:t> &lt;- predict(</a:t>
                      </a:r>
                      <a:r>
                        <a:rPr lang="en-US" sz="2000" dirty="0" err="1"/>
                        <a:t>ridgeTune</a:t>
                      </a:r>
                      <a:r>
                        <a:rPr lang="en-US" sz="2000" dirty="0"/>
                        <a:t>, </a:t>
                      </a:r>
                      <a:r>
                        <a:rPr lang="en-US" sz="2000" dirty="0" err="1"/>
                        <a:t>solTestXtrans</a:t>
                      </a:r>
                      <a:r>
                        <a:rPr lang="en-US" sz="2000" dirty="0"/>
                        <a:t>)</a:t>
                      </a:r>
                    </a:p>
                    <a:p>
                      <a:r>
                        <a:rPr lang="en-US" sz="2000" dirty="0"/>
                        <a:t>R2[4] = </a:t>
                      </a:r>
                      <a:r>
                        <a:rPr lang="en-US" sz="2000" dirty="0" err="1"/>
                        <a:t>cor</a:t>
                      </a:r>
                      <a:r>
                        <a:rPr lang="en-US" sz="2000" dirty="0"/>
                        <a:t>(</a:t>
                      </a:r>
                      <a:r>
                        <a:rPr lang="en-US" sz="2000" dirty="0" err="1"/>
                        <a:t>testResults$Ridge</a:t>
                      </a:r>
                      <a:r>
                        <a:rPr lang="en-US" sz="2000" dirty="0"/>
                        <a:t>, </a:t>
                      </a:r>
                      <a:r>
                        <a:rPr lang="en-US" sz="2000" dirty="0" err="1"/>
                        <a:t>solTestY</a:t>
                      </a:r>
                      <a:r>
                        <a:rPr lang="en-US" sz="2000" dirty="0"/>
                        <a:t>)^2</a:t>
                      </a:r>
                    </a:p>
                    <a:p>
                      <a:r>
                        <a:rPr lang="en-US" sz="2000" dirty="0"/>
                        <a:t>RMSE[4] = sqrt(mean((</a:t>
                      </a:r>
                      <a:r>
                        <a:rPr lang="en-US" sz="2000" dirty="0" err="1"/>
                        <a:t>testResults$Ridge</a:t>
                      </a:r>
                      <a:r>
                        <a:rPr lang="en-US" sz="2000" dirty="0"/>
                        <a:t> - </a:t>
                      </a:r>
                      <a:r>
                        <a:rPr lang="en-US" sz="2000" dirty="0" err="1"/>
                        <a:t>solTestY</a:t>
                      </a:r>
                      <a:r>
                        <a:rPr lang="en-US" sz="2000" dirty="0"/>
                        <a:t>)^2))</a:t>
                      </a:r>
                    </a:p>
                    <a:p>
                      <a:r>
                        <a:rPr lang="en-US" sz="2000" dirty="0"/>
                        <a:t>MAE[4] = mean(abs(</a:t>
                      </a:r>
                      <a:r>
                        <a:rPr lang="en-US" sz="2000" dirty="0" err="1"/>
                        <a:t>testResults$Ridge</a:t>
                      </a:r>
                      <a:r>
                        <a:rPr lang="en-US" sz="2000" dirty="0"/>
                        <a:t> - </a:t>
                      </a:r>
                      <a:r>
                        <a:rPr lang="en-US" sz="2000" dirty="0" err="1"/>
                        <a:t>solTestY</a:t>
                      </a:r>
                      <a:r>
                        <a:rPr lang="en-US" sz="2000" dirty="0"/>
                        <a:t>))</a:t>
                      </a:r>
                    </a:p>
                    <a:p>
                      <a:endParaRPr lang="en-US" sz="2000" dirty="0"/>
                    </a:p>
                    <a:p>
                      <a:r>
                        <a:rPr lang="en-US" sz="2000" dirty="0"/>
                        <a:t>#ENET regression</a:t>
                      </a:r>
                    </a:p>
                    <a:p>
                      <a:r>
                        <a:rPr lang="en-US" sz="2000" dirty="0" err="1"/>
                        <a:t>testResults$ENET</a:t>
                      </a:r>
                      <a:r>
                        <a:rPr lang="en-US" sz="2000" dirty="0"/>
                        <a:t> &lt;- predict(</a:t>
                      </a:r>
                      <a:r>
                        <a:rPr lang="en-US" sz="2000" dirty="0" err="1"/>
                        <a:t>enetTune</a:t>
                      </a:r>
                      <a:r>
                        <a:rPr lang="en-US" sz="2000" dirty="0"/>
                        <a:t>, </a:t>
                      </a:r>
                      <a:r>
                        <a:rPr lang="en-US" sz="2000" dirty="0" err="1"/>
                        <a:t>solTestXtrans</a:t>
                      </a:r>
                      <a:r>
                        <a:rPr lang="en-US" sz="2000" dirty="0"/>
                        <a:t>)</a:t>
                      </a:r>
                    </a:p>
                    <a:p>
                      <a:r>
                        <a:rPr lang="en-US" sz="2000" dirty="0"/>
                        <a:t>R2[5] = </a:t>
                      </a:r>
                      <a:r>
                        <a:rPr lang="en-US" sz="2000" dirty="0" err="1"/>
                        <a:t>cor</a:t>
                      </a:r>
                      <a:r>
                        <a:rPr lang="en-US" sz="2000" dirty="0"/>
                        <a:t>(</a:t>
                      </a:r>
                      <a:r>
                        <a:rPr lang="en-US" sz="2000" dirty="0" err="1"/>
                        <a:t>testResults$ENET</a:t>
                      </a:r>
                      <a:r>
                        <a:rPr lang="en-US" sz="2000" dirty="0"/>
                        <a:t>, </a:t>
                      </a:r>
                      <a:r>
                        <a:rPr lang="en-US" sz="2000" dirty="0" err="1"/>
                        <a:t>solTestY</a:t>
                      </a:r>
                      <a:r>
                        <a:rPr lang="en-US" sz="2000" dirty="0"/>
                        <a:t>)^2</a:t>
                      </a:r>
                    </a:p>
                    <a:p>
                      <a:r>
                        <a:rPr lang="en-US" sz="2000" dirty="0"/>
                        <a:t>RMSE[5] = sqrt(mean((</a:t>
                      </a:r>
                      <a:r>
                        <a:rPr lang="en-US" sz="2000" dirty="0" err="1"/>
                        <a:t>testResults$ENET</a:t>
                      </a:r>
                      <a:r>
                        <a:rPr lang="en-US" sz="2000" dirty="0"/>
                        <a:t> - </a:t>
                      </a:r>
                      <a:r>
                        <a:rPr lang="en-US" sz="2000" dirty="0" err="1"/>
                        <a:t>solTestY</a:t>
                      </a:r>
                      <a:r>
                        <a:rPr lang="en-US" sz="2000" dirty="0"/>
                        <a:t>)^2))</a:t>
                      </a:r>
                    </a:p>
                    <a:p>
                      <a:r>
                        <a:rPr lang="en-US" sz="2000" dirty="0"/>
                        <a:t>MAE[5] = mean(abs(</a:t>
                      </a:r>
                      <a:r>
                        <a:rPr lang="en-US" sz="2000" dirty="0" err="1"/>
                        <a:t>testResults$ENET</a:t>
                      </a:r>
                      <a:r>
                        <a:rPr lang="en-US" sz="2000" dirty="0"/>
                        <a:t> - </a:t>
                      </a:r>
                      <a:r>
                        <a:rPr lang="en-US" sz="2000" dirty="0" err="1"/>
                        <a:t>solTestY</a:t>
                      </a:r>
                      <a:r>
                        <a:rPr lang="en-US" sz="2000" dirty="0"/>
                        <a:t>))</a:t>
                      </a:r>
                    </a:p>
                    <a:p>
                      <a:endParaRPr lang="en-US" sz="2000" dirty="0"/>
                    </a:p>
                    <a:p>
                      <a:r>
                        <a:rPr lang="en-US" sz="2000" dirty="0"/>
                        <a:t>results = </a:t>
                      </a:r>
                      <a:r>
                        <a:rPr lang="en-US" sz="2000" dirty="0" err="1"/>
                        <a:t>cbind</a:t>
                      </a:r>
                      <a:r>
                        <a:rPr lang="en-US" sz="2000" dirty="0"/>
                        <a:t>(R2, RMSE, MAE)</a:t>
                      </a:r>
                    </a:p>
                    <a:p>
                      <a:r>
                        <a:rPr lang="en-US" sz="2000" dirty="0" err="1"/>
                        <a:t>row.names</a:t>
                      </a:r>
                      <a:r>
                        <a:rPr lang="en-US" sz="2000" dirty="0"/>
                        <a:t>(results) = c("LRM", "PCR", "PLS", "Ridge", "ENET")</a:t>
                      </a:r>
                    </a:p>
                    <a:p>
                      <a:r>
                        <a:rPr lang="en-US" sz="2000" dirty="0"/>
                        <a:t>results</a:t>
                      </a:r>
                    </a:p>
                  </a:txBody>
                  <a:tcPr/>
                </a:tc>
                <a:extLst>
                  <a:ext uri="{0D108BD9-81ED-4DB2-BD59-A6C34878D82A}">
                    <a16:rowId xmlns:a16="http://schemas.microsoft.com/office/drawing/2014/main" val="4159158943"/>
                  </a:ext>
                </a:extLst>
              </a:tr>
            </a:tbl>
          </a:graphicData>
        </a:graphic>
      </p:graphicFrame>
    </p:spTree>
    <p:extLst>
      <p:ext uri="{BB962C8B-B14F-4D97-AF65-F5344CB8AC3E}">
        <p14:creationId xmlns:p14="http://schemas.microsoft.com/office/powerpoint/2010/main" val="407794251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Model comparison results </a:t>
            </a:r>
          </a:p>
        </p:txBody>
      </p:sp>
      <p:sp>
        <p:nvSpPr>
          <p:cNvPr id="9" name="Slide Number Placeholder 8"/>
          <p:cNvSpPr>
            <a:spLocks noGrp="1"/>
          </p:cNvSpPr>
          <p:nvPr>
            <p:ph type="sldNum" sz="quarter" idx="12"/>
          </p:nvPr>
        </p:nvSpPr>
        <p:spPr/>
        <p:txBody>
          <a:bodyPr/>
          <a:lstStyle/>
          <a:p>
            <a:fld id="{E4FFCA10-EE3F-AF4E-9EA4-E5CA2D91A1E4}" type="slidenum">
              <a:rPr lang="en-US" smtClean="0"/>
              <a:t>96</a:t>
            </a:fld>
            <a:endParaRPr lang="en-US" dirty="0"/>
          </a:p>
        </p:txBody>
      </p:sp>
      <p:graphicFrame>
        <p:nvGraphicFramePr>
          <p:cNvPr id="6" name="Table 4">
            <a:extLst>
              <a:ext uri="{FF2B5EF4-FFF2-40B4-BE49-F238E27FC236}">
                <a16:creationId xmlns:a16="http://schemas.microsoft.com/office/drawing/2014/main" id="{5757A0C3-2ED6-5C1A-20C3-18115EA96BE3}"/>
              </a:ext>
            </a:extLst>
          </p:cNvPr>
          <p:cNvGraphicFramePr>
            <a:graphicFrameLocks noGrp="1"/>
          </p:cNvGraphicFramePr>
          <p:nvPr>
            <p:extLst>
              <p:ext uri="{D42A27DB-BD31-4B8C-83A1-F6EECF244321}">
                <p14:modId xmlns:p14="http://schemas.microsoft.com/office/powerpoint/2010/main" val="3548667762"/>
              </p:ext>
            </p:extLst>
          </p:nvPr>
        </p:nvGraphicFramePr>
        <p:xfrm>
          <a:off x="312928" y="1542626"/>
          <a:ext cx="9070196" cy="2011680"/>
        </p:xfrm>
        <a:graphic>
          <a:graphicData uri="http://schemas.openxmlformats.org/drawingml/2006/table">
            <a:tbl>
              <a:tblPr firstRow="1" bandRow="1">
                <a:tableStyleId>{5940675A-B579-460E-94D1-54222C63F5DA}</a:tableStyleId>
              </a:tblPr>
              <a:tblGrid>
                <a:gridCol w="9070196">
                  <a:extLst>
                    <a:ext uri="{9D8B030D-6E8A-4147-A177-3AD203B41FA5}">
                      <a16:colId xmlns:a16="http://schemas.microsoft.com/office/drawing/2014/main" val="2156842270"/>
                    </a:ext>
                  </a:extLst>
                </a:gridCol>
              </a:tblGrid>
              <a:tr h="370840">
                <a:tc>
                  <a:txBody>
                    <a:bodyPr/>
                    <a:lstStyle/>
                    <a:p>
                      <a:r>
                        <a:rPr lang="en-US" dirty="0">
                          <a:solidFill>
                            <a:srgbClr val="FF0000"/>
                          </a:solidFill>
                        </a:rPr>
                        <a:t>&gt; results</a:t>
                      </a:r>
                    </a:p>
                    <a:p>
                      <a:r>
                        <a:rPr lang="en-US" dirty="0">
                          <a:solidFill>
                            <a:srgbClr val="00B0F0"/>
                          </a:solidFill>
                        </a:rPr>
                        <a:t>             R2      RMSE       MAE</a:t>
                      </a:r>
                    </a:p>
                    <a:p>
                      <a:r>
                        <a:rPr lang="en-US" dirty="0">
                          <a:solidFill>
                            <a:srgbClr val="00B0F0"/>
                          </a:solidFill>
                        </a:rPr>
                        <a:t>LRM   0.8722236 0.7455802 0.5497605</a:t>
                      </a:r>
                    </a:p>
                    <a:p>
                      <a:r>
                        <a:rPr lang="en-US" dirty="0">
                          <a:solidFill>
                            <a:srgbClr val="00B0F0"/>
                          </a:solidFill>
                        </a:rPr>
                        <a:t>PCR     0.8551094 0.7920149 0.6030362</a:t>
                      </a:r>
                    </a:p>
                    <a:p>
                      <a:r>
                        <a:rPr lang="en-US" dirty="0">
                          <a:solidFill>
                            <a:srgbClr val="00B0F0"/>
                          </a:solidFill>
                        </a:rPr>
                        <a:t>PLS     0.8805903 0.7192161 0.5401932</a:t>
                      </a:r>
                    </a:p>
                    <a:p>
                      <a:r>
                        <a:rPr lang="en-US" dirty="0">
                          <a:solidFill>
                            <a:srgbClr val="00B0F0"/>
                          </a:solidFill>
                        </a:rPr>
                        <a:t>Ridge 0.8801309 0.7215616 0.5369285</a:t>
                      </a:r>
                    </a:p>
                    <a:p>
                      <a:r>
                        <a:rPr lang="en-US" dirty="0">
                          <a:solidFill>
                            <a:srgbClr val="00B0F0"/>
                          </a:solidFill>
                        </a:rPr>
                        <a:t>ENET  0.8841315 0.7072226 0.5300267</a:t>
                      </a:r>
                    </a:p>
                  </a:txBody>
                  <a:tcPr/>
                </a:tc>
                <a:extLst>
                  <a:ext uri="{0D108BD9-81ED-4DB2-BD59-A6C34878D82A}">
                    <a16:rowId xmlns:a16="http://schemas.microsoft.com/office/drawing/2014/main" val="3070809706"/>
                  </a:ext>
                </a:extLst>
              </a:tr>
            </a:tbl>
          </a:graphicData>
        </a:graphic>
      </p:graphicFrame>
    </p:spTree>
    <p:extLst>
      <p:ext uri="{BB962C8B-B14F-4D97-AF65-F5344CB8AC3E}">
        <p14:creationId xmlns:p14="http://schemas.microsoft.com/office/powerpoint/2010/main" val="99169425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9761F-3671-6CDC-F223-716EE1933E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2B33AC-6B59-A46D-CF83-38A183D751EC}"/>
              </a:ext>
            </a:extLst>
          </p:cNvPr>
          <p:cNvSpPr>
            <a:spLocks noGrp="1"/>
          </p:cNvSpPr>
          <p:nvPr>
            <p:ph idx="1"/>
          </p:nvPr>
        </p:nvSpPr>
        <p:spPr>
          <a:xfrm>
            <a:off x="0" y="4315968"/>
            <a:ext cx="12192000" cy="1750876"/>
          </a:xfrm>
        </p:spPr>
        <p:txBody>
          <a:bodyPr/>
          <a:lstStyle/>
          <a:p>
            <a:r>
              <a:rPr lang="en-US" dirty="0"/>
              <a:t>Who is </a:t>
            </a:r>
            <a:r>
              <a:rPr lang="en-US"/>
              <a:t>the winner?</a:t>
            </a:r>
            <a:endParaRPr lang="en-US" dirty="0"/>
          </a:p>
        </p:txBody>
      </p:sp>
      <p:graphicFrame>
        <p:nvGraphicFramePr>
          <p:cNvPr id="4" name="Table 4">
            <a:extLst>
              <a:ext uri="{FF2B5EF4-FFF2-40B4-BE49-F238E27FC236}">
                <a16:creationId xmlns:a16="http://schemas.microsoft.com/office/drawing/2014/main" id="{BFC82654-4E40-910E-C206-345790F2F5B7}"/>
              </a:ext>
            </a:extLst>
          </p:cNvPr>
          <p:cNvGraphicFramePr>
            <a:graphicFrameLocks noGrp="1"/>
          </p:cNvGraphicFramePr>
          <p:nvPr>
            <p:extLst>
              <p:ext uri="{D42A27DB-BD31-4B8C-83A1-F6EECF244321}">
                <p14:modId xmlns:p14="http://schemas.microsoft.com/office/powerpoint/2010/main" val="3618651238"/>
              </p:ext>
            </p:extLst>
          </p:nvPr>
        </p:nvGraphicFramePr>
        <p:xfrm>
          <a:off x="312928" y="1542626"/>
          <a:ext cx="9070196" cy="2011680"/>
        </p:xfrm>
        <a:graphic>
          <a:graphicData uri="http://schemas.openxmlformats.org/drawingml/2006/table">
            <a:tbl>
              <a:tblPr firstRow="1" bandRow="1">
                <a:tableStyleId>{5940675A-B579-460E-94D1-54222C63F5DA}</a:tableStyleId>
              </a:tblPr>
              <a:tblGrid>
                <a:gridCol w="9070196">
                  <a:extLst>
                    <a:ext uri="{9D8B030D-6E8A-4147-A177-3AD203B41FA5}">
                      <a16:colId xmlns:a16="http://schemas.microsoft.com/office/drawing/2014/main" val="2156842270"/>
                    </a:ext>
                  </a:extLst>
                </a:gridCol>
              </a:tblGrid>
              <a:tr h="370840">
                <a:tc>
                  <a:txBody>
                    <a:bodyPr/>
                    <a:lstStyle/>
                    <a:p>
                      <a:r>
                        <a:rPr lang="en-US" dirty="0">
                          <a:solidFill>
                            <a:srgbClr val="FF0000"/>
                          </a:solidFill>
                        </a:rPr>
                        <a:t>&gt; results</a:t>
                      </a:r>
                    </a:p>
                    <a:p>
                      <a:r>
                        <a:rPr lang="en-US" dirty="0">
                          <a:solidFill>
                            <a:srgbClr val="00B0F0"/>
                          </a:solidFill>
                        </a:rPr>
                        <a:t>             R2      RMSE       MAE</a:t>
                      </a:r>
                    </a:p>
                    <a:p>
                      <a:r>
                        <a:rPr lang="en-US" dirty="0">
                          <a:solidFill>
                            <a:srgbClr val="00B0F0"/>
                          </a:solidFill>
                        </a:rPr>
                        <a:t>LRM   0.8722236 0.7455802 0.5497605</a:t>
                      </a:r>
                    </a:p>
                    <a:p>
                      <a:r>
                        <a:rPr lang="en-US" dirty="0">
                          <a:solidFill>
                            <a:srgbClr val="00B0F0"/>
                          </a:solidFill>
                        </a:rPr>
                        <a:t>PCR    0.8551094 0.7920149 0.6030362</a:t>
                      </a:r>
                    </a:p>
                    <a:p>
                      <a:r>
                        <a:rPr lang="en-US" dirty="0">
                          <a:solidFill>
                            <a:srgbClr val="00B0F0"/>
                          </a:solidFill>
                        </a:rPr>
                        <a:t>PLS     0.8805903 0.7192161 0.5401932</a:t>
                      </a:r>
                    </a:p>
                    <a:p>
                      <a:r>
                        <a:rPr lang="en-US" dirty="0">
                          <a:solidFill>
                            <a:srgbClr val="00B0F0"/>
                          </a:solidFill>
                        </a:rPr>
                        <a:t>Ridge 0.8801309 0.7215616 0.5369285</a:t>
                      </a:r>
                    </a:p>
                    <a:p>
                      <a:r>
                        <a:rPr lang="en-US" dirty="0">
                          <a:solidFill>
                            <a:srgbClr val="00B0F0"/>
                          </a:solidFill>
                        </a:rPr>
                        <a:t>ENET  0.8841315 0.7072226 0.5300267</a:t>
                      </a:r>
                    </a:p>
                  </a:txBody>
                  <a:tcPr/>
                </a:tc>
                <a:extLst>
                  <a:ext uri="{0D108BD9-81ED-4DB2-BD59-A6C34878D82A}">
                    <a16:rowId xmlns:a16="http://schemas.microsoft.com/office/drawing/2014/main" val="3070809706"/>
                  </a:ext>
                </a:extLst>
              </a:tr>
            </a:tbl>
          </a:graphicData>
        </a:graphic>
      </p:graphicFrame>
    </p:spTree>
    <p:extLst>
      <p:ext uri="{BB962C8B-B14F-4D97-AF65-F5344CB8AC3E}">
        <p14:creationId xmlns:p14="http://schemas.microsoft.com/office/powerpoint/2010/main" val="371536697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R </a:t>
            </a:r>
          </a:p>
        </p:txBody>
      </p:sp>
      <p:sp>
        <p:nvSpPr>
          <p:cNvPr id="3" name="Content Placeholder 2"/>
          <p:cNvSpPr>
            <a:spLocks noGrp="1"/>
          </p:cNvSpPr>
          <p:nvPr>
            <p:ph idx="1"/>
          </p:nvPr>
        </p:nvSpPr>
        <p:spPr>
          <a:xfrm>
            <a:off x="5073162" y="3177120"/>
            <a:ext cx="3874477" cy="952390"/>
          </a:xfrm>
        </p:spPr>
        <p:txBody>
          <a:bodyPr>
            <a:normAutofit/>
          </a:bodyPr>
          <a:lstStyle/>
          <a:p>
            <a:pPr marL="0" indent="0">
              <a:buNone/>
            </a:pPr>
            <a:r>
              <a:rPr lang="en-US" sz="6000" dirty="0"/>
              <a:t>Exercise 3</a:t>
            </a:r>
          </a:p>
        </p:txBody>
      </p:sp>
      <p:sp>
        <p:nvSpPr>
          <p:cNvPr id="5" name="Slide Number Placeholder 4"/>
          <p:cNvSpPr>
            <a:spLocks noGrp="1"/>
          </p:cNvSpPr>
          <p:nvPr>
            <p:ph type="sldNum" sz="quarter" idx="12"/>
          </p:nvPr>
        </p:nvSpPr>
        <p:spPr/>
        <p:txBody>
          <a:bodyPr/>
          <a:lstStyle/>
          <a:p>
            <a:fld id="{E4FFCA10-EE3F-AF4E-9EA4-E5CA2D91A1E4}" type="slidenum">
              <a:rPr lang="en-US" smtClean="0"/>
              <a:t>98</a:t>
            </a:fld>
            <a:endParaRPr lang="en-US"/>
          </a:p>
        </p:txBody>
      </p:sp>
      <p:pic>
        <p:nvPicPr>
          <p:cNvPr id="6" name="Picture 1" descr="IconExerciseArrow"/>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2635913" y="2910365"/>
            <a:ext cx="20447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1466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13657</TotalTime>
  <Words>5562</Words>
  <Application>Microsoft Office PowerPoint</Application>
  <PresentationFormat>Widescreen</PresentationFormat>
  <Paragraphs>754</Paragraphs>
  <Slides>98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98</vt:i4>
      </vt:variant>
    </vt:vector>
  </HeadingPairs>
  <TitlesOfParts>
    <vt:vector size="103" baseType="lpstr">
      <vt:lpstr>Arial</vt:lpstr>
      <vt:lpstr>Calibri</vt:lpstr>
      <vt:lpstr>Calibri Light</vt:lpstr>
      <vt:lpstr>Cambria Math</vt:lpstr>
      <vt:lpstr>Office Theme</vt:lpstr>
      <vt:lpstr>Predictive Modeling </vt:lpstr>
      <vt:lpstr>Overview</vt:lpstr>
      <vt:lpstr>Linear Regression and Its Cousins</vt:lpstr>
      <vt:lpstr>A motivating example about solubility data</vt:lpstr>
      <vt:lpstr>A motivating example about solubility data</vt:lpstr>
      <vt:lpstr>A motivating example about solubility data</vt:lpstr>
      <vt:lpstr>A motivating example about solubility data</vt:lpstr>
      <vt:lpstr>Data Pre-processing</vt:lpstr>
      <vt:lpstr>Data pre-processing </vt:lpstr>
      <vt:lpstr>Correlations between descriptors</vt:lpstr>
      <vt:lpstr>Correlation test between descriptors</vt:lpstr>
      <vt:lpstr>Scatter plot</vt:lpstr>
      <vt:lpstr>Scatter plot</vt:lpstr>
      <vt:lpstr>Correlations between descriptors </vt:lpstr>
      <vt:lpstr>Correlations between descriptors </vt:lpstr>
      <vt:lpstr>Correlations between descriptors </vt:lpstr>
      <vt:lpstr>Correlations between descriptors </vt:lpstr>
      <vt:lpstr>Correlations between descriptors </vt:lpstr>
      <vt:lpstr>Correlations between descriptors </vt:lpstr>
      <vt:lpstr>Near zero variance predictors </vt:lpstr>
      <vt:lpstr>Skewness and Box-Cox transformation </vt:lpstr>
      <vt:lpstr>Skewness</vt:lpstr>
      <vt:lpstr>Box-Cox transformation </vt:lpstr>
      <vt:lpstr>Model building </vt:lpstr>
      <vt:lpstr>Linear regression models </vt:lpstr>
      <vt:lpstr>Linear regression model in a matrix form</vt:lpstr>
      <vt:lpstr>Ordinary least squares estimates (OLS)</vt:lpstr>
      <vt:lpstr>Measures of fit: R2 Statistic</vt:lpstr>
      <vt:lpstr>Remarks on OLS</vt:lpstr>
      <vt:lpstr>Potential problems</vt:lpstr>
      <vt:lpstr>p &gt; n and/or collinearity</vt:lpstr>
      <vt:lpstr>Non-linearity of the data</vt:lpstr>
      <vt:lpstr>Correlation of error terms</vt:lpstr>
      <vt:lpstr>Non-constant variance of error terms</vt:lpstr>
      <vt:lpstr>Outliers</vt:lpstr>
      <vt:lpstr>High-leverage points (influential points)</vt:lpstr>
      <vt:lpstr>Conclusions </vt:lpstr>
      <vt:lpstr>Prediction accuracy</vt:lpstr>
      <vt:lpstr>Model interpretability</vt:lpstr>
      <vt:lpstr>Alternatives to least squares</vt:lpstr>
      <vt:lpstr>Model building </vt:lpstr>
      <vt:lpstr>Dimension reduction methods</vt:lpstr>
      <vt:lpstr>Dimension reduction methods</vt:lpstr>
      <vt:lpstr>Principal components regression (PCR)</vt:lpstr>
      <vt:lpstr>Application to PCR</vt:lpstr>
      <vt:lpstr>Potential problems of PCR</vt:lpstr>
      <vt:lpstr>Example</vt:lpstr>
      <vt:lpstr>Partial least squares (PLS)</vt:lpstr>
      <vt:lpstr>A diagram depicting the structure of a PLS model</vt:lpstr>
      <vt:lpstr>Example (cont’s)</vt:lpstr>
      <vt:lpstr>PCR vs. PLS</vt:lpstr>
      <vt:lpstr>Model building </vt:lpstr>
      <vt:lpstr>Ridge regression</vt:lpstr>
      <vt:lpstr>Ridge regression</vt:lpstr>
      <vt:lpstr>Cross-validation for λ</vt:lpstr>
      <vt:lpstr>Ridge regression for solubility data</vt:lpstr>
      <vt:lpstr>Ridge regression for solubility data</vt:lpstr>
      <vt:lpstr>Ridge regression vs. OLS</vt:lpstr>
      <vt:lpstr>The Lasso</vt:lpstr>
      <vt:lpstr>Lasso regression for solubility data</vt:lpstr>
      <vt:lpstr>Ridge regression for solubility data</vt:lpstr>
      <vt:lpstr>Why can lasso do variable selection?</vt:lpstr>
      <vt:lpstr>Lasso vs. ridge regression</vt:lpstr>
      <vt:lpstr>Elastic net</vt:lpstr>
      <vt:lpstr>R demonstrations for solubility data </vt:lpstr>
      <vt:lpstr>Call required packages and access the data</vt:lpstr>
      <vt:lpstr>Data Information </vt:lpstr>
      <vt:lpstr>Create a control function </vt:lpstr>
      <vt:lpstr>R demonstrations for solubility data </vt:lpstr>
      <vt:lpstr>Linear regression </vt:lpstr>
      <vt:lpstr>Linear regression </vt:lpstr>
      <vt:lpstr>Linear regression with data preprocessing </vt:lpstr>
      <vt:lpstr>R demonstrations for solubility data </vt:lpstr>
      <vt:lpstr>Partial Least Squares (PLS)</vt:lpstr>
      <vt:lpstr>PLS</vt:lpstr>
      <vt:lpstr>Plot of tuning parameter for PLS</vt:lpstr>
      <vt:lpstr>Principal component regression (PCR) </vt:lpstr>
      <vt:lpstr>PCR</vt:lpstr>
      <vt:lpstr>Plot of tuning parameter for PCR</vt:lpstr>
      <vt:lpstr>Plots of two tuning parameters</vt:lpstr>
      <vt:lpstr>Plots of two tuning parameters</vt:lpstr>
      <vt:lpstr>Predictor importance for the PLS models </vt:lpstr>
      <vt:lpstr>Predictor importance for the PLS models </vt:lpstr>
      <vt:lpstr>R demonstrations for solubility data </vt:lpstr>
      <vt:lpstr>Ridge regression </vt:lpstr>
      <vt:lpstr>Ridge regression </vt:lpstr>
      <vt:lpstr>Ridge regression </vt:lpstr>
      <vt:lpstr>Ridge regression </vt:lpstr>
      <vt:lpstr>The ENET regression</vt:lpstr>
      <vt:lpstr>The ENET regression</vt:lpstr>
      <vt:lpstr>The ENET regression</vt:lpstr>
      <vt:lpstr>The ENET regression</vt:lpstr>
      <vt:lpstr>R demonstrations for solubility data </vt:lpstr>
      <vt:lpstr>Model comparisons</vt:lpstr>
      <vt:lpstr>Which model has the best predictive ability?</vt:lpstr>
      <vt:lpstr>Model comparison results </vt:lpstr>
      <vt:lpstr>PowerPoint Presentation</vt:lpstr>
      <vt:lpstr>Introduction to R </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BB</dc:creator>
  <cp:lastModifiedBy>Min Wang</cp:lastModifiedBy>
  <cp:revision>228</cp:revision>
  <dcterms:created xsi:type="dcterms:W3CDTF">2018-12-23T22:17:12Z</dcterms:created>
  <dcterms:modified xsi:type="dcterms:W3CDTF">2022-06-15T04:28:24Z</dcterms:modified>
</cp:coreProperties>
</file>