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261" r:id="rId5"/>
    <p:sldId id="388" r:id="rId6"/>
    <p:sldId id="400" r:id="rId7"/>
    <p:sldId id="454" r:id="rId8"/>
    <p:sldId id="559" r:id="rId9"/>
    <p:sldId id="455" r:id="rId10"/>
    <p:sldId id="606" r:id="rId11"/>
    <p:sldId id="457" r:id="rId12"/>
    <p:sldId id="607" r:id="rId13"/>
    <p:sldId id="608" r:id="rId14"/>
    <p:sldId id="609" r:id="rId15"/>
    <p:sldId id="610" r:id="rId16"/>
    <p:sldId id="612" r:id="rId17"/>
    <p:sldId id="613" r:id="rId18"/>
    <p:sldId id="614" r:id="rId19"/>
    <p:sldId id="586" r:id="rId20"/>
    <p:sldId id="587" r:id="rId21"/>
    <p:sldId id="625" r:id="rId22"/>
    <p:sldId id="626" r:id="rId23"/>
    <p:sldId id="596" r:id="rId24"/>
    <p:sldId id="597" r:id="rId25"/>
    <p:sldId id="598" r:id="rId26"/>
    <p:sldId id="575" r:id="rId27"/>
    <p:sldId id="577" r:id="rId28"/>
    <p:sldId id="576" r:id="rId29"/>
    <p:sldId id="579" r:id="rId30"/>
    <p:sldId id="584" r:id="rId31"/>
    <p:sldId id="580" r:id="rId32"/>
    <p:sldId id="615" r:id="rId33"/>
    <p:sldId id="588" r:id="rId34"/>
    <p:sldId id="627" r:id="rId35"/>
    <p:sldId id="589" r:id="rId36"/>
    <p:sldId id="590" r:id="rId37"/>
    <p:sldId id="599" r:id="rId38"/>
    <p:sldId id="616" r:id="rId39"/>
    <p:sldId id="617" r:id="rId40"/>
    <p:sldId id="565" r:id="rId41"/>
    <p:sldId id="569" r:id="rId42"/>
    <p:sldId id="618" r:id="rId43"/>
    <p:sldId id="619" r:id="rId44"/>
    <p:sldId id="622" r:id="rId45"/>
    <p:sldId id="621" r:id="rId46"/>
    <p:sldId id="620" r:id="rId47"/>
    <p:sldId id="591" r:id="rId48"/>
    <p:sldId id="628" r:id="rId49"/>
    <p:sldId id="570" r:id="rId50"/>
    <p:sldId id="592" r:id="rId51"/>
    <p:sldId id="630" r:id="rId52"/>
    <p:sldId id="593" r:id="rId53"/>
    <p:sldId id="562" r:id="rId54"/>
    <p:sldId id="623" r:id="rId55"/>
    <p:sldId id="485" r:id="rId56"/>
    <p:sldId id="594" r:id="rId57"/>
    <p:sldId id="595" r:id="rId58"/>
    <p:sldId id="602" r:id="rId59"/>
    <p:sldId id="603" r:id="rId60"/>
    <p:sldId id="629" r:id="rId61"/>
    <p:sldId id="604" r:id="rId62"/>
    <p:sldId id="605" r:id="rId63"/>
    <p:sldId id="492" r:id="rId64"/>
  </p:sldIdLst>
  <p:sldSz cx="12192000" cy="6858000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51" autoAdjust="0"/>
  </p:normalViewPr>
  <p:slideViewPr>
    <p:cSldViewPr snapToGrid="0">
      <p:cViewPr varScale="1">
        <p:scale>
          <a:sx n="105" d="100"/>
          <a:sy n="105" d="100"/>
        </p:scale>
        <p:origin x="78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AEDE55-497F-49C0-9011-4442D8F68023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AB9F45-B757-4416-B431-2805100E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7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9926"/>
            <a:ext cx="12192000" cy="753358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377"/>
            <a:ext cx="12192000" cy="45274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2941" y="6078053"/>
            <a:ext cx="4114800" cy="365125"/>
          </a:xfrm>
        </p:spPr>
        <p:txBody>
          <a:bodyPr/>
          <a:lstStyle/>
          <a:p>
            <a:r>
              <a:rPr lang="en-US" altLang="zh-CN" dirty="0"/>
              <a:t>DA 6223 Data Analytics Tools &amp; Techniques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066844"/>
            <a:ext cx="2743200" cy="365125"/>
          </a:xfrm>
        </p:spPr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0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1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5D89-7315-4131-8F08-3F2562257FCB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Predictive Modeling</a:t>
            </a:r>
            <a:b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Chapter 7: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Nonlinear Regression Models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STA 6543</a:t>
            </a: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The University of Texas at San Antonio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3BCAF86-D222-4EBF-DCC5-9D6AABAA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DB2D-8E54-8ABF-5AA9-FF92F682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A701-9E43-707D-7CBB-874F10A3D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l-GR" dirty="0"/>
              <a:t>β</a:t>
            </a:r>
            <a:r>
              <a:rPr lang="en-US" dirty="0"/>
              <a:t> coefficients are similar to regression coefficients; coefficient</a:t>
            </a:r>
            <a:r>
              <a:rPr lang="en-US" i="1" dirty="0"/>
              <a:t> </a:t>
            </a:r>
            <a:r>
              <a:rPr lang="el-GR" dirty="0"/>
              <a:t>β</a:t>
            </a:r>
            <a:r>
              <a:rPr lang="en-US" i="1" baseline="-25000" dirty="0"/>
              <a:t>jk</a:t>
            </a:r>
            <a:r>
              <a:rPr lang="en-US" i="1" dirty="0"/>
              <a:t> </a:t>
            </a:r>
            <a:r>
              <a:rPr lang="en-US" dirty="0"/>
              <a:t>is the effect of the </a:t>
            </a:r>
            <a:r>
              <a:rPr lang="en-US" i="1" dirty="0" err="1"/>
              <a:t>j</a:t>
            </a:r>
            <a:r>
              <a:rPr lang="en-US" dirty="0" err="1"/>
              <a:t>th</a:t>
            </a:r>
            <a:r>
              <a:rPr lang="en-US" dirty="0"/>
              <a:t> predictor on the</a:t>
            </a:r>
            <a:r>
              <a:rPr lang="en-US" i="1" dirty="0"/>
              <a:t> k</a:t>
            </a:r>
            <a:r>
              <a:rPr lang="en-US" dirty="0"/>
              <a:t>th</a:t>
            </a:r>
            <a:r>
              <a:rPr lang="en-US" i="1" dirty="0"/>
              <a:t> </a:t>
            </a:r>
            <a:r>
              <a:rPr lang="en-US" dirty="0"/>
              <a:t>hidden unit.</a:t>
            </a:r>
          </a:p>
          <a:p>
            <a:r>
              <a:rPr lang="en-US" dirty="0"/>
              <a:t>In general, there can be more than one hidden layers.</a:t>
            </a:r>
          </a:p>
          <a:p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256858AF-B678-32C2-89B2-D4CD6D50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6E649-A772-2A58-03C6-B65C86E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13" y="3005476"/>
            <a:ext cx="663032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26D2-6ABF-18C8-4086-55E902B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8C3CE-9751-F79E-EE5A-FF1FA179C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39377"/>
                <a:ext cx="12192000" cy="4916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Once the number of hidden units is defined, each unit must be related to the outcome. Another linear combination connects the hidden units to the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neural network model has unknown parameters, often called </a:t>
                </a:r>
                <a:r>
                  <a:rPr lang="en-US" i="1" dirty="0"/>
                  <a:t>weights</a:t>
                </a:r>
                <a:r>
                  <a:rPr lang="en-US" dirty="0"/>
                  <a:t>. Denote the complete set of weights by </a:t>
                </a:r>
                <a:r>
                  <a:rPr lang="el-GR" dirty="0"/>
                  <a:t>θ</a:t>
                </a:r>
                <a:r>
                  <a:rPr lang="en-US" dirty="0"/>
                  <a:t>, which consists of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=1,2,..,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8C3CE-9751-F79E-EE5A-FF1FA179C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39377"/>
                <a:ext cx="12192000" cy="4916287"/>
              </a:xfrm>
              <a:blipFill>
                <a:blip r:embed="rId2"/>
                <a:stretch>
                  <a:fillRect l="-1150" t="-2605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6FF94B0-045B-582E-205E-9407FCCB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C9E1-45A7-A8F2-E35A-F2C3E05D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67C5-7860-152C-0373-2124F5E5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type of network model and P predictors, there are a total of </a:t>
            </a:r>
            <a:r>
              <a:rPr lang="en-US" i="1" dirty="0"/>
              <a:t>H(P + 1)+H+1 </a:t>
            </a:r>
            <a:r>
              <a:rPr lang="en-US" dirty="0"/>
              <a:t>total parameters being estimated, which quickly becomes large as the number of predictors </a:t>
            </a:r>
            <a:r>
              <a:rPr lang="en-US" i="1" dirty="0"/>
              <a:t>P</a:t>
            </a:r>
            <a:r>
              <a:rPr lang="en-US" dirty="0"/>
              <a:t> increases.</a:t>
            </a:r>
          </a:p>
          <a:p>
            <a:r>
              <a:rPr lang="en-US" dirty="0"/>
              <a:t>For the solubility data, recall that there are </a:t>
            </a:r>
            <a:r>
              <a:rPr lang="en-US" i="1" dirty="0"/>
              <a:t>P = 228 </a:t>
            </a:r>
            <a:r>
              <a:rPr lang="en-US" dirty="0"/>
              <a:t>predictors. A neural network model with three hidden units (</a:t>
            </a:r>
            <a:r>
              <a:rPr lang="en-US" i="1" dirty="0"/>
              <a:t>H = 3</a:t>
            </a:r>
            <a:r>
              <a:rPr lang="en-US" dirty="0"/>
              <a:t>) would estimate 691 parameters while a model with five hidden units (</a:t>
            </a:r>
            <a:r>
              <a:rPr lang="en-US" i="1" dirty="0"/>
              <a:t>H = 5</a:t>
            </a:r>
            <a:r>
              <a:rPr lang="en-US" dirty="0"/>
              <a:t>) would have 1,151 coefficients, which is larger than the sample size </a:t>
            </a:r>
            <a:r>
              <a:rPr lang="en-US" i="1" dirty="0"/>
              <a:t>n = 951</a:t>
            </a:r>
            <a:r>
              <a:rPr lang="en-US" dirty="0"/>
              <a:t>.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90B51CE2-4223-CE0D-D94B-806D61D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BB09-8639-ADEE-E5C4-4E1C06E2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neural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C7549-0C10-2999-73CF-89B344F37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regression, we can use sum-of-squared errors as our measure of fit (K = 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Neural networks usually tend to </a:t>
                </a:r>
                <a:r>
                  <a:rPr lang="en-US" i="1" dirty="0"/>
                  <a:t>over-fit </a:t>
                </a:r>
                <a:r>
                  <a:rPr lang="en-US" dirty="0"/>
                  <a:t>the relationship between the predictors and the response due to the large number of regression coefficients.</a:t>
                </a:r>
              </a:p>
              <a:p>
                <a:r>
                  <a:rPr lang="en-US" dirty="0"/>
                  <a:t>A common approach to moderating over-fitting is to use </a:t>
                </a:r>
                <a:r>
                  <a:rPr lang="en-US" i="1" dirty="0"/>
                  <a:t>weight decay</a:t>
                </a:r>
                <a:r>
                  <a:rPr lang="en-US" dirty="0"/>
                  <a:t>, a penalization method to regularize the model similar to ridge regression discussed in Chapter 6.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C7549-0C10-2999-73CF-89B344F37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504" r="-350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DECFEDF-B78C-E98A-3DDF-416FA6B5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6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CF79-BAE8-C00C-5431-A6AB0805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neural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3D683-1C48-6389-0952-16B3BF158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Formally, the optimization produced would try to minimize an alternative version of the sum of the squared errors: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given </a:t>
                </a:r>
                <a:r>
                  <a:rPr lang="el-GR" dirty="0"/>
                  <a:t>λ</a:t>
                </a:r>
                <a:r>
                  <a:rPr lang="en-US" dirty="0"/>
                  <a:t> value. </a:t>
                </a:r>
              </a:p>
              <a:p>
                <a:r>
                  <a:rPr lang="en-US" dirty="0"/>
                  <a:t>As the regularization value </a:t>
                </a:r>
                <a:r>
                  <a:rPr lang="el-GR" dirty="0"/>
                  <a:t>λ </a:t>
                </a:r>
                <a:r>
                  <a:rPr lang="en-US" dirty="0"/>
                  <a:t>increases, the fitted model becomes more smooth and less likely to over-fit the training set.</a:t>
                </a:r>
              </a:p>
              <a:p>
                <a:r>
                  <a:rPr lang="en-US" dirty="0"/>
                  <a:t>In practice, reasonable values of λ range between 0 and 0.1.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F3D683-1C48-6389-0952-16B3BF158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0" t="-2830" r="-1400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24A537B-FBEA-DB7C-1C98-3CB25D51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05CC-070A-709A-7D17-D4D2C89A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DDFC-A222-5B59-4DD0-96CC63FF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3284"/>
            <a:ext cx="12655296" cy="50717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predictors should be </a:t>
            </a:r>
            <a:r>
              <a:rPr lang="en-US" i="1" dirty="0"/>
              <a:t>centered and scaled </a:t>
            </a:r>
            <a:r>
              <a:rPr lang="en-US" dirty="0"/>
              <a:t>prior to modeling.</a:t>
            </a:r>
          </a:p>
          <a:p>
            <a:r>
              <a:rPr lang="en-US" dirty="0"/>
              <a:t>These models are often </a:t>
            </a:r>
            <a:r>
              <a:rPr lang="en-US" i="1" dirty="0"/>
              <a:t>adversely</a:t>
            </a:r>
            <a:r>
              <a:rPr lang="en-US" dirty="0"/>
              <a:t> affected by </a:t>
            </a:r>
            <a:r>
              <a:rPr lang="en-US" i="1" dirty="0"/>
              <a:t>high correlation </a:t>
            </a:r>
            <a:r>
              <a:rPr lang="en-US" dirty="0"/>
              <a:t>among the predictor variables </a:t>
            </a:r>
          </a:p>
          <a:p>
            <a:pPr lvl="1"/>
            <a:r>
              <a:rPr lang="en-US" dirty="0"/>
              <a:t>Pre-filter the predictors to remove the predictors that are associated with high correlations. </a:t>
            </a:r>
          </a:p>
          <a:p>
            <a:pPr lvl="1"/>
            <a:r>
              <a:rPr lang="en-US" dirty="0"/>
              <a:t>Principal component analysis can be used prior to modeling to eliminate correlations </a:t>
            </a:r>
          </a:p>
          <a:p>
            <a:r>
              <a:rPr lang="en-US" dirty="0"/>
              <a:t>Due to a large number of unknown parameters, the fitted model finds parameter estimates that are locally optimal.</a:t>
            </a:r>
          </a:p>
          <a:p>
            <a:r>
              <a:rPr lang="en-US" dirty="0"/>
              <a:t>That is, different locally optimal solutions can produce models that are very different but have nearly equivalent performance.</a:t>
            </a:r>
          </a:p>
          <a:p>
            <a:r>
              <a:rPr lang="en-US" dirty="0"/>
              <a:t>To get stable prediction, </a:t>
            </a:r>
            <a:r>
              <a:rPr lang="en-US" i="1" dirty="0"/>
              <a:t>model averaging </a:t>
            </a:r>
            <a:r>
              <a:rPr lang="en-US" dirty="0"/>
              <a:t>based on several models from different starting values are suggested. 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740A1BCE-BAA6-C719-53B6-E4561088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7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737305"/>
              </p:ext>
            </p:extLst>
          </p:nvPr>
        </p:nvGraphicFramePr>
        <p:xfrm>
          <a:off x="161544" y="1527048"/>
          <a:ext cx="8229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26625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#Required packages</a:t>
                      </a:r>
                    </a:p>
                    <a:p>
                      <a:r>
                        <a:rPr lang="en-US" dirty="0"/>
                        <a:t>library(</a:t>
                      </a:r>
                      <a:r>
                        <a:rPr lang="en-US" dirty="0" err="1"/>
                        <a:t>AppliedPredictiveModeling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library(caret)</a:t>
                      </a:r>
                    </a:p>
                    <a:p>
                      <a:r>
                        <a:rPr lang="en-US" dirty="0"/>
                        <a:t>library(earth)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### Load the data</a:t>
                      </a:r>
                    </a:p>
                    <a:p>
                      <a:r>
                        <a:rPr lang="en-US" dirty="0"/>
                        <a:t>data(solubility)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### Create a control function that will be used across models. We</a:t>
                      </a:r>
                    </a:p>
                    <a:p>
                      <a:r>
                        <a:rPr lang="en-US" dirty="0"/>
                        <a:t>### create the fold assignments explicitly instead of relying on the</a:t>
                      </a:r>
                    </a:p>
                    <a:p>
                      <a:r>
                        <a:rPr lang="en-US" dirty="0"/>
                        <a:t>### random number seed being set to identical values.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r>
                        <a:rPr lang="en-US" dirty="0" err="1"/>
                        <a:t>indx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createFolds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solTrainY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returnTrain</a:t>
                      </a:r>
                      <a:r>
                        <a:rPr lang="en-US" dirty="0"/>
                        <a:t> = TRUE)</a:t>
                      </a:r>
                    </a:p>
                    <a:p>
                      <a:r>
                        <a:rPr lang="en-US" dirty="0"/>
                        <a:t>ctrl &lt;- </a:t>
                      </a:r>
                      <a:r>
                        <a:rPr lang="en-US" dirty="0" err="1"/>
                        <a:t>trainControl</a:t>
                      </a:r>
                      <a:r>
                        <a:rPr lang="en-US" dirty="0"/>
                        <a:t>(method = "cv", index = </a:t>
                      </a:r>
                      <a:r>
                        <a:rPr lang="en-US" dirty="0" err="1"/>
                        <a:t>indx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657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codes for neural networks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0421"/>
              </p:ext>
            </p:extLst>
          </p:nvPr>
        </p:nvGraphicFramePr>
        <p:xfrm>
          <a:off x="314531" y="1423284"/>
          <a:ext cx="82296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26625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### Neural Networks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#Create a grid for tuning parameters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nnetGrid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expand.grid</a:t>
                      </a:r>
                      <a:r>
                        <a:rPr lang="en-US" dirty="0"/>
                        <a:t>(decay = c(0, 0.01, .1),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size = c(1, 3, 5, 7),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bag =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#It takes time run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##The following codes takes about 6,000 seconds to run in my computer.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 Your running time may be different depending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 on your </a:t>
                      </a:r>
                      <a:r>
                        <a:rPr lang="en-US" dirty="0" err="1"/>
                        <a:t>cpu</a:t>
                      </a:r>
                      <a:r>
                        <a:rPr lang="en-US" dirty="0"/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657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9A2F-A505-F089-2566-C31E86CC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codes for neural networks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7F33E3E-FBBB-763D-9D52-2C1555367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245270"/>
              </p:ext>
            </p:extLst>
          </p:nvPr>
        </p:nvGraphicFramePr>
        <p:xfrm>
          <a:off x="67643" y="1423284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26625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ptm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#takes more than 6,000 seconds to run in my computer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nnetTune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, y = </a:t>
                      </a:r>
                      <a:r>
                        <a:rPr lang="en-US" dirty="0" err="1"/>
                        <a:t>solTrainY</a:t>
                      </a:r>
                      <a:r>
                        <a:rPr lang="en-US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method = "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avNNet</a:t>
                      </a:r>
                      <a:r>
                        <a:rPr lang="en-US" dirty="0"/>
                        <a:t>",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tuneGrid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nnetGrid</a:t>
                      </a:r>
                      <a:r>
                        <a:rPr lang="en-US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preProc</a:t>
                      </a:r>
                      <a:r>
                        <a:rPr lang="en-US" dirty="0"/>
                        <a:t> = c("center", "scale"),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linout</a:t>
                      </a:r>
                      <a:r>
                        <a:rPr lang="en-US" dirty="0"/>
                        <a:t> = 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trace = FALSE,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MaxNWts</a:t>
                      </a:r>
                      <a:r>
                        <a:rPr lang="en-US" dirty="0"/>
                        <a:t> = 13 * (</a:t>
                      </a:r>
                      <a:r>
                        <a:rPr lang="en-US" dirty="0" err="1"/>
                        <a:t>ncol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) + 1) + 13 + 1,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maxit</a:t>
                      </a:r>
                      <a:r>
                        <a:rPr lang="en-US" dirty="0"/>
                        <a:t> = 1000,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allowParallel</a:t>
                      </a:r>
                      <a:r>
                        <a:rPr lang="en-US" dirty="0"/>
                        <a:t> =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nnetTune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- </a:t>
                      </a:r>
                      <a:r>
                        <a:rPr lang="en-US" dirty="0" err="1"/>
                        <a:t>ptm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### Stop the clock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plot(</a:t>
                      </a:r>
                      <a:r>
                        <a:rPr lang="en-US" dirty="0" err="1"/>
                        <a:t>nnetTune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B1D-9E6B-D2C7-2F50-F1C1199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codes for neural networks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843D72A-4B5E-26AC-F9AC-8EC38F4AF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27412"/>
              </p:ext>
            </p:extLst>
          </p:nvPr>
        </p:nvGraphicFramePr>
        <p:xfrm>
          <a:off x="67643" y="1423284"/>
          <a:ext cx="8229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26625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#save the predicted values into </a:t>
                      </a:r>
                      <a:r>
                        <a:rPr lang="en-US" dirty="0" err="1"/>
                        <a:t>testResults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testResults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obs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solTestY</a:t>
                      </a:r>
                      <a:r>
                        <a:rPr lang="en-US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        </a:t>
                      </a:r>
                      <a:r>
                        <a:rPr lang="en-US" dirty="0" err="1"/>
                        <a:t>NNet</a:t>
                      </a:r>
                      <a:r>
                        <a:rPr lang="en-US" dirty="0"/>
                        <a:t> = predict(</a:t>
                      </a:r>
                      <a:r>
                        <a:rPr lang="en-US" dirty="0" err="1"/>
                        <a:t>nnetTune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1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C543-4B97-71B1-F008-DB767443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D560-C4B4-0A05-FF22-11599F48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I: General Strategies </a:t>
            </a:r>
          </a:p>
          <a:p>
            <a:r>
              <a:rPr lang="en-US" dirty="0"/>
              <a:t>Part II: Regression Models</a:t>
            </a:r>
          </a:p>
          <a:p>
            <a:pPr lvl="1"/>
            <a:r>
              <a:rPr lang="en-US" dirty="0"/>
              <a:t>Chapter 6: Linear Regression and Its Cousins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Chapter 7: Nonlinear Regression Models</a:t>
            </a:r>
          </a:p>
          <a:p>
            <a:pPr lvl="1"/>
            <a:r>
              <a:rPr lang="en-US" dirty="0"/>
              <a:t>Chapter 8: Regression Trees and Rule-Based Models</a:t>
            </a:r>
          </a:p>
          <a:p>
            <a:r>
              <a:rPr lang="en-US" dirty="0"/>
              <a:t>Part III: Classification Models</a:t>
            </a:r>
          </a:p>
          <a:p>
            <a:pPr lvl="1"/>
            <a:r>
              <a:rPr lang="en-US" dirty="0"/>
              <a:t>Chapter 12: Discriminant Analysis and Other Linear Classification Models</a:t>
            </a:r>
          </a:p>
          <a:p>
            <a:pPr lvl="1"/>
            <a:r>
              <a:rPr lang="en-US" dirty="0"/>
              <a:t>Chapter 13: Nonlinear Classification Models</a:t>
            </a:r>
          </a:p>
          <a:p>
            <a:pPr lvl="1"/>
            <a:r>
              <a:rPr lang="en-US" dirty="0"/>
              <a:t>Chapter 14: Classification Trees and Rule-Based Models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85770E00-4604-A706-2202-7441C90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2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A8DF2-4931-8054-26CB-1F8DC122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377"/>
            <a:ext cx="616353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3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2F1C4-6F9F-CEA7-2FA3-EAC85A36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83" y="1296318"/>
            <a:ext cx="4900080" cy="48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9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Multivariate Adaptive Regression Spline (MARS)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7-Part II Regression Models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9D0F6B2-036D-48CD-C825-9A901A59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MARS is a form of </a:t>
            </a:r>
            <a:r>
              <a:rPr lang="en-US" i="1" dirty="0"/>
              <a:t>stepwise linear regression</a:t>
            </a:r>
            <a:r>
              <a:rPr lang="en-US" dirty="0"/>
              <a:t>, which can be viewed as an extension of linear model that can model non-</a:t>
            </a:r>
            <a:r>
              <a:rPr lang="en-US" dirty="0" err="1"/>
              <a:t>linearities</a:t>
            </a:r>
            <a:r>
              <a:rPr lang="en-US" dirty="0"/>
              <a:t>.</a:t>
            </a:r>
          </a:p>
          <a:p>
            <a:r>
              <a:rPr lang="en-US" dirty="0"/>
              <a:t>Introduced by Jerome Friedman in 1991. </a:t>
            </a:r>
          </a:p>
          <a:p>
            <a:r>
              <a:rPr lang="en-US" dirty="0"/>
              <a:t>The term MARS is trademarked and licensed to </a:t>
            </a:r>
            <a:r>
              <a:rPr lang="en-US" dirty="0" err="1"/>
              <a:t>Salford</a:t>
            </a:r>
            <a:r>
              <a:rPr lang="en-US" dirty="0"/>
              <a:t> Systems. </a:t>
            </a:r>
          </a:p>
          <a:p>
            <a:r>
              <a:rPr lang="en-US" dirty="0"/>
              <a:t>Suitable for higher dimensional inputs. </a:t>
            </a:r>
          </a:p>
          <a:p>
            <a:r>
              <a:rPr lang="en-US" dirty="0"/>
              <a:t>MARS models are simpler as compared to other models like neural networks or random forest.</a:t>
            </a:r>
          </a:p>
        </p:txBody>
      </p:sp>
    </p:spTree>
    <p:extLst>
      <p:ext uri="{BB962C8B-B14F-4D97-AF65-F5344CB8AC3E}">
        <p14:creationId xmlns:p14="http://schemas.microsoft.com/office/powerpoint/2010/main" val="275129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Multivariate</a:t>
            </a:r>
            <a:r>
              <a:rPr lang="en-US" dirty="0"/>
              <a:t> - able to generate model based on several input variables (high dimensionality). </a:t>
            </a:r>
          </a:p>
          <a:p>
            <a:r>
              <a:rPr lang="en-US" i="1" dirty="0"/>
              <a:t>Adaptive</a:t>
            </a:r>
            <a:r>
              <a:rPr lang="en-US" dirty="0"/>
              <a:t> - generates flexible models in passes each time adjusting the model. </a:t>
            </a:r>
          </a:p>
          <a:p>
            <a:r>
              <a:rPr lang="en-US" i="1" dirty="0"/>
              <a:t>Regression</a:t>
            </a:r>
            <a:r>
              <a:rPr lang="en-US" dirty="0"/>
              <a:t> - estimation of relationship among independent and dependent variables. </a:t>
            </a:r>
          </a:p>
          <a:p>
            <a:r>
              <a:rPr lang="en-US" i="1" dirty="0"/>
              <a:t>Spline</a:t>
            </a:r>
            <a:r>
              <a:rPr lang="en-US" dirty="0"/>
              <a:t> - a piecewise defined polynomial function that is smooth (possesses higher order derivatives) where polynomial pieces connect. </a:t>
            </a:r>
          </a:p>
          <a:p>
            <a:r>
              <a:rPr lang="en-US" i="1" dirty="0"/>
              <a:t>Knot (tuning parameter)</a:t>
            </a:r>
            <a:r>
              <a:rPr lang="en-US" dirty="0"/>
              <a:t> - the point at which two polynomial pieces connect.</a:t>
            </a:r>
          </a:p>
        </p:txBody>
      </p:sp>
    </p:spTree>
    <p:extLst>
      <p:ext uri="{BB962C8B-B14F-4D97-AF65-F5344CB8AC3E}">
        <p14:creationId xmlns:p14="http://schemas.microsoft.com/office/powerpoint/2010/main" val="418444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vs MARS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15649" y="4305300"/>
            <a:ext cx="2743200" cy="445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Linear regression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31" y="1576036"/>
            <a:ext cx="7829336" cy="2658178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7393964" y="4234215"/>
            <a:ext cx="2743200" cy="445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23" y="4821862"/>
            <a:ext cx="7315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Basis functions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MARS uses piecewise linear basis functions of the form (x-t)</a:t>
            </a:r>
            <a:r>
              <a:rPr lang="en-US" baseline="-25000" dirty="0"/>
              <a:t>+</a:t>
            </a:r>
            <a:r>
              <a:rPr lang="en-US" dirty="0"/>
              <a:t> and (t-x)</a:t>
            </a:r>
            <a:r>
              <a:rPr lang="en-US" baseline="-25000" dirty="0"/>
              <a:t> +</a:t>
            </a:r>
            <a:r>
              <a:rPr lang="en-US" dirty="0"/>
              <a:t>. The `+’ means positive part only. So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017" y="2519151"/>
            <a:ext cx="6778599" cy="38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2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7670"/>
            <a:ext cx="12192000" cy="753358"/>
          </a:xfrm>
        </p:spPr>
        <p:txBody>
          <a:bodyPr>
            <a:normAutofit/>
          </a:bodyPr>
          <a:lstStyle/>
          <a:p>
            <a:r>
              <a:rPr lang="en-US" dirty="0"/>
              <a:t>MARS for Molecular Weight in the solubility data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4" y="1785989"/>
            <a:ext cx="8421686" cy="4276162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462A27D-734F-8DFF-B405-F3F91C6F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1346" y="1930439"/>
            <a:ext cx="3360654" cy="177604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Question: how was the cut point (</a:t>
            </a:r>
            <a:r>
              <a:rPr lang="en-US" sz="2600" i="1" dirty="0"/>
              <a:t>knot</a:t>
            </a:r>
            <a:r>
              <a:rPr lang="en-US" sz="2600" dirty="0"/>
              <a:t>) determined?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3464F4-B9DA-DE55-9600-05D2C2B29F28}"/>
              </a:ext>
            </a:extLst>
          </p:cNvPr>
          <p:cNvCxnSpPr>
            <a:cxnSpLocks/>
          </p:cNvCxnSpPr>
          <p:nvPr/>
        </p:nvCxnSpPr>
        <p:spPr>
          <a:xfrm>
            <a:off x="6675562" y="2412353"/>
            <a:ext cx="8793" cy="30333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9B2F7-9BC6-C32A-E378-0B080F1F40AA}"/>
              </a:ext>
            </a:extLst>
          </p:cNvPr>
          <p:cNvCxnSpPr>
            <a:cxnSpLocks/>
          </p:cNvCxnSpPr>
          <p:nvPr/>
        </p:nvCxnSpPr>
        <p:spPr>
          <a:xfrm flipH="1">
            <a:off x="6675096" y="2478024"/>
            <a:ext cx="2151974" cy="281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9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MARS model has the general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i="1" baseline="-25000" dirty="0"/>
                  <a:t>m</a:t>
                </a:r>
                <a:r>
                  <a:rPr lang="en-US" i="1" dirty="0"/>
                  <a:t>(x)</a:t>
                </a:r>
                <a:r>
                  <a:rPr lang="en-US" dirty="0"/>
                  <a:t> is a function from set of candidate functions or a product of two or more such functions. </a:t>
                </a:r>
              </a:p>
              <a:p>
                <a:r>
                  <a:rPr lang="en-US" dirty="0"/>
                  <a:t>The coefficients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dirty="0"/>
                  <a:t> are estimated by minimizing the residual sum of squares (standard linear regression).</a:t>
                </a:r>
              </a:p>
              <a:p>
                <a:r>
                  <a:rPr lang="en-US" dirty="0"/>
                  <a:t>These coefficients can be considered </a:t>
                </a:r>
                <a:r>
                  <a:rPr lang="en-US" i="1" dirty="0"/>
                  <a:t>weights</a:t>
                </a:r>
                <a:r>
                  <a:rPr lang="en-US" dirty="0"/>
                  <a:t> that represent the importance of the variable.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0" t="-363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93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7305-5FFB-FC65-5343-CBF37D41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A138-7172-E87D-1BE5-017194CF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model </a:t>
            </a:r>
            <a:r>
              <a:rPr lang="en-US" i="1" dirty="0"/>
              <a:t>automatically</a:t>
            </a:r>
            <a:r>
              <a:rPr lang="en-US" dirty="0"/>
              <a:t> conducts feature selection.</a:t>
            </a:r>
          </a:p>
          <a:p>
            <a:r>
              <a:rPr lang="en-US" dirty="0"/>
              <a:t>The model </a:t>
            </a:r>
            <a:r>
              <a:rPr lang="en-US"/>
              <a:t>could quantify </a:t>
            </a:r>
            <a:r>
              <a:rPr lang="en-US" dirty="0"/>
              <a:t>the importance of each predictor to the model. </a:t>
            </a:r>
          </a:p>
          <a:p>
            <a:r>
              <a:rPr lang="en-US" dirty="0"/>
              <a:t>The model provides clear interpretations of how each predictor relates to the outcome.</a:t>
            </a:r>
          </a:p>
          <a:p>
            <a:r>
              <a:rPr lang="en-US" dirty="0"/>
              <a:t>The model requires very little pre-processing of the data; data transformations, near zero variance, and the filtering of predictors are not needed.</a:t>
            </a:r>
          </a:p>
          <a:p>
            <a:r>
              <a:rPr lang="en-US" dirty="0"/>
              <a:t>Correlated predictors do not drastically affect model performance, but they can complicate model interpretation.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4D49A030-7C7E-EFAB-7416-4D566408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C543-4B97-71B1-F008-DB767443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D560-C4B4-0A05-FF22-11599F48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motivating example about solubility data</a:t>
            </a:r>
          </a:p>
          <a:p>
            <a:r>
              <a:rPr lang="en-US" dirty="0"/>
              <a:t>Four types of nonlinear models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Multivariate Adaptive Regression Splines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K-Nearest Neighbors</a:t>
            </a:r>
          </a:p>
          <a:p>
            <a:r>
              <a:rPr lang="en-US" dirty="0"/>
              <a:t>R demonstrations 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A9934039-919F-D7DA-CFA3-9A3DC96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56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codes for MARS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055047"/>
              </p:ext>
            </p:extLst>
          </p:nvPr>
        </p:nvGraphicFramePr>
        <p:xfrm>
          <a:off x="159083" y="1307271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26625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### Multivariate Adaptive Regression Splines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ptm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#takes 163 seconds to run in my computer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marsTune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, y = </a:t>
                      </a:r>
                      <a:r>
                        <a:rPr lang="en-US" dirty="0" err="1"/>
                        <a:t>solTrainY</a:t>
                      </a:r>
                      <a:r>
                        <a:rPr lang="en-US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method = "earth",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tuneGrid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expand.grid</a:t>
                      </a:r>
                      <a:r>
                        <a:rPr lang="en-US" dirty="0"/>
                        <a:t>(degree = 1, </a:t>
                      </a:r>
                      <a:r>
                        <a:rPr lang="en-US" dirty="0" err="1"/>
                        <a:t>nprune</a:t>
                      </a:r>
                      <a:r>
                        <a:rPr lang="en-US" dirty="0"/>
                        <a:t> = 2:38),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marsTune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– </a:t>
                      </a:r>
                      <a:r>
                        <a:rPr lang="en-US" dirty="0" err="1"/>
                        <a:t>ptm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plot(</a:t>
                      </a:r>
                      <a:r>
                        <a:rPr lang="en-US" dirty="0" err="1"/>
                        <a:t>marsTune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#Check the importance of each predictor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marsImp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varImp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marsTune</a:t>
                      </a:r>
                      <a:r>
                        <a:rPr lang="en-US" dirty="0"/>
                        <a:t>, scale =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plot(</a:t>
                      </a:r>
                      <a:r>
                        <a:rPr lang="en-US" dirty="0" err="1"/>
                        <a:t>marsImp</a:t>
                      </a:r>
                      <a:r>
                        <a:rPr lang="en-US" dirty="0"/>
                        <a:t>, top = 25)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#save the predicted values into </a:t>
                      </a:r>
                      <a:r>
                        <a:rPr lang="en-US" dirty="0" err="1"/>
                        <a:t>testResults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testResults$MARS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marsTune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2657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C0F6-4712-2302-3E80-D262E75E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9D72-0310-227F-EBEC-41760A73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3947761"/>
            <a:ext cx="4944165" cy="97934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7C35F-F919-9866-E17A-3BF7EEA9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" y="1423284"/>
            <a:ext cx="5353822" cy="2733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F4365-EC36-1892-4CFE-539FA8D9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1966"/>
            <a:ext cx="6117180" cy="12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58753-CBD6-5403-10AC-04DBD40A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81" y="1423284"/>
            <a:ext cx="4480338" cy="44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importance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18" y="1461004"/>
            <a:ext cx="4741334" cy="47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8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Support vector machines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7-Part II Regression Models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963C042-7947-97AF-70B1-9CF48614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8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8CC5-EF37-1EEB-8D41-3C72A3CF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A4FB0-01DD-F81C-EED3-CDCE4A19D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23284"/>
                <a:ext cx="12192000" cy="52884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SVM was developed in the computer science community in the 1990s, and it has been considered one of the best “out of the box” classifiers. </a:t>
                </a:r>
              </a:p>
              <a:p>
                <a:r>
                  <a:rPr lang="en-US" dirty="0"/>
                  <a:t>In Chapter 6, we discussed linear regression model, which finds parameter estimates based on ordinary least squares (OLS) method. Given the training data, the OLS estimate the regression coefficients by minimizing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for a training data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Disadvantage:</a:t>
                </a:r>
                <a:r>
                  <a:rPr lang="en-US" dirty="0"/>
                  <a:t> This method is very sensitive to outliers and influential observation.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A4FB0-01DD-F81C-EED3-CDCE4A19D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23284"/>
                <a:ext cx="12192000" cy="5288411"/>
              </a:xfrm>
              <a:blipFill>
                <a:blip r:embed="rId2"/>
                <a:stretch>
                  <a:fillRect l="-1150" t="-2995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D58A8B6E-950B-0800-4C68-E4B9CCE4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8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31B6-364C-49E8-61A6-2CE288E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44CE9-676B-1747-29BD-63B9D9063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Within the framework of </a:t>
                </a:r>
                <a:r>
                  <a:rPr lang="en-US" i="1" dirty="0"/>
                  <a:t>robust</a:t>
                </a:r>
                <a:r>
                  <a:rPr lang="en-US" dirty="0"/>
                  <a:t> regression, we seek to finds parameter estimates while minimizing the eﬀect of outliers on the regression equations. </a:t>
                </a:r>
              </a:p>
              <a:p>
                <a:r>
                  <a:rPr lang="en-US" dirty="0"/>
                  <a:t>One way is to replace the squared error loss function with </a:t>
                </a:r>
                <a:r>
                  <a:rPr lang="el-GR" i="1" dirty="0">
                    <a:solidFill>
                      <a:srgbClr val="0070C0"/>
                    </a:solidFill>
                  </a:rPr>
                  <a:t>ε</a:t>
                </a:r>
                <a:r>
                  <a:rPr lang="en-US" i="1" dirty="0">
                    <a:solidFill>
                      <a:srgbClr val="0070C0"/>
                    </a:solidFill>
                  </a:rPr>
                  <a:t>-insensitive robust loss function, </a:t>
                </a:r>
                <a:r>
                  <a:rPr lang="en-US" i="1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dirty="0"/>
                                <m:t>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L</a:t>
                </a:r>
                <a:r>
                  <a:rPr lang="el-GR" dirty="0"/>
                  <a:t>ε</a:t>
                </a:r>
                <a:r>
                  <a:rPr lang="en-US" dirty="0"/>
                  <a:t>(·) is the epsilon-insensitive robust loss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044CE9-676B-1747-29BD-63B9D9063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0" t="-2830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0579BCB8-1B7C-1034-0B2E-1B64636E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-1" y="1234440"/>
                <a:ext cx="12192000" cy="51928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SVM regression coeﬃcients minimize (like ridge regression)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l-GR" dirty="0"/>
                                <m:t>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Cost</a:t>
                </a:r>
                <a:r>
                  <a:rPr lang="en-US" dirty="0"/>
                  <a:t> (C) parameter is the cost penalty that is set by the user, which penalizes large residuals.</a:t>
                </a:r>
              </a:p>
              <a:p>
                <a:r>
                  <a:rPr lang="en-US" dirty="0"/>
                  <a:t>SVM model has two tuning parameters</a:t>
                </a:r>
              </a:p>
              <a:p>
                <a:pPr lvl="1"/>
                <a:r>
                  <a:rPr lang="en-US" dirty="0"/>
                  <a:t>The first tuning parameter, </a:t>
                </a:r>
                <a:r>
                  <a:rPr lang="el-GR" dirty="0"/>
                  <a:t>ε</a:t>
                </a:r>
                <a:r>
                  <a:rPr lang="en-US" dirty="0"/>
                  <a:t> (scale), controls the training set samples that are within ±</a:t>
                </a:r>
                <a:r>
                  <a:rPr lang="el-GR" dirty="0"/>
                  <a:t> ε </a:t>
                </a:r>
                <a:r>
                  <a:rPr lang="en-US" dirty="0"/>
                  <a:t>of the regression line (i.e., are within the “funnel” or “tube” around the regression line). A small value is often suggested. </a:t>
                </a:r>
              </a:p>
              <a:p>
                <a:pPr lvl="1"/>
                <a:r>
                  <a:rPr lang="en-US" dirty="0"/>
                  <a:t>The second tuning parameter is the cost parameter C. </a:t>
                </a:r>
              </a:p>
              <a:p>
                <a:r>
                  <a:rPr lang="en-US" dirty="0"/>
                  <a:t>SVMs are a class of powerful, </a:t>
                </a:r>
                <a:r>
                  <a:rPr lang="en-US" i="1" dirty="0"/>
                  <a:t>highly ﬂexible </a:t>
                </a:r>
                <a:r>
                  <a:rPr lang="en-US" dirty="0"/>
                  <a:t>modeling techniques.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234440"/>
                <a:ext cx="12192000" cy="5192836"/>
              </a:xfrm>
              <a:blipFill>
                <a:blip r:embed="rId2"/>
                <a:stretch>
                  <a:fillRect l="-1150" t="-3055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1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parameter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controls the bias-variance trade-off of the SVM</a:t>
            </a:r>
          </a:p>
          <a:p>
            <a:pPr lvl="1"/>
            <a:r>
              <a:rPr lang="en-US" dirty="0"/>
              <a:t>When the cost (C) is large, the model becomes very flexible. </a:t>
            </a:r>
          </a:p>
          <a:p>
            <a:pPr lvl="1"/>
            <a:r>
              <a:rPr lang="en-US" dirty="0"/>
              <a:t>When the cost (C) is small, the model becomes less likely to over-ﬁt (but more likely to under-ﬁt).</a:t>
            </a:r>
          </a:p>
          <a:p>
            <a:r>
              <a:rPr lang="en-US" dirty="0"/>
              <a:t>In our experience, we have found that the cost parameter provides more ﬂexibility for tuning the model. So, we suggest ﬁxing a value for</a:t>
            </a:r>
            <a:r>
              <a:rPr lang="el-GR" dirty="0"/>
              <a:t> ε</a:t>
            </a:r>
            <a:r>
              <a:rPr lang="en-US" dirty="0"/>
              <a:t> and tuning over the other kernel parameters.</a:t>
            </a:r>
          </a:p>
          <a:p>
            <a:r>
              <a:rPr lang="en-US" dirty="0">
                <a:solidFill>
                  <a:srgbClr val="0070C0"/>
                </a:solidFill>
              </a:rPr>
              <a:t>We recommend </a:t>
            </a:r>
            <a:r>
              <a:rPr lang="en-US" i="1" dirty="0">
                <a:solidFill>
                  <a:srgbClr val="0070C0"/>
                </a:solidFill>
              </a:rPr>
              <a:t>centering and scaling </a:t>
            </a:r>
            <a:r>
              <a:rPr lang="en-US" dirty="0">
                <a:solidFill>
                  <a:srgbClr val="0070C0"/>
                </a:solidFill>
              </a:rPr>
              <a:t>the predictors prior to building an SVM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22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EBB4-C66A-D7BB-B9ED-A0A25E45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C6648-A4F4-DFFE-5B97-0DF4C1639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39377"/>
                <a:ext cx="12192000" cy="5126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new sample,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prediction equation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K(</a:t>
                </a:r>
                <a:r>
                  <a:rPr lang="en-US" b="1" i="1" dirty="0"/>
                  <a:t>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, </a:t>
                </a:r>
                <a:r>
                  <a:rPr lang="en-US" b="1" i="1" dirty="0"/>
                  <a:t>u</a:t>
                </a:r>
                <a:r>
                  <a:rPr lang="en-US" i="1" dirty="0"/>
                  <a:t>) </a:t>
                </a:r>
                <a:r>
                  <a:rPr lang="en-US" dirty="0"/>
                  <a:t>is called </a:t>
                </a:r>
                <a:r>
                  <a:rPr lang="en-US" i="1" dirty="0"/>
                  <a:t>kernel function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C6648-A4F4-DFFE-5B97-0DF4C1639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39377"/>
                <a:ext cx="12192000" cy="5126599"/>
              </a:xfrm>
              <a:blipFill>
                <a:blip r:embed="rId2"/>
                <a:stretch>
                  <a:fillRect l="-1250" t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515C709-3747-40AE-4889-A9EECEB9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3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Chapter 6, we learned a number of approaches for modeling the relationship between a response Y and a set of predictors X.</a:t>
            </a:r>
          </a:p>
          <a:p>
            <a:r>
              <a:rPr lang="en-US" dirty="0"/>
              <a:t>Many of these models can be adapted to nonlinear trends in the data by manually adding terms (e.g., squared terms) </a:t>
            </a:r>
            <a:r>
              <a:rPr lang="en-US" dirty="0">
                <a:solidFill>
                  <a:srgbClr val="FF0000"/>
                </a:solidFill>
              </a:rPr>
              <a:t>with </a:t>
            </a:r>
            <a:r>
              <a:rPr lang="en-US" dirty="0"/>
              <a:t>knowing the specific nature of the nonlinearity of the data.</a:t>
            </a:r>
          </a:p>
          <a:p>
            <a:r>
              <a:rPr lang="en-US" dirty="0"/>
              <a:t>In this chapter, we consider nonlinear regression models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knowing the exact form of the nonlinearity 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Multivariate adaptive regression splines (MARS)</a:t>
            </a:r>
          </a:p>
          <a:p>
            <a:pPr lvl="1"/>
            <a:r>
              <a:rPr lang="en-US" dirty="0"/>
              <a:t>Support vector machines (SVMs)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NNs)</a:t>
            </a:r>
          </a:p>
        </p:txBody>
      </p:sp>
    </p:spTree>
    <p:extLst>
      <p:ext uri="{BB962C8B-B14F-4D97-AF65-F5344CB8AC3E}">
        <p14:creationId xmlns:p14="http://schemas.microsoft.com/office/powerpoint/2010/main" val="2925419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ABDD-9A4F-0D94-58ED-D323B861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kernel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D09BE-EC14-C29B-DD95-CCD23CD12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three popular kernel functions that can be used to generalize the regression model and encompass </a:t>
                </a:r>
                <a:r>
                  <a:rPr lang="en-US" i="1" dirty="0"/>
                  <a:t>nonlinear</a:t>
                </a:r>
                <a:r>
                  <a:rPr lang="en-US" dirty="0"/>
                  <a:t> functions of the predictors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polynomial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degree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radial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basis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Hyperbolic tangent = tanh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φ and σ are scaling parameters.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these functions of the predictors lead to nonlinear models, this generalization is often called the “kernel trick.”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D09BE-EC14-C29B-DD95-CCD23CD12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0" t="-2830" r="-1550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9DC2E9AE-654F-4E22-724A-7ADCACA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F3F40BCD-D35E-34B4-654A-B8E77EEDB022}"/>
              </a:ext>
            </a:extLst>
          </p:cNvPr>
          <p:cNvSpPr txBox="1">
            <a:spLocks/>
          </p:cNvSpPr>
          <p:nvPr/>
        </p:nvSpPr>
        <p:spPr>
          <a:xfrm>
            <a:off x="9601200" y="62145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FFCA10-EE3F-AF4E-9EA4-E5CA2D91A1E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76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3DFD-104E-1A32-06D9-92C8F758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robustness of the SVM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C40A-9C18-1B1C-5385-55D6885B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34A69-6E06-14E0-D335-6388F775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88" y="1539377"/>
            <a:ext cx="7597248" cy="3426486"/>
          </a:xfrm>
          <a:prstGeom prst="rect">
            <a:avLst/>
          </a:prstGeom>
        </p:spPr>
      </p:pic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3004536-BC71-33A4-2D53-7B43B898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A79E78-4B96-1BCA-098E-DAADE339DC3F}"/>
              </a:ext>
            </a:extLst>
          </p:cNvPr>
          <p:cNvSpPr txBox="1">
            <a:spLocks/>
          </p:cNvSpPr>
          <p:nvPr/>
        </p:nvSpPr>
        <p:spPr>
          <a:xfrm>
            <a:off x="180392" y="4989382"/>
            <a:ext cx="12011608" cy="143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simulated data with a single large outlier. The red line is an ordinary regression line, and the blue line is a radial basis function SVM model.</a:t>
            </a:r>
          </a:p>
        </p:txBody>
      </p:sp>
    </p:spTree>
    <p:extLst>
      <p:ext uri="{BB962C8B-B14F-4D97-AF65-F5344CB8AC3E}">
        <p14:creationId xmlns:p14="http://schemas.microsoft.com/office/powerpoint/2010/main" val="339041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Adaptability to nonlinear 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92" y="4989382"/>
            <a:ext cx="12011608" cy="1437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simulated sin wave with several outliers. The red line is an ordinary regression line (intercept and a term for sin(x)) and the blue line is a radial basis function SVM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1709928"/>
            <a:ext cx="67532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2A46-B0A2-23B3-2910-976637F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6A81-ECEA-C692-DD25-1E7FF43C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kernel function should be used? This depends on the problem.</a:t>
            </a:r>
          </a:p>
          <a:p>
            <a:pPr lvl="1"/>
            <a:r>
              <a:rPr lang="en-US" dirty="0"/>
              <a:t>The radial basis function has been shown to be very eﬀective. </a:t>
            </a:r>
          </a:p>
          <a:p>
            <a:pPr lvl="1"/>
            <a:r>
              <a:rPr lang="en-US" dirty="0"/>
              <a:t>When the regression line is truly linear, the linear kernel function will be a better.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8717E409-5CA7-4F77-4B39-CBFB2F6C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7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with radial basis function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52200"/>
              </p:ext>
            </p:extLst>
          </p:nvPr>
        </p:nvGraphicFramePr>
        <p:xfrm>
          <a:off x="152400" y="1297432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7681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 Support Vector Machines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/>
                        <a:t>## In a recent update to caret, the method to estimate the</a:t>
                      </a:r>
                    </a:p>
                    <a:p>
                      <a:r>
                        <a:rPr lang="en-US" dirty="0"/>
                        <a:t>## sigma parameter was slightly changed. These results will</a:t>
                      </a:r>
                    </a:p>
                    <a:p>
                      <a:r>
                        <a:rPr lang="en-US" dirty="0"/>
                        <a:t>## slightly differ from the text for that reason.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#SVM with the radial basis function </a:t>
                      </a:r>
                      <a:r>
                        <a:rPr lang="en-US" dirty="0" err="1"/>
                        <a:t>function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 err="1"/>
                        <a:t>ptm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# Takes 72.23 seconds in my computer</a:t>
                      </a:r>
                      <a:endParaRPr lang="en-US" dirty="0"/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r>
                        <a:rPr lang="en-US" dirty="0" err="1"/>
                        <a:t>svmRTune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, y = </a:t>
                      </a:r>
                      <a:r>
                        <a:rPr lang="en-US" dirty="0" err="1"/>
                        <a:t>solTrainY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 method = "</a:t>
                      </a:r>
                      <a:r>
                        <a:rPr lang="en-US" dirty="0" err="1"/>
                        <a:t>svmRadial</a:t>
                      </a:r>
                      <a:r>
                        <a:rPr lang="en-US" dirty="0"/>
                        <a:t>",</a:t>
                      </a:r>
                    </a:p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preProc</a:t>
                      </a:r>
                      <a:r>
                        <a:rPr lang="en-US" dirty="0"/>
                        <a:t> = c("center", "scale"),</a:t>
                      </a:r>
                    </a:p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tuneLength</a:t>
                      </a:r>
                      <a:r>
                        <a:rPr lang="en-US" dirty="0"/>
                        <a:t> = 14,</a:t>
                      </a:r>
                    </a:p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r>
                        <a:rPr lang="en-US" dirty="0" err="1"/>
                        <a:t>svmRTune</a:t>
                      </a:r>
                      <a:endParaRPr lang="en-US" dirty="0"/>
                    </a:p>
                    <a:p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– </a:t>
                      </a:r>
                      <a:r>
                        <a:rPr lang="en-US" dirty="0" err="1"/>
                        <a:t>ptm</a:t>
                      </a:r>
                      <a:endParaRPr lang="en-US" dirty="0"/>
                    </a:p>
                    <a:p>
                      <a:r>
                        <a:rPr lang="fr-FR" dirty="0"/>
                        <a:t>plot(</a:t>
                      </a:r>
                      <a:r>
                        <a:rPr lang="fr-FR" dirty="0" err="1"/>
                        <a:t>svmRTune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scales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(x = </a:t>
                      </a:r>
                      <a:r>
                        <a:rPr lang="fr-FR" dirty="0" err="1"/>
                        <a:t>list</a:t>
                      </a:r>
                      <a:r>
                        <a:rPr lang="fr-FR" dirty="0"/>
                        <a:t>(log = 2))) </a:t>
                      </a:r>
                      <a:endParaRPr lang="en-US" dirty="0"/>
                    </a:p>
                    <a:p>
                      <a:r>
                        <a:rPr lang="en-US" dirty="0"/>
                        <a:t>##save the predicted values into </a:t>
                      </a:r>
                      <a:r>
                        <a:rPr lang="en-US" dirty="0" err="1"/>
                        <a:t>testResults</a:t>
                      </a:r>
                      <a:endParaRPr lang="en-US" dirty="0"/>
                    </a:p>
                    <a:p>
                      <a:r>
                        <a:rPr lang="en-US" dirty="0" err="1"/>
                        <a:t>testResults$SVMr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svmRTune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4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78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035B-BBC2-C1AD-EFF3-FE5B25B8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C7F-269D-7E64-6C63-5968D036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8E97B-0FE0-D32E-DB1C-F798514F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377"/>
            <a:ext cx="6209816" cy="49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0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parameter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5604316"/>
            <a:ext cx="11649456" cy="822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cross-validation proﬁles for a radial basis function SVM model applied to the solubility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A2B57-09BB-2BC0-7791-B535ACED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36" y="1483033"/>
            <a:ext cx="3897727" cy="38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7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with polynomial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48460"/>
              </p:ext>
            </p:extLst>
          </p:nvPr>
        </p:nvGraphicFramePr>
        <p:xfrm>
          <a:off x="307848" y="1365278"/>
          <a:ext cx="8229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76816166"/>
                    </a:ext>
                  </a:extLst>
                </a:gridCol>
              </a:tblGrid>
              <a:tr h="572008">
                <a:tc>
                  <a:txBody>
                    <a:bodyPr/>
                    <a:lstStyle/>
                    <a:p>
                      <a:r>
                        <a:rPr lang="en-US" dirty="0" err="1"/>
                        <a:t>ptm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# takes 313.55 second to run</a:t>
                      </a:r>
                    </a:p>
                    <a:p>
                      <a:r>
                        <a:rPr lang="en-US" dirty="0"/>
                        <a:t>#SVM with the polynomial basis function </a:t>
                      </a:r>
                    </a:p>
                    <a:p>
                      <a:r>
                        <a:rPr lang="en-US" dirty="0" err="1"/>
                        <a:t>svmGrid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expand.grid</a:t>
                      </a:r>
                      <a:r>
                        <a:rPr lang="en-US" dirty="0"/>
                        <a:t>(degree = 1:2, </a:t>
                      </a:r>
                    </a:p>
                    <a:p>
                      <a:r>
                        <a:rPr lang="en-US" dirty="0"/>
                        <a:t>                       scale = c(0.01, 0.005, 0.001), </a:t>
                      </a:r>
                    </a:p>
                    <a:p>
                      <a:r>
                        <a:rPr lang="en-US" dirty="0"/>
                        <a:t>                       C = 2^(-2:5))</a:t>
                      </a:r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r>
                        <a:rPr lang="en-US" dirty="0" err="1"/>
                        <a:t>svmPTune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, y = </a:t>
                      </a:r>
                      <a:r>
                        <a:rPr lang="en-US" dirty="0" err="1"/>
                        <a:t>solTrainY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 method = "</a:t>
                      </a:r>
                      <a:r>
                        <a:rPr lang="en-US" dirty="0" err="1"/>
                        <a:t>svmPoly</a:t>
                      </a:r>
                      <a:r>
                        <a:rPr lang="en-US" dirty="0"/>
                        <a:t>",</a:t>
                      </a:r>
                    </a:p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preProc</a:t>
                      </a:r>
                      <a:r>
                        <a:rPr lang="en-US" dirty="0"/>
                        <a:t> = c("center", "scale"),</a:t>
                      </a:r>
                    </a:p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tuneGrid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svmGrid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svmPTune</a:t>
                      </a:r>
                      <a:endParaRPr lang="en-US" dirty="0"/>
                    </a:p>
                    <a:p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- </a:t>
                      </a:r>
                      <a:r>
                        <a:rPr lang="en-US" dirty="0" err="1"/>
                        <a:t>ptm</a:t>
                      </a:r>
                      <a:endParaRPr lang="en-US" dirty="0"/>
                    </a:p>
                    <a:p>
                      <a:r>
                        <a:rPr lang="en-US" dirty="0"/>
                        <a:t>plot(</a:t>
                      </a:r>
                      <a:r>
                        <a:rPr lang="en-US" dirty="0" err="1"/>
                        <a:t>svmPTune</a:t>
                      </a:r>
                      <a:r>
                        <a:rPr lang="en-US" dirty="0"/>
                        <a:t>, scales = list(x = list(log = 2),  between = list(x = .5, y = 1)))      </a:t>
                      </a:r>
                    </a:p>
                    <a:p>
                      <a:r>
                        <a:rPr lang="en-US" dirty="0"/>
                        <a:t>           </a:t>
                      </a:r>
                    </a:p>
                    <a:p>
                      <a:r>
                        <a:rPr lang="en-US" dirty="0"/>
                        <a:t>##save the predicted values into </a:t>
                      </a:r>
                      <a:r>
                        <a:rPr lang="en-US" dirty="0" err="1"/>
                        <a:t>testResults</a:t>
                      </a:r>
                      <a:endParaRPr lang="en-US" dirty="0"/>
                    </a:p>
                    <a:p>
                      <a:r>
                        <a:rPr lang="en-US" dirty="0" err="1"/>
                        <a:t>testResults$SVMp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svmPTune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4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521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5172-16E4-CC87-F1DB-31DFC7CC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9AA873-F04A-10E3-1AC1-65E2E57D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" y="5123103"/>
            <a:ext cx="5972143" cy="8921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6A700-E5B8-107C-1697-0ABD00E9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328"/>
            <a:ext cx="6148127" cy="24448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065764-F847-A820-7C10-F1CA267006F6}"/>
              </a:ext>
            </a:extLst>
          </p:cNvPr>
          <p:cNvSpPr txBox="1">
            <a:spLocks/>
          </p:cNvSpPr>
          <p:nvPr/>
        </p:nvSpPr>
        <p:spPr>
          <a:xfrm>
            <a:off x="121297" y="3920946"/>
            <a:ext cx="4944165" cy="979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5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parameter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641E0-6069-5398-914D-0D75FFFE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95" y="1368267"/>
            <a:ext cx="4755969" cy="47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7-Part II Regression Models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16C21A8-72C0-99DC-3216-9C28060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50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K-Nearest neighbors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7-Part II Regression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 6543. Data Analytics Algorithms II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D0D574D-B222-18C9-65A3-D11AB116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b="1" smtClean="0"/>
              <a:t>50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5802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25BF-ECA6-1D5D-B559-2863F327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E6983-4B40-C9D8-8D84-D85889E85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KNN regression is one of the </a:t>
                </a:r>
                <a:r>
                  <a:rPr lang="en-US" i="1" dirty="0"/>
                  <a:t>simplest and best-known nonparametric </a:t>
                </a:r>
                <a:r>
                  <a:rPr lang="en-US" dirty="0"/>
                  <a:t>methods using the K-closest samples from the training set.</a:t>
                </a:r>
              </a:p>
              <a:p>
                <a:r>
                  <a:rPr lang="en-US" dirty="0"/>
                  <a:t>Given a value for </a:t>
                </a:r>
                <a:r>
                  <a:rPr lang="en-US" i="1" dirty="0"/>
                  <a:t>K</a:t>
                </a:r>
                <a:r>
                  <a:rPr lang="en-US" dirty="0"/>
                  <a:t> and a prediction point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dirty="0"/>
                  <a:t>, KNN regression first identifies the </a:t>
                </a:r>
                <a:r>
                  <a:rPr lang="en-US" i="1" dirty="0"/>
                  <a:t>K</a:t>
                </a:r>
                <a:r>
                  <a:rPr lang="en-US" dirty="0"/>
                  <a:t> training observations that are closest to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dirty="0"/>
                  <a:t>, represented by </a:t>
                </a:r>
                <a:r>
                  <a:rPr lang="en-US" i="1" dirty="0"/>
                  <a:t>N</a:t>
                </a:r>
                <a:r>
                  <a:rPr lang="en-US" baseline="-25000" dirty="0"/>
                  <a:t>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then estimates the nonparametric function </a:t>
                </a:r>
                <a:r>
                  <a:rPr lang="en-US" i="1" dirty="0"/>
                  <a:t>f(x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) </a:t>
                </a:r>
                <a:r>
                  <a:rPr lang="en-US" dirty="0"/>
                  <a:t>using the average of all the training responses in </a:t>
                </a:r>
                <a:r>
                  <a:rPr lang="en-US" i="1" dirty="0"/>
                  <a:t>N</a:t>
                </a:r>
                <a:r>
                  <a:rPr lang="en-US" baseline="-25000" dirty="0"/>
                  <a:t>0</a:t>
                </a:r>
                <a:r>
                  <a:rPr lang="en-US" dirty="0"/>
                  <a:t>, 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general, the optimal value for </a:t>
                </a:r>
                <a:r>
                  <a:rPr lang="en-US" i="1" dirty="0"/>
                  <a:t>K</a:t>
                </a:r>
                <a:r>
                  <a:rPr lang="en-US" dirty="0"/>
                  <a:t> depends on the </a:t>
                </a:r>
                <a:r>
                  <a:rPr lang="en-US" i="1" dirty="0"/>
                  <a:t>bias-variance tradeoff</a:t>
                </a:r>
                <a:r>
                  <a:rPr lang="en-US" dirty="0"/>
                  <a:t>. A small value of </a:t>
                </a:r>
                <a:r>
                  <a:rPr lang="en-US" i="1" dirty="0"/>
                  <a:t>K</a:t>
                </a:r>
                <a:r>
                  <a:rPr lang="en-US" dirty="0"/>
                  <a:t> provides the most flexible fit, which will have low bias but high variance (i.e., over-fit).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E6983-4B40-C9D8-8D84-D85889E85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4313" r="-500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9D989C0E-A6DB-35B9-12CC-DFB2248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fits for K = 1 and K = 9 one-dimensional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1257" y="5913119"/>
            <a:ext cx="9949543" cy="563881"/>
          </a:xfrm>
        </p:spPr>
        <p:txBody>
          <a:bodyPr>
            <a:normAutofit fontScale="92500"/>
          </a:bodyPr>
          <a:lstStyle/>
          <a:p>
            <a:r>
              <a:rPr lang="en-US" dirty="0"/>
              <a:t>The tuning parameter K can be determined by </a:t>
            </a:r>
            <a:r>
              <a:rPr lang="en-US" i="1" dirty="0"/>
              <a:t>resampling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8" y="1627823"/>
            <a:ext cx="8696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0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686628"/>
              </p:ext>
            </p:extLst>
          </p:nvPr>
        </p:nvGraphicFramePr>
        <p:xfrm>
          <a:off x="216408" y="1423284"/>
          <a:ext cx="8229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7681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### K-Nearest Neighbors</a:t>
                      </a:r>
                    </a:p>
                    <a:p>
                      <a:r>
                        <a:rPr lang="en-US" dirty="0"/>
                        <a:t>### First we remove near-zero variance predictors</a:t>
                      </a:r>
                    </a:p>
                    <a:p>
                      <a:r>
                        <a:rPr lang="en-US" dirty="0" err="1"/>
                        <a:t>knnDescr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[, -</a:t>
                      </a:r>
                      <a:r>
                        <a:rPr lang="en-US" dirty="0" err="1"/>
                        <a:t>nearZeroVar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solTrainXtrans</a:t>
                      </a:r>
                      <a:r>
                        <a:rPr lang="en-US" dirty="0"/>
                        <a:t>)]</a:t>
                      </a:r>
                    </a:p>
                    <a:p>
                      <a:r>
                        <a:rPr lang="en-US" dirty="0" err="1"/>
                        <a:t>ptm</a:t>
                      </a:r>
                      <a:r>
                        <a:rPr lang="en-US" dirty="0"/>
                        <a:t> &lt;- </a:t>
                      </a:r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# takes 39.86 seconds to run</a:t>
                      </a:r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</a:t>
                      </a:r>
                    </a:p>
                    <a:p>
                      <a:r>
                        <a:rPr lang="en-US" dirty="0" err="1"/>
                        <a:t>knnTune</a:t>
                      </a:r>
                      <a:r>
                        <a:rPr lang="en-US" dirty="0"/>
                        <a:t> &lt;- train(x = </a:t>
                      </a:r>
                      <a:r>
                        <a:rPr lang="en-US" dirty="0" err="1"/>
                        <a:t>knnDescr</a:t>
                      </a:r>
                      <a:r>
                        <a:rPr lang="en-US" dirty="0"/>
                        <a:t>, y = </a:t>
                      </a:r>
                      <a:r>
                        <a:rPr lang="en-US" dirty="0" err="1"/>
                        <a:t>solTrainY</a:t>
                      </a:r>
                      <a:r>
                        <a:rPr lang="en-US" dirty="0"/>
                        <a:t>,</a:t>
                      </a:r>
                    </a:p>
                    <a:p>
                      <a:r>
                        <a:rPr lang="en-US" dirty="0"/>
                        <a:t>                 method = "</a:t>
                      </a:r>
                      <a:r>
                        <a:rPr lang="en-US" dirty="0" err="1"/>
                        <a:t>knn</a:t>
                      </a:r>
                      <a:r>
                        <a:rPr lang="en-US" dirty="0"/>
                        <a:t>",</a:t>
                      </a:r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preProc</a:t>
                      </a:r>
                      <a:r>
                        <a:rPr lang="en-US" dirty="0"/>
                        <a:t> = c("center", "scale"),</a:t>
                      </a:r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tuneGrid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(k = 1:20),</a:t>
                      </a:r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trControl</a:t>
                      </a:r>
                      <a:r>
                        <a:rPr lang="en-US" dirty="0"/>
                        <a:t> = ctrl)</a:t>
                      </a:r>
                    </a:p>
                    <a:p>
                      <a:r>
                        <a:rPr lang="en-US" dirty="0"/>
                        <a:t>                 </a:t>
                      </a:r>
                    </a:p>
                    <a:p>
                      <a:r>
                        <a:rPr lang="en-US" dirty="0" err="1"/>
                        <a:t>knnTune</a:t>
                      </a:r>
                      <a:endParaRPr lang="en-US" dirty="0"/>
                    </a:p>
                    <a:p>
                      <a:r>
                        <a:rPr lang="en-US" dirty="0" err="1"/>
                        <a:t>proc.time</a:t>
                      </a:r>
                      <a:r>
                        <a:rPr lang="en-US" dirty="0"/>
                        <a:t>() - </a:t>
                      </a:r>
                      <a:r>
                        <a:rPr lang="en-US" dirty="0" err="1"/>
                        <a:t>ptm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plot(</a:t>
                      </a:r>
                      <a:r>
                        <a:rPr lang="en-US" dirty="0" err="1"/>
                        <a:t>knnTune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testResults$Knn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knnTune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[, names(</a:t>
                      </a:r>
                      <a:r>
                        <a:rPr lang="en-US" dirty="0" err="1"/>
                        <a:t>knnDescr</a:t>
                      </a:r>
                      <a:r>
                        <a:rPr lang="en-US" dirty="0"/>
                        <a:t>)])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4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96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tuning parameter 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55" y="715478"/>
            <a:ext cx="5962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50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tuning parameter 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3736" y="5514027"/>
            <a:ext cx="10128504" cy="1045464"/>
          </a:xfrm>
        </p:spPr>
        <p:txBody>
          <a:bodyPr>
            <a:normAutofit fontScale="92500"/>
          </a:bodyPr>
          <a:lstStyle/>
          <a:p>
            <a:r>
              <a:rPr lang="en-US" dirty="0"/>
              <a:t>The RMSE cross-validation proﬁle for a KNN model applied to the solubility data. </a:t>
            </a:r>
            <a:r>
              <a:rPr lang="en-US" i="1" dirty="0">
                <a:solidFill>
                  <a:srgbClr val="0070C0"/>
                </a:solidFill>
              </a:rPr>
              <a:t>The optimal number of neighbors is 4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61" y="1234464"/>
            <a:ext cx="4292268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05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vs. KNN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34684"/>
            <a:ext cx="12015216" cy="4527467"/>
          </a:xfrm>
        </p:spPr>
        <p:txBody>
          <a:bodyPr/>
          <a:lstStyle/>
          <a:p>
            <a:r>
              <a:rPr lang="en-US" dirty="0"/>
              <a:t>The linear regression outperforms KNN if the true form of </a:t>
            </a:r>
            <a:r>
              <a:rPr lang="en-US" i="1" dirty="0"/>
              <a:t>f </a:t>
            </a:r>
            <a:r>
              <a:rPr lang="en-US" dirty="0"/>
              <a:t>is close to linear.</a:t>
            </a:r>
          </a:p>
          <a:p>
            <a:r>
              <a:rPr lang="en-US" dirty="0"/>
              <a:t>KNN outperforms the linear regression if the true form of </a:t>
            </a:r>
            <a:r>
              <a:rPr lang="en-US" i="1" dirty="0"/>
              <a:t>f</a:t>
            </a:r>
            <a:r>
              <a:rPr lang="en-US" dirty="0"/>
              <a:t> is strongly non-linear.</a:t>
            </a:r>
          </a:p>
          <a:p>
            <a:r>
              <a:rPr lang="en-US" dirty="0"/>
              <a:t>In higher dimensions, say, </a:t>
            </a:r>
            <a:r>
              <a:rPr lang="en-US" i="1" dirty="0"/>
              <a:t>p ≥ 4</a:t>
            </a:r>
            <a:r>
              <a:rPr lang="en-US" dirty="0"/>
              <a:t>, KNN often performs </a:t>
            </a:r>
            <a:r>
              <a:rPr lang="en-US" dirty="0">
                <a:solidFill>
                  <a:srgbClr val="FF0000"/>
                </a:solidFill>
              </a:rPr>
              <a:t>worse</a:t>
            </a:r>
            <a:r>
              <a:rPr lang="en-US" dirty="0"/>
              <a:t> than linear regression due to curse of dimensionality of KNN.</a:t>
            </a:r>
          </a:p>
          <a:p>
            <a:r>
              <a:rPr lang="en-US" b="1" dirty="0"/>
              <a:t>A general rule</a:t>
            </a:r>
            <a:r>
              <a:rPr lang="en-US" dirty="0"/>
              <a:t>: Parametric methods will tend to outperform nonparametric approaches when there is a small number of observations per predictor.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95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B9C8-E9E1-A112-576F-689D6E72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values based on different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87AF3-20ED-2C70-7B94-7A6E3648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9" y="2764032"/>
            <a:ext cx="6428036" cy="1476240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D76386-605F-7124-47C7-98E4BD70B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029701"/>
              </p:ext>
            </p:extLst>
          </p:nvPr>
        </p:nvGraphicFramePr>
        <p:xfrm>
          <a:off x="86369" y="1599882"/>
          <a:ext cx="8229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76816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#print out the predicted values based on different models</a:t>
                      </a:r>
                    </a:p>
                    <a:p>
                      <a:r>
                        <a:rPr lang="en-US" dirty="0"/>
                        <a:t>head(</a:t>
                      </a:r>
                      <a:r>
                        <a:rPr lang="en-US" dirty="0" err="1"/>
                        <a:t>testResults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4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2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comparison of nonlinear models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428352"/>
              </p:ext>
            </p:extLst>
          </p:nvPr>
        </p:nvGraphicFramePr>
        <p:xfrm>
          <a:off x="143256" y="1423284"/>
          <a:ext cx="8229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7681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#Performance of nonlinear models</a:t>
                      </a:r>
                    </a:p>
                    <a:p>
                      <a:r>
                        <a:rPr lang="en-US" dirty="0" err="1"/>
                        <a:t>set.seed</a:t>
                      </a:r>
                      <a:r>
                        <a:rPr lang="en-US" dirty="0"/>
                        <a:t>(100) </a:t>
                      </a:r>
                    </a:p>
                    <a:p>
                      <a:r>
                        <a:rPr lang="en-US" dirty="0" err="1"/>
                        <a:t>Nnet.pred</a:t>
                      </a:r>
                      <a:r>
                        <a:rPr lang="en-US" dirty="0"/>
                        <a:t> = predict(</a:t>
                      </a:r>
                      <a:r>
                        <a:rPr lang="en-US" dirty="0" err="1"/>
                        <a:t>nnetTune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 err="1"/>
                        <a:t>MARS.pred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marsTune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 err="1"/>
                        <a:t>SVMr.pred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svmRTune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 err="1"/>
                        <a:t>SVMp.pred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svmPTune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 err="1"/>
                        <a:t>Knn.pred</a:t>
                      </a:r>
                      <a:r>
                        <a:rPr lang="en-US" dirty="0"/>
                        <a:t> &lt;- predict(</a:t>
                      </a:r>
                      <a:r>
                        <a:rPr lang="en-US" dirty="0" err="1"/>
                        <a:t>knnTune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solTestXtrans</a:t>
                      </a:r>
                      <a:r>
                        <a:rPr lang="en-US" dirty="0"/>
                        <a:t>[, names(</a:t>
                      </a:r>
                      <a:r>
                        <a:rPr lang="en-US" dirty="0" err="1"/>
                        <a:t>knnDescr</a:t>
                      </a:r>
                      <a:r>
                        <a:rPr lang="en-US" dirty="0"/>
                        <a:t>)])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rbind</a:t>
                      </a:r>
                      <a:r>
                        <a:rPr lang="en-US" dirty="0"/>
                        <a:t>(NNET=</a:t>
                      </a:r>
                      <a:r>
                        <a:rPr lang="en-US" dirty="0" err="1"/>
                        <a:t>postResample</a:t>
                      </a:r>
                      <a:r>
                        <a:rPr lang="en-US" dirty="0"/>
                        <a:t>(pred=</a:t>
                      </a:r>
                      <a:r>
                        <a:rPr lang="en-US" dirty="0" err="1"/>
                        <a:t>Nnet.pred,obs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solTestY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 dirty="0"/>
                        <a:t>                                MARS=</a:t>
                      </a:r>
                      <a:r>
                        <a:rPr lang="en-US" dirty="0" err="1"/>
                        <a:t>postResample</a:t>
                      </a:r>
                      <a:r>
                        <a:rPr lang="en-US" dirty="0"/>
                        <a:t>(pred=</a:t>
                      </a:r>
                      <a:r>
                        <a:rPr lang="en-US" dirty="0" err="1"/>
                        <a:t>MARS.pred</a:t>
                      </a:r>
                      <a:r>
                        <a:rPr lang="en-US" dirty="0"/>
                        <a:t> ,</a:t>
                      </a:r>
                      <a:r>
                        <a:rPr lang="en-US" dirty="0" err="1"/>
                        <a:t>obs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solTestY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 dirty="0"/>
                        <a:t>                                </a:t>
                      </a:r>
                      <a:r>
                        <a:rPr lang="en-US" dirty="0" err="1"/>
                        <a:t>SVMr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postResample</a:t>
                      </a:r>
                      <a:r>
                        <a:rPr lang="en-US" dirty="0"/>
                        <a:t>(pred=</a:t>
                      </a:r>
                      <a:r>
                        <a:rPr lang="en-US" dirty="0" err="1"/>
                        <a:t>SVMr.pred,obs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solTestY</a:t>
                      </a:r>
                      <a:r>
                        <a:rPr lang="en-US" dirty="0"/>
                        <a:t>), </a:t>
                      </a:r>
                    </a:p>
                    <a:p>
                      <a:r>
                        <a:rPr lang="en-US" dirty="0"/>
                        <a:t>                                </a:t>
                      </a:r>
                      <a:r>
                        <a:rPr lang="en-US" dirty="0" err="1"/>
                        <a:t>SVMp</a:t>
                      </a:r>
                      <a:r>
                        <a:rPr lang="en-US" dirty="0"/>
                        <a:t>=</a:t>
                      </a:r>
                      <a:r>
                        <a:rPr lang="en-US" dirty="0" err="1"/>
                        <a:t>postResample</a:t>
                      </a:r>
                      <a:r>
                        <a:rPr lang="en-US" dirty="0"/>
                        <a:t>(pred=</a:t>
                      </a:r>
                      <a:r>
                        <a:rPr lang="en-US" dirty="0" err="1"/>
                        <a:t>SVMp.pred,obs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solTestY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 dirty="0"/>
                        <a:t>                                KNN=</a:t>
                      </a:r>
                      <a:r>
                        <a:rPr lang="en-US" dirty="0" err="1"/>
                        <a:t>postResample</a:t>
                      </a:r>
                      <a:r>
                        <a:rPr lang="en-US" dirty="0"/>
                        <a:t>(pred=</a:t>
                      </a:r>
                      <a:r>
                        <a:rPr lang="en-US" dirty="0" err="1"/>
                        <a:t>Knn.pred,obs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solTestY</a:t>
                      </a:r>
                      <a:r>
                        <a:rPr lang="en-US" dirty="0"/>
                        <a:t>) 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4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3661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comparison of nonlinear models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4FDB8-6FB7-22EA-2305-EAFFEF10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" y="2126159"/>
            <a:ext cx="5140009" cy="16960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572" y="3305907"/>
            <a:ext cx="4919472" cy="24618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89493"/>
            <a:ext cx="12192000" cy="4737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term </a:t>
            </a:r>
            <a:r>
              <a:rPr lang="en-US" i="1" dirty="0"/>
              <a:t>neural network </a:t>
            </a:r>
            <a:r>
              <a:rPr lang="en-US" dirty="0"/>
              <a:t>has evolved to encompass a large class of models and learning methods.</a:t>
            </a:r>
          </a:p>
          <a:p>
            <a:r>
              <a:rPr lang="en-US" dirty="0"/>
              <a:t>Neural network can be viewed as a multi-stage regression or classification model, typically represented by a </a:t>
            </a:r>
            <a:r>
              <a:rPr lang="en-US" i="1" dirty="0"/>
              <a:t>network diagram.</a:t>
            </a:r>
          </a:p>
          <a:p>
            <a:r>
              <a:rPr lang="en-US" dirty="0"/>
              <a:t>We focus the most widely used </a:t>
            </a:r>
            <a:r>
              <a:rPr lang="en-US" i="1" dirty="0">
                <a:solidFill>
                  <a:srgbClr val="00B050"/>
                </a:solidFill>
              </a:rPr>
              <a:t>“vanilla” neural net</a:t>
            </a:r>
            <a:r>
              <a:rPr lang="en-US" dirty="0"/>
              <a:t>, sometimes called </a:t>
            </a:r>
            <a:r>
              <a:rPr lang="en-US" i="1" dirty="0">
                <a:solidFill>
                  <a:srgbClr val="00B050"/>
                </a:solidFill>
              </a:rPr>
              <a:t>the single hidden layer back-propagation network, or single layer perceptron</a:t>
            </a:r>
            <a:r>
              <a:rPr lang="en-US" dirty="0"/>
              <a:t>.</a:t>
            </a:r>
          </a:p>
          <a:p>
            <a:r>
              <a:rPr lang="en-US" dirty="0"/>
              <a:t>The central idea is to extract linear combinations of the inputs as derived features, and then model the target as a nonlinear function of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919593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162" y="3177120"/>
            <a:ext cx="3874477" cy="95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Exercise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1" descr="IconExerciseArrow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13" y="2910365"/>
            <a:ext cx="2044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4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44667-3698-1956-EC07-396B3077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diagram of a neural network with a single hidden layer.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0AA3D21-2E98-9EED-1E07-760AA527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547" y="897804"/>
            <a:ext cx="5818273" cy="4930987"/>
          </a:xfrm>
          <a:prstGeom prst="rect">
            <a:avLst/>
          </a:prstGeom>
        </p:spPr>
      </p:pic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52BF5CED-54B4-8CB9-22EB-A20A425B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Each hidden unit is a linear combination of some or all of the predictor variables.</a:t>
                </a:r>
              </a:p>
              <a:p>
                <a:r>
                  <a:rPr lang="en-US" dirty="0"/>
                  <a:t>The linear combination is typically transformed by a nonlinear (</a:t>
                </a:r>
                <a:r>
                  <a:rPr lang="en-US" i="1" dirty="0"/>
                  <a:t>activation</a:t>
                </a:r>
                <a:r>
                  <a:rPr lang="en-US" dirty="0"/>
                  <a:t>) function </a:t>
                </a:r>
                <a:r>
                  <a:rPr lang="en-US" i="1" dirty="0"/>
                  <a:t>g(·), </a:t>
                </a:r>
                <a:r>
                  <a:rPr lang="en-US" dirty="0"/>
                  <a:t>such as the logistic (i.e., sigmoidal)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output is modeled by a linear combination of the hidden units.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4313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FC34-1FF3-AA18-111A-247ADA61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036E-230A-0B41-2C8C-A57E2435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if </a:t>
            </a:r>
            <a:r>
              <a:rPr lang="en-US" i="1" dirty="0"/>
              <a:t>g()</a:t>
            </a:r>
            <a:r>
              <a:rPr lang="en-US" dirty="0"/>
              <a:t> is the identity function, then the entire model collapses to a linear model in the inputs. </a:t>
            </a:r>
          </a:p>
          <a:p>
            <a:r>
              <a:rPr lang="en-US" dirty="0"/>
              <a:t>By introducing the nonlinear transformation </a:t>
            </a:r>
            <a:r>
              <a:rPr lang="en-US" i="1" dirty="0"/>
              <a:t>g()</a:t>
            </a:r>
            <a:r>
              <a:rPr lang="en-US" dirty="0"/>
              <a:t>, it greatly enlarges the class of linear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497EE-9A25-B0A8-55AE-E10998FE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04" y="3561546"/>
            <a:ext cx="6306353" cy="2807291"/>
          </a:xfrm>
          <a:prstGeom prst="rect">
            <a:avLst/>
          </a:prstGeom>
        </p:spPr>
      </p:pic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6E110D3-C45F-FCC1-A972-4BE5106D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16366C5ECADB4485298904C3B06167" ma:contentTypeVersion="14" ma:contentTypeDescription="Create a new document." ma:contentTypeScope="" ma:versionID="df12866ad10827026b4732572d7cf070">
  <xsd:schema xmlns:xsd="http://www.w3.org/2001/XMLSchema" xmlns:xs="http://www.w3.org/2001/XMLSchema" xmlns:p="http://schemas.microsoft.com/office/2006/metadata/properties" xmlns:ns3="cdcbbc24-cc3f-469f-b800-4c6b93d22b18" xmlns:ns4="da3d687a-66d5-413f-9f22-8fc148be0d2a" targetNamespace="http://schemas.microsoft.com/office/2006/metadata/properties" ma:root="true" ma:fieldsID="aa2075b3b57e31f202ba22185f5c2e53" ns3:_="" ns4:_="">
    <xsd:import namespace="cdcbbc24-cc3f-469f-b800-4c6b93d22b18"/>
    <xsd:import namespace="da3d687a-66d5-413f-9f22-8fc148be0d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bbc24-cc3f-469f-b800-4c6b93d22b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d687a-66d5-413f-9f22-8fc148be0d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FFE8CC-EB24-426D-BC1E-655E652A52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06D16-F9E3-404F-9792-5315496D8960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da3d687a-66d5-413f-9f22-8fc148be0d2a"/>
    <ds:schemaRef ds:uri="cdcbbc24-cc3f-469f-b800-4c6b93d22b18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C11F64F-BD5E-46B6-8EDC-CE4655EEC7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cbbc24-cc3f-469f-b800-4c6b93d22b18"/>
    <ds:schemaRef ds:uri="da3d687a-66d5-413f-9f22-8fc148be0d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14665</TotalTime>
  <Words>3284</Words>
  <Application>Microsoft Office PowerPoint</Application>
  <PresentationFormat>Widescreen</PresentationFormat>
  <Paragraphs>396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Predictive Modeling </vt:lpstr>
      <vt:lpstr>Overview</vt:lpstr>
      <vt:lpstr>Nonlinear regression models</vt:lpstr>
      <vt:lpstr>Motivations </vt:lpstr>
      <vt:lpstr>Neural networks </vt:lpstr>
      <vt:lpstr>Neural networks</vt:lpstr>
      <vt:lpstr>A diagram of a neural network with a single hidden layer.</vt:lpstr>
      <vt:lpstr>Neural networks</vt:lpstr>
      <vt:lpstr>Neural networks</vt:lpstr>
      <vt:lpstr>Remarks</vt:lpstr>
      <vt:lpstr>Neural networks</vt:lpstr>
      <vt:lpstr>Illustration </vt:lpstr>
      <vt:lpstr>Fitting neural networks </vt:lpstr>
      <vt:lpstr>Fitting neural networks </vt:lpstr>
      <vt:lpstr>Remarks</vt:lpstr>
      <vt:lpstr>Load the data</vt:lpstr>
      <vt:lpstr>R codes for neural networks</vt:lpstr>
      <vt:lpstr>R codes for neural networks</vt:lpstr>
      <vt:lpstr>R codes for neural networks</vt:lpstr>
      <vt:lpstr>Neural Networks </vt:lpstr>
      <vt:lpstr>Neural Networks </vt:lpstr>
      <vt:lpstr>Multivariate Adaptive Regression Spline (MARS)</vt:lpstr>
      <vt:lpstr>MARS</vt:lpstr>
      <vt:lpstr>Terminology</vt:lpstr>
      <vt:lpstr>Linear regression vs MARS</vt:lpstr>
      <vt:lpstr>Basis functions </vt:lpstr>
      <vt:lpstr>MARS for Molecular Weight in the solubility data </vt:lpstr>
      <vt:lpstr>MARS</vt:lpstr>
      <vt:lpstr>Remarks</vt:lpstr>
      <vt:lpstr>R codes for MARS</vt:lpstr>
      <vt:lpstr>Tuning parameter </vt:lpstr>
      <vt:lpstr>Tuning parameter</vt:lpstr>
      <vt:lpstr>Feature importance </vt:lpstr>
      <vt:lpstr>Support vector machines </vt:lpstr>
      <vt:lpstr>Motivations </vt:lpstr>
      <vt:lpstr>SVM</vt:lpstr>
      <vt:lpstr>SVM</vt:lpstr>
      <vt:lpstr>The cost parameter </vt:lpstr>
      <vt:lpstr>SVM</vt:lpstr>
      <vt:lpstr>Types of kernel functions </vt:lpstr>
      <vt:lpstr>The robustness of the SVM model</vt:lpstr>
      <vt:lpstr>Adaptability to nonlinear relationship </vt:lpstr>
      <vt:lpstr>Remarks</vt:lpstr>
      <vt:lpstr>SVM with radial basis function </vt:lpstr>
      <vt:lpstr>PowerPoint Presentation</vt:lpstr>
      <vt:lpstr>The cost parameter </vt:lpstr>
      <vt:lpstr>SVM with polynomial</vt:lpstr>
      <vt:lpstr>Tuning parameters </vt:lpstr>
      <vt:lpstr>The cost parameter </vt:lpstr>
      <vt:lpstr>K-Nearest neighbors</vt:lpstr>
      <vt:lpstr>K-Nearest Neighbors (KNN) regression</vt:lpstr>
      <vt:lpstr>KNN fits for K = 1 and K = 9 one-dimensional data</vt:lpstr>
      <vt:lpstr>K-Nearest Neighbors</vt:lpstr>
      <vt:lpstr>The tuning parameter K</vt:lpstr>
      <vt:lpstr>The tuning parameter K</vt:lpstr>
      <vt:lpstr>Linear regression vs. KNN</vt:lpstr>
      <vt:lpstr>Predicted values based on different models </vt:lpstr>
      <vt:lpstr>Performance comparison of nonlinear models </vt:lpstr>
      <vt:lpstr>Performance comparison of nonlinear models </vt:lpstr>
      <vt:lpstr>Introduction to R 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Min Wang</cp:lastModifiedBy>
  <cp:revision>267</cp:revision>
  <dcterms:created xsi:type="dcterms:W3CDTF">2018-12-23T22:17:12Z</dcterms:created>
  <dcterms:modified xsi:type="dcterms:W3CDTF">2022-06-21T05:15:58Z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0x010100B816366C5ECADB4485298904C3B06167</vt:lpwstr>
  </property>
</Properties>
</file>