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sldIdLst>
    <p:sldId id="261" r:id="rId5"/>
    <p:sldId id="388" r:id="rId6"/>
    <p:sldId id="400" r:id="rId7"/>
    <p:sldId id="559" r:id="rId8"/>
    <p:sldId id="605" r:id="rId9"/>
    <p:sldId id="606" r:id="rId10"/>
    <p:sldId id="607" r:id="rId11"/>
    <p:sldId id="495" r:id="rId12"/>
    <p:sldId id="604" r:id="rId13"/>
    <p:sldId id="608" r:id="rId14"/>
    <p:sldId id="611" r:id="rId15"/>
    <p:sldId id="498" r:id="rId16"/>
    <p:sldId id="501" r:id="rId17"/>
    <p:sldId id="609" r:id="rId18"/>
    <p:sldId id="610" r:id="rId19"/>
    <p:sldId id="502" r:id="rId20"/>
    <p:sldId id="503" r:id="rId21"/>
    <p:sldId id="504" r:id="rId22"/>
    <p:sldId id="616" r:id="rId23"/>
    <p:sldId id="617" r:id="rId24"/>
    <p:sldId id="618" r:id="rId25"/>
    <p:sldId id="613" r:id="rId26"/>
    <p:sldId id="619" r:id="rId27"/>
    <p:sldId id="620" r:id="rId28"/>
    <p:sldId id="508" r:id="rId29"/>
    <p:sldId id="621" r:id="rId30"/>
    <p:sldId id="623" r:id="rId31"/>
    <p:sldId id="614" r:id="rId32"/>
    <p:sldId id="625" r:id="rId33"/>
    <p:sldId id="514" r:id="rId34"/>
    <p:sldId id="628" r:id="rId35"/>
    <p:sldId id="515" r:id="rId36"/>
    <p:sldId id="516" r:id="rId37"/>
    <p:sldId id="591" r:id="rId38"/>
    <p:sldId id="518" r:id="rId39"/>
    <p:sldId id="626" r:id="rId40"/>
    <p:sldId id="523" r:id="rId41"/>
    <p:sldId id="524" r:id="rId42"/>
    <p:sldId id="629" r:id="rId43"/>
    <p:sldId id="527" r:id="rId44"/>
    <p:sldId id="630" r:id="rId45"/>
    <p:sldId id="631" r:id="rId46"/>
    <p:sldId id="632" r:id="rId47"/>
    <p:sldId id="633" r:id="rId48"/>
    <p:sldId id="596" r:id="rId49"/>
    <p:sldId id="601" r:id="rId50"/>
    <p:sldId id="600" r:id="rId51"/>
    <p:sldId id="520" r:id="rId52"/>
    <p:sldId id="522" r:id="rId53"/>
    <p:sldId id="592" r:id="rId54"/>
    <p:sldId id="521" r:id="rId55"/>
    <p:sldId id="593" r:id="rId56"/>
    <p:sldId id="594" r:id="rId57"/>
    <p:sldId id="595" r:id="rId58"/>
    <p:sldId id="526" r:id="rId59"/>
    <p:sldId id="530" r:id="rId60"/>
    <p:sldId id="598" r:id="rId61"/>
    <p:sldId id="602" r:id="rId62"/>
    <p:sldId id="599" r:id="rId63"/>
    <p:sldId id="531" r:id="rId64"/>
    <p:sldId id="634" r:id="rId65"/>
    <p:sldId id="636" r:id="rId66"/>
    <p:sldId id="492" r:id="rId67"/>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51" autoAdjust="0"/>
  </p:normalViewPr>
  <p:slideViewPr>
    <p:cSldViewPr snapToGrid="0">
      <p:cViewPr varScale="1">
        <p:scale>
          <a:sx n="105" d="100"/>
          <a:sy n="105" d="100"/>
        </p:scale>
        <p:origin x="78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2022/7/3</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2022/7/3</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2022/7/3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chrome-extension://efaidnbmnnnibpcajpcglclefindmkaj/https:/cran.r-project.org/web/packages/rpart/vignettes/longintro.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a:bodyPr>
          <a:lstStyle/>
          <a:p>
            <a:r>
              <a:rPr lang="en-US" altLang="zh-CN" b="1" dirty="0">
                <a:solidFill>
                  <a:schemeClr val="accent1">
                    <a:lumMod val="50000"/>
                  </a:schemeClr>
                </a:solidFill>
              </a:rPr>
              <a:t> Chapter 8: Regression Trees and Rule-Based Models </a:t>
            </a: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
        <p:nvSpPr>
          <p:cNvPr id="6" name="Slide Number Placeholder 8">
            <a:extLst>
              <a:ext uri="{FF2B5EF4-FFF2-40B4-BE49-F238E27FC236}">
                <a16:creationId xmlns:a16="http://schemas.microsoft.com/office/drawing/2014/main" id="{73BCAF86-D222-4EBF-DCC5-9D6AABAA0C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a:t>
            </a:fld>
            <a:endParaRPr 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41D1-516D-238D-DA95-9B8D3C0E5FE3}"/>
              </a:ext>
            </a:extLst>
          </p:cNvPr>
          <p:cNvSpPr>
            <a:spLocks noGrp="1"/>
          </p:cNvSpPr>
          <p:nvPr>
            <p:ph type="title"/>
          </p:nvPr>
        </p:nvSpPr>
        <p:spPr/>
        <p:txBody>
          <a:bodyPr/>
          <a:lstStyle/>
          <a:p>
            <a:r>
              <a:rPr lang="en-US" dirty="0"/>
              <a:t>Data preprocessing </a:t>
            </a:r>
          </a:p>
        </p:txBody>
      </p:sp>
      <p:sp>
        <p:nvSpPr>
          <p:cNvPr id="3" name="Content Placeholder 2">
            <a:extLst>
              <a:ext uri="{FF2B5EF4-FFF2-40B4-BE49-F238E27FC236}">
                <a16:creationId xmlns:a16="http://schemas.microsoft.com/office/drawing/2014/main" id="{3AF89FEA-7F86-01F6-AE39-64FE11036618}"/>
              </a:ext>
            </a:extLst>
          </p:cNvPr>
          <p:cNvSpPr>
            <a:spLocks noGrp="1"/>
          </p:cNvSpPr>
          <p:nvPr>
            <p:ph idx="1"/>
          </p:nvPr>
        </p:nvSpPr>
        <p:spPr>
          <a:xfrm>
            <a:off x="0" y="1539377"/>
            <a:ext cx="5738327" cy="4527467"/>
          </a:xfrm>
        </p:spPr>
        <p:txBody>
          <a:bodyPr/>
          <a:lstStyle/>
          <a:p>
            <a:r>
              <a:rPr lang="en-US" dirty="0"/>
              <a:t>Remove observations that are missing Hitters or Salary values.</a:t>
            </a:r>
          </a:p>
          <a:p>
            <a:r>
              <a:rPr lang="en-US" dirty="0"/>
              <a:t>Log-transform Salary so that its distribution has more of a typical bell-shape.</a:t>
            </a:r>
          </a:p>
        </p:txBody>
      </p:sp>
      <p:pic>
        <p:nvPicPr>
          <p:cNvPr id="7" name="Picture 6">
            <a:extLst>
              <a:ext uri="{FF2B5EF4-FFF2-40B4-BE49-F238E27FC236}">
                <a16:creationId xmlns:a16="http://schemas.microsoft.com/office/drawing/2014/main" id="{B3CBAEDB-A500-8071-D8DE-E765910FD9C7}"/>
              </a:ext>
            </a:extLst>
          </p:cNvPr>
          <p:cNvPicPr>
            <a:picLocks noChangeAspect="1"/>
          </p:cNvPicPr>
          <p:nvPr/>
        </p:nvPicPr>
        <p:blipFill>
          <a:blip r:embed="rId2"/>
          <a:stretch>
            <a:fillRect/>
          </a:stretch>
        </p:blipFill>
        <p:spPr>
          <a:xfrm>
            <a:off x="6310835" y="1353217"/>
            <a:ext cx="5150034" cy="5142380"/>
          </a:xfrm>
          <a:prstGeom prst="rect">
            <a:avLst/>
          </a:prstGeom>
        </p:spPr>
      </p:pic>
      <p:sp>
        <p:nvSpPr>
          <p:cNvPr id="5" name="Slide Number Placeholder 8">
            <a:extLst>
              <a:ext uri="{FF2B5EF4-FFF2-40B4-BE49-F238E27FC236}">
                <a16:creationId xmlns:a16="http://schemas.microsoft.com/office/drawing/2014/main" id="{DAEFADDA-9D2F-42EE-9A9C-DED8BEAE8C85}"/>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10</a:t>
            </a:fld>
            <a:endParaRPr lang="en-US" dirty="0"/>
          </a:p>
        </p:txBody>
      </p:sp>
    </p:spTree>
    <p:extLst>
      <p:ext uri="{BB962C8B-B14F-4D97-AF65-F5344CB8AC3E}">
        <p14:creationId xmlns:p14="http://schemas.microsoft.com/office/powerpoint/2010/main" val="4325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1D16-6A18-F3EA-C1EE-8AF99B57D9E7}"/>
              </a:ext>
            </a:extLst>
          </p:cNvPr>
          <p:cNvSpPr>
            <a:spLocks noGrp="1"/>
          </p:cNvSpPr>
          <p:nvPr>
            <p:ph type="title"/>
          </p:nvPr>
        </p:nvSpPr>
        <p:spPr/>
        <p:txBody>
          <a:bodyPr/>
          <a:lstStyle/>
          <a:p>
            <a:r>
              <a:rPr lang="en-US" dirty="0"/>
              <a:t>R code</a:t>
            </a:r>
          </a:p>
        </p:txBody>
      </p:sp>
      <p:graphicFrame>
        <p:nvGraphicFramePr>
          <p:cNvPr id="4" name="Table 4">
            <a:extLst>
              <a:ext uri="{FF2B5EF4-FFF2-40B4-BE49-F238E27FC236}">
                <a16:creationId xmlns:a16="http://schemas.microsoft.com/office/drawing/2014/main" id="{3847AC35-8BB4-8633-7FA6-332CCF3D0CD6}"/>
              </a:ext>
            </a:extLst>
          </p:cNvPr>
          <p:cNvGraphicFramePr>
            <a:graphicFrameLocks noGrp="1"/>
          </p:cNvGraphicFramePr>
          <p:nvPr>
            <p:extLst>
              <p:ext uri="{D42A27DB-BD31-4B8C-83A1-F6EECF244321}">
                <p14:modId xmlns:p14="http://schemas.microsoft.com/office/powerpoint/2010/main" val="2141770091"/>
              </p:ext>
            </p:extLst>
          </p:nvPr>
        </p:nvGraphicFramePr>
        <p:xfrm>
          <a:off x="130048" y="1392672"/>
          <a:ext cx="8128000" cy="502920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622401591"/>
                    </a:ext>
                  </a:extLst>
                </a:gridCol>
              </a:tblGrid>
              <a:tr h="370840">
                <a:tc>
                  <a:txBody>
                    <a:bodyPr/>
                    <a:lstStyle/>
                    <a:p>
                      <a:r>
                        <a:rPr lang="en-US" dirty="0"/>
                        <a:t>### Load packages</a:t>
                      </a:r>
                    </a:p>
                    <a:p>
                      <a:r>
                        <a:rPr lang="en-US" dirty="0"/>
                        <a:t>library(</a:t>
                      </a:r>
                      <a:r>
                        <a:rPr lang="en-US" dirty="0" err="1"/>
                        <a:t>AppliedPredictiveModeling</a:t>
                      </a:r>
                      <a:r>
                        <a:rPr lang="en-US" dirty="0"/>
                        <a:t>)</a:t>
                      </a:r>
                    </a:p>
                    <a:p>
                      <a:r>
                        <a:rPr lang="en-US" dirty="0"/>
                        <a:t>library(caret)</a:t>
                      </a:r>
                    </a:p>
                    <a:p>
                      <a:r>
                        <a:rPr lang="en-US" dirty="0"/>
                        <a:t>library(ISLR) #access the Hitters data</a:t>
                      </a:r>
                    </a:p>
                    <a:p>
                      <a:r>
                        <a:rPr lang="en-US" dirty="0"/>
                        <a:t>library(tree)</a:t>
                      </a:r>
                    </a:p>
                    <a:p>
                      <a:endParaRPr lang="en-US" dirty="0"/>
                    </a:p>
                    <a:p>
                      <a:r>
                        <a:rPr lang="en-US" dirty="0"/>
                        <a:t>#### Example: Baseball Player Salary Data (Hitters)</a:t>
                      </a:r>
                    </a:p>
                    <a:p>
                      <a:r>
                        <a:rPr lang="en-US" dirty="0"/>
                        <a:t>Hitters1 = </a:t>
                      </a:r>
                      <a:r>
                        <a:rPr lang="en-US" dirty="0" err="1"/>
                        <a:t>na.omit</a:t>
                      </a:r>
                      <a:r>
                        <a:rPr lang="en-US" dirty="0"/>
                        <a:t>(Hitters)</a:t>
                      </a:r>
                    </a:p>
                    <a:p>
                      <a:r>
                        <a:rPr lang="en-US" dirty="0"/>
                        <a:t>par(</a:t>
                      </a:r>
                      <a:r>
                        <a:rPr lang="en-US" dirty="0" err="1"/>
                        <a:t>mfrow</a:t>
                      </a:r>
                      <a:r>
                        <a:rPr lang="en-US" dirty="0"/>
                        <a:t>=c(1,2))</a:t>
                      </a:r>
                    </a:p>
                    <a:p>
                      <a:r>
                        <a:rPr lang="en-US" dirty="0"/>
                        <a:t>hist(Hitters1$Salary,prob=T, main="Salary")</a:t>
                      </a:r>
                    </a:p>
                    <a:p>
                      <a:r>
                        <a:rPr lang="en-US" dirty="0"/>
                        <a:t>hist(log(Hitters1$Salary),prob=T, main="log(Salary)", col=2)</a:t>
                      </a:r>
                    </a:p>
                    <a:p>
                      <a:r>
                        <a:rPr lang="en-US" dirty="0" err="1"/>
                        <a:t>dev.off</a:t>
                      </a:r>
                      <a:r>
                        <a:rPr lang="en-US" dirty="0"/>
                        <a:t>()</a:t>
                      </a:r>
                    </a:p>
                    <a:p>
                      <a:endParaRPr lang="en-US" dirty="0"/>
                    </a:p>
                    <a:p>
                      <a:r>
                        <a:rPr lang="en-US" dirty="0" err="1"/>
                        <a:t>sal.tree</a:t>
                      </a:r>
                      <a:r>
                        <a:rPr lang="en-US" dirty="0"/>
                        <a:t> = tree(log(Salary) ~ Years + Hits, data = Hitters1)</a:t>
                      </a:r>
                    </a:p>
                    <a:p>
                      <a:r>
                        <a:rPr lang="en-US" dirty="0"/>
                        <a:t>sal.tree3 = </a:t>
                      </a:r>
                      <a:r>
                        <a:rPr lang="en-US" dirty="0" err="1"/>
                        <a:t>prune.tree</a:t>
                      </a:r>
                      <a:r>
                        <a:rPr lang="en-US" dirty="0"/>
                        <a:t>(</a:t>
                      </a:r>
                      <a:r>
                        <a:rPr lang="en-US" dirty="0" err="1"/>
                        <a:t>sal.tree</a:t>
                      </a:r>
                      <a:r>
                        <a:rPr lang="en-US" dirty="0"/>
                        <a:t>, best=3) #the number of terminal nodes is 3</a:t>
                      </a:r>
                    </a:p>
                    <a:p>
                      <a:r>
                        <a:rPr lang="en-US" dirty="0"/>
                        <a:t>plot(sal.tree3)</a:t>
                      </a:r>
                    </a:p>
                    <a:p>
                      <a:r>
                        <a:rPr lang="en-US" dirty="0"/>
                        <a:t>text(sal.tree3, pretty=0)</a:t>
                      </a:r>
                    </a:p>
                    <a:p>
                      <a:r>
                        <a:rPr lang="en-US" dirty="0"/>
                        <a:t>title("Baseball Player Salary Data")</a:t>
                      </a:r>
                    </a:p>
                  </a:txBody>
                  <a:tcPr/>
                </a:tc>
                <a:extLst>
                  <a:ext uri="{0D108BD9-81ED-4DB2-BD59-A6C34878D82A}">
                    <a16:rowId xmlns:a16="http://schemas.microsoft.com/office/drawing/2014/main" val="3539462324"/>
                  </a:ext>
                </a:extLst>
              </a:tr>
            </a:tbl>
          </a:graphicData>
        </a:graphic>
      </p:graphicFrame>
      <p:sp>
        <p:nvSpPr>
          <p:cNvPr id="5" name="Slide Number Placeholder 8">
            <a:extLst>
              <a:ext uri="{FF2B5EF4-FFF2-40B4-BE49-F238E27FC236}">
                <a16:creationId xmlns:a16="http://schemas.microsoft.com/office/drawing/2014/main" id="{816D717C-E7D7-B802-CE76-9A6F613C5926}"/>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11</a:t>
            </a:fld>
            <a:endParaRPr lang="en-US" dirty="0"/>
          </a:p>
        </p:txBody>
      </p:sp>
    </p:spTree>
    <p:extLst>
      <p:ext uri="{BB962C8B-B14F-4D97-AF65-F5344CB8AC3E}">
        <p14:creationId xmlns:p14="http://schemas.microsoft.com/office/powerpoint/2010/main" val="392161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motivating example: baseball player salary data</a:t>
            </a:r>
          </a:p>
        </p:txBody>
      </p:sp>
      <p:sp>
        <p:nvSpPr>
          <p:cNvPr id="9" name="Slide Number Placeholder 8"/>
          <p:cNvSpPr>
            <a:spLocks noGrp="1"/>
          </p:cNvSpPr>
          <p:nvPr>
            <p:ph type="sldNum" sz="quarter" idx="12"/>
          </p:nvPr>
        </p:nvSpPr>
        <p:spPr/>
        <p:txBody>
          <a:bodyPr/>
          <a:lstStyle/>
          <a:p>
            <a:fld id="{E4FFCA10-EE3F-AF4E-9EA4-E5CA2D91A1E4}" type="slidenum">
              <a:rPr lang="en-US" smtClean="0"/>
              <a:t>12</a:t>
            </a:fld>
            <a:endParaRPr lang="en-US" dirty="0"/>
          </a:p>
        </p:txBody>
      </p:sp>
      <p:sp>
        <p:nvSpPr>
          <p:cNvPr id="4" name="Content Placeholder 3"/>
          <p:cNvSpPr>
            <a:spLocks noGrp="1"/>
          </p:cNvSpPr>
          <p:nvPr>
            <p:ph idx="1"/>
          </p:nvPr>
        </p:nvSpPr>
        <p:spPr>
          <a:xfrm>
            <a:off x="0" y="1539377"/>
            <a:ext cx="6484776" cy="4527467"/>
          </a:xfrm>
        </p:spPr>
        <p:txBody>
          <a:bodyPr/>
          <a:lstStyle/>
          <a:p>
            <a:r>
              <a:rPr lang="en-US" dirty="0"/>
              <a:t>We want to predict a baseball player’s </a:t>
            </a:r>
            <a:r>
              <a:rPr lang="en-US" dirty="0">
                <a:solidFill>
                  <a:srgbClr val="92D050"/>
                </a:solidFill>
              </a:rPr>
              <a:t>Salary</a:t>
            </a:r>
            <a:r>
              <a:rPr lang="en-US" dirty="0"/>
              <a:t> based on </a:t>
            </a:r>
            <a:r>
              <a:rPr lang="en-US" dirty="0">
                <a:solidFill>
                  <a:srgbClr val="92D050"/>
                </a:solidFill>
              </a:rPr>
              <a:t>Years</a:t>
            </a:r>
            <a:r>
              <a:rPr lang="en-US" dirty="0"/>
              <a:t> and </a:t>
            </a:r>
            <a:r>
              <a:rPr lang="en-US" dirty="0">
                <a:solidFill>
                  <a:srgbClr val="92D050"/>
                </a:solidFill>
              </a:rPr>
              <a:t>Hits</a:t>
            </a:r>
            <a:r>
              <a:rPr lang="en-US" dirty="0"/>
              <a:t>. Here log-transform is applied to </a:t>
            </a:r>
            <a:r>
              <a:rPr lang="en-US" dirty="0">
                <a:solidFill>
                  <a:srgbClr val="92D050"/>
                </a:solidFill>
              </a:rPr>
              <a:t>Salary</a:t>
            </a:r>
            <a:r>
              <a:rPr lang="en-US" dirty="0"/>
              <a:t>.</a:t>
            </a:r>
          </a:p>
        </p:txBody>
      </p:sp>
      <p:pic>
        <p:nvPicPr>
          <p:cNvPr id="6" name="Picture 5">
            <a:extLst>
              <a:ext uri="{FF2B5EF4-FFF2-40B4-BE49-F238E27FC236}">
                <a16:creationId xmlns:a16="http://schemas.microsoft.com/office/drawing/2014/main" id="{8A4E410A-C98B-8B95-CB0C-CB2D13675BAD}"/>
              </a:ext>
            </a:extLst>
          </p:cNvPr>
          <p:cNvPicPr>
            <a:picLocks noChangeAspect="1"/>
          </p:cNvPicPr>
          <p:nvPr/>
        </p:nvPicPr>
        <p:blipFill>
          <a:blip r:embed="rId2"/>
          <a:stretch>
            <a:fillRect/>
          </a:stretch>
        </p:blipFill>
        <p:spPr>
          <a:xfrm>
            <a:off x="6383562" y="1322741"/>
            <a:ext cx="5359145" cy="5351181"/>
          </a:xfrm>
          <a:prstGeom prst="rect">
            <a:avLst/>
          </a:prstGeom>
        </p:spPr>
      </p:pic>
    </p:spTree>
    <p:extLst>
      <p:ext uri="{BB962C8B-B14F-4D97-AF65-F5344CB8AC3E}">
        <p14:creationId xmlns:p14="http://schemas.microsoft.com/office/powerpoint/2010/main" val="195233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Regression trees: baseball example </a:t>
            </a:r>
          </a:p>
        </p:txBody>
      </p:sp>
      <p:sp>
        <p:nvSpPr>
          <p:cNvPr id="9" name="Slide Number Placeholder 8"/>
          <p:cNvSpPr>
            <a:spLocks noGrp="1"/>
          </p:cNvSpPr>
          <p:nvPr>
            <p:ph type="sldNum" sz="quarter" idx="12"/>
          </p:nvPr>
        </p:nvSpPr>
        <p:spPr/>
        <p:txBody>
          <a:bodyPr/>
          <a:lstStyle/>
          <a:p>
            <a:fld id="{E4FFCA10-EE3F-AF4E-9EA4-E5CA2D91A1E4}" type="slidenum">
              <a:rPr lang="en-US" smtClean="0"/>
              <a:t>13</a:t>
            </a:fld>
            <a:endParaRPr lang="en-US" dirty="0"/>
          </a:p>
        </p:txBody>
      </p:sp>
      <p:sp>
        <p:nvSpPr>
          <p:cNvPr id="4" name="Content Placeholder 3"/>
          <p:cNvSpPr>
            <a:spLocks noGrp="1"/>
          </p:cNvSpPr>
          <p:nvPr>
            <p:ph idx="1"/>
          </p:nvPr>
        </p:nvSpPr>
        <p:spPr>
          <a:xfrm>
            <a:off x="0" y="1539377"/>
            <a:ext cx="11676888" cy="4527467"/>
          </a:xfrm>
        </p:spPr>
        <p:txBody>
          <a:bodyPr>
            <a:normAutofit fontScale="92500"/>
          </a:bodyPr>
          <a:lstStyle/>
          <a:p>
            <a:r>
              <a:rPr lang="en-US" dirty="0"/>
              <a:t>The regression tree is easy to interpret and has a nice graphical representation. </a:t>
            </a:r>
          </a:p>
          <a:p>
            <a:r>
              <a:rPr lang="en-US" i="1" dirty="0"/>
              <a:t>Years</a:t>
            </a:r>
            <a:r>
              <a:rPr lang="en-US" dirty="0"/>
              <a:t> is the most important factor in determining </a:t>
            </a:r>
            <a:r>
              <a:rPr lang="en-US" i="1" dirty="0"/>
              <a:t>Salary</a:t>
            </a:r>
            <a:r>
              <a:rPr lang="en-US" dirty="0"/>
              <a:t>, and players with less experience earn lower salaries than more experienced players. </a:t>
            </a:r>
          </a:p>
          <a:p>
            <a:r>
              <a:rPr lang="en-US" dirty="0"/>
              <a:t>Given that a player is less experienced, the number of </a:t>
            </a:r>
            <a:r>
              <a:rPr lang="en-US" i="1" dirty="0"/>
              <a:t>Hits</a:t>
            </a:r>
            <a:r>
              <a:rPr lang="en-US" dirty="0"/>
              <a:t> that he made in the previous year seems to play little role in his </a:t>
            </a:r>
            <a:r>
              <a:rPr lang="en-US" i="1" dirty="0"/>
              <a:t>Salary</a:t>
            </a:r>
            <a:r>
              <a:rPr lang="en-US" dirty="0"/>
              <a:t>. </a:t>
            </a:r>
          </a:p>
          <a:p>
            <a:r>
              <a:rPr lang="en-US" dirty="0"/>
              <a:t>But among players who have been in the major leagues for five or more years, the number of </a:t>
            </a:r>
            <a:r>
              <a:rPr lang="en-US" i="1" dirty="0"/>
              <a:t>Hits</a:t>
            </a:r>
            <a:r>
              <a:rPr lang="en-US" dirty="0"/>
              <a:t> made in the previous year does affect </a:t>
            </a:r>
            <a:r>
              <a:rPr lang="en-US" i="1" dirty="0"/>
              <a:t>Salary</a:t>
            </a:r>
            <a:r>
              <a:rPr lang="en-US" dirty="0"/>
              <a:t>, and players who made more </a:t>
            </a:r>
            <a:r>
              <a:rPr lang="en-US" i="1" dirty="0"/>
              <a:t>Hits</a:t>
            </a:r>
            <a:r>
              <a:rPr lang="en-US" dirty="0"/>
              <a:t> last year tend to have higher salaries.</a:t>
            </a:r>
          </a:p>
        </p:txBody>
      </p:sp>
    </p:spTree>
    <p:extLst>
      <p:ext uri="{BB962C8B-B14F-4D97-AF65-F5344CB8AC3E}">
        <p14:creationId xmlns:p14="http://schemas.microsoft.com/office/powerpoint/2010/main" val="4042036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2818-C05F-DA78-9EA7-49939F0F20F3}"/>
              </a:ext>
            </a:extLst>
          </p:cNvPr>
          <p:cNvSpPr>
            <a:spLocks noGrp="1"/>
          </p:cNvSpPr>
          <p:nvPr>
            <p:ph type="title"/>
          </p:nvPr>
        </p:nvSpPr>
        <p:spPr/>
        <p:txBody>
          <a:bodyPr/>
          <a:lstStyle/>
          <a:p>
            <a:r>
              <a:rPr lang="en-US" dirty="0"/>
              <a:t>The three-region partition </a:t>
            </a:r>
          </a:p>
        </p:txBody>
      </p:sp>
      <p:sp>
        <p:nvSpPr>
          <p:cNvPr id="3" name="Content Placeholder 2">
            <a:extLst>
              <a:ext uri="{FF2B5EF4-FFF2-40B4-BE49-F238E27FC236}">
                <a16:creationId xmlns:a16="http://schemas.microsoft.com/office/drawing/2014/main" id="{06937E3B-7017-0591-4197-AB1C2FDD36E2}"/>
              </a:ext>
            </a:extLst>
          </p:cNvPr>
          <p:cNvSpPr>
            <a:spLocks noGrp="1"/>
          </p:cNvSpPr>
          <p:nvPr>
            <p:ph idx="1"/>
          </p:nvPr>
        </p:nvSpPr>
        <p:spPr>
          <a:xfrm>
            <a:off x="0" y="1539377"/>
            <a:ext cx="6306532" cy="4527467"/>
          </a:xfrm>
        </p:spPr>
        <p:txBody>
          <a:bodyPr/>
          <a:lstStyle/>
          <a:p>
            <a:r>
              <a:rPr lang="en-US" dirty="0"/>
              <a:t>The tree stratifies the players into three regions: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F2FEDD27-D4DF-9DBB-759A-6FCBB5D5D4A5}"/>
              </a:ext>
            </a:extLst>
          </p:cNvPr>
          <p:cNvPicPr>
            <a:picLocks noChangeAspect="1"/>
          </p:cNvPicPr>
          <p:nvPr/>
        </p:nvPicPr>
        <p:blipFill>
          <a:blip r:embed="rId2"/>
          <a:stretch>
            <a:fillRect/>
          </a:stretch>
        </p:blipFill>
        <p:spPr>
          <a:xfrm>
            <a:off x="5992207" y="542041"/>
            <a:ext cx="6410325" cy="6400800"/>
          </a:xfrm>
          <a:prstGeom prst="rect">
            <a:avLst/>
          </a:prstGeom>
        </p:spPr>
      </p:pic>
      <p:pic>
        <p:nvPicPr>
          <p:cNvPr id="6" name="Picture 5">
            <a:extLst>
              <a:ext uri="{FF2B5EF4-FFF2-40B4-BE49-F238E27FC236}">
                <a16:creationId xmlns:a16="http://schemas.microsoft.com/office/drawing/2014/main" id="{62234273-FB0D-7FDD-37E3-AF8629734285}"/>
              </a:ext>
            </a:extLst>
          </p:cNvPr>
          <p:cNvPicPr>
            <a:picLocks noChangeAspect="1"/>
          </p:cNvPicPr>
          <p:nvPr/>
        </p:nvPicPr>
        <p:blipFill>
          <a:blip r:embed="rId3"/>
          <a:stretch>
            <a:fillRect/>
          </a:stretch>
        </p:blipFill>
        <p:spPr>
          <a:xfrm>
            <a:off x="348154" y="2568575"/>
            <a:ext cx="5295900" cy="1076325"/>
          </a:xfrm>
          <a:prstGeom prst="rect">
            <a:avLst/>
          </a:prstGeom>
        </p:spPr>
      </p:pic>
      <p:sp>
        <p:nvSpPr>
          <p:cNvPr id="7" name="Slide Number Placeholder 8">
            <a:extLst>
              <a:ext uri="{FF2B5EF4-FFF2-40B4-BE49-F238E27FC236}">
                <a16:creationId xmlns:a16="http://schemas.microsoft.com/office/drawing/2014/main" id="{21C03F9F-611A-16CD-CAF5-914EBDC4EC87}"/>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14</a:t>
            </a:fld>
            <a:endParaRPr lang="en-US" dirty="0"/>
          </a:p>
        </p:txBody>
      </p:sp>
    </p:spTree>
    <p:extLst>
      <p:ext uri="{BB962C8B-B14F-4D97-AF65-F5344CB8AC3E}">
        <p14:creationId xmlns:p14="http://schemas.microsoft.com/office/powerpoint/2010/main" val="29143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1D16-6A18-F3EA-C1EE-8AF99B57D9E7}"/>
              </a:ext>
            </a:extLst>
          </p:cNvPr>
          <p:cNvSpPr>
            <a:spLocks noGrp="1"/>
          </p:cNvSpPr>
          <p:nvPr>
            <p:ph type="title"/>
          </p:nvPr>
        </p:nvSpPr>
        <p:spPr/>
        <p:txBody>
          <a:bodyPr/>
          <a:lstStyle/>
          <a:p>
            <a:r>
              <a:rPr lang="en-US" dirty="0"/>
              <a:t>R code</a:t>
            </a:r>
          </a:p>
        </p:txBody>
      </p:sp>
      <p:graphicFrame>
        <p:nvGraphicFramePr>
          <p:cNvPr id="4" name="Table 4">
            <a:extLst>
              <a:ext uri="{FF2B5EF4-FFF2-40B4-BE49-F238E27FC236}">
                <a16:creationId xmlns:a16="http://schemas.microsoft.com/office/drawing/2014/main" id="{3847AC35-8BB4-8633-7FA6-332CCF3D0CD6}"/>
              </a:ext>
            </a:extLst>
          </p:cNvPr>
          <p:cNvGraphicFramePr>
            <a:graphicFrameLocks noGrp="1"/>
          </p:cNvGraphicFramePr>
          <p:nvPr>
            <p:extLst>
              <p:ext uri="{D42A27DB-BD31-4B8C-83A1-F6EECF244321}">
                <p14:modId xmlns:p14="http://schemas.microsoft.com/office/powerpoint/2010/main" val="4293619244"/>
              </p:ext>
            </p:extLst>
          </p:nvPr>
        </p:nvGraphicFramePr>
        <p:xfrm>
          <a:off x="148336" y="1533482"/>
          <a:ext cx="8128000" cy="201168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622401591"/>
                    </a:ext>
                  </a:extLst>
                </a:gridCol>
              </a:tblGrid>
              <a:tr h="370840">
                <a:tc>
                  <a:txBody>
                    <a:bodyPr/>
                    <a:lstStyle/>
                    <a:p>
                      <a:r>
                        <a:rPr lang="en-US" dirty="0"/>
                        <a:t>#The three-region partition </a:t>
                      </a:r>
                    </a:p>
                    <a:p>
                      <a:r>
                        <a:rPr lang="en-US" dirty="0" err="1"/>
                        <a:t>rbPal</a:t>
                      </a:r>
                      <a:r>
                        <a:rPr lang="en-US" dirty="0"/>
                        <a:t> &lt;- </a:t>
                      </a:r>
                      <a:r>
                        <a:rPr lang="en-US" dirty="0" err="1"/>
                        <a:t>colorRampPalette</a:t>
                      </a:r>
                      <a:r>
                        <a:rPr lang="en-US" dirty="0"/>
                        <a:t>(c('</a:t>
                      </a:r>
                      <a:r>
                        <a:rPr lang="en-US" dirty="0" err="1"/>
                        <a:t>red','green</a:t>
                      </a:r>
                      <a:r>
                        <a:rPr lang="en-US" dirty="0"/>
                        <a:t>'))</a:t>
                      </a:r>
                    </a:p>
                    <a:p>
                      <a:r>
                        <a:rPr lang="en-US" dirty="0"/>
                        <a:t>Hitters1$Col &lt;- </a:t>
                      </a:r>
                      <a:r>
                        <a:rPr lang="en-US" dirty="0" err="1"/>
                        <a:t>rbPal</a:t>
                      </a:r>
                      <a:r>
                        <a:rPr lang="en-US" dirty="0"/>
                        <a:t>(20)[</a:t>
                      </a:r>
                      <a:r>
                        <a:rPr lang="en-US" dirty="0" err="1"/>
                        <a:t>as.numeric</a:t>
                      </a:r>
                      <a:r>
                        <a:rPr lang="en-US" dirty="0"/>
                        <a:t>(cut(log(Hitters1$Salary),</a:t>
                      </a:r>
                    </a:p>
                    <a:p>
                      <a:r>
                        <a:rPr lang="en-US" dirty="0"/>
                        <a:t>breaks = 10))]</a:t>
                      </a:r>
                    </a:p>
                    <a:p>
                      <a:r>
                        <a:rPr lang="en-US" dirty="0"/>
                        <a:t>plot(Hitters1$Years,Hitters1$Hits,pch = 15, </a:t>
                      </a:r>
                      <a:r>
                        <a:rPr lang="en-US" dirty="0" err="1"/>
                        <a:t>xlab</a:t>
                      </a:r>
                      <a:r>
                        <a:rPr lang="en-US" dirty="0"/>
                        <a:t> = "Years",</a:t>
                      </a:r>
                    </a:p>
                    <a:p>
                      <a:r>
                        <a:rPr lang="en-US" dirty="0" err="1"/>
                        <a:t>ylab</a:t>
                      </a:r>
                      <a:r>
                        <a:rPr lang="en-US" dirty="0"/>
                        <a:t> = "Hits", col = Hitters1$Col)</a:t>
                      </a:r>
                    </a:p>
                    <a:p>
                      <a:r>
                        <a:rPr lang="en-US" dirty="0" err="1"/>
                        <a:t>partition.tree</a:t>
                      </a:r>
                      <a:r>
                        <a:rPr lang="en-US" dirty="0"/>
                        <a:t>(sal.tree3,add=T, </a:t>
                      </a:r>
                      <a:r>
                        <a:rPr lang="en-US" dirty="0" err="1"/>
                        <a:t>cex</a:t>
                      </a:r>
                      <a:r>
                        <a:rPr lang="en-US" dirty="0"/>
                        <a:t> = 1.2, col = "blue")</a:t>
                      </a:r>
                    </a:p>
                  </a:txBody>
                  <a:tcPr/>
                </a:tc>
                <a:extLst>
                  <a:ext uri="{0D108BD9-81ED-4DB2-BD59-A6C34878D82A}">
                    <a16:rowId xmlns:a16="http://schemas.microsoft.com/office/drawing/2014/main" val="3539462324"/>
                  </a:ext>
                </a:extLst>
              </a:tr>
            </a:tbl>
          </a:graphicData>
        </a:graphic>
      </p:graphicFrame>
      <p:sp>
        <p:nvSpPr>
          <p:cNvPr id="5" name="Slide Number Placeholder 8">
            <a:extLst>
              <a:ext uri="{FF2B5EF4-FFF2-40B4-BE49-F238E27FC236}">
                <a16:creationId xmlns:a16="http://schemas.microsoft.com/office/drawing/2014/main" id="{DA2390EC-736D-78DF-F73B-6077CD860DA5}"/>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15</a:t>
            </a:fld>
            <a:endParaRPr lang="en-US" dirty="0"/>
          </a:p>
        </p:txBody>
      </p:sp>
    </p:spTree>
    <p:extLst>
      <p:ext uri="{BB962C8B-B14F-4D97-AF65-F5344CB8AC3E}">
        <p14:creationId xmlns:p14="http://schemas.microsoft.com/office/powerpoint/2010/main" val="60722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regression tree</a:t>
            </a:r>
          </a:p>
        </p:txBody>
      </p:sp>
      <p:sp>
        <p:nvSpPr>
          <p:cNvPr id="9" name="Slide Number Placeholder 8"/>
          <p:cNvSpPr>
            <a:spLocks noGrp="1"/>
          </p:cNvSpPr>
          <p:nvPr>
            <p:ph type="sldNum" sz="quarter" idx="12"/>
          </p:nvPr>
        </p:nvSpPr>
        <p:spPr/>
        <p:txBody>
          <a:bodyPr/>
          <a:lstStyle/>
          <a:p>
            <a:fld id="{E4FFCA10-EE3F-AF4E-9EA4-E5CA2D91A1E4}" type="slidenum">
              <a:rPr lang="en-US" smtClean="0"/>
              <a:t>16</a:t>
            </a:fld>
            <a:endParaRPr lang="en-US" dirty="0"/>
          </a:p>
        </p:txBody>
      </p:sp>
      <p:sp>
        <p:nvSpPr>
          <p:cNvPr id="4" name="Content Placeholder 3"/>
          <p:cNvSpPr>
            <a:spLocks noGrp="1"/>
          </p:cNvSpPr>
          <p:nvPr>
            <p:ph idx="1"/>
          </p:nvPr>
        </p:nvSpPr>
        <p:spPr>
          <a:xfrm>
            <a:off x="0" y="1539377"/>
            <a:ext cx="12192000" cy="5062591"/>
          </a:xfrm>
        </p:spPr>
        <p:txBody>
          <a:bodyPr/>
          <a:lstStyle/>
          <a:p>
            <a:r>
              <a:rPr lang="en-US" dirty="0"/>
              <a:t>We divide the predictor space—that is, the set of possible values for </a:t>
            </a:r>
            <a:r>
              <a:rPr lang="en-US" i="1" dirty="0"/>
              <a:t>X</a:t>
            </a:r>
            <a:r>
              <a:rPr lang="en-US" i="1" baseline="-25000" dirty="0"/>
              <a:t>1</a:t>
            </a:r>
            <a:r>
              <a:rPr lang="en-US" dirty="0"/>
              <a:t>, </a:t>
            </a:r>
            <a:r>
              <a:rPr lang="en-US" i="1" dirty="0"/>
              <a:t>X</a:t>
            </a:r>
            <a:r>
              <a:rPr lang="en-US" i="1" baseline="-25000" dirty="0"/>
              <a:t>2</a:t>
            </a:r>
            <a:r>
              <a:rPr lang="en-US" dirty="0"/>
              <a:t>, . . . , </a:t>
            </a:r>
            <a:r>
              <a:rPr lang="en-US" i="1" dirty="0" err="1"/>
              <a:t>X</a:t>
            </a:r>
            <a:r>
              <a:rPr lang="en-US" i="1" baseline="-25000" dirty="0" err="1"/>
              <a:t>p</a:t>
            </a:r>
            <a:r>
              <a:rPr lang="en-US" dirty="0"/>
              <a:t>—into </a:t>
            </a:r>
            <a:r>
              <a:rPr lang="en-US" i="1" dirty="0"/>
              <a:t>J </a:t>
            </a:r>
            <a:r>
              <a:rPr lang="en-US" dirty="0"/>
              <a:t>distinct and non-overlapping regions, </a:t>
            </a:r>
            <a:r>
              <a:rPr lang="en-US" i="1" dirty="0"/>
              <a:t>R</a:t>
            </a:r>
            <a:r>
              <a:rPr lang="en-US" i="1" baseline="-25000" dirty="0"/>
              <a:t>1</a:t>
            </a:r>
            <a:r>
              <a:rPr lang="en-US" i="1" dirty="0"/>
              <a:t>, R</a:t>
            </a:r>
            <a:r>
              <a:rPr lang="en-US" i="1" baseline="-25000" dirty="0"/>
              <a:t>2</a:t>
            </a:r>
            <a:r>
              <a:rPr lang="en-US" i="1" dirty="0"/>
              <a:t>, ..., R</a:t>
            </a:r>
            <a:r>
              <a:rPr lang="en-US" i="1" baseline="-25000" dirty="0"/>
              <a:t>J</a:t>
            </a:r>
            <a:r>
              <a:rPr lang="en-US" i="1" dirty="0"/>
              <a:t> </a:t>
            </a:r>
            <a:r>
              <a:rPr lang="en-US" dirty="0"/>
              <a:t>. </a:t>
            </a:r>
          </a:p>
          <a:p>
            <a:r>
              <a:rPr lang="en-US" dirty="0"/>
              <a:t>For every observation that falls into the region </a:t>
            </a:r>
            <a:r>
              <a:rPr lang="en-US" i="1" dirty="0" err="1"/>
              <a:t>R</a:t>
            </a:r>
            <a:r>
              <a:rPr lang="en-US" i="1" baseline="-25000" dirty="0" err="1"/>
              <a:t>j</a:t>
            </a:r>
            <a:r>
              <a:rPr lang="en-US" dirty="0"/>
              <a:t>, we make the same prediction, which is simply the </a:t>
            </a:r>
            <a:r>
              <a:rPr lang="en-US" i="1" dirty="0"/>
              <a:t>mean</a:t>
            </a:r>
            <a:r>
              <a:rPr lang="en-US" dirty="0"/>
              <a:t> of the response values for the training observations in </a:t>
            </a:r>
            <a:r>
              <a:rPr lang="en-US" i="1" dirty="0" err="1"/>
              <a:t>R</a:t>
            </a:r>
            <a:r>
              <a:rPr lang="en-US" i="1" baseline="-25000" dirty="0" err="1"/>
              <a:t>j</a:t>
            </a:r>
            <a:r>
              <a:rPr lang="en-US" dirty="0"/>
              <a:t>.</a:t>
            </a:r>
          </a:p>
          <a:p>
            <a:r>
              <a:rPr lang="en-US" dirty="0"/>
              <a:t>In theory, the regions could have any shape. However, we choose to divide the predictors into high-dimensional </a:t>
            </a:r>
            <a:r>
              <a:rPr lang="en-US" i="1" dirty="0"/>
              <a:t>rectangles</a:t>
            </a:r>
            <a:r>
              <a:rPr lang="en-US" dirty="0"/>
              <a:t>, or boxes, for simplicity and ease interpretation of the resulting predictive model.</a:t>
            </a:r>
          </a:p>
        </p:txBody>
      </p:sp>
    </p:spTree>
    <p:extLst>
      <p:ext uri="{BB962C8B-B14F-4D97-AF65-F5344CB8AC3E}">
        <p14:creationId xmlns:p14="http://schemas.microsoft.com/office/powerpoint/2010/main" val="272397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construct the regions?</a:t>
            </a:r>
          </a:p>
        </p:txBody>
      </p:sp>
      <p:sp>
        <p:nvSpPr>
          <p:cNvPr id="9" name="Slide Number Placeholder 8"/>
          <p:cNvSpPr>
            <a:spLocks noGrp="1"/>
          </p:cNvSpPr>
          <p:nvPr>
            <p:ph type="sldNum" sz="quarter" idx="12"/>
          </p:nvPr>
        </p:nvSpPr>
        <p:spPr/>
        <p:txBody>
          <a:bodyPr/>
          <a:lstStyle/>
          <a:p>
            <a:fld id="{E4FFCA10-EE3F-AF4E-9EA4-E5CA2D91A1E4}" type="slidenum">
              <a:rPr lang="en-US" smtClean="0"/>
              <a:t>17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a:t>The goal is to find boxes </a:t>
                </a:r>
                <a:r>
                  <a:rPr lang="en-US" i="1" dirty="0"/>
                  <a:t>R</a:t>
                </a:r>
                <a:r>
                  <a:rPr lang="en-US" i="1" baseline="-25000" dirty="0"/>
                  <a:t>1</a:t>
                </a:r>
                <a:r>
                  <a:rPr lang="en-US" i="1" dirty="0"/>
                  <a:t>, R</a:t>
                </a:r>
                <a:r>
                  <a:rPr lang="en-US" i="1" baseline="-25000" dirty="0"/>
                  <a:t>2</a:t>
                </a:r>
                <a:r>
                  <a:rPr lang="en-US" i="1" dirty="0"/>
                  <a:t>, ..., R</a:t>
                </a:r>
                <a:r>
                  <a:rPr lang="en-US" i="1" baseline="-25000" dirty="0"/>
                  <a:t>J</a:t>
                </a:r>
                <a:r>
                  <a:rPr lang="en-US" i="1" dirty="0"/>
                  <a:t> </a:t>
                </a:r>
                <a:r>
                  <a:rPr lang="en-US" dirty="0"/>
                  <a:t>that minimize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 </m:t>
                              </m:r>
                              <m:r>
                                <m:rPr>
                                  <m:sty m:val="p"/>
                                </m:rPr>
                                <a:rPr lang="el-GR" b="0" i="1" smtClean="0">
                                  <a:latin typeface="Cambria Math" panose="02040503050406030204" pitchFamily="18" charset="0"/>
                                </a:rPr>
                                <m:t>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e>
                                  </m:d>
                                </m:e>
                                <m:sup>
                                  <m:r>
                                    <a:rPr lang="en-US" b="0" i="1" smtClean="0">
                                      <a:latin typeface="Cambria Math" panose="02040503050406030204" pitchFamily="18" charset="0"/>
                                    </a:rPr>
                                    <m:t>2</m:t>
                                  </m:r>
                                </m:sup>
                              </m:sSup>
                            </m:e>
                          </m:nary>
                        </m:e>
                      </m:nary>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sub>
                    </m:sSub>
                  </m:oMath>
                </a14:m>
                <a:r>
                  <a:rPr lang="en-US" dirty="0"/>
                  <a:t> is the mean response for the training observations within the </a:t>
                </a:r>
                <a:r>
                  <a:rPr lang="en-US" i="1" dirty="0" err="1"/>
                  <a:t>j</a:t>
                </a:r>
                <a:r>
                  <a:rPr lang="en-US" dirty="0" err="1"/>
                  <a:t>th</a:t>
                </a:r>
                <a:r>
                  <a:rPr lang="en-US" dirty="0"/>
                  <a:t> box. </a:t>
                </a:r>
              </a:p>
              <a:p>
                <a:r>
                  <a:rPr lang="en-US" dirty="0"/>
                  <a:t>Unfortunately, it is computationally infeasible to consider every possible partition of the feature space into </a:t>
                </a:r>
                <a:r>
                  <a:rPr lang="en-US" i="1" dirty="0"/>
                  <a:t>J </a:t>
                </a:r>
                <a:r>
                  <a:rPr lang="en-US" dirty="0"/>
                  <a:t>boxes.</a:t>
                </a:r>
              </a:p>
              <a:p>
                <a:r>
                  <a:rPr lang="en-US" dirty="0"/>
                  <a:t>The top-down, greedy approach is employed.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250" t="-3639" r="-850"/>
                </a:stretch>
              </a:blipFill>
            </p:spPr>
            <p:txBody>
              <a:bodyPr/>
              <a:lstStyle/>
              <a:p>
                <a:r>
                  <a:rPr lang="en-US">
                    <a:noFill/>
                  </a:rPr>
                  <a:t> </a:t>
                </a:r>
              </a:p>
            </p:txBody>
          </p:sp>
        </mc:Fallback>
      </mc:AlternateContent>
    </p:spTree>
    <p:extLst>
      <p:ext uri="{BB962C8B-B14F-4D97-AF65-F5344CB8AC3E}">
        <p14:creationId xmlns:p14="http://schemas.microsoft.com/office/powerpoint/2010/main" val="376465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top-down, greedy approach</a:t>
            </a:r>
          </a:p>
        </p:txBody>
      </p:sp>
      <p:sp>
        <p:nvSpPr>
          <p:cNvPr id="9" name="Slide Number Placeholder 8"/>
          <p:cNvSpPr>
            <a:spLocks noGrp="1"/>
          </p:cNvSpPr>
          <p:nvPr>
            <p:ph type="sldNum" sz="quarter" idx="12"/>
          </p:nvPr>
        </p:nvSpPr>
        <p:spPr/>
        <p:txBody>
          <a:bodyPr/>
          <a:lstStyle/>
          <a:p>
            <a:fld id="{E4FFCA10-EE3F-AF4E-9EA4-E5CA2D91A1E4}" type="slidenum">
              <a:rPr lang="en-US" smtClean="0"/>
              <a:t>18</a:t>
            </a:fld>
            <a:endParaRPr lang="en-US" dirty="0"/>
          </a:p>
        </p:txBody>
      </p:sp>
      <p:sp>
        <p:nvSpPr>
          <p:cNvPr id="4" name="Content Placeholder 3"/>
          <p:cNvSpPr>
            <a:spLocks noGrp="1"/>
          </p:cNvSpPr>
          <p:nvPr>
            <p:ph idx="1"/>
          </p:nvPr>
        </p:nvSpPr>
        <p:spPr/>
        <p:txBody>
          <a:bodyPr/>
          <a:lstStyle/>
          <a:p>
            <a:r>
              <a:rPr lang="en-US" dirty="0"/>
              <a:t>It is known as </a:t>
            </a:r>
            <a:r>
              <a:rPr lang="en-US" i="1" dirty="0"/>
              <a:t>recursive binary splitting</a:t>
            </a:r>
            <a:r>
              <a:rPr lang="en-US" dirty="0"/>
              <a:t>.</a:t>
            </a:r>
          </a:p>
          <a:p>
            <a:r>
              <a:rPr lang="en-US" dirty="0"/>
              <a:t>The approach is </a:t>
            </a:r>
            <a:r>
              <a:rPr lang="en-US" i="1" dirty="0"/>
              <a:t>top-down </a:t>
            </a:r>
            <a:r>
              <a:rPr lang="en-US" dirty="0"/>
              <a:t>because it begins at the top of the tree and then successively splits the predictor space; each split is indicated via two new branches further down on the tree.</a:t>
            </a:r>
          </a:p>
          <a:p>
            <a:r>
              <a:rPr lang="en-US" dirty="0"/>
              <a:t>It is </a:t>
            </a:r>
            <a:r>
              <a:rPr lang="en-US" i="1" dirty="0"/>
              <a:t>greedy </a:t>
            </a:r>
            <a:r>
              <a:rPr lang="en-US" dirty="0"/>
              <a:t>because at each step of the tree-building process, the best split is made at that particular step, rather than looking ahead and picking a split that will lead to a better tree in some future step.</a:t>
            </a:r>
          </a:p>
        </p:txBody>
      </p:sp>
    </p:spTree>
    <p:extLst>
      <p:ext uri="{BB962C8B-B14F-4D97-AF65-F5344CB8AC3E}">
        <p14:creationId xmlns:p14="http://schemas.microsoft.com/office/powerpoint/2010/main" val="395608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FF82-38E7-0060-FC02-66EDB524B469}"/>
              </a:ext>
            </a:extLst>
          </p:cNvPr>
          <p:cNvSpPr>
            <a:spLocks noGrp="1"/>
          </p:cNvSpPr>
          <p:nvPr>
            <p:ph type="title"/>
          </p:nvPr>
        </p:nvSpPr>
        <p:spPr/>
        <p:txBody>
          <a:bodyPr/>
          <a:lstStyle/>
          <a:p>
            <a:r>
              <a:rPr lang="en-US" dirty="0"/>
              <a:t>Example of regression trees</a:t>
            </a:r>
          </a:p>
        </p:txBody>
      </p:sp>
      <p:pic>
        <p:nvPicPr>
          <p:cNvPr id="5" name="Content Placeholder 4">
            <a:extLst>
              <a:ext uri="{FF2B5EF4-FFF2-40B4-BE49-F238E27FC236}">
                <a16:creationId xmlns:a16="http://schemas.microsoft.com/office/drawing/2014/main" id="{174A10B6-E5B3-B014-3378-4FA0DEB2D61A}"/>
              </a:ext>
            </a:extLst>
          </p:cNvPr>
          <p:cNvPicPr>
            <a:picLocks noGrp="1" noChangeAspect="1"/>
          </p:cNvPicPr>
          <p:nvPr>
            <p:ph idx="1"/>
          </p:nvPr>
        </p:nvPicPr>
        <p:blipFill>
          <a:blip r:embed="rId2"/>
          <a:stretch>
            <a:fillRect/>
          </a:stretch>
        </p:blipFill>
        <p:spPr>
          <a:xfrm>
            <a:off x="2665544" y="1583251"/>
            <a:ext cx="6860913" cy="4440799"/>
          </a:xfrm>
        </p:spPr>
      </p:pic>
      <p:sp>
        <p:nvSpPr>
          <p:cNvPr id="4" name="Slide Number Placeholder 8">
            <a:extLst>
              <a:ext uri="{FF2B5EF4-FFF2-40B4-BE49-F238E27FC236}">
                <a16:creationId xmlns:a16="http://schemas.microsoft.com/office/drawing/2014/main" id="{113282D5-68AE-B0D4-AFA8-D5878F7F00E7}"/>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19</a:t>
            </a:fld>
            <a:endParaRPr lang="en-US" dirty="0"/>
          </a:p>
        </p:txBody>
      </p:sp>
    </p:spTree>
    <p:extLst>
      <p:ext uri="{BB962C8B-B14F-4D97-AF65-F5344CB8AC3E}">
        <p14:creationId xmlns:p14="http://schemas.microsoft.com/office/powerpoint/2010/main" val="48059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lstStyle/>
          <a:p>
            <a:r>
              <a:rPr lang="en-US" dirty="0"/>
              <a:t>Part I: General Strategies </a:t>
            </a:r>
          </a:p>
          <a:p>
            <a:r>
              <a:rPr lang="en-US" dirty="0"/>
              <a:t>Part II: Regression Models</a:t>
            </a:r>
          </a:p>
          <a:p>
            <a:pPr lvl="1"/>
            <a:r>
              <a:rPr lang="en-US" dirty="0"/>
              <a:t>Chapter 6: Linear Regression and Its Cousins</a:t>
            </a:r>
          </a:p>
          <a:p>
            <a:pPr lvl="1"/>
            <a:r>
              <a:rPr lang="en-US" dirty="0"/>
              <a:t>Chapter 7: Nonlinear Regression Models</a:t>
            </a:r>
          </a:p>
          <a:p>
            <a:pPr lvl="1"/>
            <a:r>
              <a:rPr lang="en-US" dirty="0">
                <a:solidFill>
                  <a:srgbClr val="FF0000"/>
                </a:solidFill>
              </a:rPr>
              <a:t>Chapter 8: Regression Trees and Rule-Based Models</a:t>
            </a:r>
          </a:p>
          <a:p>
            <a:r>
              <a:rPr lang="en-US" dirty="0"/>
              <a:t>Part III: Classification Models</a:t>
            </a:r>
          </a:p>
          <a:p>
            <a:pPr lvl="1"/>
            <a:r>
              <a:rPr lang="en-US" dirty="0"/>
              <a:t>Chapter 12: Discriminant Analysis and Other Linear Classification Models</a:t>
            </a:r>
          </a:p>
          <a:p>
            <a:pPr lvl="1"/>
            <a:r>
              <a:rPr lang="en-US" dirty="0"/>
              <a:t>Chapter 13: Nonlinear Classification Models</a:t>
            </a:r>
          </a:p>
          <a:p>
            <a:pPr lvl="1"/>
            <a:r>
              <a:rPr lang="en-US" dirty="0"/>
              <a:t>Chapter 14: Classification Trees and Rule-Based Models</a:t>
            </a:r>
          </a:p>
        </p:txBody>
      </p:sp>
      <p:sp>
        <p:nvSpPr>
          <p:cNvPr id="4" name="Slide Number Placeholder 8">
            <a:extLst>
              <a:ext uri="{FF2B5EF4-FFF2-40B4-BE49-F238E27FC236}">
                <a16:creationId xmlns:a16="http://schemas.microsoft.com/office/drawing/2014/main" id="{85770E00-4604-A706-2202-7441C906625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a:t>
            </a:fld>
            <a:endParaRPr lang="en-US" dirty="0"/>
          </a:p>
        </p:txBody>
      </p:sp>
    </p:spTree>
    <p:extLst>
      <p:ext uri="{BB962C8B-B14F-4D97-AF65-F5344CB8AC3E}">
        <p14:creationId xmlns:p14="http://schemas.microsoft.com/office/powerpoint/2010/main" val="215662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FF82-38E7-0060-FC02-66EDB524B469}"/>
              </a:ext>
            </a:extLst>
          </p:cNvPr>
          <p:cNvSpPr>
            <a:spLocks noGrp="1"/>
          </p:cNvSpPr>
          <p:nvPr>
            <p:ph type="title"/>
          </p:nvPr>
        </p:nvSpPr>
        <p:spPr/>
        <p:txBody>
          <a:bodyPr/>
          <a:lstStyle/>
          <a:p>
            <a:r>
              <a:rPr lang="en-US" dirty="0"/>
              <a:t>Example of regression trees</a:t>
            </a:r>
          </a:p>
        </p:txBody>
      </p:sp>
      <p:sp>
        <p:nvSpPr>
          <p:cNvPr id="4" name="Content Placeholder 3">
            <a:extLst>
              <a:ext uri="{FF2B5EF4-FFF2-40B4-BE49-F238E27FC236}">
                <a16:creationId xmlns:a16="http://schemas.microsoft.com/office/drawing/2014/main" id="{F65B8309-16A9-6677-B636-C60E0CDAB01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9A31A6B-F3BA-602E-45EE-9F1545154666}"/>
              </a:ext>
            </a:extLst>
          </p:cNvPr>
          <p:cNvPicPr>
            <a:picLocks noChangeAspect="1"/>
          </p:cNvPicPr>
          <p:nvPr/>
        </p:nvPicPr>
        <p:blipFill>
          <a:blip r:embed="rId2"/>
          <a:stretch>
            <a:fillRect/>
          </a:stretch>
        </p:blipFill>
        <p:spPr>
          <a:xfrm>
            <a:off x="3238587" y="1539377"/>
            <a:ext cx="5490890" cy="4747334"/>
          </a:xfrm>
          <a:prstGeom prst="rect">
            <a:avLst/>
          </a:prstGeom>
        </p:spPr>
      </p:pic>
      <p:sp>
        <p:nvSpPr>
          <p:cNvPr id="5" name="Slide Number Placeholder 8">
            <a:extLst>
              <a:ext uri="{FF2B5EF4-FFF2-40B4-BE49-F238E27FC236}">
                <a16:creationId xmlns:a16="http://schemas.microsoft.com/office/drawing/2014/main" id="{3F198C1E-4F1E-CFBE-6F0A-8E29B389BB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20</a:t>
            </a:fld>
            <a:endParaRPr lang="en-US" dirty="0"/>
          </a:p>
        </p:txBody>
      </p:sp>
    </p:spTree>
    <p:extLst>
      <p:ext uri="{BB962C8B-B14F-4D97-AF65-F5344CB8AC3E}">
        <p14:creationId xmlns:p14="http://schemas.microsoft.com/office/powerpoint/2010/main" val="348916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CC4E-BD19-BA6F-2C76-FBC0A20CB513}"/>
              </a:ext>
            </a:extLst>
          </p:cNvPr>
          <p:cNvSpPr>
            <a:spLocks noGrp="1"/>
          </p:cNvSpPr>
          <p:nvPr>
            <p:ph type="title"/>
          </p:nvPr>
        </p:nvSpPr>
        <p:spPr/>
        <p:txBody>
          <a:bodyPr/>
          <a:lstStyle/>
          <a:p>
            <a:r>
              <a:rPr lang="en-US" dirty="0"/>
              <a:t>Example of regression trees</a:t>
            </a:r>
          </a:p>
        </p:txBody>
      </p:sp>
      <p:sp>
        <p:nvSpPr>
          <p:cNvPr id="3" name="Content Placeholder 2">
            <a:extLst>
              <a:ext uri="{FF2B5EF4-FFF2-40B4-BE49-F238E27FC236}">
                <a16:creationId xmlns:a16="http://schemas.microsoft.com/office/drawing/2014/main" id="{D031BD53-D40C-3DCD-74A0-A4CF47D6BAC3}"/>
              </a:ext>
            </a:extLst>
          </p:cNvPr>
          <p:cNvSpPr>
            <a:spLocks noGrp="1"/>
          </p:cNvSpPr>
          <p:nvPr>
            <p:ph idx="1"/>
          </p:nvPr>
        </p:nvSpPr>
        <p:spPr>
          <a:xfrm>
            <a:off x="0" y="1539377"/>
            <a:ext cx="4928616" cy="4527467"/>
          </a:xfrm>
        </p:spPr>
        <p:txBody>
          <a:bodyPr/>
          <a:lstStyle/>
          <a:p>
            <a:r>
              <a:rPr lang="en-US" dirty="0"/>
              <a:t>When should tree growing be stopped?</a:t>
            </a:r>
          </a:p>
        </p:txBody>
      </p:sp>
      <p:pic>
        <p:nvPicPr>
          <p:cNvPr id="5" name="Picture 4">
            <a:extLst>
              <a:ext uri="{FF2B5EF4-FFF2-40B4-BE49-F238E27FC236}">
                <a16:creationId xmlns:a16="http://schemas.microsoft.com/office/drawing/2014/main" id="{2DFB62A5-0B30-CD0E-DDB3-4D7B450026E0}"/>
              </a:ext>
            </a:extLst>
          </p:cNvPr>
          <p:cNvPicPr>
            <a:picLocks noChangeAspect="1"/>
          </p:cNvPicPr>
          <p:nvPr/>
        </p:nvPicPr>
        <p:blipFill>
          <a:blip r:embed="rId2"/>
          <a:stretch>
            <a:fillRect/>
          </a:stretch>
        </p:blipFill>
        <p:spPr>
          <a:xfrm>
            <a:off x="5435834" y="1364765"/>
            <a:ext cx="5756850" cy="4823309"/>
          </a:xfrm>
          <a:prstGeom prst="rect">
            <a:avLst/>
          </a:prstGeom>
        </p:spPr>
      </p:pic>
      <p:sp>
        <p:nvSpPr>
          <p:cNvPr id="6" name="Slide Number Placeholder 8">
            <a:extLst>
              <a:ext uri="{FF2B5EF4-FFF2-40B4-BE49-F238E27FC236}">
                <a16:creationId xmlns:a16="http://schemas.microsoft.com/office/drawing/2014/main" id="{1E72745B-C447-260B-8BA9-C00C6AC6FA83}"/>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21</a:t>
            </a:fld>
            <a:endParaRPr lang="en-US" dirty="0"/>
          </a:p>
        </p:txBody>
      </p:sp>
    </p:spTree>
    <p:extLst>
      <p:ext uri="{BB962C8B-B14F-4D97-AF65-F5344CB8AC3E}">
        <p14:creationId xmlns:p14="http://schemas.microsoft.com/office/powerpoint/2010/main" val="1009887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A5FE-728F-8F37-F3E7-80558384964B}"/>
              </a:ext>
            </a:extLst>
          </p:cNvPr>
          <p:cNvSpPr>
            <a:spLocks noGrp="1"/>
          </p:cNvSpPr>
          <p:nvPr>
            <p:ph type="title"/>
          </p:nvPr>
        </p:nvSpPr>
        <p:spPr/>
        <p:txBody>
          <a:bodyPr/>
          <a:lstStyle/>
          <a:p>
            <a:r>
              <a:rPr lang="en-US" dirty="0"/>
              <a:t>Revisit baseball player salary data</a:t>
            </a:r>
          </a:p>
        </p:txBody>
      </p:sp>
      <p:sp>
        <p:nvSpPr>
          <p:cNvPr id="3" name="Content Placeholder 2">
            <a:extLst>
              <a:ext uri="{FF2B5EF4-FFF2-40B4-BE49-F238E27FC236}">
                <a16:creationId xmlns:a16="http://schemas.microsoft.com/office/drawing/2014/main" id="{BEC972DC-2D5D-5651-3F72-8D55E776259C}"/>
              </a:ext>
            </a:extLst>
          </p:cNvPr>
          <p:cNvSpPr>
            <a:spLocks noGrp="1"/>
          </p:cNvSpPr>
          <p:nvPr>
            <p:ph idx="1"/>
          </p:nvPr>
        </p:nvSpPr>
        <p:spPr>
          <a:xfrm>
            <a:off x="0" y="1539377"/>
            <a:ext cx="5961888" cy="4527467"/>
          </a:xfrm>
        </p:spPr>
        <p:txBody>
          <a:bodyPr>
            <a:normAutofit fontScale="70000" lnSpcReduction="20000"/>
          </a:bodyPr>
          <a:lstStyle/>
          <a:p>
            <a:pPr marL="0" indent="0">
              <a:buNone/>
            </a:pPr>
            <a:r>
              <a:rPr lang="en-US" dirty="0"/>
              <a:t>&gt; summary(</a:t>
            </a:r>
            <a:r>
              <a:rPr lang="en-US" dirty="0" err="1"/>
              <a:t>sal.tree</a:t>
            </a:r>
            <a:r>
              <a:rPr lang="en-US" dirty="0"/>
              <a:t>)</a:t>
            </a:r>
          </a:p>
          <a:p>
            <a:pPr marL="0" indent="0">
              <a:buNone/>
            </a:pPr>
            <a:endParaRPr lang="en-US" dirty="0"/>
          </a:p>
          <a:p>
            <a:pPr marL="0" indent="0">
              <a:buNone/>
            </a:pPr>
            <a:r>
              <a:rPr lang="en-US" dirty="0">
                <a:solidFill>
                  <a:srgbClr val="00B0F0"/>
                </a:solidFill>
              </a:rPr>
              <a:t>Regression tree:</a:t>
            </a:r>
          </a:p>
          <a:p>
            <a:pPr marL="0" indent="0">
              <a:buNone/>
            </a:pPr>
            <a:r>
              <a:rPr lang="en-US" dirty="0">
                <a:solidFill>
                  <a:srgbClr val="00B0F0"/>
                </a:solidFill>
              </a:rPr>
              <a:t>tree(formula = log(Salary) ~ Years + Hits, data = Hitters1)</a:t>
            </a:r>
          </a:p>
          <a:p>
            <a:pPr marL="0" indent="0">
              <a:buNone/>
            </a:pPr>
            <a:r>
              <a:rPr lang="en-US" dirty="0">
                <a:solidFill>
                  <a:srgbClr val="00B0F0"/>
                </a:solidFill>
              </a:rPr>
              <a:t>Number of terminal nodes:  </a:t>
            </a:r>
            <a:r>
              <a:rPr lang="en-US" dirty="0">
                <a:solidFill>
                  <a:srgbClr val="FF0000"/>
                </a:solidFill>
              </a:rPr>
              <a:t>8 </a:t>
            </a:r>
          </a:p>
          <a:p>
            <a:pPr marL="0" indent="0">
              <a:buNone/>
            </a:pPr>
            <a:r>
              <a:rPr lang="en-US" dirty="0">
                <a:solidFill>
                  <a:srgbClr val="00B0F0"/>
                </a:solidFill>
              </a:rPr>
              <a:t>Residual mean deviance:  0.2708 = 69.06 / 255 </a:t>
            </a:r>
          </a:p>
          <a:p>
            <a:pPr marL="0" indent="0">
              <a:buNone/>
            </a:pPr>
            <a:r>
              <a:rPr lang="en-US" dirty="0">
                <a:solidFill>
                  <a:srgbClr val="00B0F0"/>
                </a:solidFill>
              </a:rPr>
              <a:t>Distribution of residuals:</a:t>
            </a:r>
          </a:p>
          <a:p>
            <a:pPr marL="0" indent="0">
              <a:buNone/>
            </a:pPr>
            <a:r>
              <a:rPr lang="en-US" dirty="0">
                <a:solidFill>
                  <a:srgbClr val="00B0F0"/>
                </a:solidFill>
              </a:rPr>
              <a:t>   Min. 1st Qu.  Median    Mean 3rd Qu.    Max. </a:t>
            </a:r>
          </a:p>
          <a:p>
            <a:pPr marL="0" indent="0">
              <a:buNone/>
            </a:pPr>
            <a:r>
              <a:rPr lang="en-US" dirty="0">
                <a:solidFill>
                  <a:srgbClr val="00B0F0"/>
                </a:solidFill>
              </a:rPr>
              <a:t>-2.2400 -0.2980 -0.0365  0.0000  0.3233  2.1520 </a:t>
            </a:r>
          </a:p>
        </p:txBody>
      </p:sp>
      <p:pic>
        <p:nvPicPr>
          <p:cNvPr id="7" name="Picture 6">
            <a:extLst>
              <a:ext uri="{FF2B5EF4-FFF2-40B4-BE49-F238E27FC236}">
                <a16:creationId xmlns:a16="http://schemas.microsoft.com/office/drawing/2014/main" id="{8E055214-7E6C-D3BC-8F4A-34DE5C01796D}"/>
              </a:ext>
            </a:extLst>
          </p:cNvPr>
          <p:cNvPicPr>
            <a:picLocks noChangeAspect="1"/>
          </p:cNvPicPr>
          <p:nvPr/>
        </p:nvPicPr>
        <p:blipFill>
          <a:blip r:embed="rId2"/>
          <a:stretch>
            <a:fillRect/>
          </a:stretch>
        </p:blipFill>
        <p:spPr>
          <a:xfrm>
            <a:off x="6476626" y="1332247"/>
            <a:ext cx="4949081" cy="4941726"/>
          </a:xfrm>
          <a:prstGeom prst="rect">
            <a:avLst/>
          </a:prstGeom>
        </p:spPr>
      </p:pic>
      <p:sp>
        <p:nvSpPr>
          <p:cNvPr id="5" name="Slide Number Placeholder 8">
            <a:extLst>
              <a:ext uri="{FF2B5EF4-FFF2-40B4-BE49-F238E27FC236}">
                <a16:creationId xmlns:a16="http://schemas.microsoft.com/office/drawing/2014/main" id="{E4A57D61-7337-F543-13A0-5AD0E6CE4AE7}"/>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22</a:t>
            </a:fld>
            <a:endParaRPr lang="en-US" dirty="0"/>
          </a:p>
        </p:txBody>
      </p:sp>
    </p:spTree>
    <p:extLst>
      <p:ext uri="{BB962C8B-B14F-4D97-AF65-F5344CB8AC3E}">
        <p14:creationId xmlns:p14="http://schemas.microsoft.com/office/powerpoint/2010/main" val="50679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899-E2EA-5108-5928-0F77523E02B7}"/>
              </a:ext>
            </a:extLst>
          </p:cNvPr>
          <p:cNvSpPr>
            <a:spLocks noGrp="1"/>
          </p:cNvSpPr>
          <p:nvPr>
            <p:ph type="title"/>
          </p:nvPr>
        </p:nvSpPr>
        <p:spPr/>
        <p:txBody>
          <a:bodyPr/>
          <a:lstStyle/>
          <a:p>
            <a:r>
              <a:rPr lang="en-US" dirty="0"/>
              <a:t>Tree pruning </a:t>
            </a:r>
          </a:p>
        </p:txBody>
      </p:sp>
      <p:sp>
        <p:nvSpPr>
          <p:cNvPr id="3" name="Content Placeholder 2">
            <a:extLst>
              <a:ext uri="{FF2B5EF4-FFF2-40B4-BE49-F238E27FC236}">
                <a16:creationId xmlns:a16="http://schemas.microsoft.com/office/drawing/2014/main" id="{F8CA26BC-A0E4-673F-289B-C5732A14251F}"/>
              </a:ext>
            </a:extLst>
          </p:cNvPr>
          <p:cNvSpPr>
            <a:spLocks noGrp="1"/>
          </p:cNvSpPr>
          <p:nvPr>
            <p:ph idx="1"/>
          </p:nvPr>
        </p:nvSpPr>
        <p:spPr/>
        <p:txBody>
          <a:bodyPr/>
          <a:lstStyle/>
          <a:p>
            <a:r>
              <a:rPr lang="en-US" dirty="0"/>
              <a:t>The process described above may produce good predictions on the training set, but is likely to overfit the data, leading to poor test set performance. </a:t>
            </a:r>
          </a:p>
          <a:p>
            <a:r>
              <a:rPr lang="en-US" dirty="0"/>
              <a:t>A smaller tree with fewer splits (that is, fewer regions </a:t>
            </a:r>
            <a:r>
              <a:rPr lang="en-US" i="1" dirty="0"/>
              <a:t>R</a:t>
            </a:r>
            <a:r>
              <a:rPr lang="en-US" i="1" baseline="-25000" dirty="0"/>
              <a:t>1</a:t>
            </a:r>
            <a:r>
              <a:rPr lang="en-US" i="1" dirty="0"/>
              <a:t>, . . . , R</a:t>
            </a:r>
            <a:r>
              <a:rPr lang="en-US" i="1" baseline="-25000" dirty="0"/>
              <a:t>J</a:t>
            </a:r>
            <a:r>
              <a:rPr lang="en-US" i="1" dirty="0"/>
              <a:t> </a:t>
            </a:r>
            <a:r>
              <a:rPr lang="en-US" dirty="0"/>
              <a:t>) might lead to lower variance and better interpretation at the cost of a little bias.</a:t>
            </a:r>
          </a:p>
          <a:p>
            <a:r>
              <a:rPr lang="en-US" dirty="0"/>
              <a:t>A common strategy to help lower down the number of candidate subtrees is </a:t>
            </a:r>
            <a:r>
              <a:rPr lang="en-US" i="1" dirty="0"/>
              <a:t>cost–complexity tuning </a:t>
            </a:r>
            <a:r>
              <a:rPr lang="en-US" dirty="0"/>
              <a:t>by </a:t>
            </a:r>
            <a:r>
              <a:rPr lang="en-US" dirty="0" err="1"/>
              <a:t>Breiman</a:t>
            </a:r>
            <a:r>
              <a:rPr lang="en-US" dirty="0"/>
              <a:t> et al. (1984) .</a:t>
            </a:r>
          </a:p>
        </p:txBody>
      </p:sp>
      <p:sp>
        <p:nvSpPr>
          <p:cNvPr id="4" name="Slide Number Placeholder 8">
            <a:extLst>
              <a:ext uri="{FF2B5EF4-FFF2-40B4-BE49-F238E27FC236}">
                <a16:creationId xmlns:a16="http://schemas.microsoft.com/office/drawing/2014/main" id="{D7A2DE9B-D9DC-587B-EA54-1E6594322A8C}"/>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23</a:t>
            </a:fld>
            <a:endParaRPr lang="en-US" dirty="0"/>
          </a:p>
        </p:txBody>
      </p:sp>
    </p:spTree>
    <p:extLst>
      <p:ext uri="{BB962C8B-B14F-4D97-AF65-F5344CB8AC3E}">
        <p14:creationId xmlns:p14="http://schemas.microsoft.com/office/powerpoint/2010/main" val="1973490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361A-3309-07F4-A4CC-37B54BDAA03E}"/>
              </a:ext>
            </a:extLst>
          </p:cNvPr>
          <p:cNvSpPr>
            <a:spLocks noGrp="1"/>
          </p:cNvSpPr>
          <p:nvPr>
            <p:ph type="title"/>
          </p:nvPr>
        </p:nvSpPr>
        <p:spPr/>
        <p:txBody>
          <a:bodyPr/>
          <a:lstStyle/>
          <a:p>
            <a:r>
              <a:rPr lang="en-US" dirty="0"/>
              <a:t>Tree pruning</a:t>
            </a:r>
          </a:p>
        </p:txBody>
      </p:sp>
      <p:sp>
        <p:nvSpPr>
          <p:cNvPr id="3" name="Content Placeholder 2">
            <a:extLst>
              <a:ext uri="{FF2B5EF4-FFF2-40B4-BE49-F238E27FC236}">
                <a16:creationId xmlns:a16="http://schemas.microsoft.com/office/drawing/2014/main" id="{AA007373-B1C6-30C5-E675-B5B530E29A8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91EA60-EB62-429E-A89C-F02C05DE9018}"/>
              </a:ext>
            </a:extLst>
          </p:cNvPr>
          <p:cNvPicPr>
            <a:picLocks noChangeAspect="1"/>
          </p:cNvPicPr>
          <p:nvPr/>
        </p:nvPicPr>
        <p:blipFill>
          <a:blip r:embed="rId2"/>
          <a:stretch>
            <a:fillRect/>
          </a:stretch>
        </p:blipFill>
        <p:spPr>
          <a:xfrm>
            <a:off x="770570" y="1856300"/>
            <a:ext cx="10501571" cy="3893619"/>
          </a:xfrm>
          <a:prstGeom prst="rect">
            <a:avLst/>
          </a:prstGeom>
        </p:spPr>
      </p:pic>
      <p:sp>
        <p:nvSpPr>
          <p:cNvPr id="6" name="Slide Number Placeholder 8">
            <a:extLst>
              <a:ext uri="{FF2B5EF4-FFF2-40B4-BE49-F238E27FC236}">
                <a16:creationId xmlns:a16="http://schemas.microsoft.com/office/drawing/2014/main" id="{4D787841-A95C-514A-2181-81D6A0BD8515}"/>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24</a:t>
            </a:fld>
            <a:endParaRPr lang="en-US" dirty="0"/>
          </a:p>
        </p:txBody>
      </p:sp>
    </p:spTree>
    <p:extLst>
      <p:ext uri="{BB962C8B-B14F-4D97-AF65-F5344CB8AC3E}">
        <p14:creationId xmlns:p14="http://schemas.microsoft.com/office/powerpoint/2010/main" val="1246647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 pruning</a:t>
            </a:r>
          </a:p>
        </p:txBody>
      </p:sp>
      <p:sp>
        <p:nvSpPr>
          <p:cNvPr id="9" name="Slide Number Placeholder 8"/>
          <p:cNvSpPr>
            <a:spLocks noGrp="1"/>
          </p:cNvSpPr>
          <p:nvPr>
            <p:ph type="sldNum" sz="quarter" idx="12"/>
          </p:nvPr>
        </p:nvSpPr>
        <p:spPr/>
        <p:txBody>
          <a:bodyPr/>
          <a:lstStyle/>
          <a:p>
            <a:fld id="{E4FFCA10-EE3F-AF4E-9EA4-E5CA2D91A1E4}" type="slidenum">
              <a:rPr lang="en-US" smtClean="0"/>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The goal of this process is to find a “right-sized tree” that has the smallest error rate. To do this, we penalize the error rate using the size of the tree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RSS</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sub>
                          </m:sSub>
                        </m:sub>
                      </m:sSub>
                      <m:r>
                        <a:rPr lang="en-US" i="1" smtClean="0">
                          <a:latin typeface="Cambria Math" panose="02040503050406030204" pitchFamily="18" charset="0"/>
                        </a:rPr>
                        <m:t>=</m:t>
                      </m:r>
                      <m:r>
                        <m:rPr>
                          <m:sty m:val="p"/>
                        </m:rPr>
                        <a:rPr lang="en-US" b="0" i="0" smtClean="0">
                          <a:latin typeface="Cambria Math" panose="02040503050406030204" pitchFamily="18" charset="0"/>
                        </a:rPr>
                        <m:t>RSS</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0">
                              <a:latin typeface="Cambria Math" panose="02040503050406030204" pitchFamily="18" charset="0"/>
                            </a:rPr>
                            <m:t>#</m:t>
                          </m:r>
                          <m:r>
                            <m:rPr>
                              <m:sty m:val="p"/>
                            </m:rPr>
                            <a:rPr lang="en-US" b="0" i="0" smtClean="0">
                              <a:latin typeface="Cambria Math" panose="02040503050406030204" pitchFamily="18" charset="0"/>
                            </a:rPr>
                            <m:t>Terminal</m:t>
                          </m:r>
                          <m:r>
                            <a:rPr lang="en-US" b="0" i="0" smtClean="0">
                              <a:latin typeface="Cambria Math" panose="02040503050406030204" pitchFamily="18" charset="0"/>
                            </a:rPr>
                            <m:t> </m:t>
                          </m:r>
                          <m:r>
                            <m:rPr>
                              <m:sty m:val="p"/>
                            </m:rPr>
                            <a:rPr lang="en-US" b="0" i="0" smtClean="0">
                              <a:latin typeface="Cambria Math" panose="02040503050406030204" pitchFamily="18" charset="0"/>
                            </a:rPr>
                            <m:t>Nodes</m:t>
                          </m:r>
                        </m:e>
                      </m:d>
                    </m:oMath>
                  </m:oMathPara>
                </a14:m>
                <a:endParaRPr lang="en-US" dirty="0"/>
              </a:p>
              <a:p>
                <a:pPr marL="0" indent="0">
                  <a:buNone/>
                </a:pPr>
                <a:r>
                  <a:rPr lang="en-US" dirty="0"/>
                  <a:t>where </a:t>
                </a:r>
                <a:r>
                  <a:rPr lang="en-US" i="1" dirty="0"/>
                  <a:t>c</a:t>
                </a:r>
                <a:r>
                  <a:rPr lang="en-US" i="1" baseline="-25000" dirty="0"/>
                  <a:t>p</a:t>
                </a:r>
                <a:r>
                  <a:rPr lang="en-US" i="1" dirty="0"/>
                  <a:t> </a:t>
                </a:r>
                <a:r>
                  <a:rPr lang="en-US" dirty="0"/>
                  <a:t>is called the </a:t>
                </a:r>
                <a:r>
                  <a:rPr lang="en-US" i="1" dirty="0"/>
                  <a:t>complexity parameter</a:t>
                </a:r>
                <a:r>
                  <a:rPr lang="en-US" dirty="0"/>
                  <a:t>. For a specific value of </a:t>
                </a:r>
                <a:r>
                  <a:rPr lang="en-US" i="1" dirty="0"/>
                  <a:t>c</a:t>
                </a:r>
                <a:r>
                  <a:rPr lang="en-US" i="1" baseline="-25000" dirty="0"/>
                  <a:t>p</a:t>
                </a:r>
                <a:r>
                  <a:rPr lang="en-US" i="1" dirty="0"/>
                  <a:t> </a:t>
                </a:r>
                <a:r>
                  <a:rPr lang="en-US" dirty="0"/>
                  <a:t>, we find the smallest pruned tree that has the lowest penalized error rate.</a:t>
                </a:r>
              </a:p>
              <a:p>
                <a:r>
                  <a:rPr lang="en-US" dirty="0"/>
                  <a:t>The model can be tuned by choosing the value of the complexity parameter </a:t>
                </a:r>
                <a:r>
                  <a:rPr lang="en-US" i="1" dirty="0"/>
                  <a:t>c</a:t>
                </a:r>
                <a:r>
                  <a:rPr lang="en-US" i="1" baseline="-25000" dirty="0"/>
                  <a:t>p </a:t>
                </a:r>
                <a:r>
                  <a:rPr lang="en-US" dirty="0"/>
                  <a:t>associated with the smallest possible RMSE value.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250" t="-2830" r="-450" b="-1348"/>
                </a:stretch>
              </a:blipFill>
            </p:spPr>
            <p:txBody>
              <a:bodyPr/>
              <a:lstStyle/>
              <a:p>
                <a:r>
                  <a:rPr lang="en-US">
                    <a:noFill/>
                  </a:rPr>
                  <a:t> </a:t>
                </a:r>
              </a:p>
            </p:txBody>
          </p:sp>
        </mc:Fallback>
      </mc:AlternateContent>
    </p:spTree>
    <p:extLst>
      <p:ext uri="{BB962C8B-B14F-4D97-AF65-F5344CB8AC3E}">
        <p14:creationId xmlns:p14="http://schemas.microsoft.com/office/powerpoint/2010/main" val="340013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2A2-5EB7-E773-2D2B-4CFF802D70A2}"/>
              </a:ext>
            </a:extLst>
          </p:cNvPr>
          <p:cNvSpPr>
            <a:spLocks noGrp="1"/>
          </p:cNvSpPr>
          <p:nvPr>
            <p:ph type="title"/>
          </p:nvPr>
        </p:nvSpPr>
        <p:spPr/>
        <p:txBody>
          <a:bodyPr/>
          <a:lstStyle/>
          <a:p>
            <a:r>
              <a:rPr lang="en-US" dirty="0"/>
              <a:t>Cross-validation and pruning</a:t>
            </a:r>
          </a:p>
        </p:txBody>
      </p:sp>
      <p:sp>
        <p:nvSpPr>
          <p:cNvPr id="3" name="Content Placeholder 2">
            <a:extLst>
              <a:ext uri="{FF2B5EF4-FFF2-40B4-BE49-F238E27FC236}">
                <a16:creationId xmlns:a16="http://schemas.microsoft.com/office/drawing/2014/main" id="{71BB10A9-AB99-B8FD-2D04-AD062B207D8C}"/>
              </a:ext>
            </a:extLst>
          </p:cNvPr>
          <p:cNvSpPr>
            <a:spLocks noGrp="1"/>
          </p:cNvSpPr>
          <p:nvPr>
            <p:ph idx="1"/>
          </p:nvPr>
        </p:nvSpPr>
        <p:spPr/>
        <p:txBody>
          <a:bodyPr>
            <a:normAutofit/>
          </a:bodyPr>
          <a:lstStyle/>
          <a:p>
            <a:r>
              <a:rPr lang="en-US" dirty="0"/>
              <a:t>The tree package contains function </a:t>
            </a:r>
            <a:r>
              <a:rPr lang="en-US" dirty="0" err="1">
                <a:solidFill>
                  <a:srgbClr val="92D050"/>
                </a:solidFill>
              </a:rPr>
              <a:t>cv.tree</a:t>
            </a:r>
            <a:r>
              <a:rPr lang="en-US" dirty="0">
                <a:solidFill>
                  <a:srgbClr val="92D050"/>
                </a:solidFill>
              </a:rPr>
              <a:t> </a:t>
            </a:r>
            <a:r>
              <a:rPr lang="en-US" dirty="0"/>
              <a:t>for pruning trees by cross-validation.</a:t>
            </a:r>
          </a:p>
          <a:p>
            <a:r>
              <a:rPr lang="en-US" dirty="0"/>
              <a:t>The function </a:t>
            </a:r>
            <a:r>
              <a:rPr lang="en-US" dirty="0" err="1">
                <a:solidFill>
                  <a:srgbClr val="92D050"/>
                </a:solidFill>
              </a:rPr>
              <a:t>cv.tree</a:t>
            </a:r>
            <a:r>
              <a:rPr lang="en-US" dirty="0">
                <a:solidFill>
                  <a:srgbClr val="92D050"/>
                </a:solidFill>
              </a:rPr>
              <a:t> </a:t>
            </a:r>
            <a:r>
              <a:rPr lang="en-US" dirty="0"/>
              <a:t>does </a:t>
            </a:r>
            <a:r>
              <a:rPr lang="en-US" i="1" dirty="0"/>
              <a:t>k</a:t>
            </a:r>
            <a:r>
              <a:rPr lang="en-US" dirty="0"/>
              <a:t>-fold cross-validation (default is 10) </a:t>
            </a:r>
          </a:p>
          <a:p>
            <a:pPr marL="0" indent="0">
              <a:buNone/>
            </a:pPr>
            <a:r>
              <a:rPr lang="en-US" dirty="0"/>
              <a:t> </a:t>
            </a:r>
          </a:p>
        </p:txBody>
      </p:sp>
      <p:sp>
        <p:nvSpPr>
          <p:cNvPr id="4" name="Slide Number Placeholder 8">
            <a:extLst>
              <a:ext uri="{FF2B5EF4-FFF2-40B4-BE49-F238E27FC236}">
                <a16:creationId xmlns:a16="http://schemas.microsoft.com/office/drawing/2014/main" id="{10A1C818-1F9D-D679-AFB6-6483AC67F19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26</a:t>
            </a:fld>
            <a:endParaRPr lang="en-US" dirty="0"/>
          </a:p>
        </p:txBody>
      </p:sp>
    </p:spTree>
    <p:extLst>
      <p:ext uri="{BB962C8B-B14F-4D97-AF65-F5344CB8AC3E}">
        <p14:creationId xmlns:p14="http://schemas.microsoft.com/office/powerpoint/2010/main" val="374623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371E-AA77-D9B9-6569-A68E61D28B39}"/>
              </a:ext>
            </a:extLst>
          </p:cNvPr>
          <p:cNvSpPr>
            <a:spLocks noGrp="1"/>
          </p:cNvSpPr>
          <p:nvPr>
            <p:ph type="title"/>
          </p:nvPr>
        </p:nvSpPr>
        <p:spPr/>
        <p:txBody>
          <a:bodyPr/>
          <a:lstStyle/>
          <a:p>
            <a:r>
              <a:rPr lang="en-US" dirty="0"/>
              <a:t>Prune the tree using </a:t>
            </a:r>
            <a:r>
              <a:rPr lang="en-US" dirty="0" err="1">
                <a:solidFill>
                  <a:srgbClr val="92D050"/>
                </a:solidFill>
              </a:rPr>
              <a:t>cv.tree</a:t>
            </a:r>
            <a:r>
              <a:rPr lang="en-US" dirty="0">
                <a:solidFill>
                  <a:srgbClr val="92D050"/>
                </a:solidFill>
              </a:rPr>
              <a:t> </a:t>
            </a:r>
            <a:endParaRPr lang="en-US" dirty="0"/>
          </a:p>
        </p:txBody>
      </p:sp>
      <p:sp>
        <p:nvSpPr>
          <p:cNvPr id="3" name="Content Placeholder 2">
            <a:extLst>
              <a:ext uri="{FF2B5EF4-FFF2-40B4-BE49-F238E27FC236}">
                <a16:creationId xmlns:a16="http://schemas.microsoft.com/office/drawing/2014/main" id="{EC7B9E52-949B-60E4-738C-8D7843B48038}"/>
              </a:ext>
            </a:extLst>
          </p:cNvPr>
          <p:cNvSpPr>
            <a:spLocks noGrp="1"/>
          </p:cNvSpPr>
          <p:nvPr>
            <p:ph idx="1"/>
          </p:nvPr>
        </p:nvSpPr>
        <p:spPr>
          <a:xfrm>
            <a:off x="-1" y="1539377"/>
            <a:ext cx="4755969" cy="4527467"/>
          </a:xfrm>
        </p:spPr>
        <p:txBody>
          <a:bodyPr/>
          <a:lstStyle/>
          <a:p>
            <a:r>
              <a:rPr lang="en-US" dirty="0"/>
              <a:t>The optimal prune size is 4.</a:t>
            </a:r>
          </a:p>
        </p:txBody>
      </p:sp>
      <p:pic>
        <p:nvPicPr>
          <p:cNvPr id="7" name="Picture 6">
            <a:extLst>
              <a:ext uri="{FF2B5EF4-FFF2-40B4-BE49-F238E27FC236}">
                <a16:creationId xmlns:a16="http://schemas.microsoft.com/office/drawing/2014/main" id="{F9EDD644-1F81-00AE-9AE4-43B15D4F667C}"/>
              </a:ext>
            </a:extLst>
          </p:cNvPr>
          <p:cNvPicPr>
            <a:picLocks noChangeAspect="1"/>
          </p:cNvPicPr>
          <p:nvPr/>
        </p:nvPicPr>
        <p:blipFill>
          <a:blip r:embed="rId2"/>
          <a:stretch>
            <a:fillRect/>
          </a:stretch>
        </p:blipFill>
        <p:spPr>
          <a:xfrm>
            <a:off x="5402353" y="1367224"/>
            <a:ext cx="4900080" cy="4892798"/>
          </a:xfrm>
          <a:prstGeom prst="rect">
            <a:avLst/>
          </a:prstGeom>
        </p:spPr>
      </p:pic>
      <p:sp>
        <p:nvSpPr>
          <p:cNvPr id="5" name="Slide Number Placeholder 8">
            <a:extLst>
              <a:ext uri="{FF2B5EF4-FFF2-40B4-BE49-F238E27FC236}">
                <a16:creationId xmlns:a16="http://schemas.microsoft.com/office/drawing/2014/main" id="{5405BAA4-6D80-FD1E-3B3A-291674F899A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27</a:t>
            </a:fld>
            <a:endParaRPr lang="en-US" dirty="0"/>
          </a:p>
        </p:txBody>
      </p:sp>
    </p:spTree>
    <p:extLst>
      <p:ext uri="{BB962C8B-B14F-4D97-AF65-F5344CB8AC3E}">
        <p14:creationId xmlns:p14="http://schemas.microsoft.com/office/powerpoint/2010/main" val="357260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1D16-6A18-F3EA-C1EE-8AF99B57D9E7}"/>
              </a:ext>
            </a:extLst>
          </p:cNvPr>
          <p:cNvSpPr>
            <a:spLocks noGrp="1"/>
          </p:cNvSpPr>
          <p:nvPr>
            <p:ph type="title"/>
          </p:nvPr>
        </p:nvSpPr>
        <p:spPr/>
        <p:txBody>
          <a:bodyPr/>
          <a:lstStyle/>
          <a:p>
            <a:r>
              <a:rPr lang="en-US" dirty="0"/>
              <a:t>R code</a:t>
            </a:r>
          </a:p>
        </p:txBody>
      </p:sp>
      <p:graphicFrame>
        <p:nvGraphicFramePr>
          <p:cNvPr id="4" name="Table 4">
            <a:extLst>
              <a:ext uri="{FF2B5EF4-FFF2-40B4-BE49-F238E27FC236}">
                <a16:creationId xmlns:a16="http://schemas.microsoft.com/office/drawing/2014/main" id="{3847AC35-8BB4-8633-7FA6-332CCF3D0CD6}"/>
              </a:ext>
            </a:extLst>
          </p:cNvPr>
          <p:cNvGraphicFramePr>
            <a:graphicFrameLocks noGrp="1"/>
          </p:cNvGraphicFramePr>
          <p:nvPr>
            <p:extLst>
              <p:ext uri="{D42A27DB-BD31-4B8C-83A1-F6EECF244321}">
                <p14:modId xmlns:p14="http://schemas.microsoft.com/office/powerpoint/2010/main" val="1647772907"/>
              </p:ext>
            </p:extLst>
          </p:nvPr>
        </p:nvGraphicFramePr>
        <p:xfrm>
          <a:off x="148336" y="1533482"/>
          <a:ext cx="8128000" cy="475488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622401591"/>
                    </a:ext>
                  </a:extLst>
                </a:gridCol>
              </a:tblGrid>
              <a:tr h="370840">
                <a:tc>
                  <a:txBody>
                    <a:bodyPr/>
                    <a:lstStyle/>
                    <a:p>
                      <a:r>
                        <a:rPr lang="en-US" dirty="0" err="1"/>
                        <a:t>sal.tree</a:t>
                      </a:r>
                      <a:r>
                        <a:rPr lang="en-US" dirty="0"/>
                        <a:t> = tree(log(Salary) ~ Years + Hits, data = Hitters1)</a:t>
                      </a:r>
                    </a:p>
                    <a:p>
                      <a:r>
                        <a:rPr lang="en-US" dirty="0"/>
                        <a:t>summary(</a:t>
                      </a:r>
                      <a:r>
                        <a:rPr lang="en-US" dirty="0" err="1"/>
                        <a:t>sal.tree</a:t>
                      </a:r>
                      <a:r>
                        <a:rPr lang="en-US" dirty="0"/>
                        <a:t>)</a:t>
                      </a:r>
                    </a:p>
                    <a:p>
                      <a:r>
                        <a:rPr lang="en-US" dirty="0" err="1"/>
                        <a:t>sal.tree</a:t>
                      </a:r>
                      <a:endParaRPr lang="en-US" dirty="0"/>
                    </a:p>
                    <a:p>
                      <a:r>
                        <a:rPr lang="en-US" dirty="0"/>
                        <a:t>plot(</a:t>
                      </a:r>
                      <a:r>
                        <a:rPr lang="en-US" dirty="0" err="1"/>
                        <a:t>sal.tree</a:t>
                      </a:r>
                      <a:r>
                        <a:rPr lang="en-US" dirty="0"/>
                        <a:t>)</a:t>
                      </a:r>
                    </a:p>
                    <a:p>
                      <a:r>
                        <a:rPr lang="en-US" dirty="0"/>
                        <a:t>text(</a:t>
                      </a:r>
                      <a:r>
                        <a:rPr lang="en-US" dirty="0" err="1"/>
                        <a:t>sal.tree</a:t>
                      </a:r>
                      <a:r>
                        <a:rPr lang="en-US" dirty="0"/>
                        <a:t>, pretty=0)</a:t>
                      </a:r>
                    </a:p>
                    <a:p>
                      <a:r>
                        <a:rPr lang="en-US" dirty="0"/>
                        <a:t>title("Baseball Player Salary Data")</a:t>
                      </a:r>
                    </a:p>
                    <a:p>
                      <a:endParaRPr lang="en-US" dirty="0"/>
                    </a:p>
                    <a:p>
                      <a:r>
                        <a:rPr lang="en-US" dirty="0"/>
                        <a:t>#Pruning a tree by cv</a:t>
                      </a:r>
                    </a:p>
                    <a:p>
                      <a:r>
                        <a:rPr lang="en-US" dirty="0" err="1"/>
                        <a:t>set.seed</a:t>
                      </a:r>
                      <a:r>
                        <a:rPr lang="en-US" dirty="0"/>
                        <a:t>(1)</a:t>
                      </a:r>
                    </a:p>
                    <a:p>
                      <a:r>
                        <a:rPr lang="en-US" dirty="0"/>
                        <a:t>sal.tree0 = tree(log(Salary) ~ Years + Hits, data = Hitters1)</a:t>
                      </a:r>
                    </a:p>
                    <a:p>
                      <a:r>
                        <a:rPr lang="en-US" dirty="0" err="1"/>
                        <a:t>my.tree.seq</a:t>
                      </a:r>
                      <a:r>
                        <a:rPr lang="en-US" dirty="0"/>
                        <a:t> = </a:t>
                      </a:r>
                      <a:r>
                        <a:rPr lang="en-US" dirty="0" err="1">
                          <a:solidFill>
                            <a:srgbClr val="FF0000"/>
                          </a:solidFill>
                        </a:rPr>
                        <a:t>cv.tree</a:t>
                      </a:r>
                      <a:r>
                        <a:rPr lang="en-US" dirty="0">
                          <a:solidFill>
                            <a:srgbClr val="FF0000"/>
                          </a:solidFill>
                        </a:rPr>
                        <a:t>(sal.tree0)</a:t>
                      </a:r>
                    </a:p>
                    <a:p>
                      <a:r>
                        <a:rPr lang="en-US" dirty="0"/>
                        <a:t>plot(</a:t>
                      </a:r>
                      <a:r>
                        <a:rPr lang="en-US" dirty="0" err="1"/>
                        <a:t>my.tree.seq</a:t>
                      </a:r>
                      <a:r>
                        <a:rPr lang="en-US" dirty="0"/>
                        <a:t>)</a:t>
                      </a:r>
                    </a:p>
                    <a:p>
                      <a:r>
                        <a:rPr lang="en-US" dirty="0" err="1"/>
                        <a:t>opt.trees</a:t>
                      </a:r>
                      <a:r>
                        <a:rPr lang="en-US" dirty="0"/>
                        <a:t> = which(</a:t>
                      </a:r>
                      <a:r>
                        <a:rPr lang="en-US" dirty="0" err="1"/>
                        <a:t>my.tree.seq$dev</a:t>
                      </a:r>
                      <a:r>
                        <a:rPr lang="en-US" dirty="0"/>
                        <a:t> == min(</a:t>
                      </a:r>
                      <a:r>
                        <a:rPr lang="en-US" dirty="0" err="1"/>
                        <a:t>my.tree.seq$dev</a:t>
                      </a:r>
                      <a:r>
                        <a:rPr lang="en-US" dirty="0"/>
                        <a:t>))</a:t>
                      </a:r>
                    </a:p>
                    <a:p>
                      <a:r>
                        <a:rPr lang="en-US" dirty="0"/>
                        <a:t># Positions of</a:t>
                      </a:r>
                    </a:p>
                    <a:p>
                      <a:r>
                        <a:rPr lang="en-US" dirty="0"/>
                        <a:t># optimal (with respect to error) trees</a:t>
                      </a:r>
                    </a:p>
                    <a:p>
                      <a:r>
                        <a:rPr lang="en-US" dirty="0"/>
                        <a:t>  min(</a:t>
                      </a:r>
                      <a:r>
                        <a:rPr lang="en-US" dirty="0" err="1"/>
                        <a:t>my.tree.seq$size</a:t>
                      </a:r>
                      <a:r>
                        <a:rPr lang="en-US" dirty="0"/>
                        <a:t>[</a:t>
                      </a:r>
                      <a:r>
                        <a:rPr lang="en-US" dirty="0" err="1"/>
                        <a:t>opt.trees</a:t>
                      </a:r>
                      <a:r>
                        <a:rPr lang="en-US" dirty="0"/>
                        <a:t>])</a:t>
                      </a:r>
                    </a:p>
                    <a:p>
                      <a:endParaRPr lang="en-US" dirty="0"/>
                    </a:p>
                  </a:txBody>
                  <a:tcPr/>
                </a:tc>
                <a:extLst>
                  <a:ext uri="{0D108BD9-81ED-4DB2-BD59-A6C34878D82A}">
                    <a16:rowId xmlns:a16="http://schemas.microsoft.com/office/drawing/2014/main" val="3539462324"/>
                  </a:ext>
                </a:extLst>
              </a:tr>
            </a:tbl>
          </a:graphicData>
        </a:graphic>
      </p:graphicFrame>
      <p:sp>
        <p:nvSpPr>
          <p:cNvPr id="5" name="Slide Number Placeholder 8">
            <a:extLst>
              <a:ext uri="{FF2B5EF4-FFF2-40B4-BE49-F238E27FC236}">
                <a16:creationId xmlns:a16="http://schemas.microsoft.com/office/drawing/2014/main" id="{5E77F5D0-0E2B-8A23-99D3-E8A3D6BD4CB6}"/>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28</a:t>
            </a:fld>
            <a:endParaRPr lang="en-US" dirty="0"/>
          </a:p>
        </p:txBody>
      </p:sp>
    </p:spTree>
    <p:extLst>
      <p:ext uri="{BB962C8B-B14F-4D97-AF65-F5344CB8AC3E}">
        <p14:creationId xmlns:p14="http://schemas.microsoft.com/office/powerpoint/2010/main" val="239098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3E7-60F8-5014-A7B2-3D57539081DA}"/>
              </a:ext>
            </a:extLst>
          </p:cNvPr>
          <p:cNvSpPr>
            <a:spLocks noGrp="1"/>
          </p:cNvSpPr>
          <p:nvPr>
            <p:ph type="title"/>
          </p:nvPr>
        </p:nvSpPr>
        <p:spPr/>
        <p:txBody>
          <a:bodyPr/>
          <a:lstStyle/>
          <a:p>
            <a:r>
              <a:rPr lang="en-US" dirty="0"/>
              <a:t>The </a:t>
            </a:r>
            <a:r>
              <a:rPr lang="en-US" dirty="0" err="1"/>
              <a:t>rpart</a:t>
            </a:r>
            <a:r>
              <a:rPr lang="en-US" dirty="0"/>
              <a:t> function in R</a:t>
            </a:r>
          </a:p>
        </p:txBody>
      </p:sp>
      <p:sp>
        <p:nvSpPr>
          <p:cNvPr id="3" name="Content Placeholder 2">
            <a:extLst>
              <a:ext uri="{FF2B5EF4-FFF2-40B4-BE49-F238E27FC236}">
                <a16:creationId xmlns:a16="http://schemas.microsoft.com/office/drawing/2014/main" id="{F649E0FA-E47D-0576-2576-6CEB7228245B}"/>
              </a:ext>
            </a:extLst>
          </p:cNvPr>
          <p:cNvSpPr>
            <a:spLocks noGrp="1"/>
          </p:cNvSpPr>
          <p:nvPr>
            <p:ph idx="1"/>
          </p:nvPr>
        </p:nvSpPr>
        <p:spPr/>
        <p:txBody>
          <a:bodyPr>
            <a:normAutofit lnSpcReduction="10000"/>
          </a:bodyPr>
          <a:lstStyle/>
          <a:p>
            <a:r>
              <a:rPr lang="en-US" dirty="0"/>
              <a:t>CART (Classification and Regression Trees) is developed by </a:t>
            </a:r>
            <a:r>
              <a:rPr lang="en-US" dirty="0" err="1"/>
              <a:t>Breiman</a:t>
            </a:r>
            <a:r>
              <a:rPr lang="en-US" dirty="0"/>
              <a:t>, Friedman, </a:t>
            </a:r>
            <a:r>
              <a:rPr lang="en-US" dirty="0" err="1"/>
              <a:t>Olshen</a:t>
            </a:r>
            <a:r>
              <a:rPr lang="en-US" dirty="0"/>
              <a:t> and Stone </a:t>
            </a:r>
          </a:p>
          <a:p>
            <a:pPr lvl="1"/>
            <a:r>
              <a:rPr lang="en-US" dirty="0"/>
              <a:t>CART is the trademarked name of a particular software implementation of these ideas </a:t>
            </a:r>
          </a:p>
          <a:p>
            <a:pPr lvl="1"/>
            <a:r>
              <a:rPr lang="en-US" dirty="0">
                <a:solidFill>
                  <a:srgbClr val="92D050"/>
                </a:solidFill>
              </a:rPr>
              <a:t>tree() </a:t>
            </a:r>
            <a:r>
              <a:rPr lang="en-US" dirty="0"/>
              <a:t>has been used for R routines </a:t>
            </a:r>
          </a:p>
          <a:p>
            <a:r>
              <a:rPr lang="en-US" dirty="0"/>
              <a:t>Hence, Recursive </a:t>
            </a:r>
            <a:r>
              <a:rPr lang="en-US" dirty="0" err="1"/>
              <a:t>PARTitioning</a:t>
            </a:r>
            <a:r>
              <a:rPr lang="en-US" dirty="0"/>
              <a:t> (</a:t>
            </a:r>
            <a:r>
              <a:rPr lang="en-US" dirty="0" err="1"/>
              <a:t>rpart</a:t>
            </a:r>
            <a:r>
              <a:rPr lang="en-US" dirty="0"/>
              <a:t>) was chosen </a:t>
            </a:r>
          </a:p>
          <a:p>
            <a:pPr lvl="1"/>
            <a:r>
              <a:rPr lang="en-US" dirty="0" err="1">
                <a:solidFill>
                  <a:srgbClr val="92D050"/>
                </a:solidFill>
              </a:rPr>
              <a:t>rpart</a:t>
            </a:r>
            <a:r>
              <a:rPr lang="en-US" dirty="0"/>
              <a:t> has now become more common than the original and more descriptive “cart”</a:t>
            </a:r>
          </a:p>
          <a:p>
            <a:r>
              <a:rPr lang="en-US" dirty="0"/>
              <a:t>An introduction of </a:t>
            </a:r>
            <a:r>
              <a:rPr lang="en-US" dirty="0" err="1">
                <a:solidFill>
                  <a:srgbClr val="92D050"/>
                </a:solidFill>
              </a:rPr>
              <a:t>rpart</a:t>
            </a:r>
            <a:r>
              <a:rPr lang="en-US" dirty="0">
                <a:solidFill>
                  <a:srgbClr val="92D050"/>
                </a:solidFill>
              </a:rPr>
              <a:t>()</a:t>
            </a:r>
            <a:r>
              <a:rPr lang="en-US" dirty="0"/>
              <a:t> can be found [</a:t>
            </a:r>
            <a:r>
              <a:rPr lang="en-US" dirty="0">
                <a:hlinkClick r:id="rId2"/>
              </a:rPr>
              <a:t>here</a:t>
            </a:r>
            <a:r>
              <a:rPr lang="en-US" dirty="0"/>
              <a:t>] </a:t>
            </a:r>
          </a:p>
          <a:p>
            <a:r>
              <a:rPr lang="en-US" dirty="0"/>
              <a:t>We will look at the solubility data using </a:t>
            </a:r>
            <a:r>
              <a:rPr lang="en-US" dirty="0" err="1">
                <a:solidFill>
                  <a:srgbClr val="92D050"/>
                </a:solidFill>
              </a:rPr>
              <a:t>rpart</a:t>
            </a:r>
            <a:r>
              <a:rPr lang="en-US" dirty="0">
                <a:solidFill>
                  <a:srgbClr val="92D050"/>
                </a:solidFill>
              </a:rPr>
              <a:t>()</a:t>
            </a:r>
          </a:p>
        </p:txBody>
      </p:sp>
      <p:sp>
        <p:nvSpPr>
          <p:cNvPr id="4" name="Slide Number Placeholder 8">
            <a:extLst>
              <a:ext uri="{FF2B5EF4-FFF2-40B4-BE49-F238E27FC236}">
                <a16:creationId xmlns:a16="http://schemas.microsoft.com/office/drawing/2014/main" id="{965C9BC4-3445-8931-E254-59DC7E291C0B}"/>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29</a:t>
            </a:fld>
            <a:endParaRPr lang="en-US" dirty="0"/>
          </a:p>
        </p:txBody>
      </p:sp>
    </p:spTree>
    <p:extLst>
      <p:ext uri="{BB962C8B-B14F-4D97-AF65-F5344CB8AC3E}">
        <p14:creationId xmlns:p14="http://schemas.microsoft.com/office/powerpoint/2010/main" val="118794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Tree-based regression models</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a:bodyPr>
          <a:lstStyle/>
          <a:p>
            <a:r>
              <a:rPr lang="en-US" dirty="0"/>
              <a:t>A motivating example about the baseball player salary data</a:t>
            </a:r>
          </a:p>
          <a:p>
            <a:r>
              <a:rPr lang="en-US" dirty="0"/>
              <a:t>Various types of tree-based models</a:t>
            </a:r>
          </a:p>
          <a:p>
            <a:pPr lvl="1"/>
            <a:r>
              <a:rPr lang="en-US" dirty="0"/>
              <a:t>Basic tree-based models (e.g., single trees, model trees)</a:t>
            </a:r>
          </a:p>
          <a:p>
            <a:pPr lvl="1"/>
            <a:r>
              <a:rPr lang="en-US" dirty="0"/>
              <a:t>Bagged trees</a:t>
            </a:r>
          </a:p>
          <a:p>
            <a:pPr lvl="1"/>
            <a:r>
              <a:rPr lang="en-US" dirty="0"/>
              <a:t>Random forest</a:t>
            </a:r>
          </a:p>
          <a:p>
            <a:pPr lvl="1"/>
            <a:r>
              <a:rPr lang="en-US" dirty="0"/>
              <a:t>Boosted trees</a:t>
            </a:r>
          </a:p>
          <a:p>
            <a:pPr lvl="1"/>
            <a:r>
              <a:rPr lang="en-US" dirty="0"/>
              <a:t>Cubist</a:t>
            </a:r>
          </a:p>
          <a:p>
            <a:r>
              <a:rPr lang="en-US" dirty="0"/>
              <a:t>R demonstrations for solubility data</a:t>
            </a:r>
          </a:p>
        </p:txBody>
      </p:sp>
      <p:sp>
        <p:nvSpPr>
          <p:cNvPr id="4" name="Slide Number Placeholder 8">
            <a:extLst>
              <a:ext uri="{FF2B5EF4-FFF2-40B4-BE49-F238E27FC236}">
                <a16:creationId xmlns:a16="http://schemas.microsoft.com/office/drawing/2014/main" id="{A9934039-919F-D7DA-CFA3-9A3DC96F2F14}"/>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a:t>
            </a:fld>
            <a:endParaRPr lang="en-US" dirty="0"/>
          </a:p>
        </p:txBody>
      </p:sp>
    </p:spTree>
    <p:extLst>
      <p:ext uri="{BB962C8B-B14F-4D97-AF65-F5344CB8AC3E}">
        <p14:creationId xmlns:p14="http://schemas.microsoft.com/office/powerpoint/2010/main" val="106045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and disadvantages of trees</a:t>
            </a:r>
          </a:p>
        </p:txBody>
      </p:sp>
      <p:sp>
        <p:nvSpPr>
          <p:cNvPr id="9" name="Slide Number Placeholder 8"/>
          <p:cNvSpPr>
            <a:spLocks noGrp="1"/>
          </p:cNvSpPr>
          <p:nvPr>
            <p:ph type="sldNum" sz="quarter" idx="12"/>
          </p:nvPr>
        </p:nvSpPr>
        <p:spPr/>
        <p:txBody>
          <a:bodyPr/>
          <a:lstStyle/>
          <a:p>
            <a:fld id="{E4FFCA10-EE3F-AF4E-9EA4-E5CA2D91A1E4}" type="slidenum">
              <a:rPr lang="en-US" smtClean="0"/>
              <a:t>30</a:t>
            </a:fld>
            <a:endParaRPr lang="en-US" dirty="0"/>
          </a:p>
        </p:txBody>
      </p:sp>
      <p:sp>
        <p:nvSpPr>
          <p:cNvPr id="4" name="Content Placeholder 3"/>
          <p:cNvSpPr>
            <a:spLocks noGrp="1"/>
          </p:cNvSpPr>
          <p:nvPr>
            <p:ph idx="1"/>
          </p:nvPr>
        </p:nvSpPr>
        <p:spPr/>
        <p:txBody>
          <a:bodyPr>
            <a:normAutofit/>
          </a:bodyPr>
          <a:lstStyle/>
          <a:p>
            <a:r>
              <a:rPr lang="en-US" dirty="0"/>
              <a:t>Trees are very easy to explain to people. In fact, they are even easier to explain than linear regression!</a:t>
            </a:r>
          </a:p>
          <a:p>
            <a:r>
              <a:rPr lang="en-US" dirty="0"/>
              <a:t>Trees can easily handle qualitative predictors without the need to create dummy variables.</a:t>
            </a:r>
          </a:p>
          <a:p>
            <a:r>
              <a:rPr lang="en-US" dirty="0"/>
              <a:t>Unfortunately, trees generally do not have the same level of predictive accuracy as other regression approaches seen in this book.</a:t>
            </a:r>
          </a:p>
          <a:p>
            <a:r>
              <a:rPr lang="en-US" dirty="0"/>
              <a:t>However, by aggregating many decision trees, using methods like </a:t>
            </a:r>
            <a:r>
              <a:rPr lang="en-US" i="1" dirty="0">
                <a:solidFill>
                  <a:srgbClr val="92D050"/>
                </a:solidFill>
              </a:rPr>
              <a:t>bagging</a:t>
            </a:r>
            <a:r>
              <a:rPr lang="en-US" dirty="0"/>
              <a:t>, </a:t>
            </a:r>
            <a:r>
              <a:rPr lang="en-US" i="1" dirty="0">
                <a:solidFill>
                  <a:srgbClr val="92D050"/>
                </a:solidFill>
              </a:rPr>
              <a:t>random forests</a:t>
            </a:r>
            <a:r>
              <a:rPr lang="en-US" dirty="0"/>
              <a:t>, </a:t>
            </a:r>
            <a:r>
              <a:rPr lang="en-US" i="1" dirty="0">
                <a:solidFill>
                  <a:srgbClr val="92D050"/>
                </a:solidFill>
              </a:rPr>
              <a:t>boosting</a:t>
            </a:r>
            <a:r>
              <a:rPr lang="en-US" dirty="0"/>
              <a:t>, and </a:t>
            </a:r>
            <a:r>
              <a:rPr lang="en-US" i="1" dirty="0">
                <a:solidFill>
                  <a:srgbClr val="92D050"/>
                </a:solidFill>
              </a:rPr>
              <a:t>cubist</a:t>
            </a:r>
            <a:r>
              <a:rPr lang="en-US" dirty="0"/>
              <a:t>, the predictive performance of trees can be substantially improved. </a:t>
            </a:r>
          </a:p>
        </p:txBody>
      </p:sp>
    </p:spTree>
    <p:extLst>
      <p:ext uri="{BB962C8B-B14F-4D97-AF65-F5344CB8AC3E}">
        <p14:creationId xmlns:p14="http://schemas.microsoft.com/office/powerpoint/2010/main" val="268885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Bagging, random forest, boosting, and cubist</a:t>
            </a:r>
          </a:p>
        </p:txBody>
      </p:sp>
      <p:sp>
        <p:nvSpPr>
          <p:cNvPr id="3" name="Subtitle 2"/>
          <p:cNvSpPr>
            <a:spLocks noGrp="1"/>
          </p:cNvSpPr>
          <p:nvPr>
            <p:ph type="subTitle" idx="1"/>
          </p:nvPr>
        </p:nvSpPr>
        <p:spPr/>
        <p:txBody>
          <a:bodyPr/>
          <a:lstStyle/>
          <a:p>
            <a:r>
              <a:rPr lang="en-US" dirty="0"/>
              <a:t>Chapter 8-Part II Regression Trees and Rule-Based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31</a:t>
            </a:fld>
            <a:endParaRPr lang="en-US" dirty="0"/>
          </a:p>
        </p:txBody>
      </p:sp>
    </p:spTree>
    <p:extLst>
      <p:ext uri="{BB962C8B-B14F-4D97-AF65-F5344CB8AC3E}">
        <p14:creationId xmlns:p14="http://schemas.microsoft.com/office/powerpoint/2010/main" val="46618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a:t>
            </a:r>
          </a:p>
        </p:txBody>
      </p:sp>
      <p:sp>
        <p:nvSpPr>
          <p:cNvPr id="9" name="Slide Number Placeholder 8"/>
          <p:cNvSpPr>
            <a:spLocks noGrp="1"/>
          </p:cNvSpPr>
          <p:nvPr>
            <p:ph type="sldNum" sz="quarter" idx="12"/>
          </p:nvPr>
        </p:nvSpPr>
        <p:spPr/>
        <p:txBody>
          <a:bodyPr/>
          <a:lstStyle/>
          <a:p>
            <a:fld id="{E4FFCA10-EE3F-AF4E-9EA4-E5CA2D91A1E4}" type="slidenum">
              <a:rPr lang="en-US" smtClean="0"/>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5053447"/>
              </a:xfrm>
            </p:spPr>
            <p:txBody>
              <a:bodyPr>
                <a:normAutofit/>
              </a:bodyPr>
              <a:lstStyle/>
              <a:p>
                <a:r>
                  <a:rPr lang="en-US" i="1" dirty="0">
                    <a:solidFill>
                      <a:srgbClr val="92D050"/>
                    </a:solidFill>
                  </a:rPr>
                  <a:t>Bootstrap aggregation</a:t>
                </a:r>
                <a:r>
                  <a:rPr lang="en-US" dirty="0"/>
                  <a:t>, or </a:t>
                </a:r>
                <a:r>
                  <a:rPr lang="en-US" i="1" dirty="0">
                    <a:solidFill>
                      <a:srgbClr val="92D050"/>
                    </a:solidFill>
                  </a:rPr>
                  <a:t>bagging</a:t>
                </a:r>
                <a:r>
                  <a:rPr lang="en-US" dirty="0"/>
                  <a:t>, is a general-purpose procedure for reducing the variance of a statistical learning method; we introduce it here because it is particularly useful and frequently used in the context of decision trees. </a:t>
                </a:r>
              </a:p>
              <a:p>
                <a:r>
                  <a:rPr lang="en-US" dirty="0"/>
                  <a:t>Recall that given a set of n independent observations </a:t>
                </a:r>
                <a:r>
                  <a:rPr lang="en-US" i="1" dirty="0"/>
                  <a:t>Z</a:t>
                </a:r>
                <a:r>
                  <a:rPr lang="en-US" baseline="-25000" dirty="0"/>
                  <a:t>1</a:t>
                </a:r>
                <a:r>
                  <a:rPr lang="en-US" i="1" dirty="0"/>
                  <a:t>, … ,Z</a:t>
                </a:r>
                <a:r>
                  <a:rPr lang="en-US" baseline="-25000" dirty="0"/>
                  <a:t>n</a:t>
                </a:r>
                <a:r>
                  <a:rPr lang="en-US" dirty="0"/>
                  <a:t>, each with variance </a:t>
                </a:r>
                <a:r>
                  <a:rPr lang="el-GR" dirty="0"/>
                  <a:t>σ</a:t>
                </a:r>
                <a:r>
                  <a:rPr lang="en-US" baseline="30000" dirty="0"/>
                  <a:t>2</a:t>
                </a:r>
                <a:r>
                  <a:rPr lang="en-US" dirty="0"/>
                  <a:t>, the variance of the mean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𝑍</m:t>
                        </m:r>
                      </m:e>
                    </m:bar>
                  </m:oMath>
                </a14:m>
                <a:r>
                  <a:rPr lang="en-US" dirty="0"/>
                  <a:t> of the observations is given by </a:t>
                </a:r>
                <a:r>
                  <a:rPr lang="el-GR" dirty="0"/>
                  <a:t>σ</a:t>
                </a:r>
                <a:r>
                  <a:rPr lang="en-US" baseline="30000" dirty="0"/>
                  <a:t>2 </a:t>
                </a:r>
                <a:r>
                  <a:rPr lang="en-US" i="1" dirty="0"/>
                  <a:t>/n</a:t>
                </a:r>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5053447"/>
              </a:xfrm>
              <a:blipFill>
                <a:blip r:embed="rId2"/>
                <a:stretch>
                  <a:fillRect l="-1150" t="-2533" r="-1400"/>
                </a:stretch>
              </a:blipFill>
            </p:spPr>
            <p:txBody>
              <a:bodyPr/>
              <a:lstStyle/>
              <a:p>
                <a:r>
                  <a:rPr lang="en-US">
                    <a:noFill/>
                  </a:rPr>
                  <a:t> </a:t>
                </a:r>
              </a:p>
            </p:txBody>
          </p:sp>
        </mc:Fallback>
      </mc:AlternateContent>
    </p:spTree>
    <p:extLst>
      <p:ext uri="{BB962C8B-B14F-4D97-AF65-F5344CB8AC3E}">
        <p14:creationId xmlns:p14="http://schemas.microsoft.com/office/powerpoint/2010/main" val="1251413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Bagging</a:t>
            </a:r>
          </a:p>
        </p:txBody>
      </p:sp>
      <p:sp>
        <p:nvSpPr>
          <p:cNvPr id="9" name="Slide Number Placeholder 8"/>
          <p:cNvSpPr>
            <a:spLocks noGrp="1"/>
          </p:cNvSpPr>
          <p:nvPr>
            <p:ph type="sldNum" sz="quarter" idx="12"/>
          </p:nvPr>
        </p:nvSpPr>
        <p:spPr/>
        <p:txBody>
          <a:bodyPr/>
          <a:lstStyle/>
          <a:p>
            <a:fld id="{E4FFCA10-EE3F-AF4E-9EA4-E5CA2D91A1E4}" type="slidenum">
              <a:rPr lang="en-US" smtClean="0"/>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539377"/>
                <a:ext cx="12192000" cy="5080879"/>
              </a:xfrm>
            </p:spPr>
            <p:txBody>
              <a:bodyPr>
                <a:normAutofit fontScale="92500" lnSpcReduction="20000"/>
              </a:bodyPr>
              <a:lstStyle/>
              <a:p>
                <a:r>
                  <a:rPr lang="en-US" dirty="0"/>
                  <a:t>In other words, </a:t>
                </a:r>
                <a:r>
                  <a:rPr lang="en-US" i="1" dirty="0">
                    <a:solidFill>
                      <a:srgbClr val="92D050"/>
                    </a:solidFill>
                  </a:rPr>
                  <a:t>averaging a set of observations reduces variance</a:t>
                </a:r>
                <a:r>
                  <a:rPr lang="en-US" dirty="0"/>
                  <a:t>. Of course, this is not practical because we generally do not have access to multiple training sets.</a:t>
                </a:r>
              </a:p>
              <a:p>
                <a:r>
                  <a:rPr lang="en-US" dirty="0"/>
                  <a:t>We can bootstrap, by taking repeated samples from the (single) training data set. In this approach we generate </a:t>
                </a:r>
                <a:r>
                  <a:rPr lang="en-US" i="1" dirty="0"/>
                  <a:t>B </a:t>
                </a:r>
                <a:r>
                  <a:rPr lang="en-US" dirty="0"/>
                  <a:t>different bootstrapped training data sets. We then train our method on the </a:t>
                </a:r>
                <a:r>
                  <a:rPr lang="en-US" i="1" dirty="0" err="1"/>
                  <a:t>b</a:t>
                </a:r>
                <a:r>
                  <a:rPr lang="en-US" dirty="0" err="1"/>
                  <a:t>th</a:t>
                </a:r>
                <a:r>
                  <a:rPr lang="en-US" dirty="0"/>
                  <a:t> bootstrapped training set in order to get </a:t>
                </a:r>
                <a14:m>
                  <m:oMath xmlns:m="http://schemas.openxmlformats.org/officeDocument/2006/math">
                    <m:sSup>
                      <m:sSupPr>
                        <m:ctrlPr>
                          <a:rPr lang="en-US"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 </m:t>
                            </m:r>
                            <m:r>
                              <a:rPr lang="en-US" i="1" dirty="0">
                                <a:latin typeface="Cambria Math" panose="02040503050406030204" pitchFamily="18" charset="0"/>
                              </a:rPr>
                              <m:t>𝑓</m:t>
                            </m:r>
                          </m:e>
                        </m:acc>
                      </m:e>
                      <m:sup>
                        <m:r>
                          <a:rPr lang="en-US" b="0" i="1" dirty="0" smtClean="0">
                            <a:latin typeface="Cambria Math" panose="02040503050406030204" pitchFamily="18" charset="0"/>
                          </a:rPr>
                          <m:t>∗</m:t>
                        </m:r>
                        <m:r>
                          <a:rPr lang="en-US" b="0" i="1" dirty="0" smtClean="0">
                            <a:latin typeface="Cambria Math" panose="02040503050406030204" pitchFamily="18" charset="0"/>
                          </a:rPr>
                          <m:t>𝑏</m:t>
                        </m:r>
                      </m:sup>
                    </m:sSup>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dirty="0"/>
                  <a:t> the prediction at a point </a:t>
                </a:r>
                <a:r>
                  <a:rPr lang="en-US" i="1" dirty="0"/>
                  <a:t>x</a:t>
                </a:r>
                <a:r>
                  <a:rPr lang="en-US" dirty="0"/>
                  <a:t>. We then average all the predictions to obtain</a:t>
                </a:r>
              </a:p>
              <a:p>
                <a:endParaRPr lang="en-US" dirty="0"/>
              </a:p>
              <a:p>
                <a:endParaRPr lang="en-US" dirty="0"/>
              </a:p>
              <a:p>
                <a:endParaRPr lang="en-US" dirty="0"/>
              </a:p>
              <a:p>
                <a:r>
                  <a:rPr lang="en-US" dirty="0"/>
                  <a:t>This is called bagging.</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539377"/>
                <a:ext cx="12192000" cy="5080879"/>
              </a:xfrm>
              <a:blipFill>
                <a:blip r:embed="rId2"/>
                <a:stretch>
                  <a:fillRect l="-1000" t="-3842" r="-1200"/>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3841169" y="4427323"/>
            <a:ext cx="3857625" cy="1114425"/>
          </a:xfrm>
          <a:prstGeom prst="rect">
            <a:avLst/>
          </a:prstGeom>
        </p:spPr>
      </p:pic>
    </p:spTree>
    <p:extLst>
      <p:ext uri="{BB962C8B-B14F-4D97-AF65-F5344CB8AC3E}">
        <p14:creationId xmlns:p14="http://schemas.microsoft.com/office/powerpoint/2010/main" val="2990505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Bagged trees</a:t>
            </a:r>
          </a:p>
        </p:txBody>
      </p:sp>
      <p:sp>
        <p:nvSpPr>
          <p:cNvPr id="9" name="Slide Number Placeholder 8"/>
          <p:cNvSpPr>
            <a:spLocks noGrp="1"/>
          </p:cNvSpPr>
          <p:nvPr>
            <p:ph type="sldNum" sz="quarter" idx="12"/>
          </p:nvPr>
        </p:nvSpPr>
        <p:spPr/>
        <p:txBody>
          <a:bodyPr/>
          <a:lstStyle/>
          <a:p>
            <a:fld id="{E4FFCA10-EE3F-AF4E-9EA4-E5CA2D91A1E4}" type="slidenum">
              <a:rPr lang="en-US" smtClean="0"/>
              <a:t>34</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492622690"/>
              </p:ext>
            </p:extLst>
          </p:nvPr>
        </p:nvGraphicFramePr>
        <p:xfrm>
          <a:off x="371856" y="1456717"/>
          <a:ext cx="8229600" cy="22860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32545798"/>
                    </a:ext>
                  </a:extLst>
                </a:gridCol>
              </a:tblGrid>
              <a:tr h="370840">
                <a:tc>
                  <a:txBody>
                    <a:bodyPr/>
                    <a:lstStyle/>
                    <a:p>
                      <a:r>
                        <a:rPr lang="en-US" dirty="0" err="1"/>
                        <a:t>set.seed</a:t>
                      </a:r>
                      <a:r>
                        <a:rPr lang="en-US" dirty="0"/>
                        <a:t>(100)</a:t>
                      </a:r>
                    </a:p>
                    <a:p>
                      <a:endParaRPr lang="en-US" dirty="0"/>
                    </a:p>
                    <a:p>
                      <a:r>
                        <a:rPr lang="en-US" dirty="0" err="1"/>
                        <a:t>treebagTune</a:t>
                      </a:r>
                      <a:r>
                        <a:rPr lang="en-US" dirty="0"/>
                        <a:t> &lt;- train(x = </a:t>
                      </a:r>
                      <a:r>
                        <a:rPr lang="en-US" dirty="0" err="1"/>
                        <a:t>solTrainXtrans</a:t>
                      </a:r>
                      <a:r>
                        <a:rPr lang="en-US" dirty="0"/>
                        <a:t>, y = </a:t>
                      </a:r>
                      <a:r>
                        <a:rPr lang="en-US" dirty="0" err="1"/>
                        <a:t>solTrainY</a:t>
                      </a:r>
                      <a:r>
                        <a:rPr lang="en-US" dirty="0"/>
                        <a:t>,</a:t>
                      </a:r>
                    </a:p>
                    <a:p>
                      <a:r>
                        <a:rPr lang="en-US" dirty="0"/>
                        <a:t>                     method = "</a:t>
                      </a:r>
                      <a:r>
                        <a:rPr lang="en-US" dirty="0" err="1"/>
                        <a:t>treebag</a:t>
                      </a:r>
                      <a:r>
                        <a:rPr lang="en-US" dirty="0"/>
                        <a:t>",</a:t>
                      </a:r>
                    </a:p>
                    <a:p>
                      <a:r>
                        <a:rPr lang="en-US" dirty="0"/>
                        <a:t>                     </a:t>
                      </a:r>
                      <a:r>
                        <a:rPr lang="en-US" dirty="0" err="1"/>
                        <a:t>nbagg</a:t>
                      </a:r>
                      <a:r>
                        <a:rPr lang="en-US" dirty="0"/>
                        <a:t> = 50,</a:t>
                      </a:r>
                    </a:p>
                    <a:p>
                      <a:r>
                        <a:rPr lang="en-US" dirty="0"/>
                        <a:t>                     </a:t>
                      </a:r>
                      <a:r>
                        <a:rPr lang="en-US" dirty="0" err="1"/>
                        <a:t>trControl</a:t>
                      </a:r>
                      <a:r>
                        <a:rPr lang="en-US" dirty="0"/>
                        <a:t> = ctrl)</a:t>
                      </a:r>
                    </a:p>
                    <a:p>
                      <a:endParaRPr lang="en-US" dirty="0"/>
                    </a:p>
                    <a:p>
                      <a:r>
                        <a:rPr lang="en-US" dirty="0" err="1"/>
                        <a:t>treebagTune</a:t>
                      </a:r>
                      <a:endParaRPr lang="en-US" dirty="0"/>
                    </a:p>
                  </a:txBody>
                  <a:tcPr/>
                </a:tc>
                <a:extLst>
                  <a:ext uri="{0D108BD9-81ED-4DB2-BD59-A6C34878D82A}">
                    <a16:rowId xmlns:a16="http://schemas.microsoft.com/office/drawing/2014/main" val="1459719819"/>
                  </a:ext>
                </a:extLst>
              </a:tr>
            </a:tbl>
          </a:graphicData>
        </a:graphic>
      </p:graphicFrame>
      <p:pic>
        <p:nvPicPr>
          <p:cNvPr id="6" name="Picture 5">
            <a:extLst>
              <a:ext uri="{FF2B5EF4-FFF2-40B4-BE49-F238E27FC236}">
                <a16:creationId xmlns:a16="http://schemas.microsoft.com/office/drawing/2014/main" id="{147C89D9-F198-5FD6-754D-C74BC09A5119}"/>
              </a:ext>
            </a:extLst>
          </p:cNvPr>
          <p:cNvPicPr>
            <a:picLocks noChangeAspect="1"/>
          </p:cNvPicPr>
          <p:nvPr/>
        </p:nvPicPr>
        <p:blipFill>
          <a:blip r:embed="rId2"/>
          <a:stretch>
            <a:fillRect/>
          </a:stretch>
        </p:blipFill>
        <p:spPr>
          <a:xfrm>
            <a:off x="371856" y="3946239"/>
            <a:ext cx="5735338" cy="2298474"/>
          </a:xfrm>
          <a:prstGeom prst="rect">
            <a:avLst/>
          </a:prstGeom>
        </p:spPr>
      </p:pic>
    </p:spTree>
    <p:extLst>
      <p:ext uri="{BB962C8B-B14F-4D97-AF65-F5344CB8AC3E}">
        <p14:creationId xmlns:p14="http://schemas.microsoft.com/office/powerpoint/2010/main" val="4236435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Out-of-bag (OOB) error</a:t>
            </a:r>
          </a:p>
        </p:txBody>
      </p:sp>
      <p:sp>
        <p:nvSpPr>
          <p:cNvPr id="9" name="Slide Number Placeholder 8"/>
          <p:cNvSpPr>
            <a:spLocks noGrp="1"/>
          </p:cNvSpPr>
          <p:nvPr>
            <p:ph type="sldNum" sz="quarter" idx="12"/>
          </p:nvPr>
        </p:nvSpPr>
        <p:spPr/>
        <p:txBody>
          <a:bodyPr/>
          <a:lstStyle/>
          <a:p>
            <a:fld id="{E4FFCA10-EE3F-AF4E-9EA4-E5CA2D91A1E4}" type="slidenum">
              <a:rPr lang="en-US" smtClean="0"/>
              <a:t>35</a:t>
            </a:fld>
            <a:endParaRPr lang="en-US" dirty="0"/>
          </a:p>
        </p:txBody>
      </p:sp>
      <p:sp>
        <p:nvSpPr>
          <p:cNvPr id="4" name="Content Placeholder 3"/>
          <p:cNvSpPr>
            <a:spLocks noGrp="1"/>
          </p:cNvSpPr>
          <p:nvPr>
            <p:ph idx="1"/>
          </p:nvPr>
        </p:nvSpPr>
        <p:spPr>
          <a:xfrm>
            <a:off x="215706" y="1367912"/>
            <a:ext cx="11726358" cy="5298063"/>
          </a:xfrm>
        </p:spPr>
        <p:txBody>
          <a:bodyPr>
            <a:normAutofit/>
          </a:bodyPr>
          <a:lstStyle/>
          <a:p>
            <a:r>
              <a:rPr lang="en-US" dirty="0"/>
              <a:t>The key to bagging is that trees are repeatedly fit to bootstrapped subsets of the observations. On average, each bagged tree makes use of around two-thirds of the observations.</a:t>
            </a:r>
          </a:p>
        </p:txBody>
      </p:sp>
    </p:spTree>
    <p:extLst>
      <p:ext uri="{BB962C8B-B14F-4D97-AF65-F5344CB8AC3E}">
        <p14:creationId xmlns:p14="http://schemas.microsoft.com/office/powerpoint/2010/main" val="3290476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1AFA-12D4-3EC9-9976-B6BA5B13ECC8}"/>
              </a:ext>
            </a:extLst>
          </p:cNvPr>
          <p:cNvSpPr>
            <a:spLocks noGrp="1"/>
          </p:cNvSpPr>
          <p:nvPr>
            <p:ph type="title"/>
          </p:nvPr>
        </p:nvSpPr>
        <p:spPr/>
        <p:txBody>
          <a:bodyPr/>
          <a:lstStyle/>
          <a:p>
            <a:r>
              <a:rPr lang="en-US" dirty="0"/>
              <a:t>OOB error</a:t>
            </a:r>
          </a:p>
        </p:txBody>
      </p:sp>
      <p:sp>
        <p:nvSpPr>
          <p:cNvPr id="3" name="Content Placeholder 2">
            <a:extLst>
              <a:ext uri="{FF2B5EF4-FFF2-40B4-BE49-F238E27FC236}">
                <a16:creationId xmlns:a16="http://schemas.microsoft.com/office/drawing/2014/main" id="{27BD4FAB-8FD0-8795-3F58-3D241AFB7B8D}"/>
              </a:ext>
            </a:extLst>
          </p:cNvPr>
          <p:cNvSpPr>
            <a:spLocks noGrp="1"/>
          </p:cNvSpPr>
          <p:nvPr>
            <p:ph idx="1"/>
          </p:nvPr>
        </p:nvSpPr>
        <p:spPr>
          <a:xfrm>
            <a:off x="0" y="1539377"/>
            <a:ext cx="11640312" cy="5144887"/>
          </a:xfrm>
        </p:spPr>
        <p:txBody>
          <a:bodyPr>
            <a:normAutofit lnSpcReduction="10000"/>
          </a:bodyPr>
          <a:lstStyle/>
          <a:p>
            <a:r>
              <a:rPr lang="en-US" dirty="0"/>
              <a:t>The remaining one-third of the observations not used to fit a given bagged tree are referred to as the </a:t>
            </a:r>
            <a:r>
              <a:rPr lang="en-US" i="1" dirty="0">
                <a:solidFill>
                  <a:srgbClr val="92D050"/>
                </a:solidFill>
              </a:rPr>
              <a:t>out-of-bag</a:t>
            </a:r>
            <a:r>
              <a:rPr lang="en-US" dirty="0"/>
              <a:t> (OOB) observations.</a:t>
            </a:r>
          </a:p>
          <a:p>
            <a:r>
              <a:rPr lang="en-US" dirty="0"/>
              <a:t>We can predict the response for the </a:t>
            </a:r>
            <a:r>
              <a:rPr lang="en-US" i="1" dirty="0" err="1"/>
              <a:t>i</a:t>
            </a:r>
            <a:r>
              <a:rPr lang="en-US" dirty="0" err="1"/>
              <a:t>th</a:t>
            </a:r>
            <a:r>
              <a:rPr lang="en-US" dirty="0"/>
              <a:t> observation using each of the trees in which that observation was OOB. This will yield around </a:t>
            </a:r>
            <a:r>
              <a:rPr lang="en-US" i="1" dirty="0"/>
              <a:t>B/</a:t>
            </a:r>
            <a:r>
              <a:rPr lang="en-US" dirty="0"/>
              <a:t>3 predictions for the </a:t>
            </a:r>
            <a:r>
              <a:rPr lang="en-US" i="1" dirty="0" err="1"/>
              <a:t>i</a:t>
            </a:r>
            <a:r>
              <a:rPr lang="en-US" dirty="0" err="1"/>
              <a:t>th</a:t>
            </a:r>
            <a:r>
              <a:rPr lang="en-US" dirty="0"/>
              <a:t> observation, which we average to obtain a single OOB prediction.</a:t>
            </a:r>
          </a:p>
          <a:p>
            <a:r>
              <a:rPr lang="en-US" dirty="0"/>
              <a:t>An OOB error can computed by averaging the </a:t>
            </a:r>
            <a:r>
              <a:rPr lang="en-US" i="1" dirty="0"/>
              <a:t>n </a:t>
            </a:r>
            <a:r>
              <a:rPr lang="en-US" dirty="0"/>
              <a:t>single OOB predictions.</a:t>
            </a:r>
          </a:p>
          <a:p>
            <a:r>
              <a:rPr lang="en-US" dirty="0"/>
              <a:t>OOB error is virtually equivalent to LOOCV if </a:t>
            </a:r>
            <a:r>
              <a:rPr lang="en-US" i="1" dirty="0"/>
              <a:t>B </a:t>
            </a:r>
            <a:r>
              <a:rPr lang="en-US" dirty="0"/>
              <a:t>is large. </a:t>
            </a:r>
          </a:p>
          <a:p>
            <a:r>
              <a:rPr lang="en-US" dirty="0"/>
              <a:t>Bagging improves prediction accuracy at the expense of interpretability!</a:t>
            </a:r>
          </a:p>
          <a:p>
            <a:endParaRPr lang="en-US" dirty="0"/>
          </a:p>
        </p:txBody>
      </p:sp>
      <p:sp>
        <p:nvSpPr>
          <p:cNvPr id="4" name="Slide Number Placeholder 8">
            <a:extLst>
              <a:ext uri="{FF2B5EF4-FFF2-40B4-BE49-F238E27FC236}">
                <a16:creationId xmlns:a16="http://schemas.microsoft.com/office/drawing/2014/main" id="{DB0B6E55-4FBE-02A6-42EF-095E09BAC65C}"/>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36</a:t>
            </a:fld>
            <a:endParaRPr lang="en-US" dirty="0"/>
          </a:p>
        </p:txBody>
      </p:sp>
    </p:spTree>
    <p:extLst>
      <p:ext uri="{BB962C8B-B14F-4D97-AF65-F5344CB8AC3E}">
        <p14:creationId xmlns:p14="http://schemas.microsoft.com/office/powerpoint/2010/main" val="392519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a:t>
            </a:r>
          </a:p>
        </p:txBody>
      </p:sp>
      <p:sp>
        <p:nvSpPr>
          <p:cNvPr id="9" name="Slide Number Placeholder 8"/>
          <p:cNvSpPr>
            <a:spLocks noGrp="1"/>
          </p:cNvSpPr>
          <p:nvPr>
            <p:ph type="sldNum" sz="quarter" idx="12"/>
          </p:nvPr>
        </p:nvSpPr>
        <p:spPr/>
        <p:txBody>
          <a:bodyPr/>
          <a:lstStyle/>
          <a:p>
            <a:fld id="{E4FFCA10-EE3F-AF4E-9EA4-E5CA2D91A1E4}" type="slidenum">
              <a:rPr lang="en-US" smtClean="0"/>
              <a:t>37</a:t>
            </a:fld>
            <a:endParaRPr lang="en-US" dirty="0"/>
          </a:p>
        </p:txBody>
      </p:sp>
      <p:sp>
        <p:nvSpPr>
          <p:cNvPr id="4" name="Content Placeholder 3"/>
          <p:cNvSpPr>
            <a:spLocks noGrp="1"/>
          </p:cNvSpPr>
          <p:nvPr>
            <p:ph idx="1"/>
          </p:nvPr>
        </p:nvSpPr>
        <p:spPr/>
        <p:txBody>
          <a:bodyPr>
            <a:normAutofit/>
          </a:bodyPr>
          <a:lstStyle/>
          <a:p>
            <a:r>
              <a:rPr lang="en-US" dirty="0"/>
              <a:t>Like bagging, </a:t>
            </a:r>
            <a:r>
              <a:rPr lang="en-US" dirty="0">
                <a:solidFill>
                  <a:srgbClr val="00B050"/>
                </a:solidFill>
              </a:rPr>
              <a:t>boosting</a:t>
            </a:r>
            <a:r>
              <a:rPr lang="en-US" dirty="0"/>
              <a:t> is a general approach that can be applied to many statistical learning methods for regression or classification. </a:t>
            </a:r>
          </a:p>
          <a:p>
            <a:r>
              <a:rPr lang="en-US" dirty="0"/>
              <a:t>Recall that bagging involves creating multiple copies of the original training data set using the bootstrap, fitting a separate decision tree to each copy, and then combining all of the trees in order to create a single predictive model.</a:t>
            </a:r>
          </a:p>
          <a:p>
            <a:r>
              <a:rPr lang="en-US" dirty="0"/>
              <a:t>Each tree is built on a bootstrap data set, independent of the other trees.</a:t>
            </a:r>
          </a:p>
        </p:txBody>
      </p:sp>
    </p:spTree>
    <p:extLst>
      <p:ext uri="{BB962C8B-B14F-4D97-AF65-F5344CB8AC3E}">
        <p14:creationId xmlns:p14="http://schemas.microsoft.com/office/powerpoint/2010/main" val="947381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a:t>
            </a:r>
          </a:p>
        </p:txBody>
      </p:sp>
      <p:sp>
        <p:nvSpPr>
          <p:cNvPr id="9" name="Slide Number Placeholder 8"/>
          <p:cNvSpPr>
            <a:spLocks noGrp="1"/>
          </p:cNvSpPr>
          <p:nvPr>
            <p:ph type="sldNum" sz="quarter" idx="12"/>
          </p:nvPr>
        </p:nvSpPr>
        <p:spPr/>
        <p:txBody>
          <a:bodyPr/>
          <a:lstStyle/>
          <a:p>
            <a:fld id="{E4FFCA10-EE3F-AF4E-9EA4-E5CA2D91A1E4}" type="slidenum">
              <a:rPr lang="en-US" smtClean="0"/>
              <a:t>38</a:t>
            </a:fld>
            <a:endParaRPr lang="en-US" dirty="0"/>
          </a:p>
        </p:txBody>
      </p:sp>
      <p:sp>
        <p:nvSpPr>
          <p:cNvPr id="4" name="Content Placeholder 3"/>
          <p:cNvSpPr>
            <a:spLocks noGrp="1"/>
          </p:cNvSpPr>
          <p:nvPr>
            <p:ph idx="1"/>
          </p:nvPr>
        </p:nvSpPr>
        <p:spPr/>
        <p:txBody>
          <a:bodyPr/>
          <a:lstStyle/>
          <a:p>
            <a:r>
              <a:rPr lang="en-US" dirty="0"/>
              <a:t>Boosting works in a similar way, except that the trees are grown sequentially and slowly: each tree is grown using information from previously grown trees.</a:t>
            </a:r>
          </a:p>
          <a:p>
            <a:r>
              <a:rPr lang="en-US" dirty="0"/>
              <a:t>Boosting does not involve bootstrap sampling; instead each tree is fit on a modified version of the original data set.</a:t>
            </a:r>
          </a:p>
        </p:txBody>
      </p:sp>
    </p:spTree>
    <p:extLst>
      <p:ext uri="{BB962C8B-B14F-4D97-AF65-F5344CB8AC3E}">
        <p14:creationId xmlns:p14="http://schemas.microsoft.com/office/powerpoint/2010/main" val="1407802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9B33-56F6-8FD1-39E4-7CB316A63866}"/>
              </a:ext>
            </a:extLst>
          </p:cNvPr>
          <p:cNvSpPr>
            <a:spLocks noGrp="1"/>
          </p:cNvSpPr>
          <p:nvPr>
            <p:ph type="title"/>
          </p:nvPr>
        </p:nvSpPr>
        <p:spPr/>
        <p:txBody>
          <a:bodyPr/>
          <a:lstStyle/>
          <a:p>
            <a:r>
              <a:rPr lang="en-US" dirty="0"/>
              <a:t>Bagging vs Boosting </a:t>
            </a:r>
          </a:p>
        </p:txBody>
      </p:sp>
      <p:sp>
        <p:nvSpPr>
          <p:cNvPr id="3" name="Content Placeholder 2">
            <a:extLst>
              <a:ext uri="{FF2B5EF4-FFF2-40B4-BE49-F238E27FC236}">
                <a16:creationId xmlns:a16="http://schemas.microsoft.com/office/drawing/2014/main" id="{EF77489C-0059-7F90-1558-7ABF9AE40270}"/>
              </a:ext>
            </a:extLst>
          </p:cNvPr>
          <p:cNvSpPr>
            <a:spLocks noGrp="1"/>
          </p:cNvSpPr>
          <p:nvPr>
            <p:ph idx="1"/>
          </p:nvPr>
        </p:nvSpPr>
        <p:spPr/>
        <p:txBody>
          <a:bodyPr/>
          <a:lstStyle/>
          <a:p>
            <a:r>
              <a:rPr lang="en-US" dirty="0"/>
              <a:t>No clear winner; usually depends on the data </a:t>
            </a:r>
          </a:p>
          <a:p>
            <a:r>
              <a:rPr lang="en-US" dirty="0"/>
              <a:t>Bagging is computationally more efficient than boosting (note that bagging can train the B models in parallel, boosting cannot)</a:t>
            </a:r>
          </a:p>
        </p:txBody>
      </p:sp>
      <p:pic>
        <p:nvPicPr>
          <p:cNvPr id="5" name="Picture 4">
            <a:extLst>
              <a:ext uri="{FF2B5EF4-FFF2-40B4-BE49-F238E27FC236}">
                <a16:creationId xmlns:a16="http://schemas.microsoft.com/office/drawing/2014/main" id="{D57C3ADC-AE3C-74AC-8C08-E52F62B2A0F1}"/>
              </a:ext>
            </a:extLst>
          </p:cNvPr>
          <p:cNvPicPr>
            <a:picLocks noChangeAspect="1"/>
          </p:cNvPicPr>
          <p:nvPr/>
        </p:nvPicPr>
        <p:blipFill>
          <a:blip r:embed="rId2"/>
          <a:stretch>
            <a:fillRect/>
          </a:stretch>
        </p:blipFill>
        <p:spPr>
          <a:xfrm>
            <a:off x="1531837" y="3116797"/>
            <a:ext cx="8725989" cy="3331029"/>
          </a:xfrm>
          <a:prstGeom prst="rect">
            <a:avLst/>
          </a:prstGeom>
        </p:spPr>
      </p:pic>
      <p:sp>
        <p:nvSpPr>
          <p:cNvPr id="6" name="Slide Number Placeholder 8">
            <a:extLst>
              <a:ext uri="{FF2B5EF4-FFF2-40B4-BE49-F238E27FC236}">
                <a16:creationId xmlns:a16="http://schemas.microsoft.com/office/drawing/2014/main" id="{7185442F-0FEF-35B8-1907-191CCBC81A1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39</a:t>
            </a:fld>
            <a:endParaRPr lang="en-US" dirty="0"/>
          </a:p>
        </p:txBody>
      </p:sp>
    </p:spTree>
    <p:extLst>
      <p:ext uri="{BB962C8B-B14F-4D97-AF65-F5344CB8AC3E}">
        <p14:creationId xmlns:p14="http://schemas.microsoft.com/office/powerpoint/2010/main" val="136105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Basic tree-based methods</a:t>
            </a:r>
          </a:p>
        </p:txBody>
      </p:sp>
      <p:sp>
        <p:nvSpPr>
          <p:cNvPr id="3" name="Subtitle 2"/>
          <p:cNvSpPr>
            <a:spLocks noGrp="1"/>
          </p:cNvSpPr>
          <p:nvPr>
            <p:ph type="subTitle" idx="1"/>
          </p:nvPr>
        </p:nvSpPr>
        <p:spPr/>
        <p:txBody>
          <a:bodyPr/>
          <a:lstStyle/>
          <a:p>
            <a:r>
              <a:rPr lang="en-US" dirty="0"/>
              <a:t>Chapter 8-Part II Regression Trees and Rule-Based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a:t>
            </a:fld>
            <a:endParaRPr lang="en-US" dirty="0"/>
          </a:p>
        </p:txBody>
      </p:sp>
    </p:spTree>
    <p:extLst>
      <p:ext uri="{BB962C8B-B14F-4D97-AF65-F5344CB8AC3E}">
        <p14:creationId xmlns:p14="http://schemas.microsoft.com/office/powerpoint/2010/main" val="2493150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idea behind this procedure?</a:t>
            </a:r>
          </a:p>
        </p:txBody>
      </p:sp>
      <p:sp>
        <p:nvSpPr>
          <p:cNvPr id="9" name="Slide Number Placeholder 8"/>
          <p:cNvSpPr>
            <a:spLocks noGrp="1"/>
          </p:cNvSpPr>
          <p:nvPr>
            <p:ph type="sldNum" sz="quarter" idx="12"/>
          </p:nvPr>
        </p:nvSpPr>
        <p:spPr/>
        <p:txBody>
          <a:bodyPr/>
          <a:lstStyle/>
          <a:p>
            <a:fld id="{E4FFCA10-EE3F-AF4E-9EA4-E5CA2D91A1E4}" type="slidenum">
              <a:rPr lang="en-US" smtClean="0"/>
              <a:t>40</a:t>
            </a:fld>
            <a:endParaRPr lang="en-US" dirty="0"/>
          </a:p>
        </p:txBody>
      </p:sp>
      <p:sp>
        <p:nvSpPr>
          <p:cNvPr id="4" name="Content Placeholder 3"/>
          <p:cNvSpPr>
            <a:spLocks noGrp="1"/>
          </p:cNvSpPr>
          <p:nvPr>
            <p:ph idx="1"/>
          </p:nvPr>
        </p:nvSpPr>
        <p:spPr>
          <a:xfrm>
            <a:off x="0" y="1539377"/>
            <a:ext cx="12192000" cy="4887899"/>
          </a:xfrm>
        </p:spPr>
        <p:txBody>
          <a:bodyPr>
            <a:normAutofit lnSpcReduction="10000"/>
          </a:bodyPr>
          <a:lstStyle/>
          <a:p>
            <a:r>
              <a:rPr lang="en-US" dirty="0"/>
              <a:t>To avoid potential overfitting of a single tree to the data, the boosting approach </a:t>
            </a:r>
            <a:r>
              <a:rPr lang="en-US" i="1" dirty="0"/>
              <a:t>learns slowly</a:t>
            </a:r>
            <a:r>
              <a:rPr lang="en-US" dirty="0"/>
              <a:t>.</a:t>
            </a:r>
          </a:p>
          <a:p>
            <a:r>
              <a:rPr lang="en-US" dirty="0"/>
              <a:t>Given the current model, we fit a decision tree to the residuals from the model. We then add this new decision tree into the fitted function in order to update the residuals.</a:t>
            </a:r>
          </a:p>
          <a:p>
            <a:r>
              <a:rPr lang="en-US" dirty="0"/>
              <a:t>Each of these trees can be rather small, with just a few terminal nodes, determined by the parameter d in the algorithm.</a:t>
            </a:r>
          </a:p>
          <a:p>
            <a:r>
              <a:rPr lang="en-US" dirty="0"/>
              <a:t>By fitting small trees to the residuals, we slowly improve the model in areas where it does not perform well. The shrinkage parameter </a:t>
            </a:r>
            <a:r>
              <a:rPr lang="el-GR" dirty="0"/>
              <a:t>λ</a:t>
            </a:r>
            <a:r>
              <a:rPr lang="en-US" i="1" dirty="0"/>
              <a:t> </a:t>
            </a:r>
            <a:r>
              <a:rPr lang="en-US" dirty="0"/>
              <a:t>slows the process down even further, allowing more and different shaped trees to attack the residuals.</a:t>
            </a:r>
          </a:p>
        </p:txBody>
      </p:sp>
    </p:spTree>
    <p:extLst>
      <p:ext uri="{BB962C8B-B14F-4D97-AF65-F5344CB8AC3E}">
        <p14:creationId xmlns:p14="http://schemas.microsoft.com/office/powerpoint/2010/main" val="3807748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D7B3-5577-D5FC-8A89-4FB22EF67A96}"/>
              </a:ext>
            </a:extLst>
          </p:cNvPr>
          <p:cNvSpPr>
            <a:spLocks noGrp="1"/>
          </p:cNvSpPr>
          <p:nvPr>
            <p:ph type="title"/>
          </p:nvPr>
        </p:nvSpPr>
        <p:spPr/>
        <p:txBody>
          <a:bodyPr/>
          <a:lstStyle/>
          <a:p>
            <a:r>
              <a:rPr lang="en-US" dirty="0"/>
              <a:t>Tuning parameters of Boosting</a:t>
            </a:r>
          </a:p>
        </p:txBody>
      </p:sp>
      <p:sp>
        <p:nvSpPr>
          <p:cNvPr id="3" name="Content Placeholder 2">
            <a:extLst>
              <a:ext uri="{FF2B5EF4-FFF2-40B4-BE49-F238E27FC236}">
                <a16:creationId xmlns:a16="http://schemas.microsoft.com/office/drawing/2014/main" id="{D665F4BD-99F9-8A29-0274-EA7DC3045F58}"/>
              </a:ext>
            </a:extLst>
          </p:cNvPr>
          <p:cNvSpPr>
            <a:spLocks noGrp="1"/>
          </p:cNvSpPr>
          <p:nvPr>
            <p:ph idx="1"/>
          </p:nvPr>
        </p:nvSpPr>
        <p:spPr/>
        <p:txBody>
          <a:bodyPr/>
          <a:lstStyle/>
          <a:p>
            <a:r>
              <a:rPr lang="en-US" dirty="0"/>
              <a:t>There are three tuning parameters that we must carefully consider</a:t>
            </a:r>
          </a:p>
          <a:p>
            <a:pPr lvl="1"/>
            <a:r>
              <a:rPr lang="en-US" dirty="0"/>
              <a:t>The number of trees K </a:t>
            </a:r>
          </a:p>
          <a:p>
            <a:pPr lvl="1"/>
            <a:r>
              <a:rPr lang="en-US" dirty="0"/>
              <a:t>The shrinkage parameter λ </a:t>
            </a:r>
          </a:p>
          <a:p>
            <a:pPr lvl="1"/>
            <a:r>
              <a:rPr lang="en-US" dirty="0"/>
              <a:t>The number </a:t>
            </a:r>
            <a:r>
              <a:rPr lang="en-US" i="1" dirty="0"/>
              <a:t>d</a:t>
            </a:r>
            <a:r>
              <a:rPr lang="en-US" dirty="0"/>
              <a:t> splits in each tree </a:t>
            </a:r>
          </a:p>
        </p:txBody>
      </p:sp>
      <p:sp>
        <p:nvSpPr>
          <p:cNvPr id="4" name="Slide Number Placeholder 8">
            <a:extLst>
              <a:ext uri="{FF2B5EF4-FFF2-40B4-BE49-F238E27FC236}">
                <a16:creationId xmlns:a16="http://schemas.microsoft.com/office/drawing/2014/main" id="{4891F79A-6538-D06D-DEC8-D72082C8A0E7}"/>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41</a:t>
            </a:fld>
            <a:endParaRPr lang="en-US" dirty="0"/>
          </a:p>
        </p:txBody>
      </p:sp>
    </p:spTree>
    <p:extLst>
      <p:ext uri="{BB962C8B-B14F-4D97-AF65-F5344CB8AC3E}">
        <p14:creationId xmlns:p14="http://schemas.microsoft.com/office/powerpoint/2010/main" val="1327631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F32A-297C-1394-A43F-0DC7E8E889E8}"/>
              </a:ext>
            </a:extLst>
          </p:cNvPr>
          <p:cNvSpPr>
            <a:spLocks noGrp="1"/>
          </p:cNvSpPr>
          <p:nvPr>
            <p:ph type="title"/>
          </p:nvPr>
        </p:nvSpPr>
        <p:spPr/>
        <p:txBody>
          <a:bodyPr/>
          <a:lstStyle/>
          <a:p>
            <a:r>
              <a:rPr lang="en-US" dirty="0"/>
              <a:t>The number of trees K</a:t>
            </a:r>
          </a:p>
        </p:txBody>
      </p:sp>
      <p:sp>
        <p:nvSpPr>
          <p:cNvPr id="3" name="Content Placeholder 2">
            <a:extLst>
              <a:ext uri="{FF2B5EF4-FFF2-40B4-BE49-F238E27FC236}">
                <a16:creationId xmlns:a16="http://schemas.microsoft.com/office/drawing/2014/main" id="{BABB397A-D648-A907-DCD9-EE0EDDCE1527}"/>
              </a:ext>
            </a:extLst>
          </p:cNvPr>
          <p:cNvSpPr>
            <a:spLocks noGrp="1"/>
          </p:cNvSpPr>
          <p:nvPr>
            <p:ph idx="1"/>
          </p:nvPr>
        </p:nvSpPr>
        <p:spPr/>
        <p:txBody>
          <a:bodyPr/>
          <a:lstStyle/>
          <a:p>
            <a:r>
              <a:rPr lang="en-US" dirty="0"/>
              <a:t>Unlike bagging and random forests, boosting can overfit if </a:t>
            </a:r>
            <a:r>
              <a:rPr lang="en-US" i="1" dirty="0"/>
              <a:t>K </a:t>
            </a:r>
            <a:r>
              <a:rPr lang="en-US" dirty="0"/>
              <a:t>is too large, although this overfitting tends to occur slowly if at all. </a:t>
            </a:r>
          </a:p>
          <a:p>
            <a:r>
              <a:rPr lang="en-US" dirty="0"/>
              <a:t>We use cross-validation to select </a:t>
            </a:r>
            <a:r>
              <a:rPr lang="en-US" i="1" dirty="0"/>
              <a:t>K.</a:t>
            </a:r>
          </a:p>
          <a:p>
            <a:endParaRPr lang="en-US" dirty="0"/>
          </a:p>
        </p:txBody>
      </p:sp>
      <p:sp>
        <p:nvSpPr>
          <p:cNvPr id="4" name="Slide Number Placeholder 8">
            <a:extLst>
              <a:ext uri="{FF2B5EF4-FFF2-40B4-BE49-F238E27FC236}">
                <a16:creationId xmlns:a16="http://schemas.microsoft.com/office/drawing/2014/main" id="{32EC4177-9C32-FE2C-2B02-BBEF5D8FE9B2}"/>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42</a:t>
            </a:fld>
            <a:endParaRPr lang="en-US" dirty="0"/>
          </a:p>
        </p:txBody>
      </p:sp>
    </p:spTree>
    <p:extLst>
      <p:ext uri="{BB962C8B-B14F-4D97-AF65-F5344CB8AC3E}">
        <p14:creationId xmlns:p14="http://schemas.microsoft.com/office/powerpoint/2010/main" val="3825477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D68B-286A-3498-876C-4F5E2A9E64D2}"/>
              </a:ext>
            </a:extLst>
          </p:cNvPr>
          <p:cNvSpPr>
            <a:spLocks noGrp="1"/>
          </p:cNvSpPr>
          <p:nvPr>
            <p:ph type="title"/>
          </p:nvPr>
        </p:nvSpPr>
        <p:spPr/>
        <p:txBody>
          <a:bodyPr>
            <a:normAutofit/>
          </a:bodyPr>
          <a:lstStyle/>
          <a:p>
            <a:r>
              <a:rPr lang="en-US" dirty="0"/>
              <a:t>The shrinkage parameter λ </a:t>
            </a:r>
          </a:p>
        </p:txBody>
      </p:sp>
      <p:sp>
        <p:nvSpPr>
          <p:cNvPr id="3" name="Content Placeholder 2">
            <a:extLst>
              <a:ext uri="{FF2B5EF4-FFF2-40B4-BE49-F238E27FC236}">
                <a16:creationId xmlns:a16="http://schemas.microsoft.com/office/drawing/2014/main" id="{91AA67F0-B69D-40BC-6F6E-42000A72FADD}"/>
              </a:ext>
            </a:extLst>
          </p:cNvPr>
          <p:cNvSpPr>
            <a:spLocks noGrp="1"/>
          </p:cNvSpPr>
          <p:nvPr>
            <p:ph idx="1"/>
          </p:nvPr>
        </p:nvSpPr>
        <p:spPr/>
        <p:txBody>
          <a:bodyPr/>
          <a:lstStyle/>
          <a:p>
            <a:r>
              <a:rPr lang="en-US" dirty="0"/>
              <a:t>The shrinkage parameter </a:t>
            </a:r>
            <a:r>
              <a:rPr lang="el-GR" dirty="0"/>
              <a:t>λ</a:t>
            </a:r>
            <a:r>
              <a:rPr lang="en-US" dirty="0"/>
              <a:t> should be a small positive number. </a:t>
            </a:r>
          </a:p>
          <a:p>
            <a:r>
              <a:rPr lang="en-US" dirty="0"/>
              <a:t>This controls the rate at which boosting learns. </a:t>
            </a:r>
          </a:p>
          <a:p>
            <a:r>
              <a:rPr lang="en-US" dirty="0"/>
              <a:t>Typical values are 0.01 or 0.001, and the right choice can depend on the problem. </a:t>
            </a:r>
          </a:p>
          <a:p>
            <a:r>
              <a:rPr lang="en-US" dirty="0"/>
              <a:t>Very small values </a:t>
            </a:r>
            <a:r>
              <a:rPr lang="en-US" i="1" dirty="0"/>
              <a:t> </a:t>
            </a:r>
            <a:r>
              <a:rPr lang="en-US" dirty="0"/>
              <a:t>can require using a very large value of </a:t>
            </a:r>
            <a:r>
              <a:rPr lang="en-US" i="1" dirty="0"/>
              <a:t>K </a:t>
            </a:r>
            <a:r>
              <a:rPr lang="en-US" dirty="0"/>
              <a:t>in order to achieve good performance.</a:t>
            </a:r>
          </a:p>
          <a:p>
            <a:endParaRPr lang="en-US" dirty="0"/>
          </a:p>
        </p:txBody>
      </p:sp>
      <p:sp>
        <p:nvSpPr>
          <p:cNvPr id="4" name="Slide Number Placeholder 8">
            <a:extLst>
              <a:ext uri="{FF2B5EF4-FFF2-40B4-BE49-F238E27FC236}">
                <a16:creationId xmlns:a16="http://schemas.microsoft.com/office/drawing/2014/main" id="{2002D6D7-78E4-BAA7-B329-F66DEC408ED5}"/>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43</a:t>
            </a:fld>
            <a:endParaRPr lang="en-US" dirty="0"/>
          </a:p>
        </p:txBody>
      </p:sp>
    </p:spTree>
    <p:extLst>
      <p:ext uri="{BB962C8B-B14F-4D97-AF65-F5344CB8AC3E}">
        <p14:creationId xmlns:p14="http://schemas.microsoft.com/office/powerpoint/2010/main" val="1226430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A33A-7678-6D15-E964-797DAE3F0C37}"/>
              </a:ext>
            </a:extLst>
          </p:cNvPr>
          <p:cNvSpPr>
            <a:spLocks noGrp="1"/>
          </p:cNvSpPr>
          <p:nvPr>
            <p:ph type="title"/>
          </p:nvPr>
        </p:nvSpPr>
        <p:spPr/>
        <p:txBody>
          <a:bodyPr>
            <a:normAutofit/>
          </a:bodyPr>
          <a:lstStyle/>
          <a:p>
            <a:r>
              <a:rPr lang="en-US" dirty="0"/>
              <a:t>The number </a:t>
            </a:r>
            <a:r>
              <a:rPr lang="en-US" i="1" dirty="0"/>
              <a:t>d</a:t>
            </a:r>
            <a:r>
              <a:rPr lang="en-US" dirty="0"/>
              <a:t> splits in each tree </a:t>
            </a:r>
          </a:p>
        </p:txBody>
      </p:sp>
      <p:sp>
        <p:nvSpPr>
          <p:cNvPr id="3" name="Content Placeholder 2">
            <a:extLst>
              <a:ext uri="{FF2B5EF4-FFF2-40B4-BE49-F238E27FC236}">
                <a16:creationId xmlns:a16="http://schemas.microsoft.com/office/drawing/2014/main" id="{AE088528-4BB3-B327-2003-2A036B57C63B}"/>
              </a:ext>
            </a:extLst>
          </p:cNvPr>
          <p:cNvSpPr>
            <a:spLocks noGrp="1"/>
          </p:cNvSpPr>
          <p:nvPr>
            <p:ph idx="1"/>
          </p:nvPr>
        </p:nvSpPr>
        <p:spPr/>
        <p:txBody>
          <a:bodyPr/>
          <a:lstStyle/>
          <a:p>
            <a:r>
              <a:rPr lang="en-US" dirty="0"/>
              <a:t>The value of </a:t>
            </a:r>
            <a:r>
              <a:rPr lang="en-US" i="1" dirty="0"/>
              <a:t>d</a:t>
            </a:r>
            <a:r>
              <a:rPr lang="en-US" dirty="0"/>
              <a:t> controls the complexity of the boosted ensemble. </a:t>
            </a:r>
          </a:p>
          <a:p>
            <a:r>
              <a:rPr lang="en-US" dirty="0"/>
              <a:t>Often </a:t>
            </a:r>
            <a:r>
              <a:rPr lang="en-US" i="1" dirty="0"/>
              <a:t>d </a:t>
            </a:r>
            <a:r>
              <a:rPr lang="en-US" dirty="0"/>
              <a:t>= 1 works well, in which case each tree is a stump, consisting of a single split.</a:t>
            </a:r>
          </a:p>
          <a:p>
            <a:r>
              <a:rPr lang="en-US" dirty="0"/>
              <a:t>More generally </a:t>
            </a:r>
            <a:r>
              <a:rPr lang="en-US" i="1" dirty="0"/>
              <a:t>d </a:t>
            </a:r>
            <a:r>
              <a:rPr lang="en-US" dirty="0"/>
              <a:t>is the interaction depth, and controls the interaction order of the boosted model, since </a:t>
            </a:r>
            <a:r>
              <a:rPr lang="en-US" i="1" dirty="0"/>
              <a:t>d </a:t>
            </a:r>
            <a:r>
              <a:rPr lang="en-US" dirty="0"/>
              <a:t>splits can involve at most </a:t>
            </a:r>
            <a:r>
              <a:rPr lang="en-US" i="1" dirty="0"/>
              <a:t>d </a:t>
            </a:r>
            <a:r>
              <a:rPr lang="en-US" dirty="0"/>
              <a:t>variables.</a:t>
            </a:r>
          </a:p>
        </p:txBody>
      </p:sp>
      <p:sp>
        <p:nvSpPr>
          <p:cNvPr id="4" name="Slide Number Placeholder 8">
            <a:extLst>
              <a:ext uri="{FF2B5EF4-FFF2-40B4-BE49-F238E27FC236}">
                <a16:creationId xmlns:a16="http://schemas.microsoft.com/office/drawing/2014/main" id="{FB3CBC17-EC14-F5C9-E911-1F8BAD249E36}"/>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44</a:t>
            </a:fld>
            <a:endParaRPr lang="en-US" dirty="0"/>
          </a:p>
        </p:txBody>
      </p:sp>
    </p:spTree>
    <p:extLst>
      <p:ext uri="{BB962C8B-B14F-4D97-AF65-F5344CB8AC3E}">
        <p14:creationId xmlns:p14="http://schemas.microsoft.com/office/powerpoint/2010/main" val="1972442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a:t>
            </a:r>
          </a:p>
        </p:txBody>
      </p:sp>
      <p:sp>
        <p:nvSpPr>
          <p:cNvPr id="9" name="Slide Number Placeholder 8"/>
          <p:cNvSpPr>
            <a:spLocks noGrp="1"/>
          </p:cNvSpPr>
          <p:nvPr>
            <p:ph type="sldNum" sz="quarter" idx="12"/>
          </p:nvPr>
        </p:nvSpPr>
        <p:spPr/>
        <p:txBody>
          <a:bodyPr/>
          <a:lstStyle/>
          <a:p>
            <a:fld id="{E4FFCA10-EE3F-AF4E-9EA4-E5CA2D91A1E4}" type="slidenum">
              <a:rPr lang="en-US" smtClean="0"/>
              <a:t>45</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49712186"/>
              </p:ext>
            </p:extLst>
          </p:nvPr>
        </p:nvGraphicFramePr>
        <p:xfrm>
          <a:off x="161544" y="1423284"/>
          <a:ext cx="8229600" cy="448056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32545798"/>
                    </a:ext>
                  </a:extLst>
                </a:gridCol>
              </a:tblGrid>
              <a:tr h="370840">
                <a:tc>
                  <a:txBody>
                    <a:bodyPr/>
                    <a:lstStyle/>
                    <a:p>
                      <a:r>
                        <a:rPr lang="en-US" dirty="0" err="1"/>
                        <a:t>gbmGrid</a:t>
                      </a:r>
                      <a:r>
                        <a:rPr lang="en-US" dirty="0"/>
                        <a:t> = </a:t>
                      </a:r>
                      <a:r>
                        <a:rPr lang="en-US" dirty="0" err="1"/>
                        <a:t>expand.grid</a:t>
                      </a:r>
                      <a:r>
                        <a:rPr lang="en-US" dirty="0"/>
                        <a:t>( </a:t>
                      </a:r>
                      <a:r>
                        <a:rPr lang="en-US" dirty="0" err="1">
                          <a:solidFill>
                            <a:srgbClr val="C00000"/>
                          </a:solidFill>
                        </a:rPr>
                        <a:t>interaction.depth</a:t>
                      </a:r>
                      <a:r>
                        <a:rPr lang="en-US" dirty="0">
                          <a:solidFill>
                            <a:srgbClr val="C00000"/>
                          </a:solidFill>
                        </a:rPr>
                        <a:t> = </a:t>
                      </a:r>
                      <a:r>
                        <a:rPr lang="en-US" dirty="0" err="1">
                          <a:solidFill>
                            <a:srgbClr val="C00000"/>
                          </a:solidFill>
                        </a:rPr>
                        <a:t>seq</a:t>
                      </a:r>
                      <a:r>
                        <a:rPr lang="en-US" dirty="0">
                          <a:solidFill>
                            <a:srgbClr val="C00000"/>
                          </a:solidFill>
                        </a:rPr>
                        <a:t>( 1, 7, by=2 ),</a:t>
                      </a:r>
                    </a:p>
                    <a:p>
                      <a:r>
                        <a:rPr lang="en-US" dirty="0"/>
                        <a:t>                       </a:t>
                      </a:r>
                      <a:r>
                        <a:rPr lang="en-US" dirty="0" err="1">
                          <a:solidFill>
                            <a:srgbClr val="FF0000"/>
                          </a:solidFill>
                        </a:rPr>
                        <a:t>n.trees</a:t>
                      </a:r>
                      <a:r>
                        <a:rPr lang="en-US" dirty="0">
                          <a:solidFill>
                            <a:srgbClr val="FF0000"/>
                          </a:solidFill>
                        </a:rPr>
                        <a:t> = </a:t>
                      </a:r>
                      <a:r>
                        <a:rPr lang="en-US" dirty="0" err="1">
                          <a:solidFill>
                            <a:srgbClr val="FF0000"/>
                          </a:solidFill>
                        </a:rPr>
                        <a:t>seq</a:t>
                      </a:r>
                      <a:r>
                        <a:rPr lang="en-US" dirty="0">
                          <a:solidFill>
                            <a:srgbClr val="FF0000"/>
                          </a:solidFill>
                        </a:rPr>
                        <a:t>( 100, 1000, by=100 )</a:t>
                      </a:r>
                      <a:r>
                        <a:rPr lang="en-US" dirty="0"/>
                        <a:t>,</a:t>
                      </a:r>
                    </a:p>
                    <a:p>
                      <a:r>
                        <a:rPr lang="en-US" dirty="0"/>
                        <a:t>                       </a:t>
                      </a:r>
                      <a:r>
                        <a:rPr lang="en-US" dirty="0">
                          <a:solidFill>
                            <a:srgbClr val="00B0F0"/>
                          </a:solidFill>
                        </a:rPr>
                        <a:t>shrinkage = c(0.01, 0.1)</a:t>
                      </a:r>
                      <a:r>
                        <a:rPr lang="en-US" dirty="0"/>
                        <a:t>,</a:t>
                      </a:r>
                    </a:p>
                    <a:p>
                      <a:r>
                        <a:rPr lang="en-US" dirty="0"/>
                        <a:t>                       </a:t>
                      </a:r>
                      <a:r>
                        <a:rPr lang="en-US" dirty="0" err="1"/>
                        <a:t>n.minobsinnode</a:t>
                      </a:r>
                      <a:r>
                        <a:rPr lang="en-US" dirty="0"/>
                        <a:t> = 10 )</a:t>
                      </a:r>
                    </a:p>
                    <a:p>
                      <a:r>
                        <a:rPr lang="en-US" dirty="0" err="1"/>
                        <a:t>set.seed</a:t>
                      </a:r>
                      <a:r>
                        <a:rPr lang="en-US" dirty="0"/>
                        <a:t>(100) #takes 463.26 seconds to run in my computer</a:t>
                      </a:r>
                    </a:p>
                    <a:p>
                      <a:r>
                        <a:rPr lang="en-US" dirty="0" err="1"/>
                        <a:t>gbmTune</a:t>
                      </a:r>
                      <a:r>
                        <a:rPr lang="en-US" dirty="0"/>
                        <a:t> &lt;- train(x = </a:t>
                      </a:r>
                      <a:r>
                        <a:rPr lang="en-US" dirty="0" err="1"/>
                        <a:t>solTrainXtrans</a:t>
                      </a:r>
                      <a:r>
                        <a:rPr lang="en-US" dirty="0"/>
                        <a:t>, y = </a:t>
                      </a:r>
                      <a:r>
                        <a:rPr lang="en-US" dirty="0" err="1"/>
                        <a:t>solTrainY</a:t>
                      </a:r>
                      <a:r>
                        <a:rPr lang="en-US" dirty="0"/>
                        <a:t>,</a:t>
                      </a:r>
                    </a:p>
                    <a:p>
                      <a:r>
                        <a:rPr lang="en-US" dirty="0"/>
                        <a:t>                 method = "</a:t>
                      </a:r>
                      <a:r>
                        <a:rPr lang="en-US" dirty="0" err="1"/>
                        <a:t>gbm</a:t>
                      </a:r>
                      <a:r>
                        <a:rPr lang="en-US" dirty="0"/>
                        <a:t>",</a:t>
                      </a:r>
                    </a:p>
                    <a:p>
                      <a:r>
                        <a:rPr lang="en-US" dirty="0"/>
                        <a:t>                 </a:t>
                      </a:r>
                      <a:r>
                        <a:rPr lang="en-US" dirty="0" err="1"/>
                        <a:t>tuneGrid</a:t>
                      </a:r>
                      <a:r>
                        <a:rPr lang="en-US" dirty="0"/>
                        <a:t> = </a:t>
                      </a:r>
                      <a:r>
                        <a:rPr lang="en-US" dirty="0" err="1"/>
                        <a:t>gbmGrid</a:t>
                      </a:r>
                      <a:r>
                        <a:rPr lang="en-US" dirty="0"/>
                        <a:t>,</a:t>
                      </a:r>
                    </a:p>
                    <a:p>
                      <a:r>
                        <a:rPr lang="en-US" dirty="0"/>
                        <a:t>                 </a:t>
                      </a:r>
                      <a:r>
                        <a:rPr lang="en-US" dirty="0" err="1"/>
                        <a:t>trControl</a:t>
                      </a:r>
                      <a:r>
                        <a:rPr lang="en-US" dirty="0"/>
                        <a:t> = ctrl,</a:t>
                      </a:r>
                    </a:p>
                    <a:p>
                      <a:r>
                        <a:rPr lang="en-US" dirty="0"/>
                        <a:t>                 verbose = FALSE)</a:t>
                      </a:r>
                    </a:p>
                    <a:p>
                      <a:r>
                        <a:rPr lang="en-US" dirty="0" err="1"/>
                        <a:t>gbmTune</a:t>
                      </a:r>
                      <a:endParaRPr lang="en-US" dirty="0"/>
                    </a:p>
                    <a:p>
                      <a:endParaRPr lang="en-US" dirty="0"/>
                    </a:p>
                    <a:p>
                      <a:r>
                        <a:rPr lang="en-US" dirty="0"/>
                        <a:t>plot(</a:t>
                      </a:r>
                      <a:r>
                        <a:rPr lang="en-US" dirty="0" err="1"/>
                        <a:t>gbmTune</a:t>
                      </a:r>
                      <a:r>
                        <a:rPr lang="en-US" dirty="0"/>
                        <a:t>, </a:t>
                      </a:r>
                      <a:r>
                        <a:rPr lang="en-US" dirty="0" err="1"/>
                        <a:t>auto.key</a:t>
                      </a:r>
                      <a:r>
                        <a:rPr lang="en-US" dirty="0"/>
                        <a:t> = list(columns = 4, lines = TRUE))</a:t>
                      </a:r>
                    </a:p>
                    <a:p>
                      <a:endParaRPr lang="en-US" dirty="0"/>
                    </a:p>
                    <a:p>
                      <a:r>
                        <a:rPr lang="en-US" dirty="0" err="1"/>
                        <a:t>gbmImp</a:t>
                      </a:r>
                      <a:r>
                        <a:rPr lang="en-US" dirty="0"/>
                        <a:t> &lt;- </a:t>
                      </a:r>
                      <a:r>
                        <a:rPr lang="en-US" dirty="0" err="1"/>
                        <a:t>varImp</a:t>
                      </a:r>
                      <a:r>
                        <a:rPr lang="en-US" dirty="0"/>
                        <a:t>(</a:t>
                      </a:r>
                      <a:r>
                        <a:rPr lang="en-US" dirty="0" err="1"/>
                        <a:t>gbmTune</a:t>
                      </a:r>
                      <a:r>
                        <a:rPr lang="en-US" dirty="0"/>
                        <a:t>, scale = FALSE)</a:t>
                      </a:r>
                    </a:p>
                    <a:p>
                      <a:r>
                        <a:rPr lang="en-US" dirty="0" err="1"/>
                        <a:t>gbmImp</a:t>
                      </a:r>
                      <a:endParaRPr lang="en-US" dirty="0"/>
                    </a:p>
                  </a:txBody>
                  <a:tcPr/>
                </a:tc>
                <a:extLst>
                  <a:ext uri="{0D108BD9-81ED-4DB2-BD59-A6C34878D82A}">
                    <a16:rowId xmlns:a16="http://schemas.microsoft.com/office/drawing/2014/main" val="1459719819"/>
                  </a:ext>
                </a:extLst>
              </a:tr>
            </a:tbl>
          </a:graphicData>
        </a:graphic>
      </p:graphicFrame>
    </p:spTree>
    <p:extLst>
      <p:ext uri="{BB962C8B-B14F-4D97-AF65-F5344CB8AC3E}">
        <p14:creationId xmlns:p14="http://schemas.microsoft.com/office/powerpoint/2010/main" val="2838083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Boosting</a:t>
            </a:r>
          </a:p>
        </p:txBody>
      </p:sp>
      <p:sp>
        <p:nvSpPr>
          <p:cNvPr id="9" name="Slide Number Placeholder 8"/>
          <p:cNvSpPr>
            <a:spLocks noGrp="1"/>
          </p:cNvSpPr>
          <p:nvPr>
            <p:ph type="sldNum" sz="quarter" idx="12"/>
          </p:nvPr>
        </p:nvSpPr>
        <p:spPr/>
        <p:txBody>
          <a:bodyPr/>
          <a:lstStyle/>
          <a:p>
            <a:fld id="{E4FFCA10-EE3F-AF4E-9EA4-E5CA2D91A1E4}" type="slidenum">
              <a:rPr lang="en-US" smtClean="0"/>
              <a:t>46</a:t>
            </a:fld>
            <a:endParaRPr lang="en-US" dirty="0"/>
          </a:p>
        </p:txBody>
      </p:sp>
      <p:pic>
        <p:nvPicPr>
          <p:cNvPr id="4" name="Picture 3">
            <a:extLst>
              <a:ext uri="{FF2B5EF4-FFF2-40B4-BE49-F238E27FC236}">
                <a16:creationId xmlns:a16="http://schemas.microsoft.com/office/drawing/2014/main" id="{FA9DBFA9-C865-FD45-0CF3-754F55C819B5}"/>
              </a:ext>
            </a:extLst>
          </p:cNvPr>
          <p:cNvPicPr>
            <a:picLocks noChangeAspect="1"/>
          </p:cNvPicPr>
          <p:nvPr/>
        </p:nvPicPr>
        <p:blipFill>
          <a:blip r:embed="rId2"/>
          <a:stretch>
            <a:fillRect/>
          </a:stretch>
        </p:blipFill>
        <p:spPr>
          <a:xfrm>
            <a:off x="89586" y="1452459"/>
            <a:ext cx="6858607" cy="2647377"/>
          </a:xfrm>
          <a:prstGeom prst="rect">
            <a:avLst/>
          </a:prstGeom>
        </p:spPr>
      </p:pic>
      <p:pic>
        <p:nvPicPr>
          <p:cNvPr id="6" name="Picture 5">
            <a:extLst>
              <a:ext uri="{FF2B5EF4-FFF2-40B4-BE49-F238E27FC236}">
                <a16:creationId xmlns:a16="http://schemas.microsoft.com/office/drawing/2014/main" id="{EB510408-F444-4AC7-BEA4-C3297B13F5A1}"/>
              </a:ext>
            </a:extLst>
          </p:cNvPr>
          <p:cNvPicPr>
            <a:picLocks noChangeAspect="1"/>
          </p:cNvPicPr>
          <p:nvPr/>
        </p:nvPicPr>
        <p:blipFill>
          <a:blip r:embed="rId3"/>
          <a:stretch>
            <a:fillRect/>
          </a:stretch>
        </p:blipFill>
        <p:spPr>
          <a:xfrm>
            <a:off x="89586" y="4809399"/>
            <a:ext cx="7037334" cy="1541513"/>
          </a:xfrm>
          <a:prstGeom prst="rect">
            <a:avLst/>
          </a:prstGeom>
        </p:spPr>
      </p:pic>
      <p:sp>
        <p:nvSpPr>
          <p:cNvPr id="10" name="Oval 9"/>
          <p:cNvSpPr/>
          <p:nvPr/>
        </p:nvSpPr>
        <p:spPr>
          <a:xfrm>
            <a:off x="-64008" y="6003435"/>
            <a:ext cx="6638224" cy="34747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7447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Cross-validated RMSE profiles for the boosted tree model</a:t>
            </a:r>
          </a:p>
        </p:txBody>
      </p:sp>
      <p:sp>
        <p:nvSpPr>
          <p:cNvPr id="9" name="Slide Number Placeholder 8"/>
          <p:cNvSpPr>
            <a:spLocks noGrp="1"/>
          </p:cNvSpPr>
          <p:nvPr>
            <p:ph type="sldNum" sz="quarter" idx="12"/>
          </p:nvPr>
        </p:nvSpPr>
        <p:spPr/>
        <p:txBody>
          <a:bodyPr/>
          <a:lstStyle/>
          <a:p>
            <a:fld id="{E4FFCA10-EE3F-AF4E-9EA4-E5CA2D91A1E4}" type="slidenum">
              <a:rPr lang="en-US" smtClean="0"/>
              <a:t>47</a:t>
            </a:fld>
            <a:endParaRPr lang="en-US" dirty="0"/>
          </a:p>
        </p:txBody>
      </p:sp>
      <p:pic>
        <p:nvPicPr>
          <p:cNvPr id="4" name="Picture 3">
            <a:extLst>
              <a:ext uri="{FF2B5EF4-FFF2-40B4-BE49-F238E27FC236}">
                <a16:creationId xmlns:a16="http://schemas.microsoft.com/office/drawing/2014/main" id="{0E606F98-77D3-50D7-6F86-77A7276D60B8}"/>
              </a:ext>
            </a:extLst>
          </p:cNvPr>
          <p:cNvPicPr>
            <a:picLocks noChangeAspect="1"/>
          </p:cNvPicPr>
          <p:nvPr/>
        </p:nvPicPr>
        <p:blipFill>
          <a:blip r:embed="rId2"/>
          <a:stretch>
            <a:fillRect/>
          </a:stretch>
        </p:blipFill>
        <p:spPr>
          <a:xfrm>
            <a:off x="3552653" y="1414010"/>
            <a:ext cx="4900080" cy="4892798"/>
          </a:xfrm>
          <a:prstGeom prst="rect">
            <a:avLst/>
          </a:prstGeom>
        </p:spPr>
      </p:pic>
    </p:spTree>
    <p:extLst>
      <p:ext uri="{BB962C8B-B14F-4D97-AF65-F5344CB8AC3E}">
        <p14:creationId xmlns:p14="http://schemas.microsoft.com/office/powerpoint/2010/main" val="3272880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a:t>
            </a:r>
          </a:p>
        </p:txBody>
      </p:sp>
      <p:sp>
        <p:nvSpPr>
          <p:cNvPr id="9" name="Slide Number Placeholder 8"/>
          <p:cNvSpPr>
            <a:spLocks noGrp="1"/>
          </p:cNvSpPr>
          <p:nvPr>
            <p:ph type="sldNum" sz="quarter" idx="12"/>
          </p:nvPr>
        </p:nvSpPr>
        <p:spPr/>
        <p:txBody>
          <a:bodyPr/>
          <a:lstStyle/>
          <a:p>
            <a:fld id="{E4FFCA10-EE3F-AF4E-9EA4-E5CA2D91A1E4}" type="slidenum">
              <a:rPr lang="en-US" smtClean="0"/>
              <a:t>48</a:t>
            </a:fld>
            <a:endParaRPr lang="en-US" dirty="0"/>
          </a:p>
        </p:txBody>
      </p:sp>
      <p:sp>
        <p:nvSpPr>
          <p:cNvPr id="4" name="Content Placeholder 3"/>
          <p:cNvSpPr>
            <a:spLocks noGrp="1"/>
          </p:cNvSpPr>
          <p:nvPr>
            <p:ph idx="1"/>
          </p:nvPr>
        </p:nvSpPr>
        <p:spPr/>
        <p:txBody>
          <a:bodyPr>
            <a:normAutofit lnSpcReduction="10000"/>
          </a:bodyPr>
          <a:lstStyle/>
          <a:p>
            <a:r>
              <a:rPr lang="en-US" dirty="0"/>
              <a:t>Random forests provide an improvement over bagged trees by way of a small tweak that </a:t>
            </a:r>
            <a:r>
              <a:rPr lang="en-US" i="1" dirty="0" err="1"/>
              <a:t>decorrelates</a:t>
            </a:r>
            <a:r>
              <a:rPr lang="en-US" i="1" dirty="0"/>
              <a:t> </a:t>
            </a:r>
            <a:r>
              <a:rPr lang="en-US" dirty="0"/>
              <a:t>the trees. This reduces the variance when we average the trees.</a:t>
            </a:r>
          </a:p>
          <a:p>
            <a:r>
              <a:rPr lang="en-US" dirty="0"/>
              <a:t>As in bagging, we build a number of decision trees on bootstrapped training samples.</a:t>
            </a:r>
          </a:p>
          <a:p>
            <a:r>
              <a:rPr lang="en-US" dirty="0"/>
              <a:t>But when building these decision trees, each time a split in a tree is considered, a random selection of </a:t>
            </a:r>
            <a:r>
              <a:rPr lang="en-US" i="1" dirty="0"/>
              <a:t>m </a:t>
            </a:r>
            <a:r>
              <a:rPr lang="en-US" dirty="0"/>
              <a:t>predictors is chosen as split candidates from the full set of </a:t>
            </a:r>
            <a:r>
              <a:rPr lang="en-US" i="1" dirty="0"/>
              <a:t>p </a:t>
            </a:r>
            <a:r>
              <a:rPr lang="en-US" dirty="0"/>
              <a:t>predictors. The split is allowed to use only one of those </a:t>
            </a:r>
            <a:r>
              <a:rPr lang="en-US" i="1" dirty="0"/>
              <a:t>m </a:t>
            </a:r>
            <a:r>
              <a:rPr lang="en-US" dirty="0"/>
              <a:t>predictors.</a:t>
            </a:r>
          </a:p>
          <a:p>
            <a:r>
              <a:rPr lang="en-US" i="1" u="sng" dirty="0"/>
              <a:t>It usually takes very long time to run and get the output. </a:t>
            </a:r>
          </a:p>
        </p:txBody>
      </p:sp>
    </p:spTree>
    <p:extLst>
      <p:ext uri="{BB962C8B-B14F-4D97-AF65-F5344CB8AC3E}">
        <p14:creationId xmlns:p14="http://schemas.microsoft.com/office/powerpoint/2010/main" val="3329523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a:t>
            </a:r>
          </a:p>
        </p:txBody>
      </p:sp>
      <p:sp>
        <p:nvSpPr>
          <p:cNvPr id="9" name="Slide Number Placeholder 8"/>
          <p:cNvSpPr>
            <a:spLocks noGrp="1"/>
          </p:cNvSpPr>
          <p:nvPr>
            <p:ph type="sldNum" sz="quarter" idx="12"/>
          </p:nvPr>
        </p:nvSpPr>
        <p:spPr/>
        <p:txBody>
          <a:bodyPr/>
          <a:lstStyle/>
          <a:p>
            <a:fld id="{E4FFCA10-EE3F-AF4E-9EA4-E5CA2D91A1E4}" type="slidenum">
              <a:rPr lang="en-US" smtClean="0"/>
              <a:t>49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t>A fresh selection of </a:t>
                </a:r>
                <a:r>
                  <a:rPr lang="en-US" i="1" dirty="0"/>
                  <a:t>m </a:t>
                </a:r>
                <a:r>
                  <a:rPr lang="en-US" dirty="0"/>
                  <a:t>predictors is taken at each split, and typically we choose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𝑝</m:t>
                          </m:r>
                        </m:e>
                      </m:rad>
                    </m:oMath>
                  </m:oMathPara>
                </a14:m>
                <a:endParaRPr lang="en-US" dirty="0"/>
              </a:p>
              <a:p>
                <a:r>
                  <a:rPr lang="en-US" dirty="0"/>
                  <a:t>Using a small value of </a:t>
                </a:r>
                <a:r>
                  <a:rPr lang="en-US" i="1" dirty="0"/>
                  <a:t>m </a:t>
                </a:r>
                <a:r>
                  <a:rPr lang="en-US" dirty="0"/>
                  <a:t>in building a random forest will typically be helpful when we have a large number of correlated predictors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2830" r="-850"/>
                </a:stretch>
              </a:blipFill>
            </p:spPr>
            <p:txBody>
              <a:bodyPr/>
              <a:lstStyle/>
              <a:p>
                <a:r>
                  <a:rPr lang="en-US">
                    <a:noFill/>
                  </a:rPr>
                  <a:t> </a:t>
                </a:r>
              </a:p>
            </p:txBody>
          </p:sp>
        </mc:Fallback>
      </mc:AlternateContent>
    </p:spTree>
    <p:extLst>
      <p:ext uri="{BB962C8B-B14F-4D97-AF65-F5344CB8AC3E}">
        <p14:creationId xmlns:p14="http://schemas.microsoft.com/office/powerpoint/2010/main" val="288086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2D885-5881-118B-8F71-EF5C575004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tree?</a:t>
            </a:r>
          </a:p>
        </p:txBody>
      </p:sp>
      <p:pic>
        <p:nvPicPr>
          <p:cNvPr id="5" name="Content Placeholder 4">
            <a:extLst>
              <a:ext uri="{FF2B5EF4-FFF2-40B4-BE49-F238E27FC236}">
                <a16:creationId xmlns:a16="http://schemas.microsoft.com/office/drawing/2014/main" id="{37A5B431-A240-D2B4-20A1-CDD1B145970C}"/>
              </a:ext>
            </a:extLst>
          </p:cNvPr>
          <p:cNvPicPr>
            <a:picLocks noGrp="1" noChangeAspect="1"/>
          </p:cNvPicPr>
          <p:nvPr>
            <p:ph idx="1"/>
          </p:nvPr>
        </p:nvPicPr>
        <p:blipFill>
          <a:blip r:embed="rId2"/>
          <a:stretch>
            <a:fillRect/>
          </a:stretch>
        </p:blipFill>
        <p:spPr>
          <a:xfrm rot="10800000">
            <a:off x="5299766" y="643466"/>
            <a:ext cx="5735800" cy="5568739"/>
          </a:xfrm>
          <a:prstGeom prst="rect">
            <a:avLst/>
          </a:prstGeom>
        </p:spPr>
      </p:pic>
      <p:sp>
        <p:nvSpPr>
          <p:cNvPr id="6" name="Slide Number Placeholder 8">
            <a:extLst>
              <a:ext uri="{FF2B5EF4-FFF2-40B4-BE49-F238E27FC236}">
                <a16:creationId xmlns:a16="http://schemas.microsoft.com/office/drawing/2014/main" id="{8524288D-13B5-E186-73F9-00679C88815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a:t>
            </a:fld>
            <a:endParaRPr lang="en-US" dirty="0"/>
          </a:p>
        </p:txBody>
      </p:sp>
    </p:spTree>
    <p:extLst>
      <p:ext uri="{BB962C8B-B14F-4D97-AF65-F5344CB8AC3E}">
        <p14:creationId xmlns:p14="http://schemas.microsoft.com/office/powerpoint/2010/main" val="3907695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(takes time to run)</a:t>
            </a:r>
          </a:p>
        </p:txBody>
      </p:sp>
      <p:sp>
        <p:nvSpPr>
          <p:cNvPr id="9" name="Slide Number Placeholder 8"/>
          <p:cNvSpPr>
            <a:spLocks noGrp="1"/>
          </p:cNvSpPr>
          <p:nvPr>
            <p:ph type="sldNum" sz="quarter" idx="12"/>
          </p:nvPr>
        </p:nvSpPr>
        <p:spPr/>
        <p:txBody>
          <a:bodyPr/>
          <a:lstStyle/>
          <a:p>
            <a:fld id="{E4FFCA10-EE3F-AF4E-9EA4-E5CA2D91A1E4}" type="slidenum">
              <a:rPr lang="en-US" smtClean="0"/>
              <a:t>50</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30324426"/>
              </p:ext>
            </p:extLst>
          </p:nvPr>
        </p:nvGraphicFramePr>
        <p:xfrm>
          <a:off x="234696" y="1508760"/>
          <a:ext cx="8229600" cy="36576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32545798"/>
                    </a:ext>
                  </a:extLst>
                </a:gridCol>
              </a:tblGrid>
              <a:tr h="370840">
                <a:tc>
                  <a:txBody>
                    <a:bodyPr/>
                    <a:lstStyle/>
                    <a:p>
                      <a:r>
                        <a:rPr lang="en-US" dirty="0" err="1"/>
                        <a:t>mtryGrid</a:t>
                      </a:r>
                      <a:r>
                        <a:rPr lang="en-US" dirty="0"/>
                        <a:t> &lt;- </a:t>
                      </a:r>
                      <a:r>
                        <a:rPr lang="en-US" dirty="0" err="1"/>
                        <a:t>data.frame</a:t>
                      </a:r>
                      <a:r>
                        <a:rPr lang="en-US" dirty="0"/>
                        <a:t>(</a:t>
                      </a:r>
                      <a:r>
                        <a:rPr lang="en-US" dirty="0" err="1"/>
                        <a:t>mtry</a:t>
                      </a:r>
                      <a:r>
                        <a:rPr lang="en-US" dirty="0"/>
                        <a:t> = floor(</a:t>
                      </a:r>
                      <a:r>
                        <a:rPr lang="en-US" dirty="0" err="1"/>
                        <a:t>seq</a:t>
                      </a:r>
                      <a:r>
                        <a:rPr lang="en-US" dirty="0"/>
                        <a:t>(10, </a:t>
                      </a:r>
                      <a:r>
                        <a:rPr lang="en-US" dirty="0" err="1"/>
                        <a:t>ncol</a:t>
                      </a:r>
                      <a:r>
                        <a:rPr lang="en-US" dirty="0"/>
                        <a:t>(</a:t>
                      </a:r>
                      <a:r>
                        <a:rPr lang="en-US" dirty="0" err="1"/>
                        <a:t>solTrainXtrans</a:t>
                      </a:r>
                      <a:r>
                        <a:rPr lang="en-US" dirty="0"/>
                        <a:t>), length = 10)))</a:t>
                      </a:r>
                    </a:p>
                    <a:p>
                      <a:endParaRPr lang="en-US" dirty="0"/>
                    </a:p>
                    <a:p>
                      <a:r>
                        <a:rPr lang="en-US" dirty="0"/>
                        <a:t>### Tune the model using cross-validation</a:t>
                      </a:r>
                    </a:p>
                    <a:p>
                      <a:r>
                        <a:rPr lang="en-US" dirty="0" err="1"/>
                        <a:t>set.seed</a:t>
                      </a:r>
                      <a:r>
                        <a:rPr lang="en-US" dirty="0"/>
                        <a:t>(100)</a:t>
                      </a:r>
                    </a:p>
                    <a:p>
                      <a:r>
                        <a:rPr lang="en-US" dirty="0" err="1"/>
                        <a:t>rfTune</a:t>
                      </a:r>
                      <a:r>
                        <a:rPr lang="en-US" dirty="0"/>
                        <a:t> &lt;- train(x = </a:t>
                      </a:r>
                      <a:r>
                        <a:rPr lang="en-US" dirty="0" err="1"/>
                        <a:t>solTrainXtrans</a:t>
                      </a:r>
                      <a:r>
                        <a:rPr lang="en-US" dirty="0"/>
                        <a:t>, y = </a:t>
                      </a:r>
                      <a:r>
                        <a:rPr lang="en-US" dirty="0" err="1"/>
                        <a:t>solTrainY</a:t>
                      </a:r>
                      <a:r>
                        <a:rPr lang="en-US" dirty="0"/>
                        <a:t>,</a:t>
                      </a:r>
                    </a:p>
                    <a:p>
                      <a:r>
                        <a:rPr lang="en-US" dirty="0"/>
                        <a:t>                method = "</a:t>
                      </a:r>
                      <a:r>
                        <a:rPr lang="en-US" dirty="0" err="1"/>
                        <a:t>rf</a:t>
                      </a:r>
                      <a:r>
                        <a:rPr lang="en-US" dirty="0"/>
                        <a:t>",</a:t>
                      </a:r>
                    </a:p>
                    <a:p>
                      <a:r>
                        <a:rPr lang="en-US" dirty="0"/>
                        <a:t>                </a:t>
                      </a:r>
                      <a:r>
                        <a:rPr lang="en-US" dirty="0" err="1"/>
                        <a:t>tuneGrid</a:t>
                      </a:r>
                      <a:r>
                        <a:rPr lang="en-US" dirty="0"/>
                        <a:t> = </a:t>
                      </a:r>
                      <a:r>
                        <a:rPr lang="en-US" dirty="0" err="1"/>
                        <a:t>mtryGrid</a:t>
                      </a:r>
                      <a:r>
                        <a:rPr lang="en-US" dirty="0"/>
                        <a:t>,</a:t>
                      </a:r>
                    </a:p>
                    <a:p>
                      <a:r>
                        <a:rPr lang="en-US" dirty="0"/>
                        <a:t>                </a:t>
                      </a:r>
                      <a:r>
                        <a:rPr lang="en-US" dirty="0" err="1"/>
                        <a:t>ntree</a:t>
                      </a:r>
                      <a:r>
                        <a:rPr lang="en-US" dirty="0"/>
                        <a:t> = 200,</a:t>
                      </a:r>
                    </a:p>
                    <a:p>
                      <a:r>
                        <a:rPr lang="en-US" dirty="0"/>
                        <a:t>                importance = TRUE,</a:t>
                      </a:r>
                    </a:p>
                    <a:p>
                      <a:r>
                        <a:rPr lang="en-US" dirty="0"/>
                        <a:t>                </a:t>
                      </a:r>
                      <a:r>
                        <a:rPr lang="en-US" dirty="0" err="1"/>
                        <a:t>trControl</a:t>
                      </a:r>
                      <a:r>
                        <a:rPr lang="en-US" dirty="0"/>
                        <a:t> = ctrl)</a:t>
                      </a:r>
                    </a:p>
                    <a:p>
                      <a:r>
                        <a:rPr lang="en-US" dirty="0" err="1"/>
                        <a:t>rfTune</a:t>
                      </a:r>
                      <a:endParaRPr lang="en-US" dirty="0"/>
                    </a:p>
                    <a:p>
                      <a:endParaRPr lang="en-US" dirty="0"/>
                    </a:p>
                    <a:p>
                      <a:r>
                        <a:rPr lang="en-US" dirty="0"/>
                        <a:t>plot(</a:t>
                      </a:r>
                      <a:r>
                        <a:rPr lang="en-US" dirty="0" err="1"/>
                        <a:t>rfTune</a:t>
                      </a:r>
                      <a:r>
                        <a:rPr lang="en-US" dirty="0"/>
                        <a:t>)</a:t>
                      </a:r>
                    </a:p>
                  </a:txBody>
                  <a:tcPr/>
                </a:tc>
                <a:extLst>
                  <a:ext uri="{0D108BD9-81ED-4DB2-BD59-A6C34878D82A}">
                    <a16:rowId xmlns:a16="http://schemas.microsoft.com/office/drawing/2014/main" val="1459719819"/>
                  </a:ext>
                </a:extLst>
              </a:tr>
            </a:tbl>
          </a:graphicData>
        </a:graphic>
      </p:graphicFrame>
    </p:spTree>
    <p:extLst>
      <p:ext uri="{BB962C8B-B14F-4D97-AF65-F5344CB8AC3E}">
        <p14:creationId xmlns:p14="http://schemas.microsoft.com/office/powerpoint/2010/main" val="2326052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a:t>
            </a:r>
          </a:p>
        </p:txBody>
      </p:sp>
      <p:sp>
        <p:nvSpPr>
          <p:cNvPr id="9" name="Slide Number Placeholder 8"/>
          <p:cNvSpPr>
            <a:spLocks noGrp="1"/>
          </p:cNvSpPr>
          <p:nvPr>
            <p:ph type="sldNum" sz="quarter" idx="12"/>
          </p:nvPr>
        </p:nvSpPr>
        <p:spPr/>
        <p:txBody>
          <a:bodyPr/>
          <a:lstStyle/>
          <a:p>
            <a:fld id="{E4FFCA10-EE3F-AF4E-9EA4-E5CA2D91A1E4}" type="slidenum">
              <a:rPr lang="en-US" smtClean="0"/>
              <a:t>51</a:t>
            </a:fld>
            <a:endParaRPr lang="en-US" dirty="0"/>
          </a:p>
        </p:txBody>
      </p:sp>
      <p:pic>
        <p:nvPicPr>
          <p:cNvPr id="8" name="Picture 7">
            <a:extLst>
              <a:ext uri="{FF2B5EF4-FFF2-40B4-BE49-F238E27FC236}">
                <a16:creationId xmlns:a16="http://schemas.microsoft.com/office/drawing/2014/main" id="{10E06563-C796-2AE2-970C-CDE4903968EB}"/>
              </a:ext>
            </a:extLst>
          </p:cNvPr>
          <p:cNvPicPr>
            <a:picLocks noChangeAspect="1"/>
          </p:cNvPicPr>
          <p:nvPr/>
        </p:nvPicPr>
        <p:blipFill>
          <a:blip r:embed="rId2"/>
          <a:stretch>
            <a:fillRect/>
          </a:stretch>
        </p:blipFill>
        <p:spPr>
          <a:xfrm>
            <a:off x="72321" y="1357984"/>
            <a:ext cx="6780414" cy="4434639"/>
          </a:xfrm>
          <a:prstGeom prst="rect">
            <a:avLst/>
          </a:prstGeom>
        </p:spPr>
      </p:pic>
      <p:sp>
        <p:nvSpPr>
          <p:cNvPr id="5" name="Oval 4"/>
          <p:cNvSpPr/>
          <p:nvPr/>
        </p:nvSpPr>
        <p:spPr>
          <a:xfrm>
            <a:off x="1556005" y="5595676"/>
            <a:ext cx="3209192" cy="18463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0336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with OOB</a:t>
            </a:r>
          </a:p>
        </p:txBody>
      </p:sp>
      <p:sp>
        <p:nvSpPr>
          <p:cNvPr id="9" name="Slide Number Placeholder 8"/>
          <p:cNvSpPr>
            <a:spLocks noGrp="1"/>
          </p:cNvSpPr>
          <p:nvPr>
            <p:ph type="sldNum" sz="quarter" idx="12"/>
          </p:nvPr>
        </p:nvSpPr>
        <p:spPr/>
        <p:txBody>
          <a:bodyPr/>
          <a:lstStyle/>
          <a:p>
            <a:fld id="{E4FFCA10-EE3F-AF4E-9EA4-E5CA2D91A1E4}" type="slidenum">
              <a:rPr lang="en-US" smtClean="0"/>
              <a:t>52</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29397299"/>
              </p:ext>
            </p:extLst>
          </p:nvPr>
        </p:nvGraphicFramePr>
        <p:xfrm>
          <a:off x="179832" y="1423284"/>
          <a:ext cx="8229600" cy="4206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32545798"/>
                    </a:ext>
                  </a:extLst>
                </a:gridCol>
              </a:tblGrid>
              <a:tr h="370840">
                <a:tc>
                  <a:txBody>
                    <a:bodyPr/>
                    <a:lstStyle/>
                    <a:p>
                      <a:r>
                        <a:rPr lang="en-US" dirty="0"/>
                        <a:t>### Tune the model using the OOB estimates</a:t>
                      </a:r>
                    </a:p>
                    <a:p>
                      <a:r>
                        <a:rPr lang="en-US" dirty="0" err="1"/>
                        <a:t>ctrlOOB</a:t>
                      </a:r>
                      <a:r>
                        <a:rPr lang="en-US" dirty="0"/>
                        <a:t> &lt;- </a:t>
                      </a:r>
                      <a:r>
                        <a:rPr lang="en-US" dirty="0" err="1"/>
                        <a:t>trainControl</a:t>
                      </a:r>
                      <a:r>
                        <a:rPr lang="en-US" dirty="0"/>
                        <a:t>(method = "</a:t>
                      </a:r>
                      <a:r>
                        <a:rPr lang="en-US" dirty="0" err="1"/>
                        <a:t>oob</a:t>
                      </a:r>
                      <a:r>
                        <a:rPr lang="en-US" dirty="0"/>
                        <a:t>")</a:t>
                      </a:r>
                    </a:p>
                    <a:p>
                      <a:r>
                        <a:rPr lang="en-US" dirty="0" err="1"/>
                        <a:t>set.seed</a:t>
                      </a:r>
                      <a:r>
                        <a:rPr lang="en-US" dirty="0"/>
                        <a:t>(100)</a:t>
                      </a:r>
                    </a:p>
                    <a:p>
                      <a:r>
                        <a:rPr lang="en-US" dirty="0" err="1"/>
                        <a:t>rfTuneOOB</a:t>
                      </a:r>
                      <a:r>
                        <a:rPr lang="en-US" dirty="0"/>
                        <a:t> &lt;- train(x = </a:t>
                      </a:r>
                      <a:r>
                        <a:rPr lang="en-US" dirty="0" err="1"/>
                        <a:t>solTrainXtrans</a:t>
                      </a:r>
                      <a:r>
                        <a:rPr lang="en-US" dirty="0"/>
                        <a:t>, y = </a:t>
                      </a:r>
                      <a:r>
                        <a:rPr lang="en-US" dirty="0" err="1"/>
                        <a:t>solTrainY</a:t>
                      </a:r>
                      <a:r>
                        <a:rPr lang="en-US" dirty="0"/>
                        <a:t>,</a:t>
                      </a:r>
                    </a:p>
                    <a:p>
                      <a:r>
                        <a:rPr lang="en-US" dirty="0"/>
                        <a:t>                   method = "</a:t>
                      </a:r>
                      <a:r>
                        <a:rPr lang="en-US" dirty="0" err="1"/>
                        <a:t>rf</a:t>
                      </a:r>
                      <a:r>
                        <a:rPr lang="en-US" dirty="0"/>
                        <a:t>",</a:t>
                      </a:r>
                    </a:p>
                    <a:p>
                      <a:r>
                        <a:rPr lang="en-US" dirty="0"/>
                        <a:t>                   </a:t>
                      </a:r>
                      <a:r>
                        <a:rPr lang="en-US" dirty="0" err="1"/>
                        <a:t>tuneGrid</a:t>
                      </a:r>
                      <a:r>
                        <a:rPr lang="en-US" dirty="0"/>
                        <a:t> = </a:t>
                      </a:r>
                      <a:r>
                        <a:rPr lang="en-US" dirty="0" err="1"/>
                        <a:t>mtryGrid</a:t>
                      </a:r>
                      <a:r>
                        <a:rPr lang="en-US" dirty="0"/>
                        <a:t>,</a:t>
                      </a:r>
                    </a:p>
                    <a:p>
                      <a:r>
                        <a:rPr lang="en-US" dirty="0"/>
                        <a:t>                   </a:t>
                      </a:r>
                      <a:r>
                        <a:rPr lang="en-US" dirty="0" err="1"/>
                        <a:t>ntree</a:t>
                      </a:r>
                      <a:r>
                        <a:rPr lang="en-US" dirty="0"/>
                        <a:t> = 200,</a:t>
                      </a:r>
                    </a:p>
                    <a:p>
                      <a:r>
                        <a:rPr lang="en-US" dirty="0"/>
                        <a:t>                   importance = TRUE,</a:t>
                      </a:r>
                    </a:p>
                    <a:p>
                      <a:r>
                        <a:rPr lang="en-US" dirty="0"/>
                        <a:t>                   </a:t>
                      </a:r>
                      <a:r>
                        <a:rPr lang="en-US" dirty="0" err="1"/>
                        <a:t>trControl</a:t>
                      </a:r>
                      <a:r>
                        <a:rPr lang="en-US" dirty="0"/>
                        <a:t> = </a:t>
                      </a:r>
                      <a:r>
                        <a:rPr lang="en-US" dirty="0" err="1"/>
                        <a:t>ctrlOOB</a:t>
                      </a:r>
                      <a:r>
                        <a:rPr lang="en-US" dirty="0"/>
                        <a:t>)</a:t>
                      </a:r>
                    </a:p>
                    <a:p>
                      <a:r>
                        <a:rPr lang="en-US" dirty="0" err="1"/>
                        <a:t>rfTuneOOB</a:t>
                      </a:r>
                      <a:endParaRPr lang="en-US" dirty="0"/>
                    </a:p>
                    <a:p>
                      <a:endParaRPr lang="en-US" dirty="0"/>
                    </a:p>
                    <a:p>
                      <a:r>
                        <a:rPr lang="en-US" dirty="0" err="1"/>
                        <a:t>rfImp</a:t>
                      </a:r>
                      <a:r>
                        <a:rPr lang="en-US" dirty="0"/>
                        <a:t> &lt;- </a:t>
                      </a:r>
                      <a:r>
                        <a:rPr lang="en-US" dirty="0" err="1"/>
                        <a:t>varImp</a:t>
                      </a:r>
                      <a:r>
                        <a:rPr lang="en-US" dirty="0"/>
                        <a:t>(</a:t>
                      </a:r>
                      <a:r>
                        <a:rPr lang="en-US" dirty="0" err="1"/>
                        <a:t>rfTuneOOB</a:t>
                      </a:r>
                      <a:r>
                        <a:rPr lang="en-US" dirty="0"/>
                        <a:t>, scale = FALSE)</a:t>
                      </a:r>
                    </a:p>
                    <a:p>
                      <a:r>
                        <a:rPr lang="en-US" dirty="0" err="1"/>
                        <a:t>rfImp</a:t>
                      </a:r>
                      <a:endParaRPr lang="en-US" dirty="0"/>
                    </a:p>
                    <a:p>
                      <a:r>
                        <a:rPr lang="en-US" dirty="0"/>
                        <a:t>plot(</a:t>
                      </a:r>
                      <a:r>
                        <a:rPr lang="en-US" dirty="0" err="1"/>
                        <a:t>rfImp</a:t>
                      </a:r>
                      <a:r>
                        <a:rPr lang="en-US" dirty="0"/>
                        <a:t>, 20)</a:t>
                      </a:r>
                    </a:p>
                    <a:p>
                      <a:endParaRPr lang="en-US" dirty="0"/>
                    </a:p>
                  </a:txBody>
                  <a:tcPr/>
                </a:tc>
                <a:extLst>
                  <a:ext uri="{0D108BD9-81ED-4DB2-BD59-A6C34878D82A}">
                    <a16:rowId xmlns:a16="http://schemas.microsoft.com/office/drawing/2014/main" val="1459719819"/>
                  </a:ext>
                </a:extLst>
              </a:tr>
            </a:tbl>
          </a:graphicData>
        </a:graphic>
      </p:graphicFrame>
    </p:spTree>
    <p:extLst>
      <p:ext uri="{BB962C8B-B14F-4D97-AF65-F5344CB8AC3E}">
        <p14:creationId xmlns:p14="http://schemas.microsoft.com/office/powerpoint/2010/main" val="3287418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with OOB</a:t>
            </a:r>
          </a:p>
        </p:txBody>
      </p:sp>
      <p:sp>
        <p:nvSpPr>
          <p:cNvPr id="9" name="Slide Number Placeholder 8"/>
          <p:cNvSpPr>
            <a:spLocks noGrp="1"/>
          </p:cNvSpPr>
          <p:nvPr>
            <p:ph type="sldNum" sz="quarter" idx="12"/>
          </p:nvPr>
        </p:nvSpPr>
        <p:spPr/>
        <p:txBody>
          <a:bodyPr/>
          <a:lstStyle/>
          <a:p>
            <a:fld id="{E4FFCA10-EE3F-AF4E-9EA4-E5CA2D91A1E4}" type="slidenum">
              <a:rPr lang="en-US" smtClean="0"/>
              <a:t>53</a:t>
            </a:fld>
            <a:endParaRPr lang="en-US" dirty="0"/>
          </a:p>
        </p:txBody>
      </p:sp>
      <p:pic>
        <p:nvPicPr>
          <p:cNvPr id="4" name="Picture 3">
            <a:extLst>
              <a:ext uri="{FF2B5EF4-FFF2-40B4-BE49-F238E27FC236}">
                <a16:creationId xmlns:a16="http://schemas.microsoft.com/office/drawing/2014/main" id="{EDA14B39-16BB-D516-C0E9-370AF2A55CAE}"/>
              </a:ext>
            </a:extLst>
          </p:cNvPr>
          <p:cNvPicPr>
            <a:picLocks noChangeAspect="1"/>
          </p:cNvPicPr>
          <p:nvPr/>
        </p:nvPicPr>
        <p:blipFill>
          <a:blip r:embed="rId2"/>
          <a:stretch>
            <a:fillRect/>
          </a:stretch>
        </p:blipFill>
        <p:spPr>
          <a:xfrm>
            <a:off x="123324" y="1559926"/>
            <a:ext cx="6056614" cy="3738146"/>
          </a:xfrm>
          <a:prstGeom prst="rect">
            <a:avLst/>
          </a:prstGeom>
        </p:spPr>
      </p:pic>
      <p:sp>
        <p:nvSpPr>
          <p:cNvPr id="5" name="Oval 4"/>
          <p:cNvSpPr/>
          <p:nvPr/>
        </p:nvSpPr>
        <p:spPr>
          <a:xfrm>
            <a:off x="1291004" y="5113433"/>
            <a:ext cx="3209192" cy="18463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9047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a:t>
            </a:r>
          </a:p>
        </p:txBody>
      </p:sp>
      <p:sp>
        <p:nvSpPr>
          <p:cNvPr id="9" name="Slide Number Placeholder 8"/>
          <p:cNvSpPr>
            <a:spLocks noGrp="1"/>
          </p:cNvSpPr>
          <p:nvPr>
            <p:ph type="sldNum" sz="quarter" idx="12"/>
          </p:nvPr>
        </p:nvSpPr>
        <p:spPr/>
        <p:txBody>
          <a:bodyPr/>
          <a:lstStyle/>
          <a:p>
            <a:fld id="{E4FFCA10-EE3F-AF4E-9EA4-E5CA2D91A1E4}" type="slidenum">
              <a:rPr lang="en-US" smtClean="0"/>
              <a:t>54</a:t>
            </a:fld>
            <a:endParaRPr lang="en-US" dirty="0"/>
          </a:p>
        </p:txBody>
      </p:sp>
      <p:pic>
        <p:nvPicPr>
          <p:cNvPr id="5" name="Picture 4">
            <a:extLst>
              <a:ext uri="{FF2B5EF4-FFF2-40B4-BE49-F238E27FC236}">
                <a16:creationId xmlns:a16="http://schemas.microsoft.com/office/drawing/2014/main" id="{71177BC8-1A73-73AE-3DD8-E679C00CA206}"/>
              </a:ext>
            </a:extLst>
          </p:cNvPr>
          <p:cNvPicPr>
            <a:picLocks noChangeAspect="1"/>
          </p:cNvPicPr>
          <p:nvPr/>
        </p:nvPicPr>
        <p:blipFill>
          <a:blip r:embed="rId2"/>
          <a:stretch>
            <a:fillRect/>
          </a:stretch>
        </p:blipFill>
        <p:spPr>
          <a:xfrm>
            <a:off x="5424427" y="857809"/>
            <a:ext cx="5150034" cy="5142380"/>
          </a:xfrm>
          <a:prstGeom prst="rect">
            <a:avLst/>
          </a:prstGeom>
        </p:spPr>
      </p:pic>
    </p:spTree>
    <p:extLst>
      <p:ext uri="{BB962C8B-B14F-4D97-AF65-F5344CB8AC3E}">
        <p14:creationId xmlns:p14="http://schemas.microsoft.com/office/powerpoint/2010/main" val="1502727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t>
            </a:r>
          </a:p>
        </p:txBody>
      </p:sp>
      <p:sp>
        <p:nvSpPr>
          <p:cNvPr id="9" name="Slide Number Placeholder 8"/>
          <p:cNvSpPr>
            <a:spLocks noGrp="1"/>
          </p:cNvSpPr>
          <p:nvPr>
            <p:ph type="sldNum" sz="quarter" idx="12"/>
          </p:nvPr>
        </p:nvSpPr>
        <p:spPr/>
        <p:txBody>
          <a:bodyPr/>
          <a:lstStyle/>
          <a:p>
            <a:fld id="{E4FFCA10-EE3F-AF4E-9EA4-E5CA2D91A1E4}" type="slidenum">
              <a:rPr lang="en-US" smtClean="0"/>
              <a:t>55</a:t>
            </a:fld>
            <a:endParaRPr lang="en-US" dirty="0"/>
          </a:p>
        </p:txBody>
      </p:sp>
      <p:sp>
        <p:nvSpPr>
          <p:cNvPr id="4" name="Content Placeholder 3"/>
          <p:cNvSpPr>
            <a:spLocks noGrp="1"/>
          </p:cNvSpPr>
          <p:nvPr>
            <p:ph idx="1"/>
          </p:nvPr>
        </p:nvSpPr>
        <p:spPr>
          <a:xfrm>
            <a:off x="0" y="1539377"/>
            <a:ext cx="12192000" cy="5117455"/>
          </a:xfrm>
        </p:spPr>
        <p:txBody>
          <a:bodyPr>
            <a:normAutofit/>
          </a:bodyPr>
          <a:lstStyle/>
          <a:p>
            <a:r>
              <a:rPr lang="en-US" dirty="0"/>
              <a:t>Decision trees are simple and interpretable models for regression and classification, whereas they are often not competitive with other methods in terms of prediction accuracy</a:t>
            </a:r>
          </a:p>
          <a:p>
            <a:r>
              <a:rPr lang="en-US" dirty="0"/>
              <a:t>Bagging, random forests and boosting are good methods for improving the prediction accuracy of trees. They work by growing many trees on the training data and then combining the predictions of the resulting ensemble of trees.</a:t>
            </a:r>
          </a:p>
          <a:p>
            <a:r>
              <a:rPr lang="en-US" dirty="0"/>
              <a:t>The random forests and boosting—are among the state-of-the-art methods for supervised learning. However, their results can be difficult to interpret.</a:t>
            </a:r>
          </a:p>
        </p:txBody>
      </p:sp>
    </p:spTree>
    <p:extLst>
      <p:ext uri="{BB962C8B-B14F-4D97-AF65-F5344CB8AC3E}">
        <p14:creationId xmlns:p14="http://schemas.microsoft.com/office/powerpoint/2010/main" val="4023923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Cubist</a:t>
            </a:r>
          </a:p>
        </p:txBody>
      </p:sp>
      <p:sp>
        <p:nvSpPr>
          <p:cNvPr id="9" name="Slide Number Placeholder 8"/>
          <p:cNvSpPr>
            <a:spLocks noGrp="1"/>
          </p:cNvSpPr>
          <p:nvPr>
            <p:ph type="sldNum" sz="quarter" idx="12"/>
          </p:nvPr>
        </p:nvSpPr>
        <p:spPr/>
        <p:txBody>
          <a:bodyPr/>
          <a:lstStyle/>
          <a:p>
            <a:fld id="{E4FFCA10-EE3F-AF4E-9EA4-E5CA2D91A1E4}" type="slidenum">
              <a:rPr lang="en-US" smtClean="0"/>
              <a:t>56</a:t>
            </a:fld>
            <a:endParaRPr lang="en-US" dirty="0"/>
          </a:p>
        </p:txBody>
      </p:sp>
      <p:sp>
        <p:nvSpPr>
          <p:cNvPr id="4" name="Content Placeholder 3"/>
          <p:cNvSpPr>
            <a:spLocks noGrp="1"/>
          </p:cNvSpPr>
          <p:nvPr>
            <p:ph idx="1"/>
          </p:nvPr>
        </p:nvSpPr>
        <p:spPr/>
        <p:txBody>
          <a:bodyPr>
            <a:normAutofit fontScale="92500" lnSpcReduction="10000"/>
          </a:bodyPr>
          <a:lstStyle/>
          <a:p>
            <a:r>
              <a:rPr lang="en-US" dirty="0"/>
              <a:t>Cubist is a </a:t>
            </a:r>
            <a:r>
              <a:rPr lang="en-US" i="1" dirty="0"/>
              <a:t>rule-based </a:t>
            </a:r>
            <a:r>
              <a:rPr lang="en-US" dirty="0"/>
              <a:t>model that is an amalgamation of several methodologies. </a:t>
            </a:r>
          </a:p>
          <a:p>
            <a:r>
              <a:rPr lang="en-US" dirty="0"/>
              <a:t>Some specific differences between Cubist and the previously described approaches for model trees and their rule-based variants are</a:t>
            </a:r>
          </a:p>
          <a:p>
            <a:pPr lvl="1"/>
            <a:r>
              <a:rPr lang="en-US" dirty="0"/>
              <a:t>The specific techniques used for linear model smoothing, creating rules, and pruning are different</a:t>
            </a:r>
          </a:p>
          <a:p>
            <a:pPr lvl="1"/>
            <a:r>
              <a:rPr lang="en-US" dirty="0"/>
              <a:t>An optional boosting—like procedure called </a:t>
            </a:r>
            <a:r>
              <a:rPr lang="en-US" i="1" dirty="0"/>
              <a:t>committees</a:t>
            </a:r>
          </a:p>
          <a:p>
            <a:pPr lvl="1"/>
            <a:r>
              <a:rPr lang="en-US" dirty="0"/>
              <a:t>The predictions generated by the model rules can be adjusted using nearby points from the training set data</a:t>
            </a:r>
          </a:p>
          <a:p>
            <a:r>
              <a:rPr lang="en-US" dirty="0"/>
              <a:t>To tune this model, different numbers of </a:t>
            </a:r>
            <a:r>
              <a:rPr lang="en-US" i="1" dirty="0"/>
              <a:t>committees</a:t>
            </a:r>
            <a:r>
              <a:rPr lang="en-US" dirty="0"/>
              <a:t> and </a:t>
            </a:r>
            <a:r>
              <a:rPr lang="en-US" i="1" dirty="0"/>
              <a:t>neighbors</a:t>
            </a:r>
            <a:r>
              <a:rPr lang="en-US" dirty="0"/>
              <a:t> were assessed.</a:t>
            </a:r>
          </a:p>
          <a:p>
            <a:endParaRPr lang="en-US" dirty="0"/>
          </a:p>
        </p:txBody>
      </p:sp>
    </p:spTree>
    <p:extLst>
      <p:ext uri="{BB962C8B-B14F-4D97-AF65-F5344CB8AC3E}">
        <p14:creationId xmlns:p14="http://schemas.microsoft.com/office/powerpoint/2010/main" val="3030074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Cubist</a:t>
            </a:r>
          </a:p>
        </p:txBody>
      </p:sp>
      <p:sp>
        <p:nvSpPr>
          <p:cNvPr id="9" name="Slide Number Placeholder 8"/>
          <p:cNvSpPr>
            <a:spLocks noGrp="1"/>
          </p:cNvSpPr>
          <p:nvPr>
            <p:ph type="sldNum" sz="quarter" idx="12"/>
          </p:nvPr>
        </p:nvSpPr>
        <p:spPr/>
        <p:txBody>
          <a:bodyPr/>
          <a:lstStyle/>
          <a:p>
            <a:fld id="{E4FFCA10-EE3F-AF4E-9EA4-E5CA2D91A1E4}" type="slidenum">
              <a:rPr lang="en-US" smtClean="0"/>
              <a:t>57</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155319159"/>
              </p:ext>
            </p:extLst>
          </p:nvPr>
        </p:nvGraphicFramePr>
        <p:xfrm>
          <a:off x="225552" y="1398076"/>
          <a:ext cx="8229600" cy="50292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232545798"/>
                    </a:ext>
                  </a:extLst>
                </a:gridCol>
              </a:tblGrid>
              <a:tr h="370840">
                <a:tc>
                  <a:txBody>
                    <a:bodyPr/>
                    <a:lstStyle/>
                    <a:p>
                      <a:r>
                        <a:rPr lang="en-US" dirty="0"/>
                        <a:t>library(Cubist)</a:t>
                      </a:r>
                    </a:p>
                    <a:p>
                      <a:endParaRPr lang="en-US" dirty="0"/>
                    </a:p>
                    <a:p>
                      <a:r>
                        <a:rPr lang="en-US" dirty="0" err="1"/>
                        <a:t>cbGrid</a:t>
                      </a:r>
                      <a:r>
                        <a:rPr lang="en-US" dirty="0"/>
                        <a:t> &lt;- </a:t>
                      </a:r>
                      <a:r>
                        <a:rPr lang="en-US" dirty="0" err="1"/>
                        <a:t>expand.grid</a:t>
                      </a:r>
                      <a:r>
                        <a:rPr lang="en-US" dirty="0"/>
                        <a:t>(committees = c(1:10, 20, 50, 75, 100), </a:t>
                      </a:r>
                    </a:p>
                    <a:p>
                      <a:r>
                        <a:rPr lang="en-US" dirty="0"/>
                        <a:t>                      neighbors = c(0, 1, 5, 9))</a:t>
                      </a:r>
                    </a:p>
                    <a:p>
                      <a:endParaRPr lang="en-US" dirty="0"/>
                    </a:p>
                    <a:p>
                      <a:r>
                        <a:rPr lang="en-US" dirty="0" err="1"/>
                        <a:t>set.seed</a:t>
                      </a:r>
                      <a:r>
                        <a:rPr lang="en-US" dirty="0"/>
                        <a:t>(100) #takes  307.76 seconds to run in my computer</a:t>
                      </a:r>
                    </a:p>
                    <a:p>
                      <a:r>
                        <a:rPr lang="en-US" dirty="0" err="1"/>
                        <a:t>cubistTune</a:t>
                      </a:r>
                      <a:r>
                        <a:rPr lang="en-US" dirty="0"/>
                        <a:t> &lt;- train(</a:t>
                      </a:r>
                      <a:r>
                        <a:rPr lang="en-US" dirty="0" err="1"/>
                        <a:t>solTrainXtrans</a:t>
                      </a:r>
                      <a:r>
                        <a:rPr lang="en-US" dirty="0"/>
                        <a:t>, </a:t>
                      </a:r>
                      <a:r>
                        <a:rPr lang="en-US" dirty="0" err="1"/>
                        <a:t>solTrainY</a:t>
                      </a:r>
                      <a:r>
                        <a:rPr lang="en-US" dirty="0"/>
                        <a:t>,</a:t>
                      </a:r>
                    </a:p>
                    <a:p>
                      <a:r>
                        <a:rPr lang="en-US" dirty="0"/>
                        <a:t>                    "cubist",</a:t>
                      </a:r>
                    </a:p>
                    <a:p>
                      <a:r>
                        <a:rPr lang="en-US" dirty="0"/>
                        <a:t>                    </a:t>
                      </a:r>
                      <a:r>
                        <a:rPr lang="en-US" dirty="0" err="1"/>
                        <a:t>tuneGrid</a:t>
                      </a:r>
                      <a:r>
                        <a:rPr lang="en-US" dirty="0"/>
                        <a:t> = </a:t>
                      </a:r>
                      <a:r>
                        <a:rPr lang="en-US" dirty="0" err="1"/>
                        <a:t>cbGrid</a:t>
                      </a:r>
                      <a:r>
                        <a:rPr lang="en-US" dirty="0"/>
                        <a:t>,</a:t>
                      </a:r>
                    </a:p>
                    <a:p>
                      <a:r>
                        <a:rPr lang="en-US" dirty="0"/>
                        <a:t>                    </a:t>
                      </a:r>
                      <a:r>
                        <a:rPr lang="en-US" dirty="0" err="1"/>
                        <a:t>trControl</a:t>
                      </a:r>
                      <a:r>
                        <a:rPr lang="en-US" dirty="0"/>
                        <a:t> = ctrl)</a:t>
                      </a:r>
                    </a:p>
                    <a:p>
                      <a:r>
                        <a:rPr lang="en-US" dirty="0" err="1"/>
                        <a:t>cubistTune</a:t>
                      </a:r>
                      <a:endParaRPr lang="en-US" dirty="0"/>
                    </a:p>
                    <a:p>
                      <a:endParaRPr lang="en-US" dirty="0"/>
                    </a:p>
                    <a:p>
                      <a:r>
                        <a:rPr lang="en-US" dirty="0"/>
                        <a:t>plot(</a:t>
                      </a:r>
                      <a:r>
                        <a:rPr lang="en-US" dirty="0" err="1"/>
                        <a:t>cubistTune</a:t>
                      </a:r>
                      <a:r>
                        <a:rPr lang="en-US" dirty="0"/>
                        <a:t>, </a:t>
                      </a:r>
                      <a:r>
                        <a:rPr lang="en-US" dirty="0" err="1"/>
                        <a:t>auto.key</a:t>
                      </a:r>
                      <a:r>
                        <a:rPr lang="en-US" dirty="0"/>
                        <a:t> = list(columns = 4, lines = TRUE))</a:t>
                      </a:r>
                    </a:p>
                    <a:p>
                      <a:endParaRPr lang="en-US" dirty="0"/>
                    </a:p>
                    <a:p>
                      <a:r>
                        <a:rPr lang="en-US" dirty="0" err="1"/>
                        <a:t>cbImp</a:t>
                      </a:r>
                      <a:r>
                        <a:rPr lang="en-US" dirty="0"/>
                        <a:t> &lt;- </a:t>
                      </a:r>
                      <a:r>
                        <a:rPr lang="en-US" dirty="0" err="1"/>
                        <a:t>varImp</a:t>
                      </a:r>
                      <a:r>
                        <a:rPr lang="en-US" dirty="0"/>
                        <a:t>(</a:t>
                      </a:r>
                      <a:r>
                        <a:rPr lang="en-US" dirty="0" err="1"/>
                        <a:t>cubistTune</a:t>
                      </a:r>
                      <a:r>
                        <a:rPr lang="en-US" dirty="0"/>
                        <a:t>, scale = FALSE)</a:t>
                      </a:r>
                    </a:p>
                    <a:p>
                      <a:r>
                        <a:rPr lang="en-US" dirty="0" err="1"/>
                        <a:t>cbImp</a:t>
                      </a:r>
                      <a:endParaRPr lang="en-US" dirty="0"/>
                    </a:p>
                    <a:p>
                      <a:endParaRPr lang="en-US" dirty="0"/>
                    </a:p>
                    <a:p>
                      <a:r>
                        <a:rPr lang="en-US" dirty="0"/>
                        <a:t>plot(</a:t>
                      </a:r>
                      <a:r>
                        <a:rPr lang="en-US" dirty="0" err="1"/>
                        <a:t>cblmp</a:t>
                      </a:r>
                      <a:r>
                        <a:rPr lang="en-US" dirty="0"/>
                        <a:t>, 20)</a:t>
                      </a:r>
                    </a:p>
                  </a:txBody>
                  <a:tcPr/>
                </a:tc>
                <a:extLst>
                  <a:ext uri="{0D108BD9-81ED-4DB2-BD59-A6C34878D82A}">
                    <a16:rowId xmlns:a16="http://schemas.microsoft.com/office/drawing/2014/main" val="1459719819"/>
                  </a:ext>
                </a:extLst>
              </a:tr>
            </a:tbl>
          </a:graphicData>
        </a:graphic>
      </p:graphicFrame>
    </p:spTree>
    <p:extLst>
      <p:ext uri="{BB962C8B-B14F-4D97-AF65-F5344CB8AC3E}">
        <p14:creationId xmlns:p14="http://schemas.microsoft.com/office/powerpoint/2010/main" val="4199538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Cubist</a:t>
            </a:r>
          </a:p>
        </p:txBody>
      </p:sp>
      <p:sp>
        <p:nvSpPr>
          <p:cNvPr id="9" name="Slide Number Placeholder 8"/>
          <p:cNvSpPr>
            <a:spLocks noGrp="1"/>
          </p:cNvSpPr>
          <p:nvPr>
            <p:ph type="sldNum" sz="quarter" idx="12"/>
          </p:nvPr>
        </p:nvSpPr>
        <p:spPr/>
        <p:txBody>
          <a:bodyPr/>
          <a:lstStyle/>
          <a:p>
            <a:fld id="{E4FFCA10-EE3F-AF4E-9EA4-E5CA2D91A1E4}" type="slidenum">
              <a:rPr lang="en-US" smtClean="0"/>
              <a:t>58</a:t>
            </a:fld>
            <a:endParaRPr lang="en-US" dirty="0"/>
          </a:p>
        </p:txBody>
      </p:sp>
      <p:pic>
        <p:nvPicPr>
          <p:cNvPr id="4" name="Picture 3">
            <a:extLst>
              <a:ext uri="{FF2B5EF4-FFF2-40B4-BE49-F238E27FC236}">
                <a16:creationId xmlns:a16="http://schemas.microsoft.com/office/drawing/2014/main" id="{A2D922FA-636A-AA1D-6449-FD8C8B76B42C}"/>
              </a:ext>
            </a:extLst>
          </p:cNvPr>
          <p:cNvPicPr>
            <a:picLocks noChangeAspect="1"/>
          </p:cNvPicPr>
          <p:nvPr/>
        </p:nvPicPr>
        <p:blipFill>
          <a:blip r:embed="rId2"/>
          <a:stretch>
            <a:fillRect/>
          </a:stretch>
        </p:blipFill>
        <p:spPr>
          <a:xfrm>
            <a:off x="145773" y="1423284"/>
            <a:ext cx="5828836" cy="2533343"/>
          </a:xfrm>
          <a:prstGeom prst="rect">
            <a:avLst/>
          </a:prstGeom>
        </p:spPr>
      </p:pic>
      <p:pic>
        <p:nvPicPr>
          <p:cNvPr id="8" name="Picture 7">
            <a:extLst>
              <a:ext uri="{FF2B5EF4-FFF2-40B4-BE49-F238E27FC236}">
                <a16:creationId xmlns:a16="http://schemas.microsoft.com/office/drawing/2014/main" id="{FD5FB99C-6841-B398-F1D5-362A57FAB9DB}"/>
              </a:ext>
            </a:extLst>
          </p:cNvPr>
          <p:cNvPicPr>
            <a:picLocks noChangeAspect="1"/>
          </p:cNvPicPr>
          <p:nvPr/>
        </p:nvPicPr>
        <p:blipFill>
          <a:blip r:embed="rId3"/>
          <a:stretch>
            <a:fillRect/>
          </a:stretch>
        </p:blipFill>
        <p:spPr>
          <a:xfrm>
            <a:off x="93821" y="4758583"/>
            <a:ext cx="6752005" cy="1223733"/>
          </a:xfrm>
          <a:prstGeom prst="rect">
            <a:avLst/>
          </a:prstGeom>
        </p:spPr>
      </p:pic>
      <p:sp>
        <p:nvSpPr>
          <p:cNvPr id="10" name="Oval 9"/>
          <p:cNvSpPr/>
          <p:nvPr/>
        </p:nvSpPr>
        <p:spPr>
          <a:xfrm>
            <a:off x="799514" y="5797677"/>
            <a:ext cx="6110654" cy="18463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7574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Cubist</a:t>
            </a:r>
          </a:p>
        </p:txBody>
      </p:sp>
      <p:sp>
        <p:nvSpPr>
          <p:cNvPr id="9" name="Slide Number Placeholder 8"/>
          <p:cNvSpPr>
            <a:spLocks noGrp="1"/>
          </p:cNvSpPr>
          <p:nvPr>
            <p:ph type="sldNum" sz="quarter" idx="12"/>
          </p:nvPr>
        </p:nvSpPr>
        <p:spPr/>
        <p:txBody>
          <a:bodyPr/>
          <a:lstStyle/>
          <a:p>
            <a:fld id="{E4FFCA10-EE3F-AF4E-9EA4-E5CA2D91A1E4}" type="slidenum">
              <a:rPr lang="en-US" smtClean="0"/>
              <a:t>59</a:t>
            </a:fld>
            <a:endParaRPr lang="en-US" dirty="0"/>
          </a:p>
        </p:txBody>
      </p:sp>
      <p:pic>
        <p:nvPicPr>
          <p:cNvPr id="3" name="Picture 2"/>
          <p:cNvPicPr>
            <a:picLocks noChangeAspect="1"/>
          </p:cNvPicPr>
          <p:nvPr/>
        </p:nvPicPr>
        <p:blipFill>
          <a:blip r:embed="rId2"/>
          <a:stretch>
            <a:fillRect/>
          </a:stretch>
        </p:blipFill>
        <p:spPr>
          <a:xfrm>
            <a:off x="2877306" y="876077"/>
            <a:ext cx="5193804" cy="5186074"/>
          </a:xfrm>
          <a:prstGeom prst="rect">
            <a:avLst/>
          </a:prstGeom>
        </p:spPr>
      </p:pic>
    </p:spTree>
    <p:extLst>
      <p:ext uri="{BB962C8B-B14F-4D97-AF65-F5344CB8AC3E}">
        <p14:creationId xmlns:p14="http://schemas.microsoft.com/office/powerpoint/2010/main" val="222704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1C6DB-BF25-C38D-5418-6C9A65887E3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tree?</a:t>
            </a:r>
          </a:p>
        </p:txBody>
      </p:sp>
      <p:pic>
        <p:nvPicPr>
          <p:cNvPr id="7" name="Content Placeholder 6">
            <a:extLst>
              <a:ext uri="{FF2B5EF4-FFF2-40B4-BE49-F238E27FC236}">
                <a16:creationId xmlns:a16="http://schemas.microsoft.com/office/drawing/2014/main" id="{6145BDB6-EBF2-1E32-A4DA-6664A1D0B8D9}"/>
              </a:ext>
            </a:extLst>
          </p:cNvPr>
          <p:cNvPicPr>
            <a:picLocks noGrp="1" noChangeAspect="1"/>
          </p:cNvPicPr>
          <p:nvPr>
            <p:ph idx="1"/>
          </p:nvPr>
        </p:nvPicPr>
        <p:blipFill>
          <a:blip r:embed="rId2"/>
          <a:stretch>
            <a:fillRect/>
          </a:stretch>
        </p:blipFill>
        <p:spPr>
          <a:xfrm>
            <a:off x="5299766" y="643466"/>
            <a:ext cx="5735800" cy="5568739"/>
          </a:xfrm>
          <a:prstGeom prst="rect">
            <a:avLst/>
          </a:prstGeom>
        </p:spPr>
      </p:pic>
      <p:sp>
        <p:nvSpPr>
          <p:cNvPr id="5" name="Slide Number Placeholder 8">
            <a:extLst>
              <a:ext uri="{FF2B5EF4-FFF2-40B4-BE49-F238E27FC236}">
                <a16:creationId xmlns:a16="http://schemas.microsoft.com/office/drawing/2014/main" id="{141A00C0-CE68-0B85-04AE-7EE95B57701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a:t>
            </a:fld>
            <a:endParaRPr lang="en-US" dirty="0"/>
          </a:p>
        </p:txBody>
      </p:sp>
    </p:spTree>
    <p:extLst>
      <p:ext uri="{BB962C8B-B14F-4D97-AF65-F5344CB8AC3E}">
        <p14:creationId xmlns:p14="http://schemas.microsoft.com/office/powerpoint/2010/main" val="3759249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a:t>
            </a:r>
          </a:p>
        </p:txBody>
      </p:sp>
      <p:sp>
        <p:nvSpPr>
          <p:cNvPr id="9" name="Slide Number Placeholder 8"/>
          <p:cNvSpPr>
            <a:spLocks noGrp="1"/>
          </p:cNvSpPr>
          <p:nvPr>
            <p:ph type="sldNum" sz="quarter" idx="12"/>
          </p:nvPr>
        </p:nvSpPr>
        <p:spPr/>
        <p:txBody>
          <a:bodyPr/>
          <a:lstStyle/>
          <a:p>
            <a:fld id="{E4FFCA10-EE3F-AF4E-9EA4-E5CA2D91A1E4}" type="slidenum">
              <a:rPr lang="en-US" smtClean="0"/>
              <a:t>60</a:t>
            </a:fld>
            <a:endParaRPr lang="en-US" dirty="0"/>
          </a:p>
        </p:txBody>
      </p:sp>
      <p:pic>
        <p:nvPicPr>
          <p:cNvPr id="3" name="Content Placeholder 2"/>
          <p:cNvPicPr>
            <a:picLocks noGrp="1" noChangeAspect="1"/>
          </p:cNvPicPr>
          <p:nvPr>
            <p:ph idx="1"/>
          </p:nvPr>
        </p:nvPicPr>
        <p:blipFill>
          <a:blip r:embed="rId2"/>
          <a:stretch>
            <a:fillRect/>
          </a:stretch>
        </p:blipFill>
        <p:spPr>
          <a:xfrm>
            <a:off x="2837338" y="1304318"/>
            <a:ext cx="4884067" cy="4876800"/>
          </a:xfrm>
          <a:prstGeom prst="rect">
            <a:avLst/>
          </a:prstGeom>
        </p:spPr>
      </p:pic>
    </p:spTree>
    <p:extLst>
      <p:ext uri="{BB962C8B-B14F-4D97-AF65-F5344CB8AC3E}">
        <p14:creationId xmlns:p14="http://schemas.microsoft.com/office/powerpoint/2010/main" val="2614990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 of nonlinear models </a:t>
            </a:r>
          </a:p>
        </p:txBody>
      </p:sp>
      <p:sp>
        <p:nvSpPr>
          <p:cNvPr id="5" name="Slide Number Placeholder 4"/>
          <p:cNvSpPr>
            <a:spLocks noGrp="1"/>
          </p:cNvSpPr>
          <p:nvPr>
            <p:ph type="sldNum" sz="quarter" idx="12"/>
          </p:nvPr>
        </p:nvSpPr>
        <p:spPr/>
        <p:txBody>
          <a:bodyPr/>
          <a:lstStyle/>
          <a:p>
            <a:fld id="{E4FFCA10-EE3F-AF4E-9EA4-E5CA2D91A1E4}" type="slidenum">
              <a:rPr lang="en-US" smtClean="0"/>
              <a:t>61</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93673824"/>
              </p:ext>
            </p:extLst>
          </p:nvPr>
        </p:nvGraphicFramePr>
        <p:xfrm>
          <a:off x="124968" y="1286124"/>
          <a:ext cx="8229600" cy="53035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976816166"/>
                    </a:ext>
                  </a:extLst>
                </a:gridCol>
              </a:tblGrid>
              <a:tr h="370840">
                <a:tc>
                  <a:txBody>
                    <a:bodyPr/>
                    <a:lstStyle/>
                    <a:p>
                      <a:r>
                        <a:rPr lang="en-US" dirty="0"/>
                        <a:t>### Performance of tree-based models</a:t>
                      </a:r>
                    </a:p>
                    <a:p>
                      <a:r>
                        <a:rPr lang="en-US" dirty="0" err="1"/>
                        <a:t>set.seed</a:t>
                      </a:r>
                      <a:r>
                        <a:rPr lang="en-US" dirty="0"/>
                        <a:t>(100) </a:t>
                      </a:r>
                    </a:p>
                    <a:p>
                      <a:r>
                        <a:rPr lang="en-US" dirty="0" err="1"/>
                        <a:t>Cart.pred</a:t>
                      </a:r>
                      <a:r>
                        <a:rPr lang="en-US" dirty="0"/>
                        <a:t> &lt;- predict(</a:t>
                      </a:r>
                      <a:r>
                        <a:rPr lang="en-US" dirty="0" err="1"/>
                        <a:t>cartTune</a:t>
                      </a:r>
                      <a:r>
                        <a:rPr lang="en-US" dirty="0"/>
                        <a:t>, </a:t>
                      </a:r>
                      <a:r>
                        <a:rPr lang="en-US" dirty="0" err="1"/>
                        <a:t>solTestXtrans</a:t>
                      </a:r>
                      <a:r>
                        <a:rPr lang="en-US" dirty="0"/>
                        <a:t>)</a:t>
                      </a:r>
                    </a:p>
                    <a:p>
                      <a:r>
                        <a:rPr lang="en-US" dirty="0" err="1"/>
                        <a:t>cTree.pred</a:t>
                      </a:r>
                      <a:r>
                        <a:rPr lang="en-US" dirty="0"/>
                        <a:t> &lt;- predict(</a:t>
                      </a:r>
                      <a:r>
                        <a:rPr lang="en-US" dirty="0" err="1"/>
                        <a:t>ctreeTune</a:t>
                      </a:r>
                      <a:r>
                        <a:rPr lang="en-US" dirty="0"/>
                        <a:t>, </a:t>
                      </a:r>
                      <a:r>
                        <a:rPr lang="en-US" dirty="0" err="1"/>
                        <a:t>solTestXtrans</a:t>
                      </a:r>
                      <a:r>
                        <a:rPr lang="en-US" dirty="0"/>
                        <a:t>)</a:t>
                      </a:r>
                    </a:p>
                    <a:p>
                      <a:r>
                        <a:rPr lang="en-US" dirty="0" err="1"/>
                        <a:t>Bagged.pred</a:t>
                      </a:r>
                      <a:r>
                        <a:rPr lang="en-US" dirty="0"/>
                        <a:t> &lt;- predict(</a:t>
                      </a:r>
                      <a:r>
                        <a:rPr lang="en-US" dirty="0" err="1"/>
                        <a:t>treebagTune</a:t>
                      </a:r>
                      <a:r>
                        <a:rPr lang="en-US" dirty="0"/>
                        <a:t>, </a:t>
                      </a:r>
                      <a:r>
                        <a:rPr lang="en-US" dirty="0" err="1"/>
                        <a:t>solTestXtrans</a:t>
                      </a:r>
                      <a:r>
                        <a:rPr lang="en-US" dirty="0"/>
                        <a:t>)</a:t>
                      </a:r>
                    </a:p>
                    <a:p>
                      <a:r>
                        <a:rPr lang="en-US" dirty="0" err="1"/>
                        <a:t>Boosting.pred</a:t>
                      </a:r>
                      <a:r>
                        <a:rPr lang="en-US" dirty="0"/>
                        <a:t> &lt;- predict(</a:t>
                      </a:r>
                      <a:r>
                        <a:rPr lang="en-US" dirty="0" err="1"/>
                        <a:t>gbmTune</a:t>
                      </a:r>
                      <a:r>
                        <a:rPr lang="en-US" dirty="0"/>
                        <a:t>, </a:t>
                      </a:r>
                      <a:r>
                        <a:rPr lang="en-US" dirty="0" err="1"/>
                        <a:t>solTestXtrans</a:t>
                      </a:r>
                      <a:r>
                        <a:rPr lang="en-US" dirty="0"/>
                        <a:t>)</a:t>
                      </a:r>
                    </a:p>
                    <a:p>
                      <a:r>
                        <a:rPr lang="en-US" dirty="0" err="1"/>
                        <a:t>RF.pred</a:t>
                      </a:r>
                      <a:r>
                        <a:rPr lang="en-US" dirty="0"/>
                        <a:t>   &lt;- predict(</a:t>
                      </a:r>
                      <a:r>
                        <a:rPr lang="en-US" dirty="0" err="1"/>
                        <a:t>rfTune</a:t>
                      </a:r>
                      <a:r>
                        <a:rPr lang="en-US" dirty="0"/>
                        <a:t>, </a:t>
                      </a:r>
                      <a:r>
                        <a:rPr lang="en-US" dirty="0" err="1"/>
                        <a:t>solTestXtrans</a:t>
                      </a:r>
                      <a:r>
                        <a:rPr lang="en-US" dirty="0"/>
                        <a:t>)</a:t>
                      </a:r>
                    </a:p>
                    <a:p>
                      <a:r>
                        <a:rPr lang="en-US" dirty="0" err="1"/>
                        <a:t>RFOOB.pred</a:t>
                      </a:r>
                      <a:r>
                        <a:rPr lang="en-US" dirty="0"/>
                        <a:t> &lt;- predict(</a:t>
                      </a:r>
                      <a:r>
                        <a:rPr lang="en-US" dirty="0" err="1"/>
                        <a:t>rfTuneOOB</a:t>
                      </a:r>
                      <a:r>
                        <a:rPr lang="en-US" dirty="0"/>
                        <a:t>, </a:t>
                      </a:r>
                      <a:r>
                        <a:rPr lang="en-US" dirty="0" err="1"/>
                        <a:t>solTestXtrans</a:t>
                      </a:r>
                      <a:r>
                        <a:rPr lang="en-US" dirty="0"/>
                        <a:t>)</a:t>
                      </a:r>
                    </a:p>
                    <a:p>
                      <a:r>
                        <a:rPr lang="en-US" dirty="0" err="1"/>
                        <a:t>Cubist.pred</a:t>
                      </a:r>
                      <a:r>
                        <a:rPr lang="en-US" dirty="0"/>
                        <a:t> &lt;- predict(</a:t>
                      </a:r>
                      <a:r>
                        <a:rPr lang="en-US" dirty="0" err="1"/>
                        <a:t>cubistTune</a:t>
                      </a:r>
                      <a:r>
                        <a:rPr lang="en-US" dirty="0"/>
                        <a:t>, </a:t>
                      </a:r>
                      <a:r>
                        <a:rPr lang="en-US" dirty="0" err="1"/>
                        <a:t>solTestXtrans</a:t>
                      </a:r>
                      <a:r>
                        <a:rPr lang="en-US" dirty="0"/>
                        <a:t>)</a:t>
                      </a:r>
                    </a:p>
                    <a:p>
                      <a:endParaRPr lang="en-US" dirty="0"/>
                    </a:p>
                    <a:p>
                      <a:endParaRPr lang="en-US" dirty="0"/>
                    </a:p>
                    <a:p>
                      <a:r>
                        <a:rPr lang="en-US" dirty="0" err="1"/>
                        <a:t>data.frame</a:t>
                      </a:r>
                      <a:r>
                        <a:rPr lang="en-US" dirty="0"/>
                        <a:t>(</a:t>
                      </a:r>
                      <a:r>
                        <a:rPr lang="en-US" dirty="0" err="1"/>
                        <a:t>rbind</a:t>
                      </a:r>
                      <a:r>
                        <a:rPr lang="en-US" dirty="0"/>
                        <a:t>(CART=</a:t>
                      </a:r>
                      <a:r>
                        <a:rPr lang="en-US" dirty="0" err="1"/>
                        <a:t>postResample</a:t>
                      </a:r>
                      <a:r>
                        <a:rPr lang="en-US" dirty="0"/>
                        <a:t>(pred=</a:t>
                      </a:r>
                      <a:r>
                        <a:rPr lang="en-US" dirty="0" err="1"/>
                        <a:t>Cart.pred,obs</a:t>
                      </a:r>
                      <a:r>
                        <a:rPr lang="en-US" dirty="0"/>
                        <a:t> = </a:t>
                      </a:r>
                      <a:r>
                        <a:rPr lang="en-US" dirty="0" err="1"/>
                        <a:t>solTestY</a:t>
                      </a:r>
                      <a:r>
                        <a:rPr lang="en-US" dirty="0"/>
                        <a:t>),</a:t>
                      </a:r>
                    </a:p>
                    <a:p>
                      <a:r>
                        <a:rPr lang="en-US" dirty="0"/>
                        <a:t>                                </a:t>
                      </a:r>
                      <a:r>
                        <a:rPr lang="en-US" dirty="0" err="1"/>
                        <a:t>cTree</a:t>
                      </a:r>
                      <a:r>
                        <a:rPr lang="en-US" dirty="0"/>
                        <a:t>=</a:t>
                      </a:r>
                      <a:r>
                        <a:rPr lang="en-US" dirty="0" err="1"/>
                        <a:t>postResample</a:t>
                      </a:r>
                      <a:r>
                        <a:rPr lang="en-US" dirty="0"/>
                        <a:t>(pred=</a:t>
                      </a:r>
                      <a:r>
                        <a:rPr lang="en-US" dirty="0" err="1"/>
                        <a:t>cTree.pred</a:t>
                      </a:r>
                      <a:r>
                        <a:rPr lang="en-US" dirty="0"/>
                        <a:t> ,</a:t>
                      </a:r>
                      <a:r>
                        <a:rPr lang="en-US" dirty="0" err="1"/>
                        <a:t>obs</a:t>
                      </a:r>
                      <a:r>
                        <a:rPr lang="en-US" dirty="0"/>
                        <a:t> = </a:t>
                      </a:r>
                      <a:r>
                        <a:rPr lang="en-US" dirty="0" err="1"/>
                        <a:t>solTestY</a:t>
                      </a:r>
                      <a:r>
                        <a:rPr lang="en-US" dirty="0"/>
                        <a:t>),</a:t>
                      </a:r>
                    </a:p>
                    <a:p>
                      <a:r>
                        <a:rPr lang="en-US" dirty="0"/>
                        <a:t>                                Bagged=</a:t>
                      </a:r>
                      <a:r>
                        <a:rPr lang="en-US" dirty="0" err="1"/>
                        <a:t>postResample</a:t>
                      </a:r>
                      <a:r>
                        <a:rPr lang="en-US" dirty="0"/>
                        <a:t>(pred=</a:t>
                      </a:r>
                      <a:r>
                        <a:rPr lang="en-US" dirty="0" err="1"/>
                        <a:t>Bagged.pred,obs</a:t>
                      </a:r>
                      <a:r>
                        <a:rPr lang="en-US" dirty="0"/>
                        <a:t> = </a:t>
                      </a:r>
                      <a:r>
                        <a:rPr lang="en-US" dirty="0" err="1"/>
                        <a:t>solTestY</a:t>
                      </a:r>
                      <a:r>
                        <a:rPr lang="en-US" dirty="0"/>
                        <a:t>), </a:t>
                      </a:r>
                    </a:p>
                    <a:p>
                      <a:r>
                        <a:rPr lang="en-US" dirty="0"/>
                        <a:t>                                Boosting=</a:t>
                      </a:r>
                      <a:r>
                        <a:rPr lang="en-US" dirty="0" err="1"/>
                        <a:t>postResample</a:t>
                      </a:r>
                      <a:r>
                        <a:rPr lang="en-US" dirty="0"/>
                        <a:t>(pred=</a:t>
                      </a:r>
                      <a:r>
                        <a:rPr lang="en-US" dirty="0" err="1"/>
                        <a:t>Boosting.pred,obs</a:t>
                      </a:r>
                      <a:r>
                        <a:rPr lang="en-US" dirty="0"/>
                        <a:t> = </a:t>
                      </a:r>
                      <a:r>
                        <a:rPr lang="en-US" dirty="0" err="1"/>
                        <a:t>solTestY</a:t>
                      </a:r>
                      <a:r>
                        <a:rPr lang="en-US" dirty="0"/>
                        <a:t>),</a:t>
                      </a:r>
                    </a:p>
                    <a:p>
                      <a:r>
                        <a:rPr lang="en-US" dirty="0"/>
                        <a:t>                                RF=</a:t>
                      </a:r>
                      <a:r>
                        <a:rPr lang="en-US" dirty="0" err="1"/>
                        <a:t>postResample</a:t>
                      </a:r>
                      <a:r>
                        <a:rPr lang="en-US" dirty="0"/>
                        <a:t>(pred=</a:t>
                      </a:r>
                      <a:r>
                        <a:rPr lang="en-US" dirty="0" err="1"/>
                        <a:t>RF.pred,obs</a:t>
                      </a:r>
                      <a:r>
                        <a:rPr lang="en-US" dirty="0"/>
                        <a:t> = </a:t>
                      </a:r>
                      <a:r>
                        <a:rPr lang="en-US" dirty="0" err="1"/>
                        <a:t>solTestY</a:t>
                      </a:r>
                      <a:r>
                        <a:rPr lang="en-US" dirty="0"/>
                        <a:t>), </a:t>
                      </a:r>
                    </a:p>
                    <a:p>
                      <a:r>
                        <a:rPr lang="en-US" dirty="0"/>
                        <a:t>                                RFOOB=</a:t>
                      </a:r>
                      <a:r>
                        <a:rPr lang="en-US" dirty="0" err="1"/>
                        <a:t>postResample</a:t>
                      </a:r>
                      <a:r>
                        <a:rPr lang="en-US" dirty="0"/>
                        <a:t>(pred=</a:t>
                      </a:r>
                      <a:r>
                        <a:rPr lang="en-US" dirty="0" err="1"/>
                        <a:t>RFOOB.pred,obs</a:t>
                      </a:r>
                      <a:r>
                        <a:rPr lang="en-US" dirty="0"/>
                        <a:t> = </a:t>
                      </a:r>
                      <a:r>
                        <a:rPr lang="en-US" dirty="0" err="1"/>
                        <a:t>solTestY</a:t>
                      </a:r>
                      <a:r>
                        <a:rPr lang="en-US" dirty="0"/>
                        <a:t>), </a:t>
                      </a:r>
                    </a:p>
                    <a:p>
                      <a:r>
                        <a:rPr lang="en-US" dirty="0"/>
                        <a:t>                                Cubist=</a:t>
                      </a:r>
                      <a:r>
                        <a:rPr lang="en-US" dirty="0" err="1"/>
                        <a:t>postResample</a:t>
                      </a:r>
                      <a:r>
                        <a:rPr lang="en-US" dirty="0"/>
                        <a:t>(pred=</a:t>
                      </a:r>
                      <a:r>
                        <a:rPr lang="en-US" dirty="0" err="1"/>
                        <a:t>Cubist.pred,obs</a:t>
                      </a:r>
                      <a:r>
                        <a:rPr lang="en-US" dirty="0"/>
                        <a:t> = </a:t>
                      </a:r>
                      <a:r>
                        <a:rPr lang="en-US" dirty="0" err="1"/>
                        <a:t>solTestY</a:t>
                      </a:r>
                      <a:r>
                        <a:rPr lang="en-US" dirty="0"/>
                        <a:t>) ))</a:t>
                      </a:r>
                    </a:p>
                    <a:p>
                      <a:endParaRPr lang="en-US" dirty="0"/>
                    </a:p>
                  </a:txBody>
                  <a:tcPr/>
                </a:tc>
                <a:extLst>
                  <a:ext uri="{0D108BD9-81ED-4DB2-BD59-A6C34878D82A}">
                    <a16:rowId xmlns:a16="http://schemas.microsoft.com/office/drawing/2014/main" val="2592947805"/>
                  </a:ext>
                </a:extLst>
              </a:tr>
            </a:tbl>
          </a:graphicData>
        </a:graphic>
      </p:graphicFrame>
    </p:spTree>
    <p:extLst>
      <p:ext uri="{BB962C8B-B14F-4D97-AF65-F5344CB8AC3E}">
        <p14:creationId xmlns:p14="http://schemas.microsoft.com/office/powerpoint/2010/main" val="3771366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FCF1C5-35A9-6B93-50C1-24FE99E7C696}"/>
              </a:ext>
            </a:extLst>
          </p:cNvPr>
          <p:cNvPicPr>
            <a:picLocks noChangeAspect="1"/>
          </p:cNvPicPr>
          <p:nvPr/>
        </p:nvPicPr>
        <p:blipFill>
          <a:blip r:embed="rId2"/>
          <a:stretch>
            <a:fillRect/>
          </a:stretch>
        </p:blipFill>
        <p:spPr>
          <a:xfrm>
            <a:off x="15008" y="4229279"/>
            <a:ext cx="5140009" cy="1696030"/>
          </a:xfrm>
          <a:prstGeom prst="rect">
            <a:avLst/>
          </a:prstGeom>
        </p:spPr>
      </p:pic>
      <p:sp>
        <p:nvSpPr>
          <p:cNvPr id="2" name="Title 1">
            <a:extLst>
              <a:ext uri="{FF2B5EF4-FFF2-40B4-BE49-F238E27FC236}">
                <a16:creationId xmlns:a16="http://schemas.microsoft.com/office/drawing/2014/main" id="{253E1DE9-2020-6E35-86C7-835362158A6B}"/>
              </a:ext>
            </a:extLst>
          </p:cNvPr>
          <p:cNvSpPr>
            <a:spLocks noGrp="1"/>
          </p:cNvSpPr>
          <p:nvPr>
            <p:ph type="title"/>
          </p:nvPr>
        </p:nvSpPr>
        <p:spPr/>
        <p:txBody>
          <a:bodyPr/>
          <a:lstStyle/>
          <a:p>
            <a:r>
              <a:rPr lang="en-US" dirty="0"/>
              <a:t>Performance comparison of tree-based models </a:t>
            </a:r>
          </a:p>
        </p:txBody>
      </p:sp>
      <p:pic>
        <p:nvPicPr>
          <p:cNvPr id="6" name="Picture 5">
            <a:extLst>
              <a:ext uri="{FF2B5EF4-FFF2-40B4-BE49-F238E27FC236}">
                <a16:creationId xmlns:a16="http://schemas.microsoft.com/office/drawing/2014/main" id="{BA9B27B5-EE9B-F470-C7F4-A240E97F5B95}"/>
              </a:ext>
            </a:extLst>
          </p:cNvPr>
          <p:cNvPicPr>
            <a:picLocks noChangeAspect="1"/>
          </p:cNvPicPr>
          <p:nvPr/>
        </p:nvPicPr>
        <p:blipFill>
          <a:blip r:embed="rId3"/>
          <a:stretch>
            <a:fillRect/>
          </a:stretch>
        </p:blipFill>
        <p:spPr>
          <a:xfrm>
            <a:off x="0" y="1539377"/>
            <a:ext cx="5155017" cy="1992053"/>
          </a:xfrm>
          <a:prstGeom prst="rect">
            <a:avLst/>
          </a:prstGeom>
        </p:spPr>
      </p:pic>
      <p:sp>
        <p:nvSpPr>
          <p:cNvPr id="8" name="Rectangle 7">
            <a:extLst>
              <a:ext uri="{FF2B5EF4-FFF2-40B4-BE49-F238E27FC236}">
                <a16:creationId xmlns:a16="http://schemas.microsoft.com/office/drawing/2014/main" id="{D882A65A-5BFE-9F4A-E82B-AA862AB299E8}"/>
              </a:ext>
            </a:extLst>
          </p:cNvPr>
          <p:cNvSpPr/>
          <p:nvPr/>
        </p:nvSpPr>
        <p:spPr>
          <a:xfrm>
            <a:off x="0" y="3285245"/>
            <a:ext cx="4919472" cy="24618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AB1FEBBB-060C-6056-F85B-E7A9395E4144}"/>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62</a:t>
            </a:fld>
            <a:endParaRPr lang="en-US" dirty="0"/>
          </a:p>
        </p:txBody>
      </p:sp>
    </p:spTree>
    <p:extLst>
      <p:ext uri="{BB962C8B-B14F-4D97-AF65-F5344CB8AC3E}">
        <p14:creationId xmlns:p14="http://schemas.microsoft.com/office/powerpoint/2010/main" val="1711385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R </a:t>
            </a:r>
          </a:p>
        </p:txBody>
      </p:sp>
      <p:sp>
        <p:nvSpPr>
          <p:cNvPr id="3" name="Content Placeholder 2"/>
          <p:cNvSpPr>
            <a:spLocks noGrp="1"/>
          </p:cNvSpPr>
          <p:nvPr>
            <p:ph idx="1"/>
          </p:nvPr>
        </p:nvSpPr>
        <p:spPr>
          <a:xfrm>
            <a:off x="5073162" y="3177120"/>
            <a:ext cx="3874477" cy="952390"/>
          </a:xfrm>
        </p:spPr>
        <p:txBody>
          <a:bodyPr>
            <a:normAutofit/>
          </a:bodyPr>
          <a:lstStyle/>
          <a:p>
            <a:pPr marL="0" indent="0">
              <a:buNone/>
            </a:pPr>
            <a:r>
              <a:rPr lang="en-US" sz="6000" dirty="0"/>
              <a:t>Exercise 5</a:t>
            </a:r>
          </a:p>
        </p:txBody>
      </p:sp>
      <p:sp>
        <p:nvSpPr>
          <p:cNvPr id="5" name="Slide Number Placeholder 4"/>
          <p:cNvSpPr>
            <a:spLocks noGrp="1"/>
          </p:cNvSpPr>
          <p:nvPr>
            <p:ph type="sldNum" sz="quarter" idx="12"/>
          </p:nvPr>
        </p:nvSpPr>
        <p:spPr/>
        <p:txBody>
          <a:bodyPr/>
          <a:lstStyle/>
          <a:p>
            <a:fld id="{E4FFCA10-EE3F-AF4E-9EA4-E5CA2D91A1E4}" type="slidenum">
              <a:rPr lang="en-US" smtClean="0"/>
              <a:t>63</a:t>
            </a:fld>
            <a:endParaRPr lang="en-US"/>
          </a:p>
        </p:txBody>
      </p:sp>
      <p:pic>
        <p:nvPicPr>
          <p:cNvPr id="6" name="Picture 1" descr="IconExerciseArrow"/>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635913" y="2910365"/>
            <a:ext cx="20447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08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982AC-098B-5F35-9550-FA61A16DD5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tree?</a:t>
            </a:r>
          </a:p>
        </p:txBody>
      </p:sp>
      <p:pic>
        <p:nvPicPr>
          <p:cNvPr id="5" name="Content Placeholder 4">
            <a:extLst>
              <a:ext uri="{FF2B5EF4-FFF2-40B4-BE49-F238E27FC236}">
                <a16:creationId xmlns:a16="http://schemas.microsoft.com/office/drawing/2014/main" id="{B216B9D5-197F-81AC-6CCA-3D01E07FA8EF}"/>
              </a:ext>
            </a:extLst>
          </p:cNvPr>
          <p:cNvPicPr>
            <a:picLocks noGrp="1" noChangeAspect="1"/>
          </p:cNvPicPr>
          <p:nvPr>
            <p:ph idx="1"/>
          </p:nvPr>
        </p:nvPicPr>
        <p:blipFill>
          <a:blip r:embed="rId2"/>
          <a:stretch>
            <a:fillRect/>
          </a:stretch>
        </p:blipFill>
        <p:spPr>
          <a:xfrm>
            <a:off x="5220343" y="643466"/>
            <a:ext cx="5894645" cy="5568739"/>
          </a:xfrm>
          <a:prstGeom prst="rect">
            <a:avLst/>
          </a:prstGeom>
        </p:spPr>
      </p:pic>
      <p:sp>
        <p:nvSpPr>
          <p:cNvPr id="6" name="Slide Number Placeholder 8">
            <a:extLst>
              <a:ext uri="{FF2B5EF4-FFF2-40B4-BE49-F238E27FC236}">
                <a16:creationId xmlns:a16="http://schemas.microsoft.com/office/drawing/2014/main" id="{AB2CB04C-277F-11AD-BCA5-29FE58BD4461}"/>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7</a:t>
            </a:fld>
            <a:endParaRPr lang="en-US" dirty="0"/>
          </a:p>
        </p:txBody>
      </p:sp>
    </p:spTree>
    <p:extLst>
      <p:ext uri="{BB962C8B-B14F-4D97-AF65-F5344CB8AC3E}">
        <p14:creationId xmlns:p14="http://schemas.microsoft.com/office/powerpoint/2010/main" val="268679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9" name="Slide Number Placeholder 8"/>
          <p:cNvSpPr>
            <a:spLocks noGrp="1"/>
          </p:cNvSpPr>
          <p:nvPr>
            <p:ph type="sldNum" sz="quarter" idx="12"/>
          </p:nvPr>
        </p:nvSpPr>
        <p:spPr/>
        <p:txBody>
          <a:bodyPr/>
          <a:lstStyle/>
          <a:p>
            <a:fld id="{E4FFCA10-EE3F-AF4E-9EA4-E5CA2D91A1E4}" type="slidenum">
              <a:rPr lang="en-US" smtClean="0"/>
              <a:t>8</a:t>
            </a:fld>
            <a:endParaRPr lang="en-US" dirty="0"/>
          </a:p>
        </p:txBody>
      </p:sp>
      <p:sp>
        <p:nvSpPr>
          <p:cNvPr id="4" name="Content Placeholder 3"/>
          <p:cNvSpPr>
            <a:spLocks noGrp="1"/>
          </p:cNvSpPr>
          <p:nvPr>
            <p:ph idx="1"/>
          </p:nvPr>
        </p:nvSpPr>
        <p:spPr>
          <a:xfrm>
            <a:off x="0" y="1336852"/>
            <a:ext cx="12192000" cy="5105532"/>
          </a:xfrm>
        </p:spPr>
        <p:txBody>
          <a:bodyPr>
            <a:normAutofit/>
          </a:bodyPr>
          <a:lstStyle/>
          <a:p>
            <a:r>
              <a:rPr lang="en-US" dirty="0"/>
              <a:t>These involve </a:t>
            </a:r>
            <a:r>
              <a:rPr lang="en-US" i="1" dirty="0"/>
              <a:t>stratifying</a:t>
            </a:r>
            <a:r>
              <a:rPr lang="en-US" dirty="0"/>
              <a:t> or </a:t>
            </a:r>
            <a:r>
              <a:rPr lang="en-US" i="1" dirty="0"/>
              <a:t>segmenting</a:t>
            </a:r>
            <a:r>
              <a:rPr lang="en-US" dirty="0"/>
              <a:t> the predictor space into a number of simple regions. </a:t>
            </a:r>
          </a:p>
          <a:p>
            <a:r>
              <a:rPr lang="en-US" dirty="0"/>
              <a:t>Tree-based methods are useful for interpretation. </a:t>
            </a:r>
          </a:p>
          <a:p>
            <a:r>
              <a:rPr lang="en-US" dirty="0"/>
              <a:t>They typically are not competitive with the best supervised learning approaches, such as those seen in Chapters 6 and 7, in terms of prediction accuracy. </a:t>
            </a:r>
          </a:p>
          <a:p>
            <a:r>
              <a:rPr lang="en-US" dirty="0"/>
              <a:t>To improve prediction accuracy, we introduce </a:t>
            </a:r>
            <a:r>
              <a:rPr lang="en-US" i="1" dirty="0"/>
              <a:t>bagging, random forests, and boosting, </a:t>
            </a:r>
            <a:r>
              <a:rPr lang="en-US" dirty="0"/>
              <a:t>at the expense of some loss in interpretation.</a:t>
            </a:r>
          </a:p>
          <a:p>
            <a:r>
              <a:rPr lang="en-US" dirty="0"/>
              <a:t>Decision trees can be applied to both </a:t>
            </a:r>
            <a:r>
              <a:rPr lang="en-US" i="1" dirty="0"/>
              <a:t>regression (Chapter 8)</a:t>
            </a:r>
            <a:r>
              <a:rPr lang="en-US" dirty="0"/>
              <a:t> and </a:t>
            </a:r>
            <a:r>
              <a:rPr lang="en-US" i="1" dirty="0"/>
              <a:t>classification</a:t>
            </a:r>
            <a:r>
              <a:rPr lang="en-US" dirty="0"/>
              <a:t> problems (Chapter 14).</a:t>
            </a:r>
          </a:p>
        </p:txBody>
      </p:sp>
    </p:spTree>
    <p:extLst>
      <p:ext uri="{BB962C8B-B14F-4D97-AF65-F5344CB8AC3E}">
        <p14:creationId xmlns:p14="http://schemas.microsoft.com/office/powerpoint/2010/main" val="261328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3CEE-3206-F719-1063-B71BA49BF024}"/>
              </a:ext>
            </a:extLst>
          </p:cNvPr>
          <p:cNvSpPr>
            <a:spLocks noGrp="1"/>
          </p:cNvSpPr>
          <p:nvPr>
            <p:ph type="title"/>
          </p:nvPr>
        </p:nvSpPr>
        <p:spPr/>
        <p:txBody>
          <a:bodyPr/>
          <a:lstStyle/>
          <a:p>
            <a:r>
              <a:rPr lang="en-US" dirty="0"/>
              <a:t>A motivating example: baseball player salary data</a:t>
            </a:r>
          </a:p>
        </p:txBody>
      </p:sp>
      <p:sp>
        <p:nvSpPr>
          <p:cNvPr id="3" name="Content Placeholder 2">
            <a:extLst>
              <a:ext uri="{FF2B5EF4-FFF2-40B4-BE49-F238E27FC236}">
                <a16:creationId xmlns:a16="http://schemas.microsoft.com/office/drawing/2014/main" id="{B2CC20EA-DD3D-391A-56D8-A17D6ED647D6}"/>
              </a:ext>
            </a:extLst>
          </p:cNvPr>
          <p:cNvSpPr>
            <a:spLocks noGrp="1"/>
          </p:cNvSpPr>
          <p:nvPr>
            <p:ph idx="1"/>
          </p:nvPr>
        </p:nvSpPr>
        <p:spPr/>
        <p:txBody>
          <a:bodyPr/>
          <a:lstStyle/>
          <a:p>
            <a:r>
              <a:rPr lang="en-US" dirty="0"/>
              <a:t>The Hitters data set is provided in the R package ISLR </a:t>
            </a:r>
          </a:p>
          <a:p>
            <a:r>
              <a:rPr lang="en-US" dirty="0"/>
              <a:t>We use this data to predict a baseball players </a:t>
            </a:r>
            <a:r>
              <a:rPr lang="en-US" i="1" dirty="0">
                <a:solidFill>
                  <a:srgbClr val="00B0F0"/>
                </a:solidFill>
              </a:rPr>
              <a:t>Salary</a:t>
            </a:r>
            <a:r>
              <a:rPr lang="en-US" dirty="0"/>
              <a:t> based on </a:t>
            </a:r>
            <a:r>
              <a:rPr lang="en-US" dirty="0">
                <a:solidFill>
                  <a:srgbClr val="00B0F0"/>
                </a:solidFill>
              </a:rPr>
              <a:t>Years </a:t>
            </a:r>
            <a:r>
              <a:rPr lang="en-US" dirty="0"/>
              <a:t>(the number of years that he has played in the major leagues) and </a:t>
            </a:r>
            <a:r>
              <a:rPr lang="en-US" dirty="0">
                <a:solidFill>
                  <a:srgbClr val="00B0F0"/>
                </a:solidFill>
              </a:rPr>
              <a:t>Hits </a:t>
            </a:r>
            <a:r>
              <a:rPr lang="en-US" dirty="0"/>
              <a:t>(the number of hits that he made in the previous year) </a:t>
            </a:r>
          </a:p>
        </p:txBody>
      </p:sp>
      <p:sp>
        <p:nvSpPr>
          <p:cNvPr id="4" name="Slide Number Placeholder 8">
            <a:extLst>
              <a:ext uri="{FF2B5EF4-FFF2-40B4-BE49-F238E27FC236}">
                <a16:creationId xmlns:a16="http://schemas.microsoft.com/office/drawing/2014/main" id="{DA3EC052-B21B-BB16-6270-0E749696279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9</a:t>
            </a:fld>
            <a:endParaRPr lang="en-US" dirty="0"/>
          </a:p>
        </p:txBody>
      </p:sp>
    </p:spTree>
    <p:extLst>
      <p:ext uri="{BB962C8B-B14F-4D97-AF65-F5344CB8AC3E}">
        <p14:creationId xmlns:p14="http://schemas.microsoft.com/office/powerpoint/2010/main" val="229337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16366C5ECADB4485298904C3B06167" ma:contentTypeVersion="14" ma:contentTypeDescription="Create a new document." ma:contentTypeScope="" ma:versionID="df12866ad10827026b4732572d7cf070">
  <xsd:schema xmlns:xsd="http://www.w3.org/2001/XMLSchema" xmlns:xs="http://www.w3.org/2001/XMLSchema" xmlns:p="http://schemas.microsoft.com/office/2006/metadata/properties" xmlns:ns3="cdcbbc24-cc3f-469f-b800-4c6b93d22b18" xmlns:ns4="da3d687a-66d5-413f-9f22-8fc148be0d2a" targetNamespace="http://schemas.microsoft.com/office/2006/metadata/properties" ma:root="true" ma:fieldsID="aa2075b3b57e31f202ba22185f5c2e53" ns3:_="" ns4:_="">
    <xsd:import namespace="cdcbbc24-cc3f-469f-b800-4c6b93d22b18"/>
    <xsd:import namespace="da3d687a-66d5-413f-9f22-8fc148be0d2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bbc24-cc3f-469f-b800-4c6b93d22b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3d687a-66d5-413f-9f22-8fc148be0d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FFE8CC-EB24-426D-BC1E-655E652A5292}">
  <ds:schemaRefs>
    <ds:schemaRef ds:uri="http://schemas.microsoft.com/sharepoint/v3/contenttype/forms"/>
  </ds:schemaRefs>
</ds:datastoreItem>
</file>

<file path=customXml/itemProps2.xml><?xml version="1.0" encoding="utf-8"?>
<ds:datastoreItem xmlns:ds="http://schemas.openxmlformats.org/officeDocument/2006/customXml" ds:itemID="{1CF06D16-F9E3-404F-9792-5315496D8960}">
  <ds:schemaRefs>
    <ds:schemaRef ds:uri="http://schemas.microsoft.com/office/2006/documentManagement/types"/>
    <ds:schemaRef ds:uri="http://schemas.openxmlformats.org/package/2006/metadata/core-properties"/>
    <ds:schemaRef ds:uri="http://purl.org/dc/terms/"/>
    <ds:schemaRef ds:uri="http://purl.org/dc/elements/1.1/"/>
    <ds:schemaRef ds:uri="da3d687a-66d5-413f-9f22-8fc148be0d2a"/>
    <ds:schemaRef ds:uri="cdcbbc24-cc3f-469f-b800-4c6b93d22b18"/>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C11F64F-BD5E-46B6-8EDC-CE4655EEC7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cbbc24-cc3f-469f-b800-4c6b93d22b18"/>
    <ds:schemaRef ds:uri="da3d687a-66d5-413f-9f22-8fc148be0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19090</TotalTime>
  <Words>3564</Words>
  <Application>Microsoft Office PowerPoint</Application>
  <PresentationFormat>Widescreen</PresentationFormat>
  <Paragraphs>391</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Cambria Math</vt:lpstr>
      <vt:lpstr>Office Theme</vt:lpstr>
      <vt:lpstr>Predictive Modeling </vt:lpstr>
      <vt:lpstr>Overview</vt:lpstr>
      <vt:lpstr>Tree-based regression models</vt:lpstr>
      <vt:lpstr>Basic tree-based methods</vt:lpstr>
      <vt:lpstr>What is tree?</vt:lpstr>
      <vt:lpstr>What is tree?</vt:lpstr>
      <vt:lpstr>What is tree?</vt:lpstr>
      <vt:lpstr>Overview</vt:lpstr>
      <vt:lpstr>A motivating example: baseball player salary data</vt:lpstr>
      <vt:lpstr>Data preprocessing </vt:lpstr>
      <vt:lpstr>R code</vt:lpstr>
      <vt:lpstr>A motivating example: baseball player salary data</vt:lpstr>
      <vt:lpstr>Regression trees: baseball example </vt:lpstr>
      <vt:lpstr>The three-region partition </vt:lpstr>
      <vt:lpstr>R code</vt:lpstr>
      <vt:lpstr>Building a regression tree</vt:lpstr>
      <vt:lpstr>How to construct the regions?</vt:lpstr>
      <vt:lpstr>The top-down, greedy approach</vt:lpstr>
      <vt:lpstr>Example of regression trees</vt:lpstr>
      <vt:lpstr>Example of regression trees</vt:lpstr>
      <vt:lpstr>Example of regression trees</vt:lpstr>
      <vt:lpstr>Revisit baseball player salary data</vt:lpstr>
      <vt:lpstr>Tree pruning </vt:lpstr>
      <vt:lpstr>Tree pruning</vt:lpstr>
      <vt:lpstr>Tree pruning</vt:lpstr>
      <vt:lpstr>Cross-validation and pruning</vt:lpstr>
      <vt:lpstr>Prune the tree using cv.tree </vt:lpstr>
      <vt:lpstr>R code</vt:lpstr>
      <vt:lpstr>The rpart function in R</vt:lpstr>
      <vt:lpstr>Advantages and disadvantages of trees</vt:lpstr>
      <vt:lpstr>Bagging, random forest, boosting, and cubist</vt:lpstr>
      <vt:lpstr>Bagging</vt:lpstr>
      <vt:lpstr>Bagging</vt:lpstr>
      <vt:lpstr>Bagged trees</vt:lpstr>
      <vt:lpstr>Out-of-bag (OOB) error</vt:lpstr>
      <vt:lpstr>OOB error</vt:lpstr>
      <vt:lpstr>Boosting</vt:lpstr>
      <vt:lpstr>Boosting</vt:lpstr>
      <vt:lpstr>Bagging vs Boosting </vt:lpstr>
      <vt:lpstr>What is the idea behind this procedure?</vt:lpstr>
      <vt:lpstr>Tuning parameters of Boosting</vt:lpstr>
      <vt:lpstr>The number of trees K</vt:lpstr>
      <vt:lpstr>The shrinkage parameter λ </vt:lpstr>
      <vt:lpstr>The number d splits in each tree </vt:lpstr>
      <vt:lpstr>Boosting</vt:lpstr>
      <vt:lpstr>Boosting</vt:lpstr>
      <vt:lpstr>Cross-validated RMSE profiles for the boosted tree model</vt:lpstr>
      <vt:lpstr>Random forests</vt:lpstr>
      <vt:lpstr>Random forests</vt:lpstr>
      <vt:lpstr>Random forests (takes time to run)</vt:lpstr>
      <vt:lpstr>Random forests</vt:lpstr>
      <vt:lpstr>Random forests with OOB</vt:lpstr>
      <vt:lpstr>Random forests with OOB</vt:lpstr>
      <vt:lpstr>Variable importance </vt:lpstr>
      <vt:lpstr>Summary </vt:lpstr>
      <vt:lpstr>Cubist</vt:lpstr>
      <vt:lpstr>Cubist</vt:lpstr>
      <vt:lpstr>Cubist</vt:lpstr>
      <vt:lpstr>Cubist</vt:lpstr>
      <vt:lpstr>Variable importance </vt:lpstr>
      <vt:lpstr>Performance comparison of nonlinear models </vt:lpstr>
      <vt:lpstr>Performance comparison of tree-based models </vt:lpstr>
      <vt:lpstr>Introduction to R </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292</cp:revision>
  <dcterms:created xsi:type="dcterms:W3CDTF">2018-12-23T22:17:12Z</dcterms:created>
  <dcterms:modified xsi:type="dcterms:W3CDTF">2022-07-03T19:13:56Z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0x010100B816366C5ECADB4485298904C3B06167</vt:lpwstr>
  </property>
</Properties>
</file>