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1" r:id="rId5"/>
    <p:sldId id="388" r:id="rId6"/>
    <p:sldId id="533" r:id="rId7"/>
    <p:sldId id="596" r:id="rId8"/>
    <p:sldId id="534" r:id="rId9"/>
    <p:sldId id="597" r:id="rId10"/>
    <p:sldId id="537" r:id="rId11"/>
    <p:sldId id="538" r:id="rId12"/>
    <p:sldId id="539" r:id="rId13"/>
    <p:sldId id="540" r:id="rId14"/>
    <p:sldId id="544" r:id="rId15"/>
    <p:sldId id="545" r:id="rId16"/>
    <p:sldId id="589" r:id="rId17"/>
    <p:sldId id="590" r:id="rId18"/>
    <p:sldId id="591" r:id="rId19"/>
    <p:sldId id="592" r:id="rId20"/>
    <p:sldId id="547" r:id="rId21"/>
    <p:sldId id="593" r:id="rId22"/>
    <p:sldId id="546" r:id="rId23"/>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51" autoAdjust="0"/>
  </p:normalViewPr>
  <p:slideViewPr>
    <p:cSldViewPr snapToGrid="0">
      <p:cViewPr varScale="1">
        <p:scale>
          <a:sx n="105" d="100"/>
          <a:sy n="105" d="100"/>
        </p:scale>
        <p:origin x="78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0AEDE55-497F-49C0-9011-4442D8F68023}" type="datetimeFigureOut">
              <a:rPr lang="zh-CN" altLang="en-US" smtClean="0"/>
              <a:t>2022/7/14</a:t>
            </a:fld>
            <a:endParaRPr lang="zh-CN"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AB9F45-B757-4416-B431-2805100E37BA}" type="slidenum">
              <a:rPr lang="zh-CN" altLang="en-US" smtClean="0"/>
              <a:t>‹#›</a:t>
            </a:fld>
            <a:endParaRPr lang="zh-CN" altLang="en-US"/>
          </a:p>
        </p:txBody>
      </p:sp>
    </p:spTree>
    <p:extLst>
      <p:ext uri="{BB962C8B-B14F-4D97-AF65-F5344CB8AC3E}">
        <p14:creationId xmlns:p14="http://schemas.microsoft.com/office/powerpoint/2010/main" val="208587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accent5">
                    <a:lumMod val="50000"/>
                  </a:schemeClr>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0250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5938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68400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669926"/>
            <a:ext cx="12192000" cy="753358"/>
          </a:xfrm>
        </p:spPr>
        <p:txBody>
          <a:bodyPr/>
          <a:lstStyle>
            <a:lvl1pPr>
              <a:defRPr b="1">
                <a:solidFill>
                  <a:schemeClr val="accent5">
                    <a:lumMod val="50000"/>
                  </a:schemeClr>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0" y="1539377"/>
            <a:ext cx="12192000" cy="4527467"/>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a:xfrm>
            <a:off x="9448800" y="6062151"/>
            <a:ext cx="2743200" cy="365125"/>
          </a:xfrm>
        </p:spPr>
        <p:txBody>
          <a:bodyPr/>
          <a:lstStyle/>
          <a:p>
            <a:fld id="{76CAF2DB-9061-4627-A61A-A45C4C16F0DC}" type="slidenum">
              <a:rPr lang="zh-CN" altLang="en-US" smtClean="0"/>
              <a:t>‹#›</a:t>
            </a:fld>
            <a:endParaRPr lang="zh-CN" altLang="en-US"/>
          </a:p>
        </p:txBody>
      </p:sp>
      <p:sp>
        <p:nvSpPr>
          <p:cNvPr id="5" name="Footer Placeholder 4"/>
          <p:cNvSpPr>
            <a:spLocks noGrp="1"/>
          </p:cNvSpPr>
          <p:nvPr>
            <p:ph type="ftr" sz="quarter" idx="11"/>
          </p:nvPr>
        </p:nvSpPr>
        <p:spPr>
          <a:xfrm>
            <a:off x="3982941" y="6078053"/>
            <a:ext cx="4114800" cy="365125"/>
          </a:xfrm>
        </p:spPr>
        <p:txBody>
          <a:bodyPr/>
          <a:lstStyle/>
          <a:p>
            <a:r>
              <a:rPr lang="en-US" altLang="zh-CN" dirty="0"/>
              <a:t>DA 6223 Data Analytics Tools &amp; Techniques</a:t>
            </a:r>
            <a:endParaRPr lang="zh-CN" altLang="en-US" dirty="0"/>
          </a:p>
        </p:txBody>
      </p:sp>
      <p:sp>
        <p:nvSpPr>
          <p:cNvPr id="4" name="Date Placeholder 3"/>
          <p:cNvSpPr>
            <a:spLocks noGrp="1"/>
          </p:cNvSpPr>
          <p:nvPr>
            <p:ph type="dt" sz="half" idx="10"/>
          </p:nvPr>
        </p:nvSpPr>
        <p:spPr>
          <a:xfrm>
            <a:off x="0" y="6066844"/>
            <a:ext cx="2743200" cy="365125"/>
          </a:xfrm>
        </p:spPr>
        <p:txBody>
          <a:bodyPr/>
          <a:lstStyle/>
          <a:p>
            <a:fld id="{2A855D89-7315-4131-8F08-3F2562257FCB}" type="datetimeFigureOut">
              <a:rPr lang="zh-CN" altLang="en-US" smtClean="0"/>
              <a:t>2022/7/14</a:t>
            </a:fld>
            <a:endParaRPr lang="zh-CN" altLang="en-US" dirty="0"/>
          </a:p>
        </p:txBody>
      </p:sp>
    </p:spTree>
    <p:extLst>
      <p:ext uri="{BB962C8B-B14F-4D97-AF65-F5344CB8AC3E}">
        <p14:creationId xmlns:p14="http://schemas.microsoft.com/office/powerpoint/2010/main" val="35647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27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4766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25294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957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7841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9081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5495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2249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solidFill>
                  <a:schemeClr val="accent1">
                    <a:lumMod val="50000"/>
                  </a:schemeClr>
                </a:solidFill>
              </a:rPr>
              <a:t>Predictive Modeling</a:t>
            </a:r>
            <a:br>
              <a:rPr lang="en-US" altLang="zh-CN" sz="5400" dirty="0">
                <a:solidFill>
                  <a:schemeClr val="accent1">
                    <a:lumMod val="50000"/>
                  </a:schemeClr>
                </a:solidFill>
              </a:rPr>
            </a:br>
            <a:endParaRPr lang="zh-CN" altLang="en-US" sz="5400" dirty="0"/>
          </a:p>
        </p:txBody>
      </p:sp>
      <p:sp>
        <p:nvSpPr>
          <p:cNvPr id="3" name="Subtitle 2"/>
          <p:cNvSpPr>
            <a:spLocks noGrp="1"/>
          </p:cNvSpPr>
          <p:nvPr>
            <p:ph type="subTitle" idx="1"/>
          </p:nvPr>
        </p:nvSpPr>
        <p:spPr/>
        <p:txBody>
          <a:bodyPr>
            <a:normAutofit/>
          </a:bodyPr>
          <a:lstStyle/>
          <a:p>
            <a:r>
              <a:rPr lang="en-US" altLang="zh-CN" b="1" dirty="0">
                <a:solidFill>
                  <a:schemeClr val="accent1">
                    <a:lumMod val="50000"/>
                  </a:schemeClr>
                </a:solidFill>
              </a:rPr>
              <a:t> Chapter 11: Measuring Performance in Classification Models</a:t>
            </a:r>
          </a:p>
          <a:p>
            <a:r>
              <a:rPr lang="en-US" altLang="zh-CN" b="1" dirty="0">
                <a:solidFill>
                  <a:schemeClr val="accent1">
                    <a:lumMod val="50000"/>
                  </a:schemeClr>
                </a:solidFill>
              </a:rPr>
              <a:t>STA 6543</a:t>
            </a:r>
          </a:p>
          <a:p>
            <a:r>
              <a:rPr lang="en-US" altLang="zh-CN" b="1" dirty="0">
                <a:solidFill>
                  <a:schemeClr val="accent1">
                    <a:lumMod val="50000"/>
                  </a:schemeClr>
                </a:solidFill>
              </a:rPr>
              <a:t>The University of Texas at San Antonio</a:t>
            </a:r>
            <a:endParaRPr lang="zh-CN" altLang="en-US" b="1" dirty="0">
              <a:solidFill>
                <a:schemeClr val="accent1">
                  <a:lumMod val="50000"/>
                </a:schemeClr>
              </a:solidFill>
            </a:endParaRPr>
          </a:p>
          <a:p>
            <a:endParaRPr lang="zh-CN" altLang="en-US" dirty="0"/>
          </a:p>
        </p:txBody>
      </p:sp>
      <p:sp>
        <p:nvSpPr>
          <p:cNvPr id="6" name="Slide Number Placeholder 8">
            <a:extLst>
              <a:ext uri="{FF2B5EF4-FFF2-40B4-BE49-F238E27FC236}">
                <a16:creationId xmlns:a16="http://schemas.microsoft.com/office/drawing/2014/main" id="{73BCAF86-D222-4EBF-DCC5-9D6AABAA0C7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a:t>
            </a:fld>
            <a:endParaRPr lang="en-US" dirty="0"/>
          </a:p>
        </p:txBody>
      </p:sp>
    </p:spTree>
    <p:extLst>
      <p:ext uri="{BB962C8B-B14F-4D97-AF65-F5344CB8AC3E}">
        <p14:creationId xmlns:p14="http://schemas.microsoft.com/office/powerpoint/2010/main" val="349128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Remarks of the ROC curve </a:t>
            </a:r>
          </a:p>
        </p:txBody>
      </p:sp>
      <p:sp>
        <p:nvSpPr>
          <p:cNvPr id="9" name="Slide Number Placeholder 8"/>
          <p:cNvSpPr>
            <a:spLocks noGrp="1"/>
          </p:cNvSpPr>
          <p:nvPr>
            <p:ph type="sldNum" sz="quarter" idx="12"/>
          </p:nvPr>
        </p:nvSpPr>
        <p:spPr/>
        <p:txBody>
          <a:bodyPr/>
          <a:lstStyle/>
          <a:p>
            <a:fld id="{E4FFCA10-EE3F-AF4E-9EA4-E5CA2D91A1E4}" type="slidenum">
              <a:rPr lang="en-US" smtClean="0"/>
              <a:t>10</a:t>
            </a:fld>
            <a:endParaRPr lang="en-US" dirty="0"/>
          </a:p>
        </p:txBody>
      </p:sp>
      <p:sp>
        <p:nvSpPr>
          <p:cNvPr id="4" name="Content Placeholder 3"/>
          <p:cNvSpPr>
            <a:spLocks noGrp="1"/>
          </p:cNvSpPr>
          <p:nvPr>
            <p:ph idx="1"/>
          </p:nvPr>
        </p:nvSpPr>
        <p:spPr/>
        <p:txBody>
          <a:bodyPr/>
          <a:lstStyle/>
          <a:p>
            <a:r>
              <a:rPr lang="en-US" dirty="0"/>
              <a:t>This plot is a helpful tool for choosing a threshold that appropriately maximizes the trade-off between sensitivity and specificity.</a:t>
            </a:r>
          </a:p>
          <a:p>
            <a:r>
              <a:rPr lang="en-US" dirty="0"/>
              <a:t>We see from the plot that decreasing the threshold begins to capture more of the customers with bad credit but also begins to encroach on the bulk of the customers with good credit.</a:t>
            </a:r>
          </a:p>
          <a:p>
            <a:r>
              <a:rPr lang="en-US" i="1" u="sng" dirty="0"/>
              <a:t>The model with the largest area under the ROC curve would be the most effective.</a:t>
            </a:r>
          </a:p>
        </p:txBody>
      </p:sp>
    </p:spTree>
    <p:extLst>
      <p:ext uri="{BB962C8B-B14F-4D97-AF65-F5344CB8AC3E}">
        <p14:creationId xmlns:p14="http://schemas.microsoft.com/office/powerpoint/2010/main" val="93080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p>
        </p:txBody>
      </p:sp>
      <p:sp>
        <p:nvSpPr>
          <p:cNvPr id="9" name="Slide Number Placeholder 8"/>
          <p:cNvSpPr>
            <a:spLocks noGrp="1"/>
          </p:cNvSpPr>
          <p:nvPr>
            <p:ph type="sldNum" sz="quarter" idx="12"/>
          </p:nvPr>
        </p:nvSpPr>
        <p:spPr/>
        <p:txBody>
          <a:bodyPr/>
          <a:lstStyle/>
          <a:p>
            <a:fld id="{E4FFCA10-EE3F-AF4E-9EA4-E5CA2D91A1E4}" type="slidenum">
              <a:rPr lang="en-US" smtClean="0"/>
              <a:t>11</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966821213"/>
              </p:ext>
            </p:extLst>
          </p:nvPr>
        </p:nvGraphicFramePr>
        <p:xfrm>
          <a:off x="152400" y="1423284"/>
          <a:ext cx="8229600" cy="36576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473742421"/>
                    </a:ext>
                  </a:extLst>
                </a:gridCol>
              </a:tblGrid>
              <a:tr h="370840">
                <a:tc>
                  <a:txBody>
                    <a:bodyPr/>
                    <a:lstStyle/>
                    <a:p>
                      <a:r>
                        <a:rPr lang="en-US" dirty="0"/>
                        <a:t>library(</a:t>
                      </a:r>
                      <a:r>
                        <a:rPr lang="en-US" dirty="0" err="1"/>
                        <a:t>AppliedPredictiveModeling</a:t>
                      </a:r>
                      <a:r>
                        <a:rPr lang="en-US" dirty="0"/>
                        <a:t>)</a:t>
                      </a:r>
                    </a:p>
                    <a:p>
                      <a:r>
                        <a:rPr lang="en-US" dirty="0"/>
                        <a:t>library(</a:t>
                      </a:r>
                      <a:r>
                        <a:rPr lang="en-US" dirty="0" err="1"/>
                        <a:t>randomForest</a:t>
                      </a:r>
                      <a:r>
                        <a:rPr lang="en-US" dirty="0"/>
                        <a:t>)</a:t>
                      </a:r>
                    </a:p>
                    <a:p>
                      <a:endParaRPr lang="en-US" dirty="0"/>
                    </a:p>
                    <a:p>
                      <a:r>
                        <a:rPr lang="en-US" dirty="0"/>
                        <a:t>### Simulate some two class data with two predictors</a:t>
                      </a:r>
                    </a:p>
                    <a:p>
                      <a:r>
                        <a:rPr lang="en-US" dirty="0" err="1"/>
                        <a:t>set.seed</a:t>
                      </a:r>
                      <a:r>
                        <a:rPr lang="en-US" dirty="0"/>
                        <a:t>(975)</a:t>
                      </a:r>
                    </a:p>
                    <a:p>
                      <a:r>
                        <a:rPr lang="en-US" dirty="0"/>
                        <a:t>training &lt;- </a:t>
                      </a:r>
                      <a:r>
                        <a:rPr lang="en-US" dirty="0" err="1"/>
                        <a:t>quadBoundaryFunc</a:t>
                      </a:r>
                      <a:r>
                        <a:rPr lang="en-US" dirty="0"/>
                        <a:t>(500)</a:t>
                      </a:r>
                    </a:p>
                    <a:p>
                      <a:r>
                        <a:rPr lang="en-US" dirty="0"/>
                        <a:t>testing &lt;- </a:t>
                      </a:r>
                      <a:r>
                        <a:rPr lang="en-US" dirty="0" err="1"/>
                        <a:t>quadBoundaryFunc</a:t>
                      </a:r>
                      <a:r>
                        <a:rPr lang="en-US" dirty="0"/>
                        <a:t>(1000)</a:t>
                      </a:r>
                    </a:p>
                    <a:p>
                      <a:r>
                        <a:rPr lang="en-US" dirty="0"/>
                        <a:t>testing$class2 &lt;- </a:t>
                      </a:r>
                      <a:r>
                        <a:rPr lang="en-US" dirty="0" err="1"/>
                        <a:t>ifelse</a:t>
                      </a:r>
                      <a:r>
                        <a:rPr lang="en-US" dirty="0"/>
                        <a:t>(</a:t>
                      </a:r>
                      <a:r>
                        <a:rPr lang="en-US" dirty="0" err="1"/>
                        <a:t>testing$class</a:t>
                      </a:r>
                      <a:r>
                        <a:rPr lang="en-US" dirty="0"/>
                        <a:t> == "Class1", 1, 0)</a:t>
                      </a:r>
                    </a:p>
                    <a:p>
                      <a:r>
                        <a:rPr lang="en-US" dirty="0" err="1"/>
                        <a:t>testing$ID</a:t>
                      </a:r>
                      <a:r>
                        <a:rPr lang="en-US" dirty="0"/>
                        <a:t> &lt;- 1:nrow(testing)</a:t>
                      </a:r>
                    </a:p>
                    <a:p>
                      <a:endParaRPr lang="en-US" dirty="0"/>
                    </a:p>
                    <a:p>
                      <a:r>
                        <a:rPr lang="en-US" dirty="0"/>
                        <a:t>#Scatter plot</a:t>
                      </a:r>
                    </a:p>
                    <a:p>
                      <a:r>
                        <a:rPr lang="en-US" dirty="0" err="1"/>
                        <a:t>xyplot</a:t>
                      </a:r>
                      <a:r>
                        <a:rPr lang="en-US" dirty="0"/>
                        <a:t>(X1~ X2, groups=class, data=training)</a:t>
                      </a:r>
                    </a:p>
                    <a:p>
                      <a:endParaRPr lang="en-US" dirty="0"/>
                    </a:p>
                  </a:txBody>
                  <a:tcPr/>
                </a:tc>
                <a:extLst>
                  <a:ext uri="{0D108BD9-81ED-4DB2-BD59-A6C34878D82A}">
                    <a16:rowId xmlns:a16="http://schemas.microsoft.com/office/drawing/2014/main" val="1055272911"/>
                  </a:ext>
                </a:extLst>
              </a:tr>
            </a:tbl>
          </a:graphicData>
        </a:graphic>
      </p:graphicFrame>
    </p:spTree>
    <p:extLst>
      <p:ext uri="{BB962C8B-B14F-4D97-AF65-F5344CB8AC3E}">
        <p14:creationId xmlns:p14="http://schemas.microsoft.com/office/powerpoint/2010/main" val="408456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p>
        </p:txBody>
      </p:sp>
      <p:sp>
        <p:nvSpPr>
          <p:cNvPr id="9" name="Slide Number Placeholder 8"/>
          <p:cNvSpPr>
            <a:spLocks noGrp="1"/>
          </p:cNvSpPr>
          <p:nvPr>
            <p:ph type="sldNum" sz="quarter" idx="12"/>
          </p:nvPr>
        </p:nvSpPr>
        <p:spPr/>
        <p:txBody>
          <a:bodyPr/>
          <a:lstStyle/>
          <a:p>
            <a:fld id="{E4FFCA10-EE3F-AF4E-9EA4-E5CA2D91A1E4}" type="slidenum">
              <a:rPr lang="en-US" smtClean="0"/>
              <a:t>12</a:t>
            </a:fld>
            <a:endParaRPr lang="en-US" dirty="0"/>
          </a:p>
        </p:txBody>
      </p:sp>
      <p:pic>
        <p:nvPicPr>
          <p:cNvPr id="3" name="Content Placeholder 2"/>
          <p:cNvPicPr>
            <a:picLocks noGrp="1" noChangeAspect="1"/>
          </p:cNvPicPr>
          <p:nvPr>
            <p:ph idx="1"/>
          </p:nvPr>
        </p:nvPicPr>
        <p:blipFill>
          <a:blip r:embed="rId2"/>
          <a:stretch>
            <a:fillRect/>
          </a:stretch>
        </p:blipFill>
        <p:spPr>
          <a:xfrm>
            <a:off x="2943210" y="1304318"/>
            <a:ext cx="4891275" cy="4876800"/>
          </a:xfrm>
          <a:prstGeom prst="rect">
            <a:avLst/>
          </a:prstGeom>
        </p:spPr>
      </p:pic>
    </p:spTree>
    <p:extLst>
      <p:ext uri="{BB962C8B-B14F-4D97-AF65-F5344CB8AC3E}">
        <p14:creationId xmlns:p14="http://schemas.microsoft.com/office/powerpoint/2010/main" val="165945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p>
        </p:txBody>
      </p:sp>
      <p:sp>
        <p:nvSpPr>
          <p:cNvPr id="9" name="Slide Number Placeholder 8"/>
          <p:cNvSpPr>
            <a:spLocks noGrp="1"/>
          </p:cNvSpPr>
          <p:nvPr>
            <p:ph type="sldNum" sz="quarter" idx="12"/>
          </p:nvPr>
        </p:nvSpPr>
        <p:spPr/>
        <p:txBody>
          <a:bodyPr/>
          <a:lstStyle/>
          <a:p>
            <a:fld id="{E4FFCA10-EE3F-AF4E-9EA4-E5CA2D91A1E4}" type="slidenum">
              <a:rPr lang="en-US" smtClean="0"/>
              <a:t>13</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75707727"/>
              </p:ext>
            </p:extLst>
          </p:nvPr>
        </p:nvGraphicFramePr>
        <p:xfrm>
          <a:off x="90072" y="1228118"/>
          <a:ext cx="8229600" cy="50292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473742421"/>
                    </a:ext>
                  </a:extLst>
                </a:gridCol>
              </a:tblGrid>
              <a:tr h="3798578">
                <a:tc>
                  <a:txBody>
                    <a:bodyPr/>
                    <a:lstStyle/>
                    <a:p>
                      <a:r>
                        <a:rPr lang="en-US" dirty="0"/>
                        <a:t>### Fit three models: QDA,</a:t>
                      </a:r>
                      <a:r>
                        <a:rPr lang="en-US" baseline="0" dirty="0"/>
                        <a:t> RM, Logistic </a:t>
                      </a:r>
                      <a:br>
                        <a:rPr lang="en-US" baseline="0" dirty="0"/>
                      </a:br>
                      <a:endParaRPr lang="en-US" dirty="0"/>
                    </a:p>
                    <a:p>
                      <a:r>
                        <a:rPr lang="en-US" dirty="0"/>
                        <a:t>#QDA</a:t>
                      </a:r>
                    </a:p>
                    <a:p>
                      <a:r>
                        <a:rPr lang="en-US" dirty="0"/>
                        <a:t>library(MASS)</a:t>
                      </a:r>
                    </a:p>
                    <a:p>
                      <a:r>
                        <a:rPr lang="en-US" dirty="0" err="1"/>
                        <a:t>qdaFit</a:t>
                      </a:r>
                      <a:r>
                        <a:rPr lang="en-US" dirty="0"/>
                        <a:t> &lt;- </a:t>
                      </a:r>
                      <a:r>
                        <a:rPr lang="en-US" dirty="0" err="1"/>
                        <a:t>qda</a:t>
                      </a:r>
                      <a:r>
                        <a:rPr lang="en-US" dirty="0"/>
                        <a:t>(class ~ X1 + X2, data = training)</a:t>
                      </a:r>
                    </a:p>
                    <a:p>
                      <a:endParaRPr lang="en-US" dirty="0"/>
                    </a:p>
                    <a:p>
                      <a:r>
                        <a:rPr lang="en-US" dirty="0"/>
                        <a:t>#RM</a:t>
                      </a:r>
                    </a:p>
                    <a:p>
                      <a:r>
                        <a:rPr lang="en-US" dirty="0"/>
                        <a:t>library(</a:t>
                      </a:r>
                      <a:r>
                        <a:rPr lang="en-US" dirty="0" err="1"/>
                        <a:t>randomForest</a:t>
                      </a:r>
                      <a:r>
                        <a:rPr lang="en-US" dirty="0"/>
                        <a:t>)</a:t>
                      </a:r>
                    </a:p>
                    <a:p>
                      <a:r>
                        <a:rPr lang="en-US" dirty="0" err="1"/>
                        <a:t>rfFit</a:t>
                      </a:r>
                      <a:r>
                        <a:rPr lang="en-US" dirty="0"/>
                        <a:t> &lt;- </a:t>
                      </a:r>
                      <a:r>
                        <a:rPr lang="en-US" dirty="0" err="1"/>
                        <a:t>randomForest</a:t>
                      </a:r>
                      <a:r>
                        <a:rPr lang="en-US" dirty="0"/>
                        <a:t>(class ~ X1 + X2, data = training, </a:t>
                      </a:r>
                      <a:r>
                        <a:rPr lang="en-US" dirty="0" err="1"/>
                        <a:t>ntree</a:t>
                      </a:r>
                      <a:r>
                        <a:rPr lang="en-US" dirty="0"/>
                        <a:t> = 2000)</a:t>
                      </a:r>
                    </a:p>
                    <a:p>
                      <a:endParaRPr lang="en-US" dirty="0"/>
                    </a:p>
                    <a:p>
                      <a:r>
                        <a:rPr lang="en-US" dirty="0"/>
                        <a:t>#Logistic </a:t>
                      </a:r>
                    </a:p>
                    <a:p>
                      <a:r>
                        <a:rPr lang="en-US" dirty="0" err="1"/>
                        <a:t>glmFit</a:t>
                      </a:r>
                      <a:r>
                        <a:rPr lang="en-US" dirty="0"/>
                        <a:t> &lt;- train(class ~ X1 + X2, data = training, method = "</a:t>
                      </a:r>
                      <a:r>
                        <a:rPr lang="en-US" dirty="0" err="1"/>
                        <a:t>glm</a:t>
                      </a:r>
                      <a:r>
                        <a:rPr lang="en-US" dirty="0"/>
                        <a:t>",</a:t>
                      </a:r>
                    </a:p>
                    <a:p>
                      <a:r>
                        <a:rPr lang="en-US" dirty="0"/>
                        <a:t>               </a:t>
                      </a:r>
                      <a:r>
                        <a:rPr lang="en-US" dirty="0" err="1"/>
                        <a:t>trControl</a:t>
                      </a:r>
                      <a:r>
                        <a:rPr lang="en-US" dirty="0"/>
                        <a:t> = </a:t>
                      </a:r>
                      <a:r>
                        <a:rPr lang="en-US" dirty="0" err="1"/>
                        <a:t>trainControl</a:t>
                      </a:r>
                      <a:r>
                        <a:rPr lang="en-US" dirty="0"/>
                        <a:t>(method = "</a:t>
                      </a:r>
                      <a:r>
                        <a:rPr lang="en-US" dirty="0" err="1"/>
                        <a:t>repeatedcv</a:t>
                      </a:r>
                      <a:r>
                        <a:rPr lang="en-US" dirty="0"/>
                        <a:t>“, repeats = 5))</a:t>
                      </a:r>
                    </a:p>
                    <a:p>
                      <a:endParaRPr lang="en-US" dirty="0"/>
                    </a:p>
                    <a:p>
                      <a:r>
                        <a:rPr lang="en-US" dirty="0"/>
                        <a:t>### Predict the test set based on three models</a:t>
                      </a:r>
                    </a:p>
                    <a:p>
                      <a:r>
                        <a:rPr lang="en-US" dirty="0" err="1"/>
                        <a:t>testing$qda</a:t>
                      </a:r>
                      <a:r>
                        <a:rPr lang="en-US" dirty="0"/>
                        <a:t> &lt;- predict(</a:t>
                      </a:r>
                      <a:r>
                        <a:rPr lang="en-US" dirty="0" err="1"/>
                        <a:t>qdaFit</a:t>
                      </a:r>
                      <a:r>
                        <a:rPr lang="en-US" dirty="0"/>
                        <a:t>, testing)$posterior[,1]</a:t>
                      </a:r>
                    </a:p>
                    <a:p>
                      <a:r>
                        <a:rPr lang="en-US" dirty="0" err="1"/>
                        <a:t>testing$rf</a:t>
                      </a:r>
                      <a:r>
                        <a:rPr lang="en-US" dirty="0"/>
                        <a:t> &lt;- predict(</a:t>
                      </a:r>
                      <a:r>
                        <a:rPr lang="en-US" dirty="0" err="1"/>
                        <a:t>rfFit</a:t>
                      </a:r>
                      <a:r>
                        <a:rPr lang="en-US" dirty="0"/>
                        <a:t>, testing, type = "</a:t>
                      </a:r>
                      <a:r>
                        <a:rPr lang="en-US" dirty="0" err="1"/>
                        <a:t>prob</a:t>
                      </a:r>
                      <a:r>
                        <a:rPr lang="en-US" dirty="0"/>
                        <a:t>")[,1]</a:t>
                      </a:r>
                    </a:p>
                    <a:p>
                      <a:r>
                        <a:rPr lang="en-US" dirty="0" err="1"/>
                        <a:t>testing$glm</a:t>
                      </a:r>
                      <a:r>
                        <a:rPr lang="en-US" dirty="0"/>
                        <a:t> &lt;- predict(</a:t>
                      </a:r>
                      <a:r>
                        <a:rPr lang="en-US" dirty="0" err="1"/>
                        <a:t>glmFit</a:t>
                      </a:r>
                      <a:r>
                        <a:rPr lang="en-US" dirty="0"/>
                        <a:t>, testing, type = "prob")[,1]</a:t>
                      </a:r>
                    </a:p>
                  </a:txBody>
                  <a:tcPr/>
                </a:tc>
                <a:extLst>
                  <a:ext uri="{0D108BD9-81ED-4DB2-BD59-A6C34878D82A}">
                    <a16:rowId xmlns:a16="http://schemas.microsoft.com/office/drawing/2014/main" val="1055272911"/>
                  </a:ext>
                </a:extLst>
              </a:tr>
            </a:tbl>
          </a:graphicData>
        </a:graphic>
      </p:graphicFrame>
    </p:spTree>
    <p:extLst>
      <p:ext uri="{BB962C8B-B14F-4D97-AF65-F5344CB8AC3E}">
        <p14:creationId xmlns:p14="http://schemas.microsoft.com/office/powerpoint/2010/main" val="265332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p>
        </p:txBody>
      </p:sp>
      <p:sp>
        <p:nvSpPr>
          <p:cNvPr id="9" name="Slide Number Placeholder 8"/>
          <p:cNvSpPr>
            <a:spLocks noGrp="1"/>
          </p:cNvSpPr>
          <p:nvPr>
            <p:ph type="sldNum" sz="quarter" idx="12"/>
          </p:nvPr>
        </p:nvSpPr>
        <p:spPr/>
        <p:txBody>
          <a:bodyPr/>
          <a:lstStyle/>
          <a:p>
            <a:fld id="{E4FFCA10-EE3F-AF4E-9EA4-E5CA2D91A1E4}" type="slidenum">
              <a:rPr lang="en-US" smtClean="0"/>
              <a:t>14</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73475963"/>
              </p:ext>
            </p:extLst>
          </p:nvPr>
        </p:nvGraphicFramePr>
        <p:xfrm>
          <a:off x="170688" y="1490472"/>
          <a:ext cx="8229600" cy="310896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473742421"/>
                    </a:ext>
                  </a:extLst>
                </a:gridCol>
              </a:tblGrid>
              <a:tr h="370840">
                <a:tc>
                  <a:txBody>
                    <a:bodyPr/>
                    <a:lstStyle/>
                    <a:p>
                      <a:r>
                        <a:rPr lang="en-US" dirty="0"/>
                        <a:t>### Create the confusion matrix from the test set.</a:t>
                      </a:r>
                    </a:p>
                    <a:p>
                      <a:endParaRPr lang="en-US" dirty="0"/>
                    </a:p>
                    <a:p>
                      <a:r>
                        <a:rPr lang="en-US" dirty="0"/>
                        <a:t>#Confusion Matrix of </a:t>
                      </a:r>
                      <a:r>
                        <a:rPr lang="en-US" dirty="0" err="1"/>
                        <a:t>qda</a:t>
                      </a:r>
                      <a:r>
                        <a:rPr lang="en-US" dirty="0"/>
                        <a:t> Fit</a:t>
                      </a:r>
                    </a:p>
                    <a:p>
                      <a:r>
                        <a:rPr lang="en-US" dirty="0" err="1"/>
                        <a:t>confusionMatrix</a:t>
                      </a:r>
                      <a:r>
                        <a:rPr lang="en-US" dirty="0"/>
                        <a:t>(data = predict(</a:t>
                      </a:r>
                      <a:r>
                        <a:rPr lang="en-US" dirty="0" err="1"/>
                        <a:t>qdaFit</a:t>
                      </a:r>
                      <a:r>
                        <a:rPr lang="en-US" dirty="0"/>
                        <a:t>, testing, type = "</a:t>
                      </a:r>
                      <a:r>
                        <a:rPr lang="en-US" dirty="0" err="1"/>
                        <a:t>prob</a:t>
                      </a:r>
                      <a:r>
                        <a:rPr lang="en-US" dirty="0"/>
                        <a:t>")$class, reference = </a:t>
                      </a:r>
                      <a:r>
                        <a:rPr lang="en-US" dirty="0" err="1"/>
                        <a:t>testing$class</a:t>
                      </a:r>
                      <a:r>
                        <a:rPr lang="en-US" dirty="0"/>
                        <a:t>)</a:t>
                      </a:r>
                    </a:p>
                    <a:p>
                      <a:endParaRPr lang="en-US" dirty="0"/>
                    </a:p>
                    <a:p>
                      <a:r>
                        <a:rPr lang="en-US" dirty="0"/>
                        <a:t>#Confusion matrix of random forest</a:t>
                      </a:r>
                    </a:p>
                    <a:p>
                      <a:r>
                        <a:rPr lang="en-US" dirty="0" err="1"/>
                        <a:t>confusionMatrix</a:t>
                      </a:r>
                      <a:r>
                        <a:rPr lang="en-US" dirty="0"/>
                        <a:t>(data = predict(</a:t>
                      </a:r>
                      <a:r>
                        <a:rPr lang="en-US" dirty="0" err="1"/>
                        <a:t>rfFit</a:t>
                      </a:r>
                      <a:r>
                        <a:rPr lang="en-US" dirty="0"/>
                        <a:t>, testing), reference = </a:t>
                      </a:r>
                      <a:r>
                        <a:rPr lang="en-US" dirty="0" err="1"/>
                        <a:t>testing$class</a:t>
                      </a:r>
                      <a:r>
                        <a:rPr lang="en-US" dirty="0"/>
                        <a:t>)</a:t>
                      </a:r>
                    </a:p>
                    <a:p>
                      <a:endParaRPr lang="en-US" dirty="0"/>
                    </a:p>
                    <a:p>
                      <a:r>
                        <a:rPr lang="en-US" dirty="0"/>
                        <a:t>#Confusion matrix of logistic </a:t>
                      </a:r>
                    </a:p>
                    <a:p>
                      <a:r>
                        <a:rPr lang="en-US" dirty="0" err="1"/>
                        <a:t>confusionMatrix</a:t>
                      </a:r>
                      <a:r>
                        <a:rPr lang="en-US" dirty="0"/>
                        <a:t>(data = predict(</a:t>
                      </a:r>
                      <a:r>
                        <a:rPr lang="en-US" dirty="0" err="1"/>
                        <a:t>glmFit</a:t>
                      </a:r>
                      <a:r>
                        <a:rPr lang="en-US" dirty="0"/>
                        <a:t>, testing), reference = </a:t>
                      </a:r>
                      <a:r>
                        <a:rPr lang="en-US" dirty="0" err="1"/>
                        <a:t>testing$class</a:t>
                      </a:r>
                      <a:r>
                        <a:rPr lang="en-US" dirty="0"/>
                        <a:t>)</a:t>
                      </a:r>
                    </a:p>
                  </a:txBody>
                  <a:tcPr/>
                </a:tc>
                <a:extLst>
                  <a:ext uri="{0D108BD9-81ED-4DB2-BD59-A6C34878D82A}">
                    <a16:rowId xmlns:a16="http://schemas.microsoft.com/office/drawing/2014/main" val="1055272911"/>
                  </a:ext>
                </a:extLst>
              </a:tr>
            </a:tbl>
          </a:graphicData>
        </a:graphic>
      </p:graphicFrame>
    </p:spTree>
    <p:extLst>
      <p:ext uri="{BB962C8B-B14F-4D97-AF65-F5344CB8AC3E}">
        <p14:creationId xmlns:p14="http://schemas.microsoft.com/office/powerpoint/2010/main" val="21082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Confusion Matrix of </a:t>
            </a:r>
            <a:r>
              <a:rPr lang="en-US" dirty="0" err="1"/>
              <a:t>qdaFit</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15</a:t>
            </a:fld>
            <a:endParaRPr lang="en-US" dirty="0"/>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0" y="1539377"/>
            <a:ext cx="7524750" cy="4152900"/>
          </a:xfrm>
          <a:prstGeom prst="rect">
            <a:avLst/>
          </a:prstGeom>
        </p:spPr>
      </p:pic>
      <p:sp>
        <p:nvSpPr>
          <p:cNvPr id="7" name="Oval 6"/>
          <p:cNvSpPr/>
          <p:nvPr/>
        </p:nvSpPr>
        <p:spPr>
          <a:xfrm>
            <a:off x="-72332" y="1878038"/>
            <a:ext cx="2066192" cy="905608"/>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70040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Confusion matrix of random forest</a:t>
            </a:r>
          </a:p>
        </p:txBody>
      </p:sp>
      <p:sp>
        <p:nvSpPr>
          <p:cNvPr id="9" name="Slide Number Placeholder 8"/>
          <p:cNvSpPr>
            <a:spLocks noGrp="1"/>
          </p:cNvSpPr>
          <p:nvPr>
            <p:ph type="sldNum" sz="quarter" idx="12"/>
          </p:nvPr>
        </p:nvSpPr>
        <p:spPr/>
        <p:txBody>
          <a:bodyPr/>
          <a:lstStyle/>
          <a:p>
            <a:fld id="{E4FFCA10-EE3F-AF4E-9EA4-E5CA2D91A1E4}" type="slidenum">
              <a:rPr lang="en-US" smtClean="0"/>
              <a:t>16</a:t>
            </a:fld>
            <a:endParaRPr lang="en-US" dirty="0"/>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0" y="1539377"/>
            <a:ext cx="6134100" cy="4181475"/>
          </a:xfrm>
          <a:prstGeom prst="rect">
            <a:avLst/>
          </a:prstGeom>
        </p:spPr>
      </p:pic>
      <p:sp>
        <p:nvSpPr>
          <p:cNvPr id="7" name="Oval 6"/>
          <p:cNvSpPr/>
          <p:nvPr/>
        </p:nvSpPr>
        <p:spPr>
          <a:xfrm>
            <a:off x="-99764" y="1923758"/>
            <a:ext cx="2066192" cy="905608"/>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97132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Confusion matrix of logistic </a:t>
            </a:r>
          </a:p>
        </p:txBody>
      </p:sp>
      <p:sp>
        <p:nvSpPr>
          <p:cNvPr id="9" name="Slide Number Placeholder 8"/>
          <p:cNvSpPr>
            <a:spLocks noGrp="1"/>
          </p:cNvSpPr>
          <p:nvPr>
            <p:ph type="sldNum" sz="quarter" idx="12"/>
          </p:nvPr>
        </p:nvSpPr>
        <p:spPr/>
        <p:txBody>
          <a:bodyPr/>
          <a:lstStyle/>
          <a:p>
            <a:fld id="{E4FFCA10-EE3F-AF4E-9EA4-E5CA2D91A1E4}" type="slidenum">
              <a:rPr lang="en-US" smtClean="0"/>
              <a:t>17</a:t>
            </a:fld>
            <a:endParaRPr lang="en-US" dirty="0"/>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0" y="1539377"/>
            <a:ext cx="6991350" cy="4162425"/>
          </a:xfrm>
          <a:prstGeom prst="rect">
            <a:avLst/>
          </a:prstGeom>
        </p:spPr>
      </p:pic>
      <p:sp>
        <p:nvSpPr>
          <p:cNvPr id="7" name="Oval 6"/>
          <p:cNvSpPr/>
          <p:nvPr/>
        </p:nvSpPr>
        <p:spPr>
          <a:xfrm>
            <a:off x="-127196" y="1887182"/>
            <a:ext cx="2066192" cy="905608"/>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1369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curves </a:t>
            </a:r>
          </a:p>
        </p:txBody>
      </p:sp>
      <p:sp>
        <p:nvSpPr>
          <p:cNvPr id="9" name="Slide Number Placeholder 8"/>
          <p:cNvSpPr>
            <a:spLocks noGrp="1"/>
          </p:cNvSpPr>
          <p:nvPr>
            <p:ph type="sldNum" sz="quarter" idx="12"/>
          </p:nvPr>
        </p:nvSpPr>
        <p:spPr/>
        <p:txBody>
          <a:bodyPr/>
          <a:lstStyle/>
          <a:p>
            <a:fld id="{E4FFCA10-EE3F-AF4E-9EA4-E5CA2D91A1E4}" type="slidenum">
              <a:rPr lang="en-US" smtClean="0"/>
              <a:t>18</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974796352"/>
              </p:ext>
            </p:extLst>
          </p:nvPr>
        </p:nvGraphicFramePr>
        <p:xfrm>
          <a:off x="215613" y="1238886"/>
          <a:ext cx="8229600" cy="475488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473742421"/>
                    </a:ext>
                  </a:extLst>
                </a:gridCol>
              </a:tblGrid>
              <a:tr h="0">
                <a:tc>
                  <a:txBody>
                    <a:bodyPr/>
                    <a:lstStyle/>
                    <a:p>
                      <a:r>
                        <a:rPr lang="en-US" dirty="0"/>
                        <a:t>### ROC curves:</a:t>
                      </a:r>
                    </a:p>
                    <a:p>
                      <a:r>
                        <a:rPr lang="en-US" dirty="0"/>
                        <a:t>### Like </a:t>
                      </a:r>
                      <a:r>
                        <a:rPr lang="en-US" dirty="0" err="1"/>
                        <a:t>glm</a:t>
                      </a:r>
                      <a:r>
                        <a:rPr lang="en-US" dirty="0"/>
                        <a:t>(), roc() treats the last level of the factor as the event</a:t>
                      </a:r>
                    </a:p>
                    <a:p>
                      <a:r>
                        <a:rPr lang="en-US" dirty="0"/>
                        <a:t>### of interest so we use relevel() to change the observed class data</a:t>
                      </a:r>
                    </a:p>
                    <a:p>
                      <a:endParaRPr lang="en-US" dirty="0"/>
                    </a:p>
                    <a:p>
                      <a:r>
                        <a:rPr lang="en-US" dirty="0"/>
                        <a:t>library(</a:t>
                      </a:r>
                      <a:r>
                        <a:rPr lang="en-US" dirty="0" err="1"/>
                        <a:t>pROC</a:t>
                      </a:r>
                      <a:r>
                        <a:rPr lang="en-US" dirty="0"/>
                        <a:t>)</a:t>
                      </a:r>
                    </a:p>
                    <a:p>
                      <a:r>
                        <a:rPr lang="en-US" dirty="0"/>
                        <a:t>#ROC for QDA</a:t>
                      </a:r>
                    </a:p>
                    <a:p>
                      <a:r>
                        <a:rPr lang="en-US" dirty="0" err="1"/>
                        <a:t>qdaROC</a:t>
                      </a:r>
                      <a:r>
                        <a:rPr lang="en-US" dirty="0"/>
                        <a:t> &lt;- roc(</a:t>
                      </a:r>
                      <a:r>
                        <a:rPr lang="en-US" dirty="0" err="1"/>
                        <a:t>testing$class</a:t>
                      </a:r>
                      <a:r>
                        <a:rPr lang="en-US" dirty="0"/>
                        <a:t>, </a:t>
                      </a:r>
                      <a:r>
                        <a:rPr lang="en-US" dirty="0" err="1"/>
                        <a:t>testing$qda</a:t>
                      </a:r>
                      <a:r>
                        <a:rPr lang="en-US" dirty="0"/>
                        <a:t>)</a:t>
                      </a:r>
                    </a:p>
                    <a:p>
                      <a:r>
                        <a:rPr lang="en-US" dirty="0"/>
                        <a:t>plot(</a:t>
                      </a:r>
                      <a:r>
                        <a:rPr lang="en-US" dirty="0" err="1"/>
                        <a:t>qdaROC</a:t>
                      </a:r>
                      <a:r>
                        <a:rPr lang="en-US" dirty="0"/>
                        <a:t>, col=1, </a:t>
                      </a:r>
                      <a:r>
                        <a:rPr lang="en-US" dirty="0" err="1"/>
                        <a:t>lty</a:t>
                      </a:r>
                      <a:r>
                        <a:rPr lang="en-US" dirty="0"/>
                        <a:t>=1)</a:t>
                      </a:r>
                    </a:p>
                    <a:p>
                      <a:endParaRPr lang="en-US" dirty="0"/>
                    </a:p>
                    <a:p>
                      <a:r>
                        <a:rPr lang="en-US" dirty="0"/>
                        <a:t>#ROC for Random forest</a:t>
                      </a:r>
                    </a:p>
                    <a:p>
                      <a:r>
                        <a:rPr lang="en-US" dirty="0" err="1"/>
                        <a:t>rfROC</a:t>
                      </a:r>
                      <a:r>
                        <a:rPr lang="en-US" dirty="0"/>
                        <a:t> &lt;- roc(</a:t>
                      </a:r>
                      <a:r>
                        <a:rPr lang="en-US" dirty="0" err="1"/>
                        <a:t>testing$class,testing$rf</a:t>
                      </a:r>
                      <a:r>
                        <a:rPr lang="en-US" dirty="0"/>
                        <a:t>)</a:t>
                      </a:r>
                    </a:p>
                    <a:p>
                      <a:r>
                        <a:rPr lang="en-US" dirty="0"/>
                        <a:t>lines(</a:t>
                      </a:r>
                      <a:r>
                        <a:rPr lang="en-US" dirty="0" err="1"/>
                        <a:t>rfROC</a:t>
                      </a:r>
                      <a:r>
                        <a:rPr lang="en-US" dirty="0"/>
                        <a:t>, col=2, </a:t>
                      </a:r>
                      <a:r>
                        <a:rPr lang="en-US" dirty="0" err="1"/>
                        <a:t>lty</a:t>
                      </a:r>
                      <a:r>
                        <a:rPr lang="en-US" dirty="0"/>
                        <a:t>=2)</a:t>
                      </a:r>
                    </a:p>
                    <a:p>
                      <a:endParaRPr lang="en-US" dirty="0"/>
                    </a:p>
                    <a:p>
                      <a:r>
                        <a:rPr lang="en-US" dirty="0"/>
                        <a:t>#ROC for GLM</a:t>
                      </a:r>
                    </a:p>
                    <a:p>
                      <a:r>
                        <a:rPr lang="en-US" dirty="0" err="1"/>
                        <a:t>glmROC</a:t>
                      </a:r>
                      <a:r>
                        <a:rPr lang="en-US" dirty="0"/>
                        <a:t> &lt;- roc(</a:t>
                      </a:r>
                      <a:r>
                        <a:rPr lang="en-US" dirty="0" err="1"/>
                        <a:t>testing$class</a:t>
                      </a:r>
                      <a:r>
                        <a:rPr lang="en-US" dirty="0"/>
                        <a:t>, </a:t>
                      </a:r>
                      <a:r>
                        <a:rPr lang="en-US" dirty="0" err="1"/>
                        <a:t>testing$glm</a:t>
                      </a:r>
                      <a:r>
                        <a:rPr lang="en-US" dirty="0"/>
                        <a:t>)</a:t>
                      </a:r>
                    </a:p>
                    <a:p>
                      <a:r>
                        <a:rPr lang="en-US" dirty="0"/>
                        <a:t>lines(</a:t>
                      </a:r>
                      <a:r>
                        <a:rPr lang="en-US" dirty="0" err="1"/>
                        <a:t>glmROC</a:t>
                      </a:r>
                      <a:r>
                        <a:rPr lang="en-US" dirty="0"/>
                        <a:t>, col=3, </a:t>
                      </a:r>
                      <a:r>
                        <a:rPr lang="en-US" dirty="0" err="1"/>
                        <a:t>lty</a:t>
                      </a:r>
                      <a:r>
                        <a:rPr lang="en-US" dirty="0"/>
                        <a:t>=3)</a:t>
                      </a:r>
                    </a:p>
                    <a:p>
                      <a:r>
                        <a:rPr lang="en-US" dirty="0"/>
                        <a:t>legend('</a:t>
                      </a:r>
                      <a:r>
                        <a:rPr lang="en-US" dirty="0" err="1"/>
                        <a:t>bottomright</a:t>
                      </a:r>
                      <a:r>
                        <a:rPr lang="en-US" dirty="0"/>
                        <a:t>', c('QDA','RF','GLM'), col=1:3, </a:t>
                      </a:r>
                      <a:r>
                        <a:rPr lang="en-US" dirty="0" err="1"/>
                        <a:t>lty</a:t>
                      </a:r>
                      <a:r>
                        <a:rPr lang="en-US" dirty="0"/>
                        <a:t>=1:3,lwd=2)</a:t>
                      </a:r>
                    </a:p>
                  </a:txBody>
                  <a:tcPr/>
                </a:tc>
                <a:extLst>
                  <a:ext uri="{0D108BD9-81ED-4DB2-BD59-A6C34878D82A}">
                    <a16:rowId xmlns:a16="http://schemas.microsoft.com/office/drawing/2014/main" val="1055272911"/>
                  </a:ext>
                </a:extLst>
              </a:tr>
            </a:tbl>
          </a:graphicData>
        </a:graphic>
      </p:graphicFrame>
    </p:spTree>
    <p:extLst>
      <p:ext uri="{BB962C8B-B14F-4D97-AF65-F5344CB8AC3E}">
        <p14:creationId xmlns:p14="http://schemas.microsoft.com/office/powerpoint/2010/main" val="135400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calibration plot </a:t>
            </a:r>
          </a:p>
        </p:txBody>
      </p:sp>
      <p:sp>
        <p:nvSpPr>
          <p:cNvPr id="9" name="Slide Number Placeholder 8"/>
          <p:cNvSpPr>
            <a:spLocks noGrp="1"/>
          </p:cNvSpPr>
          <p:nvPr>
            <p:ph type="sldNum" sz="quarter" idx="12"/>
          </p:nvPr>
        </p:nvSpPr>
        <p:spPr/>
        <p:txBody>
          <a:bodyPr/>
          <a:lstStyle/>
          <a:p>
            <a:fld id="{E4FFCA10-EE3F-AF4E-9EA4-E5CA2D91A1E4}" type="slidenum">
              <a:rPr lang="en-US" smtClean="0"/>
              <a:t>19</a:t>
            </a:fld>
            <a:endParaRPr lang="en-US" dirty="0"/>
          </a:p>
        </p:txBody>
      </p:sp>
      <p:pic>
        <p:nvPicPr>
          <p:cNvPr id="6" name="Picture 5"/>
          <p:cNvPicPr>
            <a:picLocks noChangeAspect="1"/>
          </p:cNvPicPr>
          <p:nvPr/>
        </p:nvPicPr>
        <p:blipFill>
          <a:blip r:embed="rId2"/>
          <a:stretch>
            <a:fillRect/>
          </a:stretch>
        </p:blipFill>
        <p:spPr>
          <a:xfrm>
            <a:off x="2985898" y="1157629"/>
            <a:ext cx="5185526" cy="5170178"/>
          </a:xfrm>
          <a:prstGeom prst="rect">
            <a:avLst/>
          </a:prstGeom>
        </p:spPr>
      </p:pic>
    </p:spTree>
    <p:extLst>
      <p:ext uri="{BB962C8B-B14F-4D97-AF65-F5344CB8AC3E}">
        <p14:creationId xmlns:p14="http://schemas.microsoft.com/office/powerpoint/2010/main" val="213384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normAutofit fontScale="92500" lnSpcReduction="10000"/>
          </a:bodyPr>
          <a:lstStyle/>
          <a:p>
            <a:r>
              <a:rPr lang="en-US" dirty="0"/>
              <a:t>Part I: General Strategies </a:t>
            </a:r>
          </a:p>
          <a:p>
            <a:r>
              <a:rPr lang="en-US" dirty="0"/>
              <a:t>Part II: Regression Models</a:t>
            </a:r>
          </a:p>
          <a:p>
            <a:pPr lvl="1"/>
            <a:r>
              <a:rPr lang="en-US" dirty="0"/>
              <a:t>Chapter 5: Measuring Performance in </a:t>
            </a:r>
            <a:r>
              <a:rPr lang="en-US" dirty="0">
                <a:solidFill>
                  <a:srgbClr val="00B0F0"/>
                </a:solidFill>
              </a:rPr>
              <a:t>Regression Models</a:t>
            </a:r>
          </a:p>
          <a:p>
            <a:pPr lvl="1"/>
            <a:r>
              <a:rPr lang="en-US" dirty="0"/>
              <a:t>Chapter 6: Linear Regression and Its Cousins</a:t>
            </a:r>
          </a:p>
          <a:p>
            <a:pPr lvl="1"/>
            <a:r>
              <a:rPr lang="en-US" dirty="0"/>
              <a:t>Chapter 7: Nonlinear Regression Models</a:t>
            </a:r>
          </a:p>
          <a:p>
            <a:pPr lvl="1"/>
            <a:r>
              <a:rPr lang="en-US" dirty="0"/>
              <a:t>Chapter 8: Regression Trees and Rule-Based Models</a:t>
            </a:r>
          </a:p>
          <a:p>
            <a:r>
              <a:rPr lang="en-US" dirty="0"/>
              <a:t>Part III: Classification Models</a:t>
            </a:r>
          </a:p>
          <a:p>
            <a:pPr lvl="1"/>
            <a:r>
              <a:rPr lang="en-US" dirty="0">
                <a:solidFill>
                  <a:srgbClr val="FF0000"/>
                </a:solidFill>
              </a:rPr>
              <a:t>Chapter 11: Measuring Performance in Classification Models </a:t>
            </a:r>
          </a:p>
          <a:p>
            <a:pPr lvl="1"/>
            <a:r>
              <a:rPr lang="en-US" dirty="0"/>
              <a:t>Chapter 12: Discriminant Analysis and Other Linear Classification Models</a:t>
            </a:r>
          </a:p>
          <a:p>
            <a:pPr lvl="1"/>
            <a:r>
              <a:rPr lang="en-US" dirty="0"/>
              <a:t>Chapter 13: Nonlinear Classification Models</a:t>
            </a:r>
          </a:p>
          <a:p>
            <a:pPr lvl="1"/>
            <a:r>
              <a:rPr lang="en-US" dirty="0"/>
              <a:t>Chapter 14: Classification Trees and Rule-Based Models</a:t>
            </a:r>
          </a:p>
        </p:txBody>
      </p:sp>
      <p:sp>
        <p:nvSpPr>
          <p:cNvPr id="4" name="Slide Number Placeholder 8">
            <a:extLst>
              <a:ext uri="{FF2B5EF4-FFF2-40B4-BE49-F238E27FC236}">
                <a16:creationId xmlns:a16="http://schemas.microsoft.com/office/drawing/2014/main" id="{85770E00-4604-A706-2202-7441C9066259}"/>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a:t>
            </a:fld>
            <a:endParaRPr lang="en-US" dirty="0"/>
          </a:p>
        </p:txBody>
      </p:sp>
    </p:spTree>
    <p:extLst>
      <p:ext uri="{BB962C8B-B14F-4D97-AF65-F5344CB8AC3E}">
        <p14:creationId xmlns:p14="http://schemas.microsoft.com/office/powerpoint/2010/main" val="215662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overview of classification</a:t>
            </a:r>
          </a:p>
        </p:txBody>
      </p:sp>
      <p:sp>
        <p:nvSpPr>
          <p:cNvPr id="9" name="Slide Number Placeholder 8"/>
          <p:cNvSpPr>
            <a:spLocks noGrp="1"/>
          </p:cNvSpPr>
          <p:nvPr>
            <p:ph type="sldNum" sz="quarter" idx="12"/>
          </p:nvPr>
        </p:nvSpPr>
        <p:spPr/>
        <p:txBody>
          <a:bodyPr/>
          <a:lstStyle/>
          <a:p>
            <a:fld id="{E4FFCA10-EE3F-AF4E-9EA4-E5CA2D91A1E4}" type="slidenum">
              <a:rPr lang="en-US" smtClean="0"/>
              <a:t>3</a:t>
            </a:fld>
            <a:endParaRPr lang="en-US" dirty="0"/>
          </a:p>
        </p:txBody>
      </p:sp>
      <p:sp>
        <p:nvSpPr>
          <p:cNvPr id="4" name="Content Placeholder 3"/>
          <p:cNvSpPr>
            <a:spLocks noGrp="1"/>
          </p:cNvSpPr>
          <p:nvPr>
            <p:ph idx="1"/>
          </p:nvPr>
        </p:nvSpPr>
        <p:spPr>
          <a:xfrm>
            <a:off x="0" y="1539377"/>
            <a:ext cx="12192000" cy="4887899"/>
          </a:xfrm>
        </p:spPr>
        <p:txBody>
          <a:bodyPr>
            <a:normAutofit fontScale="92500" lnSpcReduction="10000"/>
          </a:bodyPr>
          <a:lstStyle/>
          <a:p>
            <a:r>
              <a:rPr lang="en-US" dirty="0"/>
              <a:t>Classification problems occur when the response variable is qualitative, which takes values in a discrete set </a:t>
            </a:r>
            <a:r>
              <a:rPr lang="en-US" i="1" dirty="0"/>
              <a:t>C</a:t>
            </a:r>
            <a:r>
              <a:rPr lang="en-US" dirty="0"/>
              <a:t>. For instance, </a:t>
            </a:r>
          </a:p>
          <a:p>
            <a:pPr lvl="1"/>
            <a:r>
              <a:rPr lang="en-US" dirty="0"/>
              <a:t>default </a:t>
            </a:r>
            <a:r>
              <a:rPr lang="el-GR" dirty="0"/>
              <a:t>ϵ</a:t>
            </a:r>
            <a:r>
              <a:rPr lang="en-US" dirty="0"/>
              <a:t> {yes, no}; </a:t>
            </a:r>
          </a:p>
          <a:p>
            <a:pPr lvl="1"/>
            <a:r>
              <a:rPr lang="en-US" dirty="0" err="1"/>
              <a:t>eyecolor</a:t>
            </a:r>
            <a:r>
              <a:rPr lang="en-US" dirty="0"/>
              <a:t> </a:t>
            </a:r>
            <a:r>
              <a:rPr lang="el-GR" dirty="0"/>
              <a:t>ϵ</a:t>
            </a:r>
            <a:r>
              <a:rPr lang="en-US" dirty="0"/>
              <a:t> {brown, blue, green}</a:t>
            </a:r>
          </a:p>
          <a:p>
            <a:r>
              <a:rPr lang="en-US" dirty="0"/>
              <a:t>Given a training data set </a:t>
            </a:r>
            <a:r>
              <a:rPr lang="en-US" i="1" dirty="0"/>
              <a:t>D</a:t>
            </a:r>
            <a:r>
              <a:rPr lang="en-US" i="1" baseline="-25000" dirty="0"/>
              <a:t>training</a:t>
            </a:r>
            <a:r>
              <a:rPr lang="en-US" i="1" dirty="0"/>
              <a:t> = {(x</a:t>
            </a:r>
            <a:r>
              <a:rPr lang="en-US" i="1" baseline="-25000" dirty="0"/>
              <a:t>i</a:t>
            </a:r>
            <a:r>
              <a:rPr lang="en-US" i="1" dirty="0"/>
              <a:t> , </a:t>
            </a:r>
            <a:r>
              <a:rPr lang="en-US" i="1" dirty="0" err="1"/>
              <a:t>y</a:t>
            </a:r>
            <a:r>
              <a:rPr lang="en-US" i="1" baseline="-25000" dirty="0" err="1"/>
              <a:t>i</a:t>
            </a:r>
            <a:r>
              <a:rPr lang="en-US" i="1" dirty="0"/>
              <a:t>)} </a:t>
            </a:r>
            <a:r>
              <a:rPr lang="en-US" dirty="0"/>
              <a:t>for</a:t>
            </a:r>
            <a:r>
              <a:rPr lang="en-US" i="1" dirty="0"/>
              <a:t> </a:t>
            </a:r>
            <a:r>
              <a:rPr lang="en-US" i="1" dirty="0" err="1"/>
              <a:t>i</a:t>
            </a:r>
            <a:r>
              <a:rPr lang="en-US" i="1" dirty="0"/>
              <a:t> = 1,…,n</a:t>
            </a:r>
            <a:r>
              <a:rPr lang="en-US" dirty="0"/>
              <a:t>, we want to build a classifier </a:t>
            </a:r>
            <a:r>
              <a:rPr lang="en-US" i="1" dirty="0"/>
              <a:t>C(x)</a:t>
            </a:r>
            <a:r>
              <a:rPr lang="en-US" dirty="0"/>
              <a:t> that assigns a class label from </a:t>
            </a:r>
            <a:r>
              <a:rPr lang="en-US" i="1" dirty="0"/>
              <a:t>C</a:t>
            </a:r>
            <a:r>
              <a:rPr lang="en-US" dirty="0"/>
              <a:t> to a future unlabeled input vector </a:t>
            </a:r>
            <a:r>
              <a:rPr lang="en-US" i="1" dirty="0"/>
              <a:t>x</a:t>
            </a:r>
            <a:r>
              <a:rPr lang="en-US" dirty="0"/>
              <a:t>.</a:t>
            </a:r>
          </a:p>
          <a:p>
            <a:pPr lvl="1"/>
            <a:r>
              <a:rPr lang="en-US" dirty="0"/>
              <a:t>The logistic regression</a:t>
            </a:r>
          </a:p>
          <a:p>
            <a:pPr lvl="1"/>
            <a:r>
              <a:rPr lang="en-US" dirty="0"/>
              <a:t>The Bayes classifier</a:t>
            </a:r>
          </a:p>
          <a:p>
            <a:pPr lvl="1"/>
            <a:r>
              <a:rPr lang="en-US" dirty="0"/>
              <a:t>The linear discriminant analysis</a:t>
            </a:r>
          </a:p>
          <a:p>
            <a:pPr lvl="1"/>
            <a:r>
              <a:rPr lang="en-US" dirty="0"/>
              <a:t>K-nearest neighbors</a:t>
            </a:r>
          </a:p>
          <a:p>
            <a:pPr lvl="1"/>
            <a:r>
              <a:rPr lang="en-US" dirty="0" err="1"/>
              <a:t>etc</a:t>
            </a:r>
            <a:endParaRPr lang="en-US" dirty="0"/>
          </a:p>
          <a:p>
            <a:pPr lvl="1"/>
            <a:endParaRPr lang="en-US" dirty="0"/>
          </a:p>
        </p:txBody>
      </p:sp>
    </p:spTree>
    <p:extLst>
      <p:ext uri="{BB962C8B-B14F-4D97-AF65-F5344CB8AC3E}">
        <p14:creationId xmlns:p14="http://schemas.microsoft.com/office/powerpoint/2010/main" val="353296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9AA0-B041-073D-4329-96A9218E1AE4}"/>
              </a:ext>
            </a:extLst>
          </p:cNvPr>
          <p:cNvSpPr>
            <a:spLocks noGrp="1"/>
          </p:cNvSpPr>
          <p:nvPr>
            <p:ph type="title"/>
          </p:nvPr>
        </p:nvSpPr>
        <p:spPr/>
        <p:txBody>
          <a:bodyPr/>
          <a:lstStyle/>
          <a:p>
            <a:r>
              <a:rPr lang="en-US" dirty="0"/>
              <a:t>Confusion matrix </a:t>
            </a:r>
          </a:p>
        </p:txBody>
      </p:sp>
      <p:sp>
        <p:nvSpPr>
          <p:cNvPr id="3" name="Content Placeholder 2">
            <a:extLst>
              <a:ext uri="{FF2B5EF4-FFF2-40B4-BE49-F238E27FC236}">
                <a16:creationId xmlns:a16="http://schemas.microsoft.com/office/drawing/2014/main" id="{EF6D4202-1CF4-482F-FFB3-F052303C4D8A}"/>
              </a:ext>
            </a:extLst>
          </p:cNvPr>
          <p:cNvSpPr>
            <a:spLocks noGrp="1"/>
          </p:cNvSpPr>
          <p:nvPr>
            <p:ph idx="1"/>
          </p:nvPr>
        </p:nvSpPr>
        <p:spPr>
          <a:xfrm>
            <a:off x="0" y="1344168"/>
            <a:ext cx="12192000" cy="5188607"/>
          </a:xfrm>
        </p:spPr>
        <p:txBody>
          <a:bodyPr>
            <a:normAutofit fontScale="92500"/>
          </a:bodyPr>
          <a:lstStyle/>
          <a:p>
            <a:r>
              <a:rPr lang="en-US" dirty="0"/>
              <a:t>The </a:t>
            </a:r>
            <a:r>
              <a:rPr lang="en-US" i="1" dirty="0"/>
              <a:t>confusion matrix</a:t>
            </a:r>
            <a:r>
              <a:rPr lang="en-US" dirty="0"/>
              <a:t> is a common method for describing the performance of a classification model. The confusion matrix for the two-class problem is</a:t>
            </a:r>
          </a:p>
          <a:p>
            <a:endParaRPr lang="en-US" dirty="0"/>
          </a:p>
          <a:p>
            <a:endParaRPr lang="en-US" dirty="0"/>
          </a:p>
          <a:p>
            <a:endParaRPr lang="en-US" dirty="0"/>
          </a:p>
          <a:p>
            <a:endParaRPr lang="en-US" dirty="0"/>
          </a:p>
          <a:p>
            <a:r>
              <a:rPr lang="en-US" dirty="0"/>
              <a:t>The table cells indicate number of the true positives (</a:t>
            </a:r>
            <a:r>
              <a:rPr lang="en-US" i="1" dirty="0"/>
              <a:t>TP</a:t>
            </a:r>
            <a:r>
              <a:rPr lang="en-US" dirty="0"/>
              <a:t>), false positives (</a:t>
            </a:r>
            <a:r>
              <a:rPr lang="en-US" i="1" dirty="0"/>
              <a:t>FP</a:t>
            </a:r>
            <a:r>
              <a:rPr lang="en-US" dirty="0"/>
              <a:t>), true negatives (</a:t>
            </a:r>
            <a:r>
              <a:rPr lang="en-US" i="1" dirty="0"/>
              <a:t>TN</a:t>
            </a:r>
            <a:r>
              <a:rPr lang="en-US" dirty="0"/>
              <a:t>), and false negatives (</a:t>
            </a:r>
            <a:r>
              <a:rPr lang="en-US" i="1" dirty="0"/>
              <a:t>FN</a:t>
            </a:r>
            <a:r>
              <a:rPr lang="en-US" dirty="0"/>
              <a:t>) </a:t>
            </a:r>
          </a:p>
          <a:p>
            <a:r>
              <a:rPr lang="en-US" dirty="0"/>
              <a:t>Diagonal cells denote cases where the classes are </a:t>
            </a:r>
            <a:r>
              <a:rPr lang="en-US" i="1" dirty="0"/>
              <a:t>correctly </a:t>
            </a:r>
            <a:r>
              <a:rPr lang="en-US" dirty="0"/>
              <a:t>predicted while the off-diagonals illustrate the number of errors for each possible case.</a:t>
            </a:r>
          </a:p>
        </p:txBody>
      </p:sp>
      <p:pic>
        <p:nvPicPr>
          <p:cNvPr id="4" name="Picture 3">
            <a:extLst>
              <a:ext uri="{FF2B5EF4-FFF2-40B4-BE49-F238E27FC236}">
                <a16:creationId xmlns:a16="http://schemas.microsoft.com/office/drawing/2014/main" id="{C6C1C2E2-F8ED-E8A9-DD0C-89AB478CC936}"/>
              </a:ext>
            </a:extLst>
          </p:cNvPr>
          <p:cNvPicPr>
            <a:picLocks noChangeAspect="1"/>
          </p:cNvPicPr>
          <p:nvPr/>
        </p:nvPicPr>
        <p:blipFill>
          <a:blip r:embed="rId2"/>
          <a:stretch>
            <a:fillRect/>
          </a:stretch>
        </p:blipFill>
        <p:spPr>
          <a:xfrm>
            <a:off x="3999586" y="2422349"/>
            <a:ext cx="3646066" cy="1848710"/>
          </a:xfrm>
          <a:prstGeom prst="rect">
            <a:avLst/>
          </a:prstGeom>
        </p:spPr>
      </p:pic>
    </p:spTree>
    <p:extLst>
      <p:ext uri="{BB962C8B-B14F-4D97-AF65-F5344CB8AC3E}">
        <p14:creationId xmlns:p14="http://schemas.microsoft.com/office/powerpoint/2010/main" val="287727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Evaluating predicted classes </a:t>
            </a:r>
          </a:p>
        </p:txBody>
      </p:sp>
      <p:sp>
        <p:nvSpPr>
          <p:cNvPr id="9" name="Slide Number Placeholder 8"/>
          <p:cNvSpPr>
            <a:spLocks noGrp="1"/>
          </p:cNvSpPr>
          <p:nvPr>
            <p:ph type="sldNum" sz="quarter" idx="12"/>
          </p:nvPr>
        </p:nvSpPr>
        <p:spPr/>
        <p:txBody>
          <a:bodyPr/>
          <a:lstStyle/>
          <a:p>
            <a:fld id="{E4FFCA10-EE3F-AF4E-9EA4-E5CA2D91A1E4}" type="slidenum">
              <a:rPr lang="en-US" smtClean="0"/>
              <a:t>5</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0" y="1539377"/>
                <a:ext cx="12192000" cy="4887899"/>
              </a:xfrm>
            </p:spPr>
            <p:txBody>
              <a:bodyPr>
                <a:normAutofit fontScale="92500" lnSpcReduction="10000"/>
              </a:bodyPr>
              <a:lstStyle/>
              <a:p>
                <a:r>
                  <a:rPr lang="en-US" dirty="0"/>
                  <a:t>The </a:t>
                </a:r>
                <a:r>
                  <a:rPr lang="en-US" i="1" dirty="0"/>
                  <a:t>Kappa statistic </a:t>
                </a:r>
                <a:r>
                  <a:rPr lang="en-US" dirty="0"/>
                  <a:t>is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Kappa</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1−</m:t>
                          </m:r>
                          <m:r>
                            <a:rPr lang="en-US" b="0" i="1" smtClean="0">
                              <a:latin typeface="Cambria Math" panose="02040503050406030204" pitchFamily="18" charset="0"/>
                            </a:rPr>
                            <m:t>𝐸</m:t>
                          </m:r>
                        </m:den>
                      </m:f>
                    </m:oMath>
                  </m:oMathPara>
                </a14:m>
                <a:endParaRPr lang="en-US" dirty="0"/>
              </a:p>
              <a:p>
                <a:pPr marL="0" indent="0">
                  <a:buNone/>
                </a:pPr>
                <a:r>
                  <a:rPr lang="en-US" dirty="0"/>
                  <a:t>where </a:t>
                </a:r>
                <a:r>
                  <a:rPr lang="en-US" i="1" dirty="0"/>
                  <a:t>O </a:t>
                </a:r>
                <a:r>
                  <a:rPr lang="en-US" dirty="0"/>
                  <a:t>is the observed accuracy and </a:t>
                </a:r>
                <a:r>
                  <a:rPr lang="en-US" i="1" dirty="0"/>
                  <a:t>E </a:t>
                </a:r>
                <a:r>
                  <a:rPr lang="en-US" dirty="0"/>
                  <a:t>is the expected accuracy based on the marginal totals of the confusion matrix.</a:t>
                </a:r>
              </a:p>
              <a:p>
                <a:r>
                  <a:rPr lang="en-US" dirty="0"/>
                  <a:t>The value of Kappa is between </a:t>
                </a:r>
                <a:r>
                  <a:rPr lang="en-US" i="1" dirty="0"/>
                  <a:t>−</a:t>
                </a:r>
                <a:r>
                  <a:rPr lang="en-US" dirty="0"/>
                  <a:t>1 and 1: </a:t>
                </a:r>
              </a:p>
              <a:p>
                <a:pPr lvl="1"/>
                <a:r>
                  <a:rPr lang="en-US" dirty="0"/>
                  <a:t>A Kappa of 0 means there is no difference between the observers and chance alone).</a:t>
                </a:r>
              </a:p>
              <a:p>
                <a:pPr lvl="1"/>
                <a:r>
                  <a:rPr lang="en-US" dirty="0"/>
                  <a:t>Kappa values of 0.4 to 0.75 are considered moderate to good and a kappa of &gt;0.75 represents excellent agreement.</a:t>
                </a:r>
              </a:p>
              <a:p>
                <a:pPr lvl="1"/>
                <a:r>
                  <a:rPr lang="en-US" dirty="0"/>
                  <a:t>A kappa of 1.0 (-1.0) means that there is perfect agreement (disagreement) between all raters.</a:t>
                </a:r>
              </a:p>
              <a:p>
                <a:pPr lvl="1"/>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0" y="1539377"/>
                <a:ext cx="12192000" cy="4887899"/>
              </a:xfrm>
              <a:blipFill>
                <a:blip r:embed="rId2"/>
                <a:stretch>
                  <a:fillRect l="-1150" t="-3246" r="-1450"/>
                </a:stretch>
              </a:blipFill>
            </p:spPr>
            <p:txBody>
              <a:bodyPr/>
              <a:lstStyle/>
              <a:p>
                <a:r>
                  <a:rPr lang="en-US">
                    <a:noFill/>
                  </a:rPr>
                  <a:t> </a:t>
                </a:r>
              </a:p>
            </p:txBody>
          </p:sp>
        </mc:Fallback>
      </mc:AlternateContent>
    </p:spTree>
    <p:extLst>
      <p:ext uri="{BB962C8B-B14F-4D97-AF65-F5344CB8AC3E}">
        <p14:creationId xmlns:p14="http://schemas.microsoft.com/office/powerpoint/2010/main" val="36553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A2F5-46FA-98A2-5219-51CCC1524802}"/>
              </a:ext>
            </a:extLst>
          </p:cNvPr>
          <p:cNvSpPr>
            <a:spLocks noGrp="1"/>
          </p:cNvSpPr>
          <p:nvPr>
            <p:ph type="title"/>
          </p:nvPr>
        </p:nvSpPr>
        <p:spPr/>
        <p:txBody>
          <a:bodyPr/>
          <a:lstStyle/>
          <a:p>
            <a:r>
              <a:rPr lang="en-US" dirty="0"/>
              <a:t>Two-class problems</a:t>
            </a:r>
          </a:p>
        </p:txBody>
      </p:sp>
      <p:sp>
        <p:nvSpPr>
          <p:cNvPr id="3" name="Content Placeholder 2">
            <a:extLst>
              <a:ext uri="{FF2B5EF4-FFF2-40B4-BE49-F238E27FC236}">
                <a16:creationId xmlns:a16="http://schemas.microsoft.com/office/drawing/2014/main" id="{D60CDEF6-6509-C509-5671-3BFC7EA8702F}"/>
              </a:ext>
            </a:extLst>
          </p:cNvPr>
          <p:cNvSpPr>
            <a:spLocks noGrp="1"/>
          </p:cNvSpPr>
          <p:nvPr>
            <p:ph idx="1"/>
          </p:nvPr>
        </p:nvSpPr>
        <p:spPr>
          <a:xfrm>
            <a:off x="0" y="1326629"/>
            <a:ext cx="12192000" cy="5366402"/>
          </a:xfrm>
        </p:spPr>
        <p:txBody>
          <a:bodyPr/>
          <a:lstStyle/>
          <a:p>
            <a:r>
              <a:rPr lang="en-US" dirty="0"/>
              <a:t>The </a:t>
            </a:r>
            <a:r>
              <a:rPr lang="en-US" i="1" dirty="0"/>
              <a:t>sensitivity </a:t>
            </a:r>
            <a:r>
              <a:rPr lang="en-US" dirty="0"/>
              <a:t>of the model (i.e., the </a:t>
            </a:r>
            <a:r>
              <a:rPr lang="en-US" i="1" dirty="0"/>
              <a:t>true positive rate) </a:t>
            </a:r>
            <a:r>
              <a:rPr lang="en-US" dirty="0"/>
              <a:t>is the rate that the event of interest is predicted correctly for all samples having the event, or </a:t>
            </a:r>
          </a:p>
          <a:p>
            <a:pPr marL="0" indent="0">
              <a:buNone/>
            </a:pPr>
            <a:endParaRPr lang="en-US" sz="3000" dirty="0"/>
          </a:p>
          <a:p>
            <a:pPr marL="0" indent="0">
              <a:buNone/>
            </a:pPr>
            <a:endParaRPr lang="en-US" sz="3000" dirty="0"/>
          </a:p>
          <a:p>
            <a:r>
              <a:rPr lang="en-US" dirty="0"/>
              <a:t>The </a:t>
            </a:r>
            <a:r>
              <a:rPr lang="en-US" i="1" dirty="0"/>
              <a:t>specificity (</a:t>
            </a:r>
            <a:r>
              <a:rPr lang="en-US" i="1" dirty="0" err="1"/>
              <a:t>i.e</a:t>
            </a:r>
            <a:r>
              <a:rPr lang="en-US" i="1" dirty="0"/>
              <a:t>, 1 - the false-positive rate) </a:t>
            </a:r>
            <a:r>
              <a:rPr lang="en-US" dirty="0"/>
              <a:t>is defined as the rate that nonevent samples are predicted as nonevents, or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5E3F62F4-2999-3257-90DE-702AC44F4B1A}"/>
              </a:ext>
            </a:extLst>
          </p:cNvPr>
          <p:cNvPicPr>
            <a:picLocks noChangeAspect="1"/>
          </p:cNvPicPr>
          <p:nvPr/>
        </p:nvPicPr>
        <p:blipFill>
          <a:blip r:embed="rId2"/>
          <a:stretch>
            <a:fillRect/>
          </a:stretch>
        </p:blipFill>
        <p:spPr>
          <a:xfrm>
            <a:off x="543921" y="2838436"/>
            <a:ext cx="8834611" cy="795591"/>
          </a:xfrm>
          <a:prstGeom prst="rect">
            <a:avLst/>
          </a:prstGeom>
        </p:spPr>
      </p:pic>
      <p:pic>
        <p:nvPicPr>
          <p:cNvPr id="5" name="Picture 4">
            <a:extLst>
              <a:ext uri="{FF2B5EF4-FFF2-40B4-BE49-F238E27FC236}">
                <a16:creationId xmlns:a16="http://schemas.microsoft.com/office/drawing/2014/main" id="{7C81E100-690D-1871-87BA-3A4C494ECFC5}"/>
              </a:ext>
            </a:extLst>
          </p:cNvPr>
          <p:cNvPicPr>
            <a:picLocks noChangeAspect="1"/>
          </p:cNvPicPr>
          <p:nvPr/>
        </p:nvPicPr>
        <p:blipFill>
          <a:blip r:embed="rId3"/>
          <a:stretch>
            <a:fillRect/>
          </a:stretch>
        </p:blipFill>
        <p:spPr>
          <a:xfrm>
            <a:off x="543921" y="5049179"/>
            <a:ext cx="8395810" cy="964383"/>
          </a:xfrm>
          <a:prstGeom prst="rect">
            <a:avLst/>
          </a:prstGeom>
        </p:spPr>
      </p:pic>
    </p:spTree>
    <p:extLst>
      <p:ext uri="{BB962C8B-B14F-4D97-AF65-F5344CB8AC3E}">
        <p14:creationId xmlns:p14="http://schemas.microsoft.com/office/powerpoint/2010/main" val="299403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Two-class problems</a:t>
            </a:r>
          </a:p>
        </p:txBody>
      </p:sp>
      <p:sp>
        <p:nvSpPr>
          <p:cNvPr id="9" name="Slide Number Placeholder 8"/>
          <p:cNvSpPr>
            <a:spLocks noGrp="1"/>
          </p:cNvSpPr>
          <p:nvPr>
            <p:ph type="sldNum" sz="quarter" idx="12"/>
          </p:nvPr>
        </p:nvSpPr>
        <p:spPr/>
        <p:txBody>
          <a:bodyPr/>
          <a:lstStyle/>
          <a:p>
            <a:fld id="{E4FFCA10-EE3F-AF4E-9EA4-E5CA2D91A1E4}" type="slidenum">
              <a:rPr lang="en-US" smtClean="0"/>
              <a:t>7</a:t>
            </a:fld>
            <a:endParaRPr lang="en-US" dirty="0"/>
          </a:p>
        </p:txBody>
      </p:sp>
      <p:sp>
        <p:nvSpPr>
          <p:cNvPr id="4" name="Content Placeholder 3"/>
          <p:cNvSpPr>
            <a:spLocks noGrp="1"/>
          </p:cNvSpPr>
          <p:nvPr>
            <p:ph idx="1"/>
          </p:nvPr>
        </p:nvSpPr>
        <p:spPr>
          <a:xfrm>
            <a:off x="0" y="1539377"/>
            <a:ext cx="12192000" cy="4965118"/>
          </a:xfrm>
        </p:spPr>
        <p:txBody>
          <a:bodyPr>
            <a:normAutofit/>
          </a:bodyPr>
          <a:lstStyle/>
          <a:p>
            <a:r>
              <a:rPr lang="en-US" dirty="0"/>
              <a:t>There is typically a trade-off to be made between the sensitivity and specificity.</a:t>
            </a:r>
          </a:p>
          <a:p>
            <a:r>
              <a:rPr lang="en-US" dirty="0"/>
              <a:t>Increasing the sensitivity of a model is likely to incur a loss of specificity, since more samples are being predicted as events.</a:t>
            </a:r>
          </a:p>
          <a:p>
            <a:r>
              <a:rPr lang="en-US" dirty="0"/>
              <a:t>Potential trade-offs between sensitivity and specificity may be appropriate when there are different penalties associated with each type of error.</a:t>
            </a:r>
          </a:p>
          <a:p>
            <a:pPr lvl="1"/>
            <a:r>
              <a:rPr lang="en-US" dirty="0"/>
              <a:t>In spam filtering, there is usually a focus on specificity; most people are willing to accept seeing some spam if emails from family members or coworkers are not deleted.</a:t>
            </a:r>
          </a:p>
        </p:txBody>
      </p:sp>
    </p:spTree>
    <p:extLst>
      <p:ext uri="{BB962C8B-B14F-4D97-AF65-F5344CB8AC3E}">
        <p14:creationId xmlns:p14="http://schemas.microsoft.com/office/powerpoint/2010/main" val="135829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receiver operating characteristic (ROC)</a:t>
            </a:r>
          </a:p>
        </p:txBody>
      </p:sp>
      <p:sp>
        <p:nvSpPr>
          <p:cNvPr id="9" name="Slide Number Placeholder 8"/>
          <p:cNvSpPr>
            <a:spLocks noGrp="1"/>
          </p:cNvSpPr>
          <p:nvPr>
            <p:ph type="sldNum" sz="quarter" idx="12"/>
          </p:nvPr>
        </p:nvSpPr>
        <p:spPr/>
        <p:txBody>
          <a:bodyPr/>
          <a:lstStyle/>
          <a:p>
            <a:fld id="{E4FFCA10-EE3F-AF4E-9EA4-E5CA2D91A1E4}" type="slidenum">
              <a:rPr lang="en-US" smtClean="0"/>
              <a:t>8</a:t>
            </a:fld>
            <a:endParaRPr lang="en-US" dirty="0"/>
          </a:p>
        </p:txBody>
      </p:sp>
      <p:sp>
        <p:nvSpPr>
          <p:cNvPr id="4" name="Content Placeholder 3"/>
          <p:cNvSpPr>
            <a:spLocks noGrp="1"/>
          </p:cNvSpPr>
          <p:nvPr>
            <p:ph idx="1"/>
          </p:nvPr>
        </p:nvSpPr>
        <p:spPr>
          <a:xfrm>
            <a:off x="0" y="1539377"/>
            <a:ext cx="12192000" cy="4887899"/>
          </a:xfrm>
        </p:spPr>
        <p:txBody>
          <a:bodyPr/>
          <a:lstStyle/>
          <a:p>
            <a:r>
              <a:rPr lang="en-US" dirty="0"/>
              <a:t>The ROC is one technique for evaluating the trade-off between the sensitivity and specificity.</a:t>
            </a:r>
          </a:p>
          <a:p>
            <a:r>
              <a:rPr lang="en-US" dirty="0"/>
              <a:t>The ROC curve can be used for determining alternate cutoffs for class probabilities.</a:t>
            </a:r>
          </a:p>
        </p:txBody>
      </p:sp>
    </p:spTree>
    <p:extLst>
      <p:ext uri="{BB962C8B-B14F-4D97-AF65-F5344CB8AC3E}">
        <p14:creationId xmlns:p14="http://schemas.microsoft.com/office/powerpoint/2010/main" val="58096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40383" y="1600107"/>
            <a:ext cx="4103398" cy="3846013"/>
          </a:xfrm>
          <a:prstGeom prst="rect">
            <a:avLst/>
          </a:prstGeom>
        </p:spPr>
      </p:pic>
      <p:sp>
        <p:nvSpPr>
          <p:cNvPr id="2" name="Title 1"/>
          <p:cNvSpPr>
            <a:spLocks noGrp="1"/>
          </p:cNvSpPr>
          <p:nvPr>
            <p:ph type="title"/>
          </p:nvPr>
        </p:nvSpPr>
        <p:spPr>
          <a:xfrm>
            <a:off x="0" y="846749"/>
            <a:ext cx="12192000" cy="753358"/>
          </a:xfrm>
        </p:spPr>
        <p:txBody>
          <a:bodyPr>
            <a:normAutofit fontScale="90000"/>
          </a:bodyPr>
          <a:lstStyle/>
          <a:p>
            <a:r>
              <a:rPr lang="en-US" dirty="0"/>
              <a:t>The ROC curve for the logistic regression model results for the credit model</a:t>
            </a:r>
          </a:p>
        </p:txBody>
      </p:sp>
      <p:sp>
        <p:nvSpPr>
          <p:cNvPr id="9" name="Slide Number Placeholder 8"/>
          <p:cNvSpPr>
            <a:spLocks noGrp="1"/>
          </p:cNvSpPr>
          <p:nvPr>
            <p:ph type="sldNum" sz="quarter" idx="12"/>
          </p:nvPr>
        </p:nvSpPr>
        <p:spPr/>
        <p:txBody>
          <a:bodyPr/>
          <a:lstStyle/>
          <a:p>
            <a:fld id="{E4FFCA10-EE3F-AF4E-9EA4-E5CA2D91A1E4}" type="slidenum">
              <a:rPr lang="en-US" smtClean="0"/>
              <a:t>9</a:t>
            </a:fld>
            <a:endParaRPr lang="en-US" dirty="0"/>
          </a:p>
        </p:txBody>
      </p:sp>
      <p:sp>
        <p:nvSpPr>
          <p:cNvPr id="4" name="Content Placeholder 3"/>
          <p:cNvSpPr>
            <a:spLocks noGrp="1"/>
          </p:cNvSpPr>
          <p:nvPr>
            <p:ph idx="1"/>
          </p:nvPr>
        </p:nvSpPr>
        <p:spPr>
          <a:xfrm>
            <a:off x="93306" y="5445468"/>
            <a:ext cx="11793894" cy="981808"/>
          </a:xfrm>
        </p:spPr>
        <p:txBody>
          <a:bodyPr/>
          <a:lstStyle/>
          <a:p>
            <a:r>
              <a:rPr lang="en-US" dirty="0"/>
              <a:t>Can we improve the sensitivity by lowering the threshold</a:t>
            </a:r>
            <a:r>
              <a:rPr lang="en-US" sz="800" dirty="0"/>
              <a:t>5 </a:t>
            </a:r>
            <a:r>
              <a:rPr lang="en-US" dirty="0"/>
              <a:t>to capture more true positives (TP)?</a:t>
            </a:r>
          </a:p>
        </p:txBody>
      </p:sp>
    </p:spTree>
    <p:extLst>
      <p:ext uri="{BB962C8B-B14F-4D97-AF65-F5344CB8AC3E}">
        <p14:creationId xmlns:p14="http://schemas.microsoft.com/office/powerpoint/2010/main" val="1317422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16366C5ECADB4485298904C3B06167" ma:contentTypeVersion="14" ma:contentTypeDescription="Create a new document." ma:contentTypeScope="" ma:versionID="df12866ad10827026b4732572d7cf070">
  <xsd:schema xmlns:xsd="http://www.w3.org/2001/XMLSchema" xmlns:xs="http://www.w3.org/2001/XMLSchema" xmlns:p="http://schemas.microsoft.com/office/2006/metadata/properties" xmlns:ns3="cdcbbc24-cc3f-469f-b800-4c6b93d22b18" xmlns:ns4="da3d687a-66d5-413f-9f22-8fc148be0d2a" targetNamespace="http://schemas.microsoft.com/office/2006/metadata/properties" ma:root="true" ma:fieldsID="aa2075b3b57e31f202ba22185f5c2e53" ns3:_="" ns4:_="">
    <xsd:import namespace="cdcbbc24-cc3f-469f-b800-4c6b93d22b18"/>
    <xsd:import namespace="da3d687a-66d5-413f-9f22-8fc148be0d2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cbbc24-cc3f-469f-b800-4c6b93d22b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3d687a-66d5-413f-9f22-8fc148be0d2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11F64F-BD5E-46B6-8EDC-CE4655EEC7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cbbc24-cc3f-469f-b800-4c6b93d22b18"/>
    <ds:schemaRef ds:uri="da3d687a-66d5-413f-9f22-8fc148be0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F06D16-F9E3-404F-9792-5315496D8960}">
  <ds:schemaRefs>
    <ds:schemaRef ds:uri="http://schemas.microsoft.com/office/2006/documentManagement/types"/>
    <ds:schemaRef ds:uri="http://schemas.openxmlformats.org/package/2006/metadata/core-properties"/>
    <ds:schemaRef ds:uri="http://purl.org/dc/terms/"/>
    <ds:schemaRef ds:uri="http://purl.org/dc/elements/1.1/"/>
    <ds:schemaRef ds:uri="da3d687a-66d5-413f-9f22-8fc148be0d2a"/>
    <ds:schemaRef ds:uri="cdcbbc24-cc3f-469f-b800-4c6b93d22b18"/>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DFFE8CC-EB24-426D-BC1E-655E652A52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19213</TotalTime>
  <Words>1166</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Predictive Modeling </vt:lpstr>
      <vt:lpstr>Overview</vt:lpstr>
      <vt:lpstr>An overview of classification</vt:lpstr>
      <vt:lpstr>Confusion matrix </vt:lpstr>
      <vt:lpstr>Evaluating predicted classes </vt:lpstr>
      <vt:lpstr>Two-class problems</vt:lpstr>
      <vt:lpstr>Two-class problems</vt:lpstr>
      <vt:lpstr>The receiver operating characteristic (ROC)</vt:lpstr>
      <vt:lpstr>The ROC curve for the logistic regression model results for the credit model</vt:lpstr>
      <vt:lpstr>Remarks of the ROC curve </vt:lpstr>
      <vt:lpstr>Example </vt:lpstr>
      <vt:lpstr>Example </vt:lpstr>
      <vt:lpstr>Example </vt:lpstr>
      <vt:lpstr>Example </vt:lpstr>
      <vt:lpstr>Confusion Matrix of qdaFit</vt:lpstr>
      <vt:lpstr>Confusion matrix of random forest</vt:lpstr>
      <vt:lpstr>Confusion matrix of logistic </vt:lpstr>
      <vt:lpstr>ROC curves </vt:lpstr>
      <vt:lpstr>The calibration plot </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dc:creator>
  <cp:lastModifiedBy>min wang</cp:lastModifiedBy>
  <cp:revision>315</cp:revision>
  <dcterms:created xsi:type="dcterms:W3CDTF">2018-12-23T22:17:12Z</dcterms:created>
  <dcterms:modified xsi:type="dcterms:W3CDTF">2022-07-15T04:06:37Z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0x010100B816366C5ECADB4485298904C3B06167</vt:lpwstr>
  </property>
</Properties>
</file>