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7"/>
  </p:notesMasterIdLst>
  <p:sldIdLst>
    <p:sldId id="261" r:id="rId5"/>
    <p:sldId id="388" r:id="rId6"/>
    <p:sldId id="645" r:id="rId7"/>
    <p:sldId id="644" r:id="rId8"/>
    <p:sldId id="400" r:id="rId9"/>
    <p:sldId id="646" r:id="rId10"/>
    <p:sldId id="647" r:id="rId11"/>
    <p:sldId id="648" r:id="rId12"/>
    <p:sldId id="649" r:id="rId13"/>
    <p:sldId id="650" r:id="rId14"/>
    <p:sldId id="559" r:id="rId15"/>
    <p:sldId id="665" r:id="rId16"/>
    <p:sldId id="651" r:id="rId17"/>
    <p:sldId id="666" r:id="rId18"/>
    <p:sldId id="654" r:id="rId19"/>
    <p:sldId id="655" r:id="rId20"/>
    <p:sldId id="660" r:id="rId21"/>
    <p:sldId id="661" r:id="rId22"/>
    <p:sldId id="533" r:id="rId23"/>
    <p:sldId id="542" r:id="rId24"/>
    <p:sldId id="596" r:id="rId25"/>
    <p:sldId id="535" r:id="rId26"/>
    <p:sldId id="597" r:id="rId27"/>
    <p:sldId id="672" r:id="rId28"/>
    <p:sldId id="673" r:id="rId29"/>
    <p:sldId id="534" r:id="rId30"/>
    <p:sldId id="675" r:id="rId31"/>
    <p:sldId id="607" r:id="rId32"/>
    <p:sldId id="674" r:id="rId33"/>
    <p:sldId id="664" r:id="rId34"/>
    <p:sldId id="608" r:id="rId35"/>
    <p:sldId id="609" r:id="rId36"/>
    <p:sldId id="667" r:id="rId37"/>
    <p:sldId id="676" r:id="rId38"/>
    <p:sldId id="611" r:id="rId39"/>
    <p:sldId id="668" r:id="rId40"/>
    <p:sldId id="677" r:id="rId41"/>
    <p:sldId id="613" r:id="rId42"/>
    <p:sldId id="614" r:id="rId43"/>
    <p:sldId id="679" r:id="rId44"/>
    <p:sldId id="669" r:id="rId45"/>
    <p:sldId id="621" r:id="rId46"/>
    <p:sldId id="663" r:id="rId47"/>
    <p:sldId id="678" r:id="rId48"/>
    <p:sldId id="670" r:id="rId49"/>
    <p:sldId id="623" r:id="rId50"/>
    <p:sldId id="624" r:id="rId51"/>
    <p:sldId id="627" r:id="rId52"/>
    <p:sldId id="628" r:id="rId53"/>
    <p:sldId id="671" r:id="rId54"/>
    <p:sldId id="629" r:id="rId55"/>
    <p:sldId id="630" r:id="rId56"/>
    <p:sldId id="631" r:id="rId57"/>
    <p:sldId id="632" r:id="rId58"/>
    <p:sldId id="681" r:id="rId59"/>
    <p:sldId id="680" r:id="rId60"/>
    <p:sldId id="682" r:id="rId61"/>
    <p:sldId id="683" r:id="rId62"/>
    <p:sldId id="684" r:id="rId63"/>
    <p:sldId id="685" r:id="rId64"/>
    <p:sldId id="686" r:id="rId65"/>
    <p:sldId id="687" r:id="rId66"/>
  </p:sldIdLst>
  <p:sldSz cx="12192000" cy="6858000"/>
  <p:notesSz cx="7315200" cy="96012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1" autoAdjust="0"/>
  </p:normalViewPr>
  <p:slideViewPr>
    <p:cSldViewPr snapToGrid="0">
      <p:cViewPr varScale="1">
        <p:scale>
          <a:sx n="111" d="100"/>
          <a:sy n="111" d="100"/>
        </p:scale>
        <p:origin x="594"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zh-CN" alt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60AEDE55-497F-49C0-9011-4442D8F68023}" type="datetimeFigureOut">
              <a:rPr lang="zh-CN" altLang="en-US" smtClean="0"/>
              <a:t>2022/7/14</a:t>
            </a:fld>
            <a:endParaRPr lang="zh-CN" alt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zh-CN" alt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zh-CN" alt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49AB9F45-B757-4416-B431-2805100E37BA}" type="slidenum">
              <a:rPr lang="zh-CN" altLang="en-US" smtClean="0"/>
              <a:t>‹#›</a:t>
            </a:fld>
            <a:endParaRPr lang="zh-CN" altLang="en-US"/>
          </a:p>
        </p:txBody>
      </p:sp>
    </p:spTree>
    <p:extLst>
      <p:ext uri="{BB962C8B-B14F-4D97-AF65-F5344CB8AC3E}">
        <p14:creationId xmlns:p14="http://schemas.microsoft.com/office/powerpoint/2010/main" val="2085874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PP-template.png"/>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b="1">
                <a:solidFill>
                  <a:schemeClr val="accent5">
                    <a:lumMod val="50000"/>
                  </a:schemeClr>
                </a:solidFill>
              </a:defRPr>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zh-CN" altLang="en-US" dirty="0"/>
          </a:p>
        </p:txBody>
      </p:sp>
      <p:sp>
        <p:nvSpPr>
          <p:cNvPr id="4" name="Date Placeholder 3"/>
          <p:cNvSpPr>
            <a:spLocks noGrp="1"/>
          </p:cNvSpPr>
          <p:nvPr>
            <p:ph type="dt" sz="half" idx="10"/>
          </p:nvPr>
        </p:nvSpPr>
        <p:spPr/>
        <p:txBody>
          <a:bodyPr/>
          <a:lstStyle/>
          <a:p>
            <a:fld id="{2A855D89-7315-4131-8F08-3F2562257FCB}" type="datetimeFigureOut">
              <a:rPr lang="zh-CN" altLang="en-US" smtClean="0"/>
              <a:t>2022/7/14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4025095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2A855D89-7315-4131-8F08-3F2562257FCB}" type="datetimeFigureOut">
              <a:rPr lang="zh-CN" altLang="en-US" smtClean="0"/>
              <a:t>2022/7/14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593846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2A855D89-7315-4131-8F08-3F2562257FCB}" type="datetimeFigureOut">
              <a:rPr lang="zh-CN" altLang="en-US" smtClean="0"/>
              <a:t>2022/7/14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684009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PP-template.png"/>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0" y="669926"/>
            <a:ext cx="12192000" cy="753358"/>
          </a:xfrm>
        </p:spPr>
        <p:txBody>
          <a:bodyPr/>
          <a:lstStyle>
            <a:lvl1pPr>
              <a:defRPr b="1">
                <a:solidFill>
                  <a:schemeClr val="accent5">
                    <a:lumMod val="50000"/>
                  </a:schemeClr>
                </a:solidFill>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0" y="1539377"/>
            <a:ext cx="12192000" cy="4527467"/>
          </a:xfrm>
        </p:spPr>
        <p:txBody>
          <a:bodyPr>
            <a:normAutofit/>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Slide Number Placeholder 5"/>
          <p:cNvSpPr>
            <a:spLocks noGrp="1"/>
          </p:cNvSpPr>
          <p:nvPr>
            <p:ph type="sldNum" sz="quarter" idx="12"/>
          </p:nvPr>
        </p:nvSpPr>
        <p:spPr>
          <a:xfrm>
            <a:off x="9448800" y="6062151"/>
            <a:ext cx="2743200" cy="365125"/>
          </a:xfrm>
        </p:spPr>
        <p:txBody>
          <a:bodyPr/>
          <a:lstStyle/>
          <a:p>
            <a:fld id="{76CAF2DB-9061-4627-A61A-A45C4C16F0DC}" type="slidenum">
              <a:rPr lang="zh-CN" altLang="en-US" smtClean="0"/>
              <a:t>‹#›</a:t>
            </a:fld>
            <a:endParaRPr lang="zh-CN" altLang="en-US"/>
          </a:p>
        </p:txBody>
      </p:sp>
      <p:sp>
        <p:nvSpPr>
          <p:cNvPr id="5" name="Footer Placeholder 4"/>
          <p:cNvSpPr>
            <a:spLocks noGrp="1"/>
          </p:cNvSpPr>
          <p:nvPr>
            <p:ph type="ftr" sz="quarter" idx="11"/>
          </p:nvPr>
        </p:nvSpPr>
        <p:spPr>
          <a:xfrm>
            <a:off x="3982941" y="6078053"/>
            <a:ext cx="4114800" cy="365125"/>
          </a:xfrm>
        </p:spPr>
        <p:txBody>
          <a:bodyPr/>
          <a:lstStyle/>
          <a:p>
            <a:r>
              <a:rPr lang="en-US" altLang="zh-CN" dirty="0"/>
              <a:t>DA 6223 Data Analytics Tools &amp; Techniques</a:t>
            </a:r>
            <a:endParaRPr lang="zh-CN" altLang="en-US" dirty="0"/>
          </a:p>
        </p:txBody>
      </p:sp>
      <p:sp>
        <p:nvSpPr>
          <p:cNvPr id="4" name="Date Placeholder 3"/>
          <p:cNvSpPr>
            <a:spLocks noGrp="1"/>
          </p:cNvSpPr>
          <p:nvPr>
            <p:ph type="dt" sz="half" idx="10"/>
          </p:nvPr>
        </p:nvSpPr>
        <p:spPr>
          <a:xfrm>
            <a:off x="0" y="6066844"/>
            <a:ext cx="2743200" cy="365125"/>
          </a:xfrm>
        </p:spPr>
        <p:txBody>
          <a:bodyPr/>
          <a:lstStyle/>
          <a:p>
            <a:fld id="{2A855D89-7315-4131-8F08-3F2562257FCB}" type="datetimeFigureOut">
              <a:rPr lang="zh-CN" altLang="en-US" smtClean="0"/>
              <a:t>2022/7/14</a:t>
            </a:fld>
            <a:endParaRPr lang="zh-CN" altLang="en-US" dirty="0"/>
          </a:p>
        </p:txBody>
      </p:sp>
    </p:spTree>
    <p:extLst>
      <p:ext uri="{BB962C8B-B14F-4D97-AF65-F5344CB8AC3E}">
        <p14:creationId xmlns:p14="http://schemas.microsoft.com/office/powerpoint/2010/main" val="356470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2A855D89-7315-4131-8F08-3F2562257FCB}" type="datetimeFigureOut">
              <a:rPr lang="zh-CN" altLang="en-US" smtClean="0"/>
              <a:t>2022/7/14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32709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2A855D89-7315-4131-8F08-3F2562257FCB}" type="datetimeFigureOut">
              <a:rPr lang="zh-CN" altLang="en-US" smtClean="0"/>
              <a:t>2022/7/14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347660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2A855D89-7315-4131-8F08-3F2562257FCB}" type="datetimeFigureOut">
              <a:rPr lang="zh-CN" altLang="en-US" smtClean="0"/>
              <a:t>2022/7/14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252949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2A855D89-7315-4131-8F08-3F2562257FCB}" type="datetimeFigureOut">
              <a:rPr lang="zh-CN" altLang="en-US" smtClean="0"/>
              <a:t>2022/7/14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95797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855D89-7315-4131-8F08-3F2562257FCB}" type="datetimeFigureOut">
              <a:rPr lang="zh-CN" altLang="en-US" smtClean="0"/>
              <a:t>2022/7/14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784194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2A855D89-7315-4131-8F08-3F2562257FCB}" type="datetimeFigureOut">
              <a:rPr lang="zh-CN" altLang="en-US" smtClean="0"/>
              <a:t>2022/7/14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2390818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2A855D89-7315-4131-8F08-3F2562257FCB}" type="datetimeFigureOut">
              <a:rPr lang="zh-CN" altLang="en-US" smtClean="0"/>
              <a:t>2022/7/14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3549523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55D89-7315-4131-8F08-3F2562257FCB}" type="datetimeFigureOut">
              <a:rPr lang="zh-CN" altLang="en-US" smtClean="0"/>
              <a:t>2022/7/14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AF2DB-9061-4627-A61A-A45C4C16F0DC}" type="slidenum">
              <a:rPr lang="zh-CN" altLang="en-US" smtClean="0"/>
              <a:t>‹#›</a:t>
            </a:fld>
            <a:endParaRPr lang="zh-CN" altLang="en-US"/>
          </a:p>
        </p:txBody>
      </p:sp>
    </p:spTree>
    <p:extLst>
      <p:ext uri="{BB962C8B-B14F-4D97-AF65-F5344CB8AC3E}">
        <p14:creationId xmlns:p14="http://schemas.microsoft.com/office/powerpoint/2010/main" val="4224912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ourses.washington.edu/b515/l14.pdf" TargetMode="External"/><Relationship Id="rId2" Type="http://schemas.openxmlformats.org/officeDocument/2006/relationships/hyperlink" Target="https://www3.nd.edu/~rwilliam/stats3/RareEvents.pdf" TargetMode="External"/><Relationship Id="rId1" Type="http://schemas.openxmlformats.org/officeDocument/2006/relationships/slideLayout" Target="../slideLayouts/slideLayout2.xml"/><Relationship Id="rId4" Type="http://schemas.openxmlformats.org/officeDocument/2006/relationships/hyperlink" Target="http://www.cs.rpi.edu/~magdon/courses/LFD-Slides/SlidesLect09.pdf"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sz="5400" dirty="0">
                <a:solidFill>
                  <a:schemeClr val="accent1">
                    <a:lumMod val="50000"/>
                  </a:schemeClr>
                </a:solidFill>
              </a:rPr>
              <a:t>Predictive Modeling</a:t>
            </a:r>
            <a:br>
              <a:rPr lang="en-US" altLang="zh-CN" sz="5400" dirty="0">
                <a:solidFill>
                  <a:schemeClr val="accent1">
                    <a:lumMod val="50000"/>
                  </a:schemeClr>
                </a:solidFill>
              </a:rPr>
            </a:br>
            <a:endParaRPr lang="zh-CN" altLang="en-US" sz="5400" dirty="0"/>
          </a:p>
        </p:txBody>
      </p:sp>
      <p:sp>
        <p:nvSpPr>
          <p:cNvPr id="3" name="Subtitle 2"/>
          <p:cNvSpPr>
            <a:spLocks noGrp="1"/>
          </p:cNvSpPr>
          <p:nvPr>
            <p:ph type="subTitle" idx="1"/>
          </p:nvPr>
        </p:nvSpPr>
        <p:spPr/>
        <p:txBody>
          <a:bodyPr>
            <a:normAutofit lnSpcReduction="10000"/>
          </a:bodyPr>
          <a:lstStyle/>
          <a:p>
            <a:r>
              <a:rPr lang="en-US" altLang="zh-CN" b="1" dirty="0">
                <a:solidFill>
                  <a:schemeClr val="accent1">
                    <a:lumMod val="50000"/>
                  </a:schemeClr>
                </a:solidFill>
              </a:rPr>
              <a:t> Chapter 12: Discriminant Analysis and Other Linear Classification Models</a:t>
            </a:r>
          </a:p>
          <a:p>
            <a:r>
              <a:rPr lang="en-US" altLang="zh-CN" b="1" dirty="0">
                <a:solidFill>
                  <a:schemeClr val="accent1">
                    <a:lumMod val="50000"/>
                  </a:schemeClr>
                </a:solidFill>
              </a:rPr>
              <a:t>STA 6543</a:t>
            </a:r>
          </a:p>
          <a:p>
            <a:r>
              <a:rPr lang="en-US" altLang="zh-CN" b="1" dirty="0">
                <a:solidFill>
                  <a:schemeClr val="accent1">
                    <a:lumMod val="50000"/>
                  </a:schemeClr>
                </a:solidFill>
              </a:rPr>
              <a:t>The University of Texas at San Antonio</a:t>
            </a:r>
            <a:endParaRPr lang="zh-CN" altLang="en-US" b="1" dirty="0">
              <a:solidFill>
                <a:schemeClr val="accent1">
                  <a:lumMod val="50000"/>
                </a:schemeClr>
              </a:solidFill>
            </a:endParaRPr>
          </a:p>
          <a:p>
            <a:endParaRPr lang="zh-CN" altLang="en-US" dirty="0"/>
          </a:p>
        </p:txBody>
      </p:sp>
      <p:sp>
        <p:nvSpPr>
          <p:cNvPr id="6" name="Slide Number Placeholder 8">
            <a:extLst>
              <a:ext uri="{FF2B5EF4-FFF2-40B4-BE49-F238E27FC236}">
                <a16:creationId xmlns:a16="http://schemas.microsoft.com/office/drawing/2014/main" id="{73BCAF86-D222-4EBF-DCC5-9D6AABAA0C70}"/>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1</a:t>
            </a:fld>
            <a:endParaRPr lang="en-US" dirty="0"/>
          </a:p>
        </p:txBody>
      </p:sp>
    </p:spTree>
    <p:extLst>
      <p:ext uri="{BB962C8B-B14F-4D97-AF65-F5344CB8AC3E}">
        <p14:creationId xmlns:p14="http://schemas.microsoft.com/office/powerpoint/2010/main" val="3491282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Linear regression for more than two levels</a:t>
            </a:r>
          </a:p>
        </p:txBody>
      </p:sp>
      <p:sp>
        <p:nvSpPr>
          <p:cNvPr id="9" name="Slide Number Placeholder 8"/>
          <p:cNvSpPr>
            <a:spLocks noGrp="1"/>
          </p:cNvSpPr>
          <p:nvPr>
            <p:ph type="sldNum" sz="quarter" idx="12"/>
          </p:nvPr>
        </p:nvSpPr>
        <p:spPr/>
        <p:txBody>
          <a:bodyPr/>
          <a:lstStyle/>
          <a:p>
            <a:fld id="{E4FFCA10-EE3F-AF4E-9EA4-E5CA2D91A1E4}" type="slidenum">
              <a:rPr lang="en-US" smtClean="0"/>
              <a:t>10</a:t>
            </a:fld>
            <a:endParaRPr lang="en-US" dirty="0"/>
          </a:p>
        </p:txBody>
      </p:sp>
      <p:sp>
        <p:nvSpPr>
          <p:cNvPr id="4" name="Content Placeholder 3"/>
          <p:cNvSpPr>
            <a:spLocks noGrp="1"/>
          </p:cNvSpPr>
          <p:nvPr>
            <p:ph idx="1"/>
          </p:nvPr>
        </p:nvSpPr>
        <p:spPr/>
        <p:txBody>
          <a:bodyPr/>
          <a:lstStyle/>
          <a:p>
            <a:r>
              <a:rPr lang="en-US" dirty="0"/>
              <a:t>Unfortunately, this coding implies an </a:t>
            </a:r>
            <a:r>
              <a:rPr lang="en-US" i="1" dirty="0"/>
              <a:t>ordering</a:t>
            </a:r>
            <a:r>
              <a:rPr lang="en-US" dirty="0"/>
              <a:t>, insisting that the difference between </a:t>
            </a:r>
            <a:r>
              <a:rPr lang="en-US" i="1" dirty="0"/>
              <a:t>stroke</a:t>
            </a:r>
            <a:r>
              <a:rPr lang="en-US" dirty="0"/>
              <a:t> and </a:t>
            </a:r>
            <a:r>
              <a:rPr lang="en-US" i="1" dirty="0"/>
              <a:t>drug overdose </a:t>
            </a:r>
            <a:r>
              <a:rPr lang="en-US" dirty="0"/>
              <a:t>is the same as between </a:t>
            </a:r>
            <a:r>
              <a:rPr lang="en-US" i="1" dirty="0"/>
              <a:t>drug overdose </a:t>
            </a:r>
            <a:r>
              <a:rPr lang="en-US" dirty="0"/>
              <a:t>and </a:t>
            </a:r>
            <a:r>
              <a:rPr lang="en-US" i="1" dirty="0"/>
              <a:t>epileptic seizure</a:t>
            </a:r>
            <a:r>
              <a:rPr lang="en-US" dirty="0"/>
              <a:t>. </a:t>
            </a:r>
          </a:p>
          <a:p>
            <a:r>
              <a:rPr lang="en-US" dirty="0"/>
              <a:t>A different coding could end up with a totally different relationship among the three conditions, leading to fundamentally different linear models. </a:t>
            </a:r>
          </a:p>
          <a:p>
            <a:r>
              <a:rPr lang="en-US" dirty="0"/>
              <a:t>Therefore, linear regression is not appropriate here.</a:t>
            </a:r>
          </a:p>
        </p:txBody>
      </p:sp>
    </p:spTree>
    <p:extLst>
      <p:ext uri="{BB962C8B-B14F-4D97-AF65-F5344CB8AC3E}">
        <p14:creationId xmlns:p14="http://schemas.microsoft.com/office/powerpoint/2010/main" val="1802408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Logistic regression</a:t>
            </a:r>
          </a:p>
        </p:txBody>
      </p:sp>
      <p:sp>
        <p:nvSpPr>
          <p:cNvPr id="3" name="Subtitle 2"/>
          <p:cNvSpPr>
            <a:spLocks noGrp="1"/>
          </p:cNvSpPr>
          <p:nvPr>
            <p:ph type="subTitle" idx="1"/>
          </p:nvPr>
        </p:nvSpPr>
        <p:spPr/>
        <p:txBody>
          <a:bodyPr/>
          <a:lstStyle/>
          <a:p>
            <a:r>
              <a:rPr lang="en-US" dirty="0"/>
              <a:t>Chapter 12: Discriminant Analysis and Other Linear Classification Models</a:t>
            </a:r>
          </a:p>
        </p:txBody>
      </p:sp>
      <p:sp>
        <p:nvSpPr>
          <p:cNvPr id="6" name="Slide Number Placeholder 8">
            <a:extLst>
              <a:ext uri="{FF2B5EF4-FFF2-40B4-BE49-F238E27FC236}">
                <a16:creationId xmlns:a16="http://schemas.microsoft.com/office/drawing/2014/main" id="{A16C21A8-72C0-99DC-3216-9C28060221DD}"/>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11</a:t>
            </a:fld>
            <a:endParaRPr lang="en-US" dirty="0"/>
          </a:p>
        </p:txBody>
      </p:sp>
    </p:spTree>
    <p:extLst>
      <p:ext uri="{BB962C8B-B14F-4D97-AF65-F5344CB8AC3E}">
        <p14:creationId xmlns:p14="http://schemas.microsoft.com/office/powerpoint/2010/main" val="2493150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3B08C-C016-B779-ED6B-074FBF8490CD}"/>
              </a:ext>
            </a:extLst>
          </p:cNvPr>
          <p:cNvSpPr>
            <a:spLocks noGrp="1"/>
          </p:cNvSpPr>
          <p:nvPr>
            <p:ph type="title"/>
          </p:nvPr>
        </p:nvSpPr>
        <p:spPr/>
        <p:txBody>
          <a:bodyPr/>
          <a:lstStyle/>
          <a:p>
            <a:r>
              <a:rPr lang="en-US" dirty="0"/>
              <a:t>Logistic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698D92-E921-5FC2-DE87-04BA37AF4B65}"/>
                  </a:ext>
                </a:extLst>
              </p:cNvPr>
              <p:cNvSpPr>
                <a:spLocks noGrp="1"/>
              </p:cNvSpPr>
              <p:nvPr>
                <p:ph idx="1"/>
              </p:nvPr>
            </p:nvSpPr>
            <p:spPr/>
            <p:txBody>
              <a:bodyPr>
                <a:normAutofit fontScale="92500" lnSpcReduction="20000"/>
              </a:bodyPr>
              <a:lstStyle/>
              <a:p>
                <a:r>
                  <a:rPr lang="en-US" dirty="0"/>
                  <a:t>Suppose we want to predict </a:t>
                </a:r>
                <a:r>
                  <a:rPr lang="en-US" i="1" dirty="0"/>
                  <a:t>default = yes </a:t>
                </a:r>
                <a:r>
                  <a:rPr lang="en-US" dirty="0"/>
                  <a:t>using balance (</a:t>
                </a:r>
                <a14:m>
                  <m:oMath xmlns:m="http://schemas.openxmlformats.org/officeDocument/2006/math">
                    <m:r>
                      <a:rPr lang="en-US" b="0" i="1" smtClean="0">
                        <a:latin typeface="Cambria Math" panose="02040503050406030204" pitchFamily="18" charset="0"/>
                      </a:rPr>
                      <m:t>𝑋</m:t>
                    </m:r>
                    <m:r>
                      <a:rPr lang="en-US" b="0" i="1" baseline="-25000" smtClean="0">
                        <a:latin typeface="Cambria Math" panose="02040503050406030204" pitchFamily="18" charset="0"/>
                      </a:rPr>
                      <m:t>1</m:t>
                    </m:r>
                  </m:oMath>
                </a14:m>
                <a:r>
                  <a:rPr lang="en-US" dirty="0"/>
                  <a:t>), then we can model the probability p(X</a:t>
                </a:r>
                <a:r>
                  <a:rPr lang="en-US" baseline="-25000" dirty="0"/>
                  <a:t>1</a:t>
                </a:r>
                <a:r>
                  <a:rPr lang="en-US" dirty="0"/>
                  <a:t>) = </a:t>
                </a:r>
                <a:r>
                  <a:rPr lang="en-US" dirty="0" err="1"/>
                  <a:t>Pr</a:t>
                </a:r>
                <a:r>
                  <a:rPr lang="en-US" dirty="0"/>
                  <a:t>(Y = 1| X</a:t>
                </a:r>
                <a:r>
                  <a:rPr lang="en-US" baseline="-25000" dirty="0"/>
                  <a:t>1</a:t>
                </a:r>
                <a:r>
                  <a:rPr lang="en-US" dirty="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nor/>
                            </m:rPr>
                            <a:rPr lang="en-US" dirty="0"/>
                            <m:t>X</m:t>
                          </m:r>
                          <m:r>
                            <m:rPr>
                              <m:nor/>
                            </m:rPr>
                            <a:rPr lang="en-US" baseline="-25000" dirty="0"/>
                            <m:t>1</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i="1" smtClean="0">
                                      <a:latin typeface="Cambria Math" panose="02040503050406030204" pitchFamily="18" charset="0"/>
                                    </a:rPr>
                                  </m:ctrlPr>
                                </m:sSubPr>
                                <m:e>
                                  <m:r>
                                    <m:rPr>
                                      <m:sty m:val="p"/>
                                    </m:rPr>
                                    <a:rPr lang="el-GR" i="1">
                                      <a:latin typeface="Cambria Math" panose="02040503050406030204" pitchFamily="18" charset="0"/>
                                    </a:rPr>
                                    <m:t>β</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l-GR" i="1">
                                      <a:latin typeface="Cambria Math" panose="02040503050406030204" pitchFamily="18" charset="0"/>
                                    </a:rPr>
                                    <m:t>β</m:t>
                                  </m:r>
                                </m:e>
                                <m:sub>
                                  <m:r>
                                    <a:rPr lang="en-US" b="0" i="1" smtClean="0">
                                      <a:latin typeface="Cambria Math" panose="02040503050406030204" pitchFamily="18" charset="0"/>
                                    </a:rPr>
                                    <m:t>1</m:t>
                                  </m:r>
                                </m:sub>
                              </m:sSub>
                              <m:r>
                                <a:rPr lang="en-US" b="0" i="1" smtClean="0">
                                  <a:latin typeface="Cambria Math" panose="02040503050406030204" pitchFamily="18" charset="0"/>
                                </a:rPr>
                                <m:t>𝑋</m:t>
                              </m:r>
                              <m:r>
                                <a:rPr lang="en-US" b="0" i="1" baseline="-25000" smtClean="0">
                                  <a:latin typeface="Cambria Math" panose="02040503050406030204" pitchFamily="18" charset="0"/>
                                </a:rPr>
                                <m:t>1</m:t>
                              </m:r>
                            </m:sup>
                          </m:sSup>
                        </m:num>
                        <m:den>
                          <m:r>
                            <a:rPr lang="en-US" b="0" i="1" smtClean="0">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m:rPr>
                                      <m:sty m:val="p"/>
                                    </m:rPr>
                                    <a:rPr lang="el-GR" i="1">
                                      <a:latin typeface="Cambria Math" panose="02040503050406030204" pitchFamily="18" charset="0"/>
                                    </a:rPr>
                                    <m:t>β</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l-GR" i="1">
                                      <a:latin typeface="Cambria Math" panose="02040503050406030204" pitchFamily="18" charset="0"/>
                                    </a:rPr>
                                    <m:t>β</m:t>
                                  </m:r>
                                </m:e>
                                <m:sub>
                                  <m:r>
                                    <a:rPr lang="en-US" i="1">
                                      <a:latin typeface="Cambria Math" panose="02040503050406030204" pitchFamily="18" charset="0"/>
                                    </a:rPr>
                                    <m:t>1</m:t>
                                  </m:r>
                                </m:sub>
                              </m:sSub>
                              <m:r>
                                <a:rPr lang="en-US" i="1">
                                  <a:latin typeface="Cambria Math" panose="02040503050406030204" pitchFamily="18" charset="0"/>
                                </a:rPr>
                                <m:t>𝑋</m:t>
                              </m:r>
                              <m:r>
                                <a:rPr lang="en-US" i="1" baseline="-25000">
                                  <a:latin typeface="Cambria Math" panose="02040503050406030204" pitchFamily="18" charset="0"/>
                                </a:rPr>
                                <m:t>1</m:t>
                              </m:r>
                            </m:sup>
                          </m:sSup>
                        </m:den>
                      </m:f>
                    </m:oMath>
                  </m:oMathPara>
                </a14:m>
                <a:endParaRPr lang="en-US" dirty="0"/>
              </a:p>
              <a:p>
                <a:pPr marL="0" indent="0">
                  <a:buNone/>
                </a:pPr>
                <a:r>
                  <a:rPr lang="en-US" dirty="0"/>
                  <a:t>where e ≈ 2.71828 is a mathematical constant, and p(</a:t>
                </a:r>
                <a14:m>
                  <m:oMath xmlns:m="http://schemas.openxmlformats.org/officeDocument/2006/math">
                    <m:r>
                      <a:rPr lang="en-US" b="0" i="1" smtClean="0">
                        <a:latin typeface="Cambria Math" panose="02040503050406030204" pitchFamily="18" charset="0"/>
                      </a:rPr>
                      <m:t>𝑋</m:t>
                    </m:r>
                    <m:r>
                      <a:rPr lang="en-US" b="0" i="1" baseline="-25000" smtClean="0">
                        <a:latin typeface="Cambria Math" panose="02040503050406030204" pitchFamily="18" charset="0"/>
                      </a:rPr>
                      <m:t>1</m:t>
                    </m:r>
                  </m:oMath>
                </a14:m>
                <a:r>
                  <a:rPr lang="en-US" dirty="0"/>
                  <a:t>) is called the </a:t>
                </a:r>
                <a:r>
                  <a:rPr lang="en-US" i="1" dirty="0"/>
                  <a:t>logistic function </a:t>
                </a:r>
                <a:r>
                  <a:rPr lang="en-US" dirty="0"/>
                  <a:t>having values between 0 and 1.</a:t>
                </a:r>
              </a:p>
              <a:p>
                <a:r>
                  <a:rPr lang="en-US" dirty="0"/>
                  <a:t>A little algebra yields</a:t>
                </a: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log</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m:rPr>
                                  <m:nor/>
                                </m:rPr>
                                <a:rPr lang="en-US" dirty="0"/>
                                <m:t>X</m:t>
                              </m:r>
                              <m:r>
                                <m:rPr>
                                  <m:nor/>
                                </m:rPr>
                                <a:rPr lang="en-US" baseline="-25000" dirty="0"/>
                                <m:t>1</m:t>
                              </m:r>
                              <m:r>
                                <a:rPr lang="en-US" b="0" i="1" smtClean="0">
                                  <a:latin typeface="Cambria Math" panose="02040503050406030204" pitchFamily="18" charset="0"/>
                                </a:rPr>
                                <m:t>)</m:t>
                              </m:r>
                            </m:num>
                            <m:den>
                              <m:r>
                                <a:rPr lang="en-US" b="0" i="1" smtClean="0">
                                  <a:latin typeface="Cambria Math" panose="02040503050406030204" pitchFamily="18" charset="0"/>
                                </a:rPr>
                                <m:t>1 −</m:t>
                              </m:r>
                              <m:r>
                                <a:rPr lang="en-US" b="0" i="1" smtClean="0">
                                  <a:latin typeface="Cambria Math" panose="02040503050406030204" pitchFamily="18" charset="0"/>
                                </a:rPr>
                                <m:t>𝑃</m:t>
                              </m:r>
                              <m:r>
                                <a:rPr lang="en-US" b="0" i="1" smtClean="0">
                                  <a:latin typeface="Cambria Math" panose="02040503050406030204" pitchFamily="18" charset="0"/>
                                </a:rPr>
                                <m:t>(</m:t>
                              </m:r>
                              <m:r>
                                <m:rPr>
                                  <m:nor/>
                                </m:rPr>
                                <a:rPr lang="en-US" dirty="0"/>
                                <m:t>X</m:t>
                              </m:r>
                              <m:r>
                                <m:rPr>
                                  <m:nor/>
                                </m:rPr>
                                <a:rPr lang="en-US" baseline="-25000" dirty="0"/>
                                <m:t>1</m:t>
                              </m:r>
                              <m:r>
                                <a:rPr lang="en-US" b="0" i="1" smtClean="0">
                                  <a:latin typeface="Cambria Math" panose="02040503050406030204" pitchFamily="18" charset="0"/>
                                </a:rPr>
                                <m:t>)</m:t>
                              </m:r>
                            </m:den>
                          </m:f>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l-GR" i="1">
                              <a:latin typeface="Cambria Math" panose="02040503050406030204" pitchFamily="18" charset="0"/>
                            </a:rPr>
                            <m:t>β</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l-GR" i="1">
                              <a:latin typeface="Cambria Math" panose="02040503050406030204" pitchFamily="18" charset="0"/>
                            </a:rPr>
                            <m:t>β</m:t>
                          </m:r>
                        </m:e>
                        <m:sub>
                          <m:r>
                            <a:rPr lang="en-US" i="1">
                              <a:latin typeface="Cambria Math" panose="02040503050406030204" pitchFamily="18" charset="0"/>
                            </a:rPr>
                            <m:t>1</m:t>
                          </m:r>
                        </m:sub>
                      </m:sSub>
                      <m:r>
                        <a:rPr lang="en-US" i="1">
                          <a:latin typeface="Cambria Math" panose="02040503050406030204" pitchFamily="18" charset="0"/>
                        </a:rPr>
                        <m:t>𝑋</m:t>
                      </m:r>
                      <m:r>
                        <a:rPr lang="en-US" i="1" baseline="-25000">
                          <a:latin typeface="Cambria Math" panose="02040503050406030204" pitchFamily="18" charset="0"/>
                        </a:rPr>
                        <m:t>1</m:t>
                      </m:r>
                    </m:oMath>
                  </m:oMathPara>
                </a14:m>
                <a:endParaRPr lang="en-US" dirty="0"/>
              </a:p>
              <a:p>
                <a:pPr marL="0" indent="0">
                  <a:buNone/>
                </a:pPr>
                <a:r>
                  <a:rPr lang="en-US" dirty="0"/>
                  <a:t>The left-hand side is called the log odds or logit. The quantity p(</a:t>
                </a:r>
                <a14:m>
                  <m:oMath xmlns:m="http://schemas.openxmlformats.org/officeDocument/2006/math">
                    <m:r>
                      <a:rPr lang="en-US" b="0" i="1" smtClean="0">
                        <a:latin typeface="Cambria Math" panose="02040503050406030204" pitchFamily="18" charset="0"/>
                      </a:rPr>
                      <m:t>𝑋</m:t>
                    </m:r>
                    <m:r>
                      <a:rPr lang="en-US" b="0" i="1" baseline="-25000" smtClean="0">
                        <a:latin typeface="Cambria Math" panose="02040503050406030204" pitchFamily="18" charset="0"/>
                      </a:rPr>
                      <m:t>1</m:t>
                    </m:r>
                  </m:oMath>
                </a14:m>
                <a:r>
                  <a:rPr lang="en-US" dirty="0"/>
                  <a:t>)/[1 − p(</a:t>
                </a:r>
                <a14:m>
                  <m:oMath xmlns:m="http://schemas.openxmlformats.org/officeDocument/2006/math">
                    <m:r>
                      <a:rPr lang="en-US" i="1">
                        <a:latin typeface="Cambria Math" panose="02040503050406030204" pitchFamily="18" charset="0"/>
                      </a:rPr>
                      <m:t>𝑋</m:t>
                    </m:r>
                    <m:r>
                      <a:rPr lang="en-US" i="1" baseline="-25000">
                        <a:latin typeface="Cambria Math" panose="02040503050406030204" pitchFamily="18" charset="0"/>
                      </a:rPr>
                      <m:t>1</m:t>
                    </m:r>
                  </m:oMath>
                </a14:m>
                <a:r>
                  <a:rPr lang="en-US" dirty="0"/>
                  <a:t>)] is called the odds. </a:t>
                </a:r>
              </a:p>
              <a:p>
                <a:endParaRPr lang="en-US" dirty="0"/>
              </a:p>
            </p:txBody>
          </p:sp>
        </mc:Choice>
        <mc:Fallback xmlns="">
          <p:sp>
            <p:nvSpPr>
              <p:cNvPr id="3" name="Content Placeholder 2">
                <a:extLst>
                  <a:ext uri="{FF2B5EF4-FFF2-40B4-BE49-F238E27FC236}">
                    <a16:creationId xmlns:a16="http://schemas.microsoft.com/office/drawing/2014/main" id="{F9698D92-E921-5FC2-DE87-04BA37AF4B65}"/>
                  </a:ext>
                </a:extLst>
              </p:cNvPr>
              <p:cNvSpPr>
                <a:spLocks noGrp="1" noRot="1" noChangeAspect="1" noMove="1" noResize="1" noEditPoints="1" noAdjustHandles="1" noChangeArrowheads="1" noChangeShapeType="1" noTextEdit="1"/>
              </p:cNvSpPr>
              <p:nvPr>
                <p:ph idx="1"/>
              </p:nvPr>
            </p:nvSpPr>
            <p:spPr>
              <a:blipFill>
                <a:blip r:embed="rId2"/>
                <a:stretch>
                  <a:fillRect l="-1150" t="-4313" r="-500" b="-4178"/>
                </a:stretch>
              </a:blipFill>
            </p:spPr>
            <p:txBody>
              <a:bodyPr/>
              <a:lstStyle/>
              <a:p>
                <a:r>
                  <a:rPr lang="en-US">
                    <a:noFill/>
                  </a:rPr>
                  <a:t> </a:t>
                </a:r>
              </a:p>
            </p:txBody>
          </p:sp>
        </mc:Fallback>
      </mc:AlternateContent>
    </p:spTree>
    <p:extLst>
      <p:ext uri="{BB962C8B-B14F-4D97-AF65-F5344CB8AC3E}">
        <p14:creationId xmlns:p14="http://schemas.microsoft.com/office/powerpoint/2010/main" val="3388894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Interpretation of </a:t>
            </a:r>
            <a:r>
              <a:rPr lang="el-GR" dirty="0"/>
              <a:t>β</a:t>
            </a:r>
            <a:r>
              <a:rPr lang="el-GR" baseline="-25000" dirty="0"/>
              <a:t>1</a:t>
            </a:r>
            <a:endParaRPr lang="en-US" baseline="-25000" dirty="0"/>
          </a:p>
        </p:txBody>
      </p:sp>
      <p:sp>
        <p:nvSpPr>
          <p:cNvPr id="9" name="Slide Number Placeholder 8"/>
          <p:cNvSpPr>
            <a:spLocks noGrp="1"/>
          </p:cNvSpPr>
          <p:nvPr>
            <p:ph type="sldNum" sz="quarter" idx="12"/>
          </p:nvPr>
        </p:nvSpPr>
        <p:spPr/>
        <p:txBody>
          <a:bodyPr/>
          <a:lstStyle/>
          <a:p>
            <a:fld id="{E4FFCA10-EE3F-AF4E-9EA4-E5CA2D91A1E4}" type="slidenum">
              <a:rPr lang="en-US" smtClean="0"/>
              <a:t>13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0" y="3121891"/>
                <a:ext cx="12192000" cy="3240517"/>
              </a:xfrm>
            </p:spPr>
            <p:txBody>
              <a:bodyPr>
                <a:normAutofit fontScale="92500" lnSpcReduction="10000"/>
              </a:bodyPr>
              <a:lstStyle/>
              <a:p>
                <a:r>
                  <a:rPr lang="en-US" dirty="0"/>
                  <a:t>For every one unit change in </a:t>
                </a:r>
                <a14:m>
                  <m:oMath xmlns:m="http://schemas.openxmlformats.org/officeDocument/2006/math">
                    <m:r>
                      <a:rPr lang="en-US" b="0" i="1" smtClean="0">
                        <a:latin typeface="Cambria Math" panose="02040503050406030204" pitchFamily="18" charset="0"/>
                      </a:rPr>
                      <m:t>𝑋</m:t>
                    </m:r>
                    <m:r>
                      <a:rPr lang="en-US" b="0" i="1" baseline="-25000" smtClean="0">
                        <a:latin typeface="Cambria Math" panose="02040503050406030204" pitchFamily="18" charset="0"/>
                      </a:rPr>
                      <m:t>1</m:t>
                    </m:r>
                  </m:oMath>
                </a14:m>
                <a:r>
                  <a:rPr lang="en-US" dirty="0"/>
                  <a:t>, the log odds of Y = 1 changes by β</a:t>
                </a:r>
                <a:r>
                  <a:rPr lang="en-US" baseline="-25000" dirty="0"/>
                  <a:t>1</a:t>
                </a:r>
                <a:r>
                  <a:rPr lang="en-US" dirty="0"/>
                  <a:t>, or the odds changes by a factor </a:t>
                </a:r>
                <a:r>
                  <a:rPr lang="en-US" dirty="0" err="1"/>
                  <a:t>exp</a:t>
                </a:r>
                <a:r>
                  <a:rPr lang="en-US" dirty="0"/>
                  <a:t>(β</a:t>
                </a:r>
                <a:r>
                  <a:rPr lang="en-US" baseline="-25000" dirty="0"/>
                  <a:t>1</a:t>
                </a:r>
                <a:r>
                  <a:rPr lang="en-US" dirty="0"/>
                  <a:t>). </a:t>
                </a:r>
              </a:p>
              <a:p>
                <a:r>
                  <a:rPr lang="en-US" dirty="0"/>
                  <a:t>If β</a:t>
                </a:r>
                <a:r>
                  <a:rPr lang="en-US" baseline="-25000" dirty="0"/>
                  <a:t>1</a:t>
                </a:r>
                <a:r>
                  <a:rPr lang="en-US" dirty="0"/>
                  <a:t> = 0, then there is no relationship between Y and </a:t>
                </a:r>
                <a14:m>
                  <m:oMath xmlns:m="http://schemas.openxmlformats.org/officeDocument/2006/math">
                    <m:r>
                      <a:rPr lang="en-US" b="0" i="1" smtClean="0">
                        <a:latin typeface="Cambria Math" panose="02040503050406030204" pitchFamily="18" charset="0"/>
                      </a:rPr>
                      <m:t>𝑋</m:t>
                    </m:r>
                    <m:r>
                      <a:rPr lang="en-US" b="0" i="1" baseline="-25000" smtClean="0">
                        <a:latin typeface="Cambria Math" panose="02040503050406030204" pitchFamily="18" charset="0"/>
                      </a:rPr>
                      <m:t>1</m:t>
                    </m:r>
                  </m:oMath>
                </a14:m>
                <a:r>
                  <a:rPr lang="en-US" dirty="0"/>
                  <a:t>. </a:t>
                </a:r>
              </a:p>
              <a:p>
                <a:r>
                  <a:rPr lang="en-US" dirty="0"/>
                  <a:t>If β</a:t>
                </a:r>
                <a:r>
                  <a:rPr lang="en-US" baseline="-25000" dirty="0"/>
                  <a:t>1</a:t>
                </a:r>
                <a:r>
                  <a:rPr lang="en-US" dirty="0"/>
                  <a:t> &gt; 0, then increasing </a:t>
                </a:r>
                <a14:m>
                  <m:oMath xmlns:m="http://schemas.openxmlformats.org/officeDocument/2006/math">
                    <m:r>
                      <a:rPr lang="en-US" i="1">
                        <a:latin typeface="Cambria Math" panose="02040503050406030204" pitchFamily="18" charset="0"/>
                      </a:rPr>
                      <m:t>𝑋</m:t>
                    </m:r>
                    <m:r>
                      <a:rPr lang="en-US" i="1" baseline="-25000">
                        <a:latin typeface="Cambria Math" panose="02040503050406030204" pitchFamily="18" charset="0"/>
                      </a:rPr>
                      <m:t>1</m:t>
                    </m:r>
                  </m:oMath>
                </a14:m>
                <a:r>
                  <a:rPr lang="en-US" dirty="0"/>
                  <a:t> will be associated with increasing p(</a:t>
                </a:r>
                <a14:m>
                  <m:oMath xmlns:m="http://schemas.openxmlformats.org/officeDocument/2006/math">
                    <m:r>
                      <a:rPr lang="en-US" b="0" i="1" smtClean="0">
                        <a:latin typeface="Cambria Math" panose="02040503050406030204" pitchFamily="18" charset="0"/>
                      </a:rPr>
                      <m:t>𝑋</m:t>
                    </m:r>
                    <m:r>
                      <a:rPr lang="en-US" b="0" i="1" baseline="-25000" smtClean="0">
                        <a:latin typeface="Cambria Math" panose="02040503050406030204" pitchFamily="18" charset="0"/>
                      </a:rPr>
                      <m:t>1</m:t>
                    </m:r>
                  </m:oMath>
                </a14:m>
                <a:r>
                  <a:rPr lang="en-US" dirty="0"/>
                  <a:t>) (i.e., probability of Y = 1). </a:t>
                </a:r>
              </a:p>
              <a:p>
                <a:r>
                  <a:rPr lang="en-US" dirty="0"/>
                  <a:t>If β</a:t>
                </a:r>
                <a:r>
                  <a:rPr lang="en-US" baseline="-25000" dirty="0"/>
                  <a:t>1</a:t>
                </a:r>
                <a:r>
                  <a:rPr lang="en-US" dirty="0"/>
                  <a:t> &lt; 0, then increasing </a:t>
                </a:r>
                <a14:m>
                  <m:oMath xmlns:m="http://schemas.openxmlformats.org/officeDocument/2006/math">
                    <m:r>
                      <a:rPr lang="en-US" i="1">
                        <a:latin typeface="Cambria Math" panose="02040503050406030204" pitchFamily="18" charset="0"/>
                      </a:rPr>
                      <m:t>𝑋</m:t>
                    </m:r>
                    <m:r>
                      <a:rPr lang="en-US" i="1" baseline="-25000">
                        <a:latin typeface="Cambria Math" panose="02040503050406030204" pitchFamily="18" charset="0"/>
                      </a:rPr>
                      <m:t>1</m:t>
                    </m:r>
                  </m:oMath>
                </a14:m>
                <a:r>
                  <a:rPr lang="en-US" dirty="0"/>
                  <a:t> will be associated with decreasing p(</a:t>
                </a:r>
                <a14:m>
                  <m:oMath xmlns:m="http://schemas.openxmlformats.org/officeDocument/2006/math">
                    <m:r>
                      <a:rPr lang="en-US" b="0" i="1" smtClean="0">
                        <a:latin typeface="Cambria Math" panose="02040503050406030204" pitchFamily="18" charset="0"/>
                      </a:rPr>
                      <m:t>𝑋</m:t>
                    </m:r>
                    <m:r>
                      <a:rPr lang="en-US" b="0" i="1" baseline="-25000" smtClean="0">
                        <a:latin typeface="Cambria Math" panose="02040503050406030204" pitchFamily="18" charset="0"/>
                      </a:rPr>
                      <m:t>1</m:t>
                    </m:r>
                  </m:oMath>
                </a14:m>
                <a:r>
                  <a:rPr lang="en-US" dirty="0"/>
                  <a:t>). </a:t>
                </a:r>
              </a:p>
              <a:p>
                <a:r>
                  <a:rPr lang="en-US" dirty="0"/>
                  <a:t>Maximum likelihood estimation is often used to estimate </a:t>
                </a:r>
                <a14:m>
                  <m:oMath xmlns:m="http://schemas.openxmlformats.org/officeDocument/2006/math">
                    <m:r>
                      <a:rPr lang="en-US" i="1" smtClean="0">
                        <a:latin typeface="Cambria Math" panose="02040503050406030204" pitchFamily="18" charset="0"/>
                      </a:rPr>
                      <m:t>𝑋</m:t>
                    </m:r>
                    <m:r>
                      <a:rPr lang="en-US" i="1" baseline="-25000">
                        <a:latin typeface="Cambria Math" panose="02040503050406030204" pitchFamily="18" charset="0"/>
                      </a:rPr>
                      <m:t>1</m:t>
                    </m:r>
                  </m:oMath>
                </a14:m>
                <a:r>
                  <a:rPr lang="en-US" dirty="0"/>
                  <a:t> .</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0" y="3121891"/>
                <a:ext cx="12192000" cy="3240517"/>
              </a:xfrm>
              <a:blipFill>
                <a:blip r:embed="rId2"/>
                <a:stretch>
                  <a:fillRect l="-1000" t="-4887" b="-357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EA35EB9-6B29-7D48-BF11-695FE47EF2DB}"/>
              </a:ext>
            </a:extLst>
          </p:cNvPr>
          <p:cNvPicPr>
            <a:picLocks noChangeAspect="1"/>
          </p:cNvPicPr>
          <p:nvPr/>
        </p:nvPicPr>
        <p:blipFill>
          <a:blip r:embed="rId3"/>
          <a:stretch>
            <a:fillRect/>
          </a:stretch>
        </p:blipFill>
        <p:spPr>
          <a:xfrm>
            <a:off x="861369" y="1538164"/>
            <a:ext cx="9490207" cy="1468846"/>
          </a:xfrm>
          <a:prstGeom prst="rect">
            <a:avLst/>
          </a:prstGeom>
        </p:spPr>
      </p:pic>
    </p:spTree>
    <p:extLst>
      <p:ext uri="{BB962C8B-B14F-4D97-AF65-F5344CB8AC3E}">
        <p14:creationId xmlns:p14="http://schemas.microsoft.com/office/powerpoint/2010/main" val="4222935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1D719-E0BB-6282-B6D7-D5A575DC0A89}"/>
              </a:ext>
            </a:extLst>
          </p:cNvPr>
          <p:cNvSpPr>
            <a:spLocks noGrp="1"/>
          </p:cNvSpPr>
          <p:nvPr>
            <p:ph type="title"/>
          </p:nvPr>
        </p:nvSpPr>
        <p:spPr/>
        <p:txBody>
          <a:bodyPr/>
          <a:lstStyle/>
          <a:p>
            <a:r>
              <a:rPr lang="en-US" dirty="0"/>
              <a:t>Are the coefficients significant?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FF29D0-FA19-7319-B0A9-866A2D4B1A13}"/>
                  </a:ext>
                </a:extLst>
              </p:cNvPr>
              <p:cNvSpPr>
                <a:spLocks noGrp="1"/>
              </p:cNvSpPr>
              <p:nvPr>
                <p:ph idx="1"/>
              </p:nvPr>
            </p:nvSpPr>
            <p:spPr/>
            <p:txBody>
              <a:bodyPr/>
              <a:lstStyle/>
              <a:p>
                <a:r>
                  <a:rPr lang="en-US" dirty="0"/>
                  <a:t>We can perform a hypothesis test to see whether β</a:t>
                </a:r>
                <a:r>
                  <a:rPr lang="en-US" baseline="-25000" dirty="0"/>
                  <a:t>1</a:t>
                </a:r>
                <a:r>
                  <a:rPr lang="en-US" dirty="0"/>
                  <a:t> is significantly different from zero.</a:t>
                </a:r>
              </a:p>
              <a:p>
                <a:r>
                  <a:rPr lang="en-US" dirty="0"/>
                  <a:t>We use a </a:t>
                </a:r>
                <a:r>
                  <a:rPr lang="en-US" i="1" dirty="0"/>
                  <a:t>Z </a:t>
                </a:r>
                <a:r>
                  <a:rPr lang="en-US" dirty="0"/>
                  <a:t>test instead of a </a:t>
                </a:r>
                <a:r>
                  <a:rPr lang="en-US" i="1" dirty="0"/>
                  <a:t>t </a:t>
                </a:r>
                <a:r>
                  <a:rPr lang="en-US" dirty="0"/>
                  <a:t>test, but of course that doesn’t change the way we interpret the p-value.</a:t>
                </a:r>
              </a:p>
              <a:p>
                <a:r>
                  <a:rPr lang="en-US" dirty="0"/>
                  <a:t>The p-value associated with balance is less than 0.05, we can reject </a:t>
                </a:r>
                <a:r>
                  <a:rPr lang="en-US" i="1" dirty="0"/>
                  <a:t>H</a:t>
                </a:r>
                <a:r>
                  <a:rPr lang="en-US" baseline="-25000" dirty="0"/>
                  <a:t>0</a:t>
                </a:r>
                <a:r>
                  <a:rPr lang="en-US" dirty="0"/>
                  <a:t> : β</a:t>
                </a:r>
                <a:r>
                  <a:rPr lang="en-US" baseline="-25000" dirty="0"/>
                  <a:t>1</a:t>
                </a:r>
                <a:r>
                  <a:rPr lang="en-US" dirty="0"/>
                  <a:t> = 0 and conclude that there is indeed an association between balance (</a:t>
                </a:r>
                <a14:m>
                  <m:oMath xmlns:m="http://schemas.openxmlformats.org/officeDocument/2006/math">
                    <m:r>
                      <a:rPr lang="en-US" b="0" i="1" smtClean="0">
                        <a:latin typeface="Cambria Math" panose="02040503050406030204" pitchFamily="18" charset="0"/>
                      </a:rPr>
                      <m:t>𝑋</m:t>
                    </m:r>
                    <m:r>
                      <a:rPr lang="en-US" b="0" i="1" baseline="-25000" smtClean="0">
                        <a:latin typeface="Cambria Math" panose="02040503050406030204" pitchFamily="18" charset="0"/>
                      </a:rPr>
                      <m:t>1</m:t>
                    </m:r>
                  </m:oMath>
                </a14:m>
                <a:r>
                  <a:rPr lang="en-US" dirty="0"/>
                  <a:t>) and probability of default.</a:t>
                </a:r>
              </a:p>
              <a:p>
                <a:endParaRPr lang="en-US" dirty="0"/>
              </a:p>
            </p:txBody>
          </p:sp>
        </mc:Choice>
        <mc:Fallback xmlns="">
          <p:sp>
            <p:nvSpPr>
              <p:cNvPr id="3" name="Content Placeholder 2">
                <a:extLst>
                  <a:ext uri="{FF2B5EF4-FFF2-40B4-BE49-F238E27FC236}">
                    <a16:creationId xmlns:a16="http://schemas.microsoft.com/office/drawing/2014/main" id="{68FF29D0-FA19-7319-B0A9-866A2D4B1A13}"/>
                  </a:ext>
                </a:extLst>
              </p:cNvPr>
              <p:cNvSpPr>
                <a:spLocks noGrp="1" noRot="1" noChangeAspect="1" noMove="1" noResize="1" noEditPoints="1" noAdjustHandles="1" noChangeArrowheads="1" noChangeShapeType="1" noTextEdit="1"/>
              </p:cNvSpPr>
              <p:nvPr>
                <p:ph idx="1"/>
              </p:nvPr>
            </p:nvSpPr>
            <p:spPr>
              <a:blipFill>
                <a:blip r:embed="rId2"/>
                <a:stretch>
                  <a:fillRect l="-1150" t="-2830" r="-1750"/>
                </a:stretch>
              </a:blipFill>
            </p:spPr>
            <p:txBody>
              <a:bodyPr/>
              <a:lstStyle/>
              <a:p>
                <a:r>
                  <a:rPr lang="en-US">
                    <a:noFill/>
                  </a:rPr>
                  <a:t> </a:t>
                </a:r>
              </a:p>
            </p:txBody>
          </p:sp>
        </mc:Fallback>
      </mc:AlternateContent>
    </p:spTree>
    <p:extLst>
      <p:ext uri="{BB962C8B-B14F-4D97-AF65-F5344CB8AC3E}">
        <p14:creationId xmlns:p14="http://schemas.microsoft.com/office/powerpoint/2010/main" val="1104193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Interpretation of </a:t>
            </a:r>
            <a:r>
              <a:rPr lang="el-GR" dirty="0"/>
              <a:t>β</a:t>
            </a:r>
            <a:r>
              <a:rPr lang="el-GR" baseline="-25000" dirty="0"/>
              <a:t>1</a:t>
            </a:r>
            <a:endParaRPr lang="en-US" baseline="-25000" dirty="0"/>
          </a:p>
        </p:txBody>
      </p:sp>
      <p:sp>
        <p:nvSpPr>
          <p:cNvPr id="9" name="Slide Number Placeholder 8"/>
          <p:cNvSpPr>
            <a:spLocks noGrp="1"/>
          </p:cNvSpPr>
          <p:nvPr>
            <p:ph type="sldNum" sz="quarter" idx="12"/>
          </p:nvPr>
        </p:nvSpPr>
        <p:spPr/>
        <p:txBody>
          <a:bodyPr/>
          <a:lstStyle/>
          <a:p>
            <a:fld id="{E4FFCA10-EE3F-AF4E-9EA4-E5CA2D91A1E4}" type="slidenum">
              <a:rPr lang="en-US" smtClean="0"/>
              <a:t>15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r>
                  <a:rPr lang="en-US" dirty="0"/>
                  <a:t>The </a:t>
                </a:r>
                <a14:m>
                  <m:oMath xmlns:m="http://schemas.openxmlformats.org/officeDocument/2006/math">
                    <m:acc>
                      <m:accPr>
                        <m:chr m:val="̂"/>
                        <m:ctrlPr>
                          <a:rPr lang="en-US" i="1" smtClean="0">
                            <a:latin typeface="Cambria Math" panose="02040503050406030204" pitchFamily="18" charset="0"/>
                          </a:rPr>
                        </m:ctrlPr>
                      </m:accPr>
                      <m:e>
                        <m:r>
                          <m:rPr>
                            <m:nor/>
                          </m:rPr>
                          <a:rPr lang="en-US" dirty="0"/>
                          <m:t>β</m:t>
                        </m:r>
                        <m:r>
                          <m:rPr>
                            <m:nor/>
                          </m:rPr>
                          <a:rPr lang="en-US" baseline="-25000" dirty="0"/>
                          <m:t>1</m:t>
                        </m:r>
                      </m:e>
                    </m:acc>
                    <m:r>
                      <a:rPr lang="en-US" b="0" i="1" smtClean="0">
                        <a:latin typeface="Cambria Math" panose="02040503050406030204" pitchFamily="18" charset="0"/>
                      </a:rPr>
                      <m:t>=0.0055</m:t>
                    </m:r>
                    <m:r>
                      <a:rPr lang="en-US" b="0" i="0" smtClean="0">
                        <a:latin typeface="Cambria Math" panose="02040503050406030204" pitchFamily="18" charset="0"/>
                      </a:rPr>
                      <m:t> </m:t>
                    </m:r>
                  </m:oMath>
                </a14:m>
                <a:r>
                  <a:rPr lang="en-US" dirty="0"/>
                  <a:t>indicates that a one dollar increase in balance is associated with an increase in the log odds of default by 0.0055 units.</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1150" t="-2291"/>
                </a:stretch>
              </a:blipFill>
            </p:spPr>
            <p:txBody>
              <a:bodyPr/>
              <a:lstStyle/>
              <a:p>
                <a:r>
                  <a:rPr lang="en-US">
                    <a:noFill/>
                  </a:rPr>
                  <a:t> </a:t>
                </a:r>
              </a:p>
            </p:txBody>
          </p:sp>
        </mc:Fallback>
      </mc:AlternateContent>
    </p:spTree>
    <p:extLst>
      <p:ext uri="{BB962C8B-B14F-4D97-AF65-F5344CB8AC3E}">
        <p14:creationId xmlns:p14="http://schemas.microsoft.com/office/powerpoint/2010/main" val="4246431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Making predictions</a:t>
            </a:r>
            <a:endParaRPr lang="en-US" baseline="-25000" dirty="0"/>
          </a:p>
        </p:txBody>
      </p:sp>
      <p:sp>
        <p:nvSpPr>
          <p:cNvPr id="9" name="Slide Number Placeholder 8"/>
          <p:cNvSpPr>
            <a:spLocks noGrp="1"/>
          </p:cNvSpPr>
          <p:nvPr>
            <p:ph type="sldNum" sz="quarter" idx="12"/>
          </p:nvPr>
        </p:nvSpPr>
        <p:spPr/>
        <p:txBody>
          <a:bodyPr/>
          <a:lstStyle/>
          <a:p>
            <a:fld id="{E4FFCA10-EE3F-AF4E-9EA4-E5CA2D91A1E4}" type="slidenum">
              <a:rPr lang="en-US" smtClean="0"/>
              <a:t>16</a:t>
            </a:fld>
            <a:endParaRPr lang="en-US" dirty="0"/>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p:txBody>
              <a:bodyPr/>
              <a:lstStyle/>
              <a:p>
                <a:r>
                  <a:rPr lang="en-US" dirty="0"/>
                  <a:t>What is the default probability for an individual with a balance of </a:t>
                </a:r>
                <a14:m>
                  <m:oMath xmlns:m="http://schemas.openxmlformats.org/officeDocument/2006/math">
                    <m:r>
                      <a:rPr lang="en-US" b="0" i="1" smtClean="0">
                        <a:latin typeface="Cambria Math" panose="02040503050406030204" pitchFamily="18" charset="0"/>
                      </a:rPr>
                      <m:t>𝑋</m:t>
                    </m:r>
                    <m:r>
                      <a:rPr lang="en-US" b="0" i="1" baseline="-25000" smtClean="0">
                        <a:latin typeface="Cambria Math" panose="02040503050406030204" pitchFamily="18" charset="0"/>
                      </a:rPr>
                      <m:t>1</m:t>
                    </m:r>
                  </m:oMath>
                </a14:m>
                <a:r>
                  <a:rPr lang="en-US" dirty="0"/>
                  <a:t>= $1000?</a:t>
                </a:r>
              </a:p>
              <a:p>
                <a:endParaRPr lang="en-US" dirty="0"/>
              </a:p>
              <a:p>
                <a:endParaRPr lang="en-US" dirty="0"/>
              </a:p>
              <a:p>
                <a:r>
                  <a:rPr lang="en-US" dirty="0"/>
                  <a:t>In contrast, the predictive probability of default for an individual with a balance of </a:t>
                </a:r>
                <a14:m>
                  <m:oMath xmlns:m="http://schemas.openxmlformats.org/officeDocument/2006/math">
                    <m:r>
                      <a:rPr lang="en-US" b="0" i="1" smtClean="0">
                        <a:latin typeface="Cambria Math" panose="02040503050406030204" pitchFamily="18" charset="0"/>
                      </a:rPr>
                      <m:t>𝑋</m:t>
                    </m:r>
                    <m:r>
                      <a:rPr lang="en-US" b="0" i="1" baseline="-25000" smtClean="0">
                        <a:latin typeface="Cambria Math" panose="02040503050406030204" pitchFamily="18" charset="0"/>
                      </a:rPr>
                      <m:t>1</m:t>
                    </m:r>
                  </m:oMath>
                </a14:m>
                <a:r>
                  <a:rPr lang="en-US" dirty="0"/>
                  <a:t>= $2000 is much higher and equals 0</a:t>
                </a:r>
                <a:r>
                  <a:rPr lang="en-US" i="1" dirty="0"/>
                  <a:t>.</a:t>
                </a:r>
                <a:r>
                  <a:rPr lang="en-US" dirty="0"/>
                  <a:t>586.</a:t>
                </a:r>
              </a:p>
            </p:txBody>
          </p:sp>
        </mc:Choice>
        <mc:Fallback>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1150" t="-2695" r="-1300"/>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2192075" y="2422434"/>
            <a:ext cx="7424941" cy="918887"/>
          </a:xfrm>
          <a:prstGeom prst="rect">
            <a:avLst/>
          </a:prstGeom>
        </p:spPr>
      </p:pic>
      <p:sp>
        <p:nvSpPr>
          <p:cNvPr id="7" name="TextBox 6">
            <a:extLst>
              <a:ext uri="{FF2B5EF4-FFF2-40B4-BE49-F238E27FC236}">
                <a16:creationId xmlns:a16="http://schemas.microsoft.com/office/drawing/2014/main" id="{D69FB87E-056D-4918-C022-2C5C9F3016F2}"/>
              </a:ext>
            </a:extLst>
          </p:cNvPr>
          <p:cNvSpPr txBox="1"/>
          <p:nvPr/>
        </p:nvSpPr>
        <p:spPr>
          <a:xfrm>
            <a:off x="4470640" y="2512545"/>
            <a:ext cx="239383" cy="307777"/>
          </a:xfrm>
          <a:prstGeom prst="rect">
            <a:avLst/>
          </a:prstGeom>
          <a:noFill/>
        </p:spPr>
        <p:txBody>
          <a:bodyPr wrap="square">
            <a:spAutoFit/>
          </a:bodyPr>
          <a:lstStyle/>
          <a:p>
            <a:r>
              <a:rPr lang="en-US" sz="1400" dirty="0"/>
              <a:t>1</a:t>
            </a:r>
          </a:p>
        </p:txBody>
      </p:sp>
      <p:sp>
        <p:nvSpPr>
          <p:cNvPr id="8" name="TextBox 7">
            <a:extLst>
              <a:ext uri="{FF2B5EF4-FFF2-40B4-BE49-F238E27FC236}">
                <a16:creationId xmlns:a16="http://schemas.microsoft.com/office/drawing/2014/main" id="{F73563F6-B6BC-ED7A-3A3A-9E777FD81E18}"/>
              </a:ext>
            </a:extLst>
          </p:cNvPr>
          <p:cNvSpPr txBox="1"/>
          <p:nvPr/>
        </p:nvSpPr>
        <p:spPr>
          <a:xfrm>
            <a:off x="4726554" y="3001373"/>
            <a:ext cx="239383" cy="307777"/>
          </a:xfrm>
          <a:prstGeom prst="rect">
            <a:avLst/>
          </a:prstGeom>
          <a:noFill/>
        </p:spPr>
        <p:txBody>
          <a:bodyPr wrap="square">
            <a:spAutoFit/>
          </a:bodyPr>
          <a:lstStyle/>
          <a:p>
            <a:r>
              <a:rPr lang="en-US" sz="1400" dirty="0"/>
              <a:t>1</a:t>
            </a:r>
          </a:p>
        </p:txBody>
      </p:sp>
      <p:sp>
        <p:nvSpPr>
          <p:cNvPr id="10" name="TextBox 9">
            <a:extLst>
              <a:ext uri="{FF2B5EF4-FFF2-40B4-BE49-F238E27FC236}">
                <a16:creationId xmlns:a16="http://schemas.microsoft.com/office/drawing/2014/main" id="{E586C30B-45AF-84CF-B50A-B618AF5AF12E}"/>
              </a:ext>
            </a:extLst>
          </p:cNvPr>
          <p:cNvSpPr txBox="1"/>
          <p:nvPr/>
        </p:nvSpPr>
        <p:spPr>
          <a:xfrm>
            <a:off x="2636091" y="2844711"/>
            <a:ext cx="239383" cy="307777"/>
          </a:xfrm>
          <a:prstGeom prst="rect">
            <a:avLst/>
          </a:prstGeom>
          <a:noFill/>
        </p:spPr>
        <p:txBody>
          <a:bodyPr wrap="square">
            <a:spAutoFit/>
          </a:bodyPr>
          <a:lstStyle/>
          <a:p>
            <a:r>
              <a:rPr lang="en-US" sz="1400" dirty="0"/>
              <a:t>1</a:t>
            </a:r>
          </a:p>
        </p:txBody>
      </p:sp>
    </p:spTree>
    <p:extLst>
      <p:ext uri="{BB962C8B-B14F-4D97-AF65-F5344CB8AC3E}">
        <p14:creationId xmlns:p14="http://schemas.microsoft.com/office/powerpoint/2010/main" val="1982348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Other considerations in logistic regression</a:t>
            </a:r>
            <a:endParaRPr lang="en-US" baseline="-25000" dirty="0"/>
          </a:p>
        </p:txBody>
      </p:sp>
      <p:sp>
        <p:nvSpPr>
          <p:cNvPr id="9" name="Slide Number Placeholder 8"/>
          <p:cNvSpPr>
            <a:spLocks noGrp="1"/>
          </p:cNvSpPr>
          <p:nvPr>
            <p:ph type="sldNum" sz="quarter" idx="12"/>
          </p:nvPr>
        </p:nvSpPr>
        <p:spPr/>
        <p:txBody>
          <a:bodyPr/>
          <a:lstStyle/>
          <a:p>
            <a:fld id="{E4FFCA10-EE3F-AF4E-9EA4-E5CA2D91A1E4}" type="slidenum">
              <a:rPr lang="en-US" smtClean="0"/>
              <a:t>17</a:t>
            </a:fld>
            <a:endParaRPr lang="en-US" dirty="0"/>
          </a:p>
        </p:txBody>
      </p:sp>
      <p:sp>
        <p:nvSpPr>
          <p:cNvPr id="4" name="Content Placeholder 3"/>
          <p:cNvSpPr>
            <a:spLocks noGrp="1"/>
          </p:cNvSpPr>
          <p:nvPr>
            <p:ph idx="1"/>
          </p:nvPr>
        </p:nvSpPr>
        <p:spPr/>
        <p:txBody>
          <a:bodyPr/>
          <a:lstStyle/>
          <a:p>
            <a:r>
              <a:rPr lang="en-US" dirty="0"/>
              <a:t>Analyzing rare events with logistic regression (</a:t>
            </a:r>
            <a:r>
              <a:rPr lang="en-US" dirty="0">
                <a:hlinkClick r:id="rId2"/>
              </a:rPr>
              <a:t>link</a:t>
            </a:r>
            <a:r>
              <a:rPr lang="en-US" dirty="0"/>
              <a:t>). </a:t>
            </a:r>
          </a:p>
          <a:p>
            <a:r>
              <a:rPr lang="en-US" dirty="0"/>
              <a:t>Diagnostics and model checking for logistic regression (</a:t>
            </a:r>
            <a:r>
              <a:rPr lang="en-US" dirty="0">
                <a:hlinkClick r:id="rId3"/>
              </a:rPr>
              <a:t>link</a:t>
            </a:r>
            <a:r>
              <a:rPr lang="en-US" dirty="0"/>
              <a:t>). </a:t>
            </a:r>
          </a:p>
          <a:p>
            <a:r>
              <a:rPr lang="en-US" dirty="0"/>
              <a:t>We use maximum likelihood estimation to train logistic regression. In machine learning, stochastic gradient ascent is often used (</a:t>
            </a:r>
            <a:r>
              <a:rPr lang="en-US" dirty="0">
                <a:hlinkClick r:id="rId4"/>
              </a:rPr>
              <a:t>link</a:t>
            </a:r>
            <a:r>
              <a:rPr lang="en-US" dirty="0"/>
              <a:t>)</a:t>
            </a:r>
          </a:p>
        </p:txBody>
      </p:sp>
    </p:spTree>
    <p:extLst>
      <p:ext uri="{BB962C8B-B14F-4D97-AF65-F5344CB8AC3E}">
        <p14:creationId xmlns:p14="http://schemas.microsoft.com/office/powerpoint/2010/main" val="279036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Logistic regression for </a:t>
            </a:r>
            <a:r>
              <a:rPr lang="en-US" i="1" dirty="0"/>
              <a:t>&gt; </a:t>
            </a:r>
            <a:r>
              <a:rPr lang="en-US" dirty="0"/>
              <a:t>2 response classes</a:t>
            </a:r>
            <a:endParaRPr lang="en-US" baseline="-25000" dirty="0"/>
          </a:p>
        </p:txBody>
      </p:sp>
      <p:sp>
        <p:nvSpPr>
          <p:cNvPr id="9" name="Slide Number Placeholder 8"/>
          <p:cNvSpPr>
            <a:spLocks noGrp="1"/>
          </p:cNvSpPr>
          <p:nvPr>
            <p:ph type="sldNum" sz="quarter" idx="12"/>
          </p:nvPr>
        </p:nvSpPr>
        <p:spPr/>
        <p:txBody>
          <a:bodyPr/>
          <a:lstStyle/>
          <a:p>
            <a:fld id="{E4FFCA10-EE3F-AF4E-9EA4-E5CA2D91A1E4}" type="slidenum">
              <a:rPr lang="en-US" smtClean="0"/>
              <a:t>18</a:t>
            </a:fld>
            <a:endParaRPr lang="en-US" dirty="0"/>
          </a:p>
        </p:txBody>
      </p:sp>
      <p:sp>
        <p:nvSpPr>
          <p:cNvPr id="4" name="Content Placeholder 3"/>
          <p:cNvSpPr>
            <a:spLocks noGrp="1"/>
          </p:cNvSpPr>
          <p:nvPr>
            <p:ph idx="1"/>
          </p:nvPr>
        </p:nvSpPr>
        <p:spPr/>
        <p:txBody>
          <a:bodyPr>
            <a:normAutofit/>
          </a:bodyPr>
          <a:lstStyle/>
          <a:p>
            <a:r>
              <a:rPr lang="en-US" dirty="0"/>
              <a:t>Sometimes we wish to classify a response variable that has more than two classes. In this case, one multiple-class extension is</a:t>
            </a:r>
          </a:p>
          <a:p>
            <a:endParaRPr lang="en-US" dirty="0"/>
          </a:p>
          <a:p>
            <a:endParaRPr lang="en-US" dirty="0"/>
          </a:p>
          <a:p>
            <a:endParaRPr lang="en-US" dirty="0"/>
          </a:p>
          <a:p>
            <a:r>
              <a:rPr lang="en-US" dirty="0"/>
              <a:t>This form is used in the R package </a:t>
            </a:r>
            <a:r>
              <a:rPr lang="en-US" i="1" dirty="0" err="1"/>
              <a:t>glmnet</a:t>
            </a:r>
            <a:r>
              <a:rPr lang="en-US" dirty="0"/>
              <a:t>.</a:t>
            </a:r>
          </a:p>
          <a:p>
            <a:r>
              <a:rPr lang="en-US" dirty="0"/>
              <a:t>When response classes are ordered, e.g., “poor”, “fair”, “good”, the ordinal logistic regression can be used. </a:t>
            </a:r>
          </a:p>
        </p:txBody>
      </p:sp>
      <p:pic>
        <p:nvPicPr>
          <p:cNvPr id="3" name="Picture 2"/>
          <p:cNvPicPr>
            <a:picLocks noChangeAspect="1"/>
          </p:cNvPicPr>
          <p:nvPr/>
        </p:nvPicPr>
        <p:blipFill>
          <a:blip r:embed="rId2"/>
          <a:stretch>
            <a:fillRect/>
          </a:stretch>
        </p:blipFill>
        <p:spPr>
          <a:xfrm>
            <a:off x="2676525" y="2729111"/>
            <a:ext cx="6772275" cy="1209675"/>
          </a:xfrm>
          <a:prstGeom prst="rect">
            <a:avLst/>
          </a:prstGeom>
        </p:spPr>
      </p:pic>
    </p:spTree>
    <p:extLst>
      <p:ext uri="{BB962C8B-B14F-4D97-AF65-F5344CB8AC3E}">
        <p14:creationId xmlns:p14="http://schemas.microsoft.com/office/powerpoint/2010/main" val="3306414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stock market data</a:t>
            </a:r>
          </a:p>
        </p:txBody>
      </p:sp>
      <p:sp>
        <p:nvSpPr>
          <p:cNvPr id="9" name="Slide Number Placeholder 8"/>
          <p:cNvSpPr>
            <a:spLocks noGrp="1"/>
          </p:cNvSpPr>
          <p:nvPr>
            <p:ph type="sldNum" sz="quarter" idx="12"/>
          </p:nvPr>
        </p:nvSpPr>
        <p:spPr/>
        <p:txBody>
          <a:bodyPr/>
          <a:lstStyle/>
          <a:p>
            <a:fld id="{E4FFCA10-EE3F-AF4E-9EA4-E5CA2D91A1E4}" type="slidenum">
              <a:rPr lang="en-US" smtClean="0"/>
              <a:t>19</a:t>
            </a:fld>
            <a:endParaRPr lang="en-US" dirty="0"/>
          </a:p>
        </p:txBody>
      </p:sp>
      <p:sp>
        <p:nvSpPr>
          <p:cNvPr id="4" name="Content Placeholder 3"/>
          <p:cNvSpPr>
            <a:spLocks noGrp="1"/>
          </p:cNvSpPr>
          <p:nvPr>
            <p:ph idx="1"/>
          </p:nvPr>
        </p:nvSpPr>
        <p:spPr/>
        <p:txBody>
          <a:bodyPr/>
          <a:lstStyle/>
          <a:p>
            <a:r>
              <a:rPr lang="en-US" dirty="0"/>
              <a:t>The stock market data is from the ISLR library. </a:t>
            </a:r>
          </a:p>
          <a:p>
            <a:r>
              <a:rPr lang="en-US" dirty="0"/>
              <a:t>This data set consists of percentage returns for the S&amp;P 500 stock index over 1250 days, from the beginning of 2001 until the end of 2005. </a:t>
            </a:r>
          </a:p>
          <a:p>
            <a:r>
              <a:rPr lang="en-US" dirty="0"/>
              <a:t>For each date, we have recorded the percentage returns for each of the five previous trading days, Lag1 through Lag5. </a:t>
            </a:r>
          </a:p>
          <a:p>
            <a:r>
              <a:rPr lang="en-US" dirty="0"/>
              <a:t>We have also recorded Volume (the number of shares traded on the previous day, in billions), Today (the percentage return on the date in question) and Direction (whether the market was Up or Down on this date: </a:t>
            </a:r>
            <a:r>
              <a:rPr lang="en-US" dirty="0">
                <a:solidFill>
                  <a:srgbClr val="FF0000"/>
                </a:solidFill>
              </a:rPr>
              <a:t>Response is binary</a:t>
            </a:r>
            <a:r>
              <a:rPr lang="en-US" dirty="0"/>
              <a:t>).</a:t>
            </a:r>
          </a:p>
        </p:txBody>
      </p:sp>
    </p:spTree>
    <p:extLst>
      <p:ext uri="{BB962C8B-B14F-4D97-AF65-F5344CB8AC3E}">
        <p14:creationId xmlns:p14="http://schemas.microsoft.com/office/powerpoint/2010/main" val="3532965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C543-4B97-71B1-F008-DB7674434C7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89FD560-C4B4-0A05-FF22-11599F48830F}"/>
              </a:ext>
            </a:extLst>
          </p:cNvPr>
          <p:cNvSpPr>
            <a:spLocks noGrp="1"/>
          </p:cNvSpPr>
          <p:nvPr>
            <p:ph idx="1"/>
          </p:nvPr>
        </p:nvSpPr>
        <p:spPr/>
        <p:txBody>
          <a:bodyPr>
            <a:normAutofit lnSpcReduction="10000"/>
          </a:bodyPr>
          <a:lstStyle/>
          <a:p>
            <a:r>
              <a:rPr lang="en-US" dirty="0"/>
              <a:t>Part I: General Strategies </a:t>
            </a:r>
          </a:p>
          <a:p>
            <a:r>
              <a:rPr lang="en-US" dirty="0"/>
              <a:t>Part II: Regression Models</a:t>
            </a:r>
          </a:p>
          <a:p>
            <a:pPr lvl="1"/>
            <a:r>
              <a:rPr lang="en-US" dirty="0"/>
              <a:t>Chapter 6: Linear Regression and Its Cousins</a:t>
            </a:r>
          </a:p>
          <a:p>
            <a:pPr lvl="1"/>
            <a:r>
              <a:rPr lang="en-US" dirty="0"/>
              <a:t>Chapter 7: Nonlinear Regression Models</a:t>
            </a:r>
          </a:p>
          <a:p>
            <a:pPr lvl="1"/>
            <a:r>
              <a:rPr lang="en-US" dirty="0"/>
              <a:t>Chapter 8: Regression Trees and Rule-Based Models</a:t>
            </a:r>
          </a:p>
          <a:p>
            <a:r>
              <a:rPr lang="en-US" dirty="0"/>
              <a:t>Part III: Classification Models</a:t>
            </a:r>
          </a:p>
          <a:p>
            <a:pPr lvl="1"/>
            <a:r>
              <a:rPr lang="en-US" dirty="0"/>
              <a:t>Chapter 11: Measuring Performance in Classification Models </a:t>
            </a:r>
          </a:p>
          <a:p>
            <a:pPr lvl="1"/>
            <a:r>
              <a:rPr lang="en-US" dirty="0">
                <a:solidFill>
                  <a:srgbClr val="FF0000"/>
                </a:solidFill>
              </a:rPr>
              <a:t>Chapter 12: Discriminant Analysis and Other Linear Classification Models</a:t>
            </a:r>
          </a:p>
          <a:p>
            <a:pPr lvl="1"/>
            <a:r>
              <a:rPr lang="en-US" dirty="0"/>
              <a:t>Chapter 13: Nonlinear Classification Models</a:t>
            </a:r>
          </a:p>
          <a:p>
            <a:pPr lvl="1"/>
            <a:r>
              <a:rPr lang="en-US" dirty="0"/>
              <a:t>Chapter 14: Classification Trees and Rule-Based Models</a:t>
            </a:r>
          </a:p>
        </p:txBody>
      </p:sp>
      <p:sp>
        <p:nvSpPr>
          <p:cNvPr id="4" name="Slide Number Placeholder 8">
            <a:extLst>
              <a:ext uri="{FF2B5EF4-FFF2-40B4-BE49-F238E27FC236}">
                <a16:creationId xmlns:a16="http://schemas.microsoft.com/office/drawing/2014/main" id="{85770E00-4604-A706-2202-7441C9066259}"/>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2</a:t>
            </a:fld>
            <a:endParaRPr lang="en-US" dirty="0"/>
          </a:p>
        </p:txBody>
      </p:sp>
    </p:spTree>
    <p:extLst>
      <p:ext uri="{BB962C8B-B14F-4D97-AF65-F5344CB8AC3E}">
        <p14:creationId xmlns:p14="http://schemas.microsoft.com/office/powerpoint/2010/main" val="2156620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stock market data</a:t>
            </a:r>
          </a:p>
        </p:txBody>
      </p:sp>
      <p:sp>
        <p:nvSpPr>
          <p:cNvPr id="9" name="Slide Number Placeholder 8"/>
          <p:cNvSpPr>
            <a:spLocks noGrp="1"/>
          </p:cNvSpPr>
          <p:nvPr>
            <p:ph type="sldNum" sz="quarter" idx="12"/>
          </p:nvPr>
        </p:nvSpPr>
        <p:spPr/>
        <p:txBody>
          <a:bodyPr/>
          <a:lstStyle/>
          <a:p>
            <a:fld id="{E4FFCA10-EE3F-AF4E-9EA4-E5CA2D91A1E4}" type="slidenum">
              <a:rPr lang="en-US" smtClean="0"/>
              <a:t>20</a:t>
            </a:fld>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4018849398"/>
              </p:ext>
            </p:extLst>
          </p:nvPr>
        </p:nvGraphicFramePr>
        <p:xfrm>
          <a:off x="179832" y="1423284"/>
          <a:ext cx="8229600" cy="475488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3112467160"/>
                    </a:ext>
                  </a:extLst>
                </a:gridCol>
              </a:tblGrid>
              <a:tr h="370840">
                <a:tc>
                  <a:txBody>
                    <a:bodyPr/>
                    <a:lstStyle/>
                    <a:p>
                      <a:r>
                        <a:rPr lang="en-US" dirty="0"/>
                        <a:t># required packages</a:t>
                      </a:r>
                    </a:p>
                    <a:p>
                      <a:r>
                        <a:rPr lang="en-US" dirty="0"/>
                        <a:t>library(</a:t>
                      </a:r>
                      <a:r>
                        <a:rPr lang="en-US" dirty="0" err="1"/>
                        <a:t>AppliedPredictiveModeling</a:t>
                      </a:r>
                      <a:r>
                        <a:rPr lang="en-US" dirty="0"/>
                        <a:t>)</a:t>
                      </a:r>
                    </a:p>
                    <a:p>
                      <a:r>
                        <a:rPr lang="en-US" dirty="0"/>
                        <a:t>library(caret)</a:t>
                      </a:r>
                    </a:p>
                    <a:p>
                      <a:r>
                        <a:rPr lang="en-US" dirty="0"/>
                        <a:t>library(ISLR) #the stock market data</a:t>
                      </a:r>
                    </a:p>
                    <a:p>
                      <a:r>
                        <a:rPr lang="en-US" dirty="0"/>
                        <a:t>library(</a:t>
                      </a:r>
                      <a:r>
                        <a:rPr lang="en-US" dirty="0" err="1"/>
                        <a:t>pROC</a:t>
                      </a:r>
                      <a:r>
                        <a:rPr lang="en-US" dirty="0"/>
                        <a:t>) #roc</a:t>
                      </a:r>
                    </a:p>
                    <a:p>
                      <a:r>
                        <a:rPr lang="en-US" dirty="0"/>
                        <a:t>library(MASS) #lda</a:t>
                      </a:r>
                    </a:p>
                    <a:p>
                      <a:r>
                        <a:rPr lang="en-US" dirty="0"/>
                        <a:t>library(</a:t>
                      </a:r>
                      <a:r>
                        <a:rPr lang="en-US" dirty="0" err="1"/>
                        <a:t>glmnet</a:t>
                      </a:r>
                      <a:r>
                        <a:rPr lang="en-US" dirty="0"/>
                        <a:t>)</a:t>
                      </a:r>
                    </a:p>
                    <a:p>
                      <a:endParaRPr lang="en-US" dirty="0"/>
                    </a:p>
                    <a:p>
                      <a:r>
                        <a:rPr lang="en-US" dirty="0"/>
                        <a:t>### The Stock Market Data ####</a:t>
                      </a:r>
                    </a:p>
                    <a:p>
                      <a:r>
                        <a:rPr lang="en-US" dirty="0"/>
                        <a:t>head(</a:t>
                      </a:r>
                      <a:r>
                        <a:rPr lang="en-US" dirty="0" err="1"/>
                        <a:t>Smarket</a:t>
                      </a:r>
                      <a:r>
                        <a:rPr lang="en-US" dirty="0"/>
                        <a:t>)</a:t>
                      </a:r>
                    </a:p>
                    <a:p>
                      <a:r>
                        <a:rPr lang="en-US" dirty="0"/>
                        <a:t>names(</a:t>
                      </a:r>
                      <a:r>
                        <a:rPr lang="en-US" dirty="0" err="1"/>
                        <a:t>Smarket</a:t>
                      </a:r>
                      <a:r>
                        <a:rPr lang="en-US" dirty="0"/>
                        <a:t>)</a:t>
                      </a:r>
                    </a:p>
                    <a:p>
                      <a:r>
                        <a:rPr lang="en-US" dirty="0"/>
                        <a:t>dim(</a:t>
                      </a:r>
                      <a:r>
                        <a:rPr lang="en-US" dirty="0" err="1"/>
                        <a:t>Smarket</a:t>
                      </a:r>
                      <a:r>
                        <a:rPr lang="en-US" dirty="0"/>
                        <a:t>)</a:t>
                      </a:r>
                    </a:p>
                    <a:p>
                      <a:r>
                        <a:rPr lang="en-US" dirty="0"/>
                        <a:t>summary(</a:t>
                      </a:r>
                      <a:r>
                        <a:rPr lang="en-US" dirty="0" err="1"/>
                        <a:t>Smarket</a:t>
                      </a:r>
                      <a:r>
                        <a:rPr lang="en-US" dirty="0"/>
                        <a:t>);</a:t>
                      </a:r>
                    </a:p>
                    <a:p>
                      <a:r>
                        <a:rPr lang="en-US" dirty="0" err="1"/>
                        <a:t>cor</a:t>
                      </a:r>
                      <a:r>
                        <a:rPr lang="en-US" dirty="0"/>
                        <a:t>(</a:t>
                      </a:r>
                      <a:r>
                        <a:rPr lang="en-US" dirty="0" err="1"/>
                        <a:t>Smarket</a:t>
                      </a:r>
                      <a:r>
                        <a:rPr lang="en-US" dirty="0"/>
                        <a:t>); # pairwise correlations for numerical predictors</a:t>
                      </a:r>
                    </a:p>
                    <a:p>
                      <a:r>
                        <a:rPr lang="en-US" dirty="0" err="1"/>
                        <a:t>cor</a:t>
                      </a:r>
                      <a:r>
                        <a:rPr lang="en-US" dirty="0"/>
                        <a:t>(</a:t>
                      </a:r>
                      <a:r>
                        <a:rPr lang="en-US" dirty="0" err="1"/>
                        <a:t>Smarket</a:t>
                      </a:r>
                      <a:r>
                        <a:rPr lang="en-US" dirty="0"/>
                        <a:t>[,-9]); ## The only substantial correlation is between Year and Volume. </a:t>
                      </a:r>
                    </a:p>
                    <a:p>
                      <a:r>
                        <a:rPr lang="en-US" dirty="0"/>
                        <a:t>attach(</a:t>
                      </a:r>
                      <a:r>
                        <a:rPr lang="en-US" dirty="0" err="1"/>
                        <a:t>Smarket</a:t>
                      </a:r>
                      <a:r>
                        <a:rPr lang="en-US" dirty="0"/>
                        <a:t>)</a:t>
                      </a:r>
                    </a:p>
                    <a:p>
                      <a:r>
                        <a:rPr lang="en-US" dirty="0"/>
                        <a:t>plot(Volume);</a:t>
                      </a:r>
                    </a:p>
                  </a:txBody>
                  <a:tcPr/>
                </a:tc>
                <a:extLst>
                  <a:ext uri="{0D108BD9-81ED-4DB2-BD59-A6C34878D82A}">
                    <a16:rowId xmlns:a16="http://schemas.microsoft.com/office/drawing/2014/main" val="4145959396"/>
                  </a:ext>
                </a:extLst>
              </a:tr>
            </a:tbl>
          </a:graphicData>
        </a:graphic>
      </p:graphicFrame>
    </p:spTree>
    <p:extLst>
      <p:ext uri="{BB962C8B-B14F-4D97-AF65-F5344CB8AC3E}">
        <p14:creationId xmlns:p14="http://schemas.microsoft.com/office/powerpoint/2010/main" val="3016021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E4FFCA10-EE3F-AF4E-9EA4-E5CA2D91A1E4}" type="slidenum">
              <a:rPr lang="en-US" smtClean="0"/>
              <a:t>21</a:t>
            </a:fld>
            <a:endParaRPr lang="en-US" dirty="0"/>
          </a:p>
        </p:txBody>
      </p:sp>
      <p:sp>
        <p:nvSpPr>
          <p:cNvPr id="5" name="Title 4"/>
          <p:cNvSpPr>
            <a:spLocks noGrp="1"/>
          </p:cNvSpPr>
          <p:nvPr>
            <p:ph type="title"/>
          </p:nvPr>
        </p:nvSpPr>
        <p:spPr/>
        <p:txBody>
          <a:bodyPr/>
          <a:lstStyle/>
          <a:p>
            <a:r>
              <a:rPr lang="en-US" dirty="0"/>
              <a:t>Data information </a:t>
            </a:r>
          </a:p>
        </p:txBody>
      </p:sp>
      <p:pic>
        <p:nvPicPr>
          <p:cNvPr id="2" name="Picture 1"/>
          <p:cNvPicPr>
            <a:picLocks noChangeAspect="1"/>
          </p:cNvPicPr>
          <p:nvPr/>
        </p:nvPicPr>
        <p:blipFill>
          <a:blip r:embed="rId2"/>
          <a:stretch>
            <a:fillRect/>
          </a:stretch>
        </p:blipFill>
        <p:spPr>
          <a:xfrm>
            <a:off x="173736" y="1423284"/>
            <a:ext cx="8534400" cy="4133850"/>
          </a:xfrm>
          <a:prstGeom prst="rect">
            <a:avLst/>
          </a:prstGeom>
        </p:spPr>
      </p:pic>
    </p:spTree>
    <p:extLst>
      <p:ext uri="{BB962C8B-B14F-4D97-AF65-F5344CB8AC3E}">
        <p14:creationId xmlns:p14="http://schemas.microsoft.com/office/powerpoint/2010/main" val="918666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E4FFCA10-EE3F-AF4E-9EA4-E5CA2D91A1E4}" type="slidenum">
              <a:rPr lang="en-US" smtClean="0"/>
              <a:t>22</a:t>
            </a:fld>
            <a:endParaRPr lang="en-US" dirty="0"/>
          </a:p>
        </p:txBody>
      </p:sp>
      <p:sp>
        <p:nvSpPr>
          <p:cNvPr id="5" name="Title 4"/>
          <p:cNvSpPr>
            <a:spLocks noGrp="1"/>
          </p:cNvSpPr>
          <p:nvPr>
            <p:ph type="title"/>
          </p:nvPr>
        </p:nvSpPr>
        <p:spPr/>
        <p:txBody>
          <a:bodyPr/>
          <a:lstStyle/>
          <a:p>
            <a:r>
              <a:rPr lang="en-US" dirty="0"/>
              <a:t>Data information </a:t>
            </a:r>
          </a:p>
        </p:txBody>
      </p:sp>
      <p:pic>
        <p:nvPicPr>
          <p:cNvPr id="10" name="Picture 9"/>
          <p:cNvPicPr>
            <a:picLocks noChangeAspect="1"/>
          </p:cNvPicPr>
          <p:nvPr/>
        </p:nvPicPr>
        <p:blipFill>
          <a:blip r:embed="rId2"/>
          <a:stretch>
            <a:fillRect/>
          </a:stretch>
        </p:blipFill>
        <p:spPr>
          <a:xfrm>
            <a:off x="105537" y="1507045"/>
            <a:ext cx="8286750" cy="3971925"/>
          </a:xfrm>
          <a:prstGeom prst="rect">
            <a:avLst/>
          </a:prstGeom>
        </p:spPr>
      </p:pic>
      <p:sp>
        <p:nvSpPr>
          <p:cNvPr id="11" name="Content Placeholder 3"/>
          <p:cNvSpPr>
            <a:spLocks noGrp="1"/>
          </p:cNvSpPr>
          <p:nvPr>
            <p:ph idx="1"/>
          </p:nvPr>
        </p:nvSpPr>
        <p:spPr>
          <a:xfrm>
            <a:off x="0" y="5515807"/>
            <a:ext cx="11425047" cy="911469"/>
          </a:xfrm>
        </p:spPr>
        <p:txBody>
          <a:bodyPr>
            <a:normAutofit fontScale="77500" lnSpcReduction="20000"/>
          </a:bodyPr>
          <a:lstStyle/>
          <a:p>
            <a:r>
              <a:rPr lang="en-US" dirty="0"/>
              <a:t>As one would expect, the correlations between the lag variables and today’s returns are close to zero. In other words, there appears to be little correlation between today’s returns and previous days’ returns.</a:t>
            </a:r>
          </a:p>
        </p:txBody>
      </p:sp>
    </p:spTree>
    <p:extLst>
      <p:ext uri="{BB962C8B-B14F-4D97-AF65-F5344CB8AC3E}">
        <p14:creationId xmlns:p14="http://schemas.microsoft.com/office/powerpoint/2010/main" val="2395617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E4FFCA10-EE3F-AF4E-9EA4-E5CA2D91A1E4}" type="slidenum">
              <a:rPr lang="en-US" smtClean="0"/>
              <a:t>23</a:t>
            </a:fld>
            <a:endParaRPr lang="en-US" dirty="0"/>
          </a:p>
        </p:txBody>
      </p:sp>
      <p:sp>
        <p:nvSpPr>
          <p:cNvPr id="5" name="Title 4"/>
          <p:cNvSpPr>
            <a:spLocks noGrp="1"/>
          </p:cNvSpPr>
          <p:nvPr>
            <p:ph type="title"/>
          </p:nvPr>
        </p:nvSpPr>
        <p:spPr/>
        <p:txBody>
          <a:bodyPr/>
          <a:lstStyle/>
          <a:p>
            <a:r>
              <a:rPr lang="en-US" dirty="0"/>
              <a:t>Data information </a:t>
            </a:r>
          </a:p>
        </p:txBody>
      </p:sp>
      <p:pic>
        <p:nvPicPr>
          <p:cNvPr id="2" name="Picture 1"/>
          <p:cNvPicPr>
            <a:picLocks noChangeAspect="1"/>
          </p:cNvPicPr>
          <p:nvPr/>
        </p:nvPicPr>
        <p:blipFill>
          <a:blip r:embed="rId2"/>
          <a:stretch>
            <a:fillRect/>
          </a:stretch>
        </p:blipFill>
        <p:spPr>
          <a:xfrm>
            <a:off x="4040152" y="852484"/>
            <a:ext cx="4429386" cy="4422794"/>
          </a:xfrm>
          <a:prstGeom prst="rect">
            <a:avLst/>
          </a:prstGeom>
        </p:spPr>
      </p:pic>
      <p:sp>
        <p:nvSpPr>
          <p:cNvPr id="14" name="Content Placeholder 3"/>
          <p:cNvSpPr>
            <a:spLocks noGrp="1"/>
          </p:cNvSpPr>
          <p:nvPr>
            <p:ph idx="1"/>
          </p:nvPr>
        </p:nvSpPr>
        <p:spPr>
          <a:xfrm>
            <a:off x="0" y="5337066"/>
            <a:ext cx="11868912" cy="1125416"/>
          </a:xfrm>
        </p:spPr>
        <p:txBody>
          <a:bodyPr>
            <a:normAutofit/>
          </a:bodyPr>
          <a:lstStyle/>
          <a:p>
            <a:r>
              <a:rPr lang="en-US" sz="2500" dirty="0"/>
              <a:t>The only substantial correlation is between </a:t>
            </a:r>
            <a:r>
              <a:rPr lang="en-US" sz="2500" dirty="0">
                <a:solidFill>
                  <a:srgbClr val="FF0000"/>
                </a:solidFill>
              </a:rPr>
              <a:t>Year</a:t>
            </a:r>
            <a:r>
              <a:rPr lang="en-US" sz="2500" dirty="0"/>
              <a:t> and </a:t>
            </a:r>
            <a:r>
              <a:rPr lang="en-US" sz="2500" dirty="0">
                <a:solidFill>
                  <a:srgbClr val="FF0000"/>
                </a:solidFill>
              </a:rPr>
              <a:t>Volume</a:t>
            </a:r>
            <a:r>
              <a:rPr lang="en-US" sz="2500" dirty="0"/>
              <a:t>. We see from the above plot that Volume is increasing over time. In other words, the average number of shares traded daily increased from 2001 to 2005.</a:t>
            </a:r>
          </a:p>
        </p:txBody>
      </p:sp>
    </p:spTree>
    <p:extLst>
      <p:ext uri="{BB962C8B-B14F-4D97-AF65-F5344CB8AC3E}">
        <p14:creationId xmlns:p14="http://schemas.microsoft.com/office/powerpoint/2010/main" val="2967177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C5AEE-4D0C-5593-980A-21A2D9E1BC9A}"/>
              </a:ext>
            </a:extLst>
          </p:cNvPr>
          <p:cNvSpPr>
            <a:spLocks noGrp="1"/>
          </p:cNvSpPr>
          <p:nvPr>
            <p:ph type="title"/>
          </p:nvPr>
        </p:nvSpPr>
        <p:spPr/>
        <p:txBody>
          <a:bodyPr/>
          <a:lstStyle/>
          <a:p>
            <a:r>
              <a:rPr lang="en-US" dirty="0"/>
              <a:t>Data splitting </a:t>
            </a:r>
          </a:p>
        </p:txBody>
      </p:sp>
      <p:graphicFrame>
        <p:nvGraphicFramePr>
          <p:cNvPr id="4" name="Content Placeholder 2">
            <a:extLst>
              <a:ext uri="{FF2B5EF4-FFF2-40B4-BE49-F238E27FC236}">
                <a16:creationId xmlns:a16="http://schemas.microsoft.com/office/drawing/2014/main" id="{254FDB86-C773-3E80-9E10-CBE3BA4777F6}"/>
              </a:ext>
            </a:extLst>
          </p:cNvPr>
          <p:cNvGraphicFramePr>
            <a:graphicFrameLocks noGrp="1"/>
          </p:cNvGraphicFramePr>
          <p:nvPr>
            <p:ph idx="1"/>
            <p:extLst>
              <p:ext uri="{D42A27DB-BD31-4B8C-83A1-F6EECF244321}">
                <p14:modId xmlns:p14="http://schemas.microsoft.com/office/powerpoint/2010/main" val="2881519082"/>
              </p:ext>
            </p:extLst>
          </p:nvPr>
        </p:nvGraphicFramePr>
        <p:xfrm>
          <a:off x="179832" y="1423284"/>
          <a:ext cx="8229600" cy="118872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3112467160"/>
                    </a:ext>
                  </a:extLst>
                </a:gridCol>
              </a:tblGrid>
              <a:tr h="370840">
                <a:tc>
                  <a:txBody>
                    <a:bodyPr/>
                    <a:lstStyle/>
                    <a:p>
                      <a:r>
                        <a:rPr lang="en-US" dirty="0"/>
                        <a:t>###Data splitting </a:t>
                      </a:r>
                    </a:p>
                    <a:p>
                      <a:r>
                        <a:rPr lang="en-US" dirty="0"/>
                        <a:t>train = which(Year&lt;2005)</a:t>
                      </a:r>
                    </a:p>
                    <a:p>
                      <a:r>
                        <a:rPr lang="en-US" dirty="0" err="1"/>
                        <a:t>Smarket.train</a:t>
                      </a:r>
                      <a:r>
                        <a:rPr lang="en-US" dirty="0"/>
                        <a:t>= </a:t>
                      </a:r>
                      <a:r>
                        <a:rPr lang="en-US" dirty="0" err="1"/>
                        <a:t>Smarket</a:t>
                      </a:r>
                      <a:r>
                        <a:rPr lang="en-US" dirty="0"/>
                        <a:t>[train,]; # observations before 2005 are served as test data.</a:t>
                      </a:r>
                    </a:p>
                    <a:p>
                      <a:r>
                        <a:rPr lang="en-US" dirty="0" err="1"/>
                        <a:t>Smarket.test</a:t>
                      </a:r>
                      <a:r>
                        <a:rPr lang="en-US" dirty="0"/>
                        <a:t>= </a:t>
                      </a:r>
                      <a:r>
                        <a:rPr lang="en-US" dirty="0" err="1"/>
                        <a:t>Smarket</a:t>
                      </a:r>
                      <a:r>
                        <a:rPr lang="en-US" dirty="0"/>
                        <a:t>[-train,]; # observations from 2005 are served as test data. </a:t>
                      </a:r>
                    </a:p>
                  </a:txBody>
                  <a:tcPr/>
                </a:tc>
                <a:extLst>
                  <a:ext uri="{0D108BD9-81ED-4DB2-BD59-A6C34878D82A}">
                    <a16:rowId xmlns:a16="http://schemas.microsoft.com/office/drawing/2014/main" val="4145959396"/>
                  </a:ext>
                </a:extLst>
              </a:tr>
            </a:tbl>
          </a:graphicData>
        </a:graphic>
      </p:graphicFrame>
    </p:spTree>
    <p:extLst>
      <p:ext uri="{BB962C8B-B14F-4D97-AF65-F5344CB8AC3E}">
        <p14:creationId xmlns:p14="http://schemas.microsoft.com/office/powerpoint/2010/main" val="3380848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C5AEE-4D0C-5593-980A-21A2D9E1BC9A}"/>
              </a:ext>
            </a:extLst>
          </p:cNvPr>
          <p:cNvSpPr>
            <a:spLocks noGrp="1"/>
          </p:cNvSpPr>
          <p:nvPr>
            <p:ph type="title"/>
          </p:nvPr>
        </p:nvSpPr>
        <p:spPr/>
        <p:txBody>
          <a:bodyPr/>
          <a:lstStyle/>
          <a:p>
            <a:r>
              <a:rPr lang="en-US" dirty="0"/>
              <a:t>Train control function </a:t>
            </a:r>
          </a:p>
        </p:txBody>
      </p:sp>
      <p:graphicFrame>
        <p:nvGraphicFramePr>
          <p:cNvPr id="4" name="Content Placeholder 2">
            <a:extLst>
              <a:ext uri="{FF2B5EF4-FFF2-40B4-BE49-F238E27FC236}">
                <a16:creationId xmlns:a16="http://schemas.microsoft.com/office/drawing/2014/main" id="{254FDB86-C773-3E80-9E10-CBE3BA4777F6}"/>
              </a:ext>
            </a:extLst>
          </p:cNvPr>
          <p:cNvGraphicFramePr>
            <a:graphicFrameLocks noGrp="1"/>
          </p:cNvGraphicFramePr>
          <p:nvPr>
            <p:ph idx="1"/>
            <p:extLst>
              <p:ext uri="{D42A27DB-BD31-4B8C-83A1-F6EECF244321}">
                <p14:modId xmlns:p14="http://schemas.microsoft.com/office/powerpoint/2010/main" val="1313140495"/>
              </p:ext>
            </p:extLst>
          </p:nvPr>
        </p:nvGraphicFramePr>
        <p:xfrm>
          <a:off x="179832" y="1423284"/>
          <a:ext cx="8229600" cy="228600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3112467160"/>
                    </a:ext>
                  </a:extLst>
                </a:gridCol>
              </a:tblGrid>
              <a:tr h="370840">
                <a:tc>
                  <a:txBody>
                    <a:bodyPr/>
                    <a:lstStyle/>
                    <a:p>
                      <a:r>
                        <a:rPr lang="en-US" dirty="0"/>
                        <a:t>### Create a control function that will be used across models. </a:t>
                      </a:r>
                    </a:p>
                    <a:p>
                      <a:r>
                        <a:rPr lang="en-US" dirty="0" err="1"/>
                        <a:t>set.seed</a:t>
                      </a:r>
                      <a:r>
                        <a:rPr lang="en-US" dirty="0"/>
                        <a:t>(100)</a:t>
                      </a:r>
                    </a:p>
                    <a:p>
                      <a:r>
                        <a:rPr lang="en-US" dirty="0"/>
                        <a:t>ctrl &lt;- trainControl(method = "LGOCV",</a:t>
                      </a:r>
                    </a:p>
                    <a:p>
                      <a:r>
                        <a:rPr lang="en-US" dirty="0"/>
                        <a:t>                     </a:t>
                      </a:r>
                      <a:r>
                        <a:rPr lang="en-US" dirty="0" err="1"/>
                        <a:t>summaryFunction</a:t>
                      </a:r>
                      <a:r>
                        <a:rPr lang="en-US" dirty="0"/>
                        <a:t> = </a:t>
                      </a:r>
                      <a:r>
                        <a:rPr lang="en-US" dirty="0" err="1"/>
                        <a:t>twoClassSummary</a:t>
                      </a:r>
                      <a:r>
                        <a:rPr lang="en-US" dirty="0"/>
                        <a:t>,</a:t>
                      </a:r>
                    </a:p>
                    <a:p>
                      <a:r>
                        <a:rPr lang="en-US" dirty="0"/>
                        <a:t>                     </a:t>
                      </a:r>
                      <a:r>
                        <a:rPr lang="en-US" dirty="0" err="1"/>
                        <a:t>classProbs</a:t>
                      </a:r>
                      <a:r>
                        <a:rPr lang="en-US" dirty="0"/>
                        <a:t> = TRUE,</a:t>
                      </a:r>
                    </a:p>
                    <a:p>
                      <a:r>
                        <a:rPr lang="en-US" dirty="0"/>
                        <a:t>                     </a:t>
                      </a:r>
                      <a:r>
                        <a:rPr lang="en-US" dirty="0" err="1"/>
                        <a:t>savePredictions</a:t>
                      </a:r>
                      <a:r>
                        <a:rPr lang="en-US" dirty="0"/>
                        <a:t> = TRUE)</a:t>
                      </a:r>
                    </a:p>
                    <a:p>
                      <a:endParaRPr lang="en-US" dirty="0"/>
                    </a:p>
                    <a:p>
                      <a:r>
                        <a:rPr lang="en-US" dirty="0"/>
                        <a:t># LGOCV: Repeated Train/Test Splits Estimated (25 reps, 75%) </a:t>
                      </a:r>
                    </a:p>
                  </a:txBody>
                  <a:tcPr/>
                </a:tc>
                <a:extLst>
                  <a:ext uri="{0D108BD9-81ED-4DB2-BD59-A6C34878D82A}">
                    <a16:rowId xmlns:a16="http://schemas.microsoft.com/office/drawing/2014/main" val="4145959396"/>
                  </a:ext>
                </a:extLst>
              </a:tr>
            </a:tbl>
          </a:graphicData>
        </a:graphic>
      </p:graphicFrame>
    </p:spTree>
    <p:extLst>
      <p:ext uri="{BB962C8B-B14F-4D97-AF65-F5344CB8AC3E}">
        <p14:creationId xmlns:p14="http://schemas.microsoft.com/office/powerpoint/2010/main" val="72867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Logistic regression </a:t>
            </a:r>
          </a:p>
        </p:txBody>
      </p:sp>
      <p:sp>
        <p:nvSpPr>
          <p:cNvPr id="9" name="Slide Number Placeholder 8"/>
          <p:cNvSpPr>
            <a:spLocks noGrp="1"/>
          </p:cNvSpPr>
          <p:nvPr>
            <p:ph type="sldNum" sz="quarter" idx="12"/>
          </p:nvPr>
        </p:nvSpPr>
        <p:spPr/>
        <p:txBody>
          <a:bodyPr/>
          <a:lstStyle/>
          <a:p>
            <a:fld id="{E4FFCA10-EE3F-AF4E-9EA4-E5CA2D91A1E4}" type="slidenum">
              <a:rPr lang="en-US" smtClean="0"/>
              <a:t>26</a:t>
            </a:fld>
            <a:endParaRPr lang="en-US" dirty="0"/>
          </a:p>
        </p:txBody>
      </p:sp>
      <p:graphicFrame>
        <p:nvGraphicFramePr>
          <p:cNvPr id="7" name="Content Placeholder 2"/>
          <p:cNvGraphicFramePr>
            <a:graphicFrameLocks/>
          </p:cNvGraphicFramePr>
          <p:nvPr>
            <p:extLst>
              <p:ext uri="{D42A27DB-BD31-4B8C-83A1-F6EECF244321}">
                <p14:modId xmlns:p14="http://schemas.microsoft.com/office/powerpoint/2010/main" val="932819266"/>
              </p:ext>
            </p:extLst>
          </p:nvPr>
        </p:nvGraphicFramePr>
        <p:xfrm>
          <a:off x="170688" y="1527048"/>
          <a:ext cx="8229600" cy="365760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3112467160"/>
                    </a:ext>
                  </a:extLst>
                </a:gridCol>
              </a:tblGrid>
              <a:tr h="370840">
                <a:tc>
                  <a:txBody>
                    <a:bodyPr/>
                    <a:lstStyle/>
                    <a:p>
                      <a:r>
                        <a:rPr lang="en-US" dirty="0"/>
                        <a:t> </a:t>
                      </a:r>
                      <a:r>
                        <a:rPr lang="en-US" dirty="0" err="1"/>
                        <a:t>set.seed</a:t>
                      </a:r>
                      <a:r>
                        <a:rPr lang="en-US" dirty="0"/>
                        <a:t>(476)</a:t>
                      </a:r>
                    </a:p>
                    <a:p>
                      <a:r>
                        <a:rPr lang="en-US" dirty="0"/>
                        <a:t> </a:t>
                      </a:r>
                      <a:r>
                        <a:rPr lang="en-US" dirty="0" err="1"/>
                        <a:t>logisticTune</a:t>
                      </a:r>
                      <a:r>
                        <a:rPr lang="en-US" dirty="0"/>
                        <a:t> &lt;- train(x = </a:t>
                      </a:r>
                      <a:r>
                        <a:rPr lang="en-US" dirty="0" err="1"/>
                        <a:t>as.matrix</a:t>
                      </a:r>
                      <a:r>
                        <a:rPr lang="en-US" dirty="0"/>
                        <a:t>(</a:t>
                      </a:r>
                      <a:r>
                        <a:rPr lang="en-US" dirty="0" err="1"/>
                        <a:t>Smarket.train</a:t>
                      </a:r>
                      <a:r>
                        <a:rPr lang="en-US" dirty="0"/>
                        <a:t>[,1:8]),</a:t>
                      </a:r>
                    </a:p>
                    <a:p>
                      <a:r>
                        <a:rPr lang="en-US" dirty="0"/>
                        <a:t> y = </a:t>
                      </a:r>
                      <a:r>
                        <a:rPr lang="en-US" dirty="0" err="1"/>
                        <a:t>Smarket.train$Direction</a:t>
                      </a:r>
                      <a:r>
                        <a:rPr lang="en-US" dirty="0"/>
                        <a:t>,</a:t>
                      </a:r>
                    </a:p>
                    <a:p>
                      <a:r>
                        <a:rPr lang="en-US" dirty="0"/>
                        <a:t> method = "</a:t>
                      </a:r>
                      <a:r>
                        <a:rPr lang="en-US" dirty="0" err="1">
                          <a:solidFill>
                            <a:srgbClr val="FF0000"/>
                          </a:solidFill>
                        </a:rPr>
                        <a:t>glm</a:t>
                      </a:r>
                      <a:r>
                        <a:rPr lang="en-US" dirty="0"/>
                        <a:t>",</a:t>
                      </a:r>
                    </a:p>
                    <a:p>
                      <a:r>
                        <a:rPr lang="en-US" dirty="0"/>
                        <a:t> metric = "ROC",</a:t>
                      </a:r>
                    </a:p>
                    <a:p>
                      <a:r>
                        <a:rPr lang="en-US" dirty="0"/>
                        <a:t> </a:t>
                      </a:r>
                      <a:r>
                        <a:rPr lang="en-US" dirty="0" err="1"/>
                        <a:t>trControl</a:t>
                      </a:r>
                      <a:r>
                        <a:rPr lang="en-US" dirty="0"/>
                        <a:t> = ctrl)</a:t>
                      </a:r>
                    </a:p>
                    <a:p>
                      <a:r>
                        <a:rPr lang="en-US" dirty="0"/>
                        <a:t> </a:t>
                      </a:r>
                      <a:r>
                        <a:rPr lang="en-US" dirty="0" err="1"/>
                        <a:t>logisticTune</a:t>
                      </a:r>
                      <a:r>
                        <a:rPr lang="en-US" dirty="0"/>
                        <a:t> </a:t>
                      </a:r>
                    </a:p>
                    <a:p>
                      <a:endParaRPr lang="en-US" dirty="0"/>
                    </a:p>
                    <a:p>
                      <a:endParaRPr lang="en-US" dirty="0"/>
                    </a:p>
                    <a:p>
                      <a:r>
                        <a:rPr lang="en-US" dirty="0"/>
                        <a:t> ### Save the test set results in a data frame                 </a:t>
                      </a:r>
                    </a:p>
                    <a:p>
                      <a:r>
                        <a:rPr lang="en-US" dirty="0"/>
                        <a:t> </a:t>
                      </a:r>
                      <a:r>
                        <a:rPr lang="en-US" dirty="0" err="1"/>
                        <a:t>testResults</a:t>
                      </a:r>
                      <a:r>
                        <a:rPr lang="en-US" dirty="0"/>
                        <a:t> &lt;- </a:t>
                      </a:r>
                      <a:r>
                        <a:rPr lang="en-US" dirty="0" err="1"/>
                        <a:t>data.frame</a:t>
                      </a:r>
                      <a:r>
                        <a:rPr lang="en-US" dirty="0"/>
                        <a:t>(</a:t>
                      </a:r>
                      <a:r>
                        <a:rPr lang="en-US" dirty="0" err="1"/>
                        <a:t>obs</a:t>
                      </a:r>
                      <a:r>
                        <a:rPr lang="en-US" dirty="0"/>
                        <a:t> = </a:t>
                      </a:r>
                      <a:r>
                        <a:rPr lang="en-US" dirty="0" err="1"/>
                        <a:t>Smarket.test$Direction</a:t>
                      </a:r>
                      <a:r>
                        <a:rPr lang="en-US" dirty="0"/>
                        <a:t>,</a:t>
                      </a:r>
                    </a:p>
                    <a:p>
                      <a:r>
                        <a:rPr lang="en-US" dirty="0"/>
                        <a:t>                          logistic = predict(</a:t>
                      </a:r>
                      <a:r>
                        <a:rPr lang="en-US" dirty="0" err="1"/>
                        <a:t>logisticTune</a:t>
                      </a:r>
                      <a:r>
                        <a:rPr lang="en-US" dirty="0"/>
                        <a:t>, </a:t>
                      </a:r>
                      <a:r>
                        <a:rPr lang="en-US" dirty="0" err="1"/>
                        <a:t>Smarket.test</a:t>
                      </a:r>
                      <a:r>
                        <a:rPr lang="en-US" dirty="0"/>
                        <a:t>))</a:t>
                      </a:r>
                    </a:p>
                    <a:p>
                      <a:endParaRPr lang="en-US" dirty="0"/>
                    </a:p>
                  </a:txBody>
                  <a:tcPr/>
                </a:tc>
                <a:extLst>
                  <a:ext uri="{0D108BD9-81ED-4DB2-BD59-A6C34878D82A}">
                    <a16:rowId xmlns:a16="http://schemas.microsoft.com/office/drawing/2014/main" val="4145959396"/>
                  </a:ext>
                </a:extLst>
              </a:tr>
            </a:tbl>
          </a:graphicData>
        </a:graphic>
      </p:graphicFrame>
    </p:spTree>
    <p:extLst>
      <p:ext uri="{BB962C8B-B14F-4D97-AF65-F5344CB8AC3E}">
        <p14:creationId xmlns:p14="http://schemas.microsoft.com/office/powerpoint/2010/main" val="365539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59A5-15DE-3817-596B-3A5CEA34B6C0}"/>
              </a:ext>
            </a:extLst>
          </p:cNvPr>
          <p:cNvSpPr>
            <a:spLocks noGrp="1"/>
          </p:cNvSpPr>
          <p:nvPr>
            <p:ph type="title"/>
          </p:nvPr>
        </p:nvSpPr>
        <p:spPr/>
        <p:txBody>
          <a:bodyPr/>
          <a:lstStyle/>
          <a:p>
            <a:r>
              <a:rPr lang="en-US" dirty="0"/>
              <a:t>Roc curve of the logistic regression </a:t>
            </a:r>
          </a:p>
        </p:txBody>
      </p:sp>
      <p:graphicFrame>
        <p:nvGraphicFramePr>
          <p:cNvPr id="4" name="Content Placeholder 2">
            <a:extLst>
              <a:ext uri="{FF2B5EF4-FFF2-40B4-BE49-F238E27FC236}">
                <a16:creationId xmlns:a16="http://schemas.microsoft.com/office/drawing/2014/main" id="{D13014DB-E2BF-4877-89C1-796D91D74BE5}"/>
              </a:ext>
            </a:extLst>
          </p:cNvPr>
          <p:cNvGraphicFramePr>
            <a:graphicFrameLocks/>
          </p:cNvGraphicFramePr>
          <p:nvPr>
            <p:extLst>
              <p:ext uri="{D42A27DB-BD31-4B8C-83A1-F6EECF244321}">
                <p14:modId xmlns:p14="http://schemas.microsoft.com/office/powerpoint/2010/main" val="1763222027"/>
              </p:ext>
            </p:extLst>
          </p:nvPr>
        </p:nvGraphicFramePr>
        <p:xfrm>
          <a:off x="170688" y="1527048"/>
          <a:ext cx="8229600" cy="393192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3112467160"/>
                    </a:ext>
                  </a:extLst>
                </a:gridCol>
              </a:tblGrid>
              <a:tr h="370840">
                <a:tc>
                  <a:txBody>
                    <a:bodyPr/>
                    <a:lstStyle/>
                    <a:p>
                      <a:r>
                        <a:rPr lang="en-US" dirty="0"/>
                        <a:t>library(</a:t>
                      </a:r>
                      <a:r>
                        <a:rPr lang="en-US" dirty="0" err="1"/>
                        <a:t>pROC</a:t>
                      </a:r>
                      <a:r>
                        <a:rPr lang="en-US" dirty="0"/>
                        <a:t>)</a:t>
                      </a:r>
                    </a:p>
                    <a:p>
                      <a:endParaRPr lang="en-US" dirty="0"/>
                    </a:p>
                    <a:p>
                      <a:r>
                        <a:rPr lang="en-US" dirty="0"/>
                        <a:t>### Predict the test set based the logistic regression </a:t>
                      </a:r>
                    </a:p>
                    <a:p>
                      <a:r>
                        <a:rPr lang="en-US" dirty="0" err="1"/>
                        <a:t>Smarket.test$logistic</a:t>
                      </a:r>
                      <a:r>
                        <a:rPr lang="en-US" dirty="0"/>
                        <a:t> &lt;- predict(</a:t>
                      </a:r>
                      <a:r>
                        <a:rPr lang="en-US" dirty="0" err="1"/>
                        <a:t>logisticTune,Smarket.test</a:t>
                      </a:r>
                      <a:r>
                        <a:rPr lang="en-US" dirty="0"/>
                        <a:t>, type = "prob")[,1]</a:t>
                      </a:r>
                    </a:p>
                    <a:p>
                      <a:endParaRPr lang="en-US" dirty="0"/>
                    </a:p>
                    <a:p>
                      <a:r>
                        <a:rPr lang="en-US" dirty="0"/>
                        <a:t>#</a:t>
                      </a:r>
                      <a:r>
                        <a:rPr lang="en-US" dirty="0">
                          <a:highlight>
                            <a:srgbClr val="FFFF00"/>
                          </a:highlight>
                        </a:rPr>
                        <a:t>ROC </a:t>
                      </a:r>
                      <a:r>
                        <a:rPr lang="en-US" dirty="0"/>
                        <a:t>for logistic model</a:t>
                      </a:r>
                    </a:p>
                    <a:p>
                      <a:r>
                        <a:rPr lang="en-US" dirty="0" err="1"/>
                        <a:t>logisticROC</a:t>
                      </a:r>
                      <a:r>
                        <a:rPr lang="en-US" dirty="0"/>
                        <a:t> &lt;- roc(</a:t>
                      </a:r>
                      <a:r>
                        <a:rPr lang="en-US" dirty="0" err="1"/>
                        <a:t>Smarket.test$Direction</a:t>
                      </a:r>
                      <a:r>
                        <a:rPr lang="en-US" dirty="0"/>
                        <a:t>, </a:t>
                      </a:r>
                      <a:r>
                        <a:rPr lang="en-US" dirty="0" err="1"/>
                        <a:t>Smarket.test$logistic</a:t>
                      </a:r>
                      <a:r>
                        <a:rPr lang="en-US" dirty="0"/>
                        <a:t>)</a:t>
                      </a:r>
                    </a:p>
                    <a:p>
                      <a:r>
                        <a:rPr lang="en-US" dirty="0"/>
                        <a:t>plot(</a:t>
                      </a:r>
                      <a:r>
                        <a:rPr lang="en-US" dirty="0" err="1"/>
                        <a:t>logisticROC</a:t>
                      </a:r>
                      <a:r>
                        <a:rPr lang="en-US" dirty="0"/>
                        <a:t>, col=1, </a:t>
                      </a:r>
                      <a:r>
                        <a:rPr lang="en-US" dirty="0" err="1"/>
                        <a:t>lty</a:t>
                      </a:r>
                      <a:r>
                        <a:rPr lang="en-US" dirty="0"/>
                        <a:t>=1, </a:t>
                      </a:r>
                      <a:r>
                        <a:rPr lang="en-US" dirty="0" err="1"/>
                        <a:t>lwd</a:t>
                      </a:r>
                      <a:r>
                        <a:rPr lang="en-US" dirty="0"/>
                        <a:t>=2)</a:t>
                      </a:r>
                    </a:p>
                    <a:p>
                      <a:endParaRPr lang="en-US" dirty="0"/>
                    </a:p>
                    <a:p>
                      <a:r>
                        <a:rPr lang="en-US" dirty="0"/>
                        <a:t>#</a:t>
                      </a:r>
                      <a:r>
                        <a:rPr lang="en-US" dirty="0">
                          <a:highlight>
                            <a:srgbClr val="FFFF00"/>
                          </a:highlight>
                        </a:rPr>
                        <a:t>Confusion matrix </a:t>
                      </a:r>
                      <a:r>
                        <a:rPr lang="en-US" dirty="0"/>
                        <a:t>of logistic model</a:t>
                      </a:r>
                    </a:p>
                    <a:p>
                      <a:r>
                        <a:rPr lang="en-US" dirty="0" err="1"/>
                        <a:t>confusionMatrix</a:t>
                      </a:r>
                      <a:r>
                        <a:rPr lang="en-US" dirty="0"/>
                        <a:t>(data = predict(</a:t>
                      </a:r>
                      <a:r>
                        <a:rPr lang="en-US" dirty="0" err="1"/>
                        <a:t>logisticTune</a:t>
                      </a:r>
                      <a:r>
                        <a:rPr lang="en-US" dirty="0"/>
                        <a:t>, </a:t>
                      </a:r>
                      <a:r>
                        <a:rPr lang="en-US" dirty="0" err="1"/>
                        <a:t>Smarket.test</a:t>
                      </a:r>
                      <a:r>
                        <a:rPr lang="en-US" dirty="0"/>
                        <a:t>), reference = </a:t>
                      </a:r>
                      <a:r>
                        <a:rPr lang="en-US" dirty="0" err="1"/>
                        <a:t>Smarket.test$Direction</a:t>
                      </a:r>
                      <a:r>
                        <a:rPr lang="en-US" dirty="0"/>
                        <a:t>)</a:t>
                      </a:r>
                    </a:p>
                    <a:p>
                      <a:endParaRPr lang="en-US" dirty="0"/>
                    </a:p>
                    <a:p>
                      <a:endParaRPr lang="en-US" dirty="0"/>
                    </a:p>
                  </a:txBody>
                  <a:tcPr/>
                </a:tc>
                <a:extLst>
                  <a:ext uri="{0D108BD9-81ED-4DB2-BD59-A6C34878D82A}">
                    <a16:rowId xmlns:a16="http://schemas.microsoft.com/office/drawing/2014/main" val="4145959396"/>
                  </a:ext>
                </a:extLst>
              </a:tr>
            </a:tbl>
          </a:graphicData>
        </a:graphic>
      </p:graphicFrame>
    </p:spTree>
    <p:extLst>
      <p:ext uri="{BB962C8B-B14F-4D97-AF65-F5344CB8AC3E}">
        <p14:creationId xmlns:p14="http://schemas.microsoft.com/office/powerpoint/2010/main" val="2669319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ROC curve of the logistic regression </a:t>
            </a:r>
          </a:p>
        </p:txBody>
      </p:sp>
      <p:sp>
        <p:nvSpPr>
          <p:cNvPr id="9" name="Slide Number Placeholder 8"/>
          <p:cNvSpPr>
            <a:spLocks noGrp="1"/>
          </p:cNvSpPr>
          <p:nvPr>
            <p:ph type="sldNum" sz="quarter" idx="12"/>
          </p:nvPr>
        </p:nvSpPr>
        <p:spPr/>
        <p:txBody>
          <a:bodyPr/>
          <a:lstStyle/>
          <a:p>
            <a:fld id="{E4FFCA10-EE3F-AF4E-9EA4-E5CA2D91A1E4}" type="slidenum">
              <a:rPr lang="en-US" smtClean="0"/>
              <a:t>28</a:t>
            </a:fld>
            <a:endParaRPr lang="en-US" dirty="0"/>
          </a:p>
        </p:txBody>
      </p:sp>
      <p:pic>
        <p:nvPicPr>
          <p:cNvPr id="3" name="Picture 2"/>
          <p:cNvPicPr>
            <a:picLocks noChangeAspect="1"/>
          </p:cNvPicPr>
          <p:nvPr/>
        </p:nvPicPr>
        <p:blipFill>
          <a:blip r:embed="rId2"/>
          <a:stretch>
            <a:fillRect/>
          </a:stretch>
        </p:blipFill>
        <p:spPr>
          <a:xfrm>
            <a:off x="2532774" y="1224380"/>
            <a:ext cx="4422328" cy="4409239"/>
          </a:xfrm>
          <a:prstGeom prst="rect">
            <a:avLst/>
          </a:prstGeom>
        </p:spPr>
      </p:pic>
    </p:spTree>
    <p:extLst>
      <p:ext uri="{BB962C8B-B14F-4D97-AF65-F5344CB8AC3E}">
        <p14:creationId xmlns:p14="http://schemas.microsoft.com/office/powerpoint/2010/main" val="2715741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BB92F-977A-D831-8B68-CE441F63987E}"/>
              </a:ext>
            </a:extLst>
          </p:cNvPr>
          <p:cNvSpPr>
            <a:spLocks noGrp="1"/>
          </p:cNvSpPr>
          <p:nvPr>
            <p:ph type="title"/>
          </p:nvPr>
        </p:nvSpPr>
        <p:spPr/>
        <p:txBody>
          <a:bodyPr/>
          <a:lstStyle/>
          <a:p>
            <a:r>
              <a:rPr lang="en-US" dirty="0"/>
              <a:t>Confusion matrix </a:t>
            </a:r>
          </a:p>
        </p:txBody>
      </p:sp>
      <p:pic>
        <p:nvPicPr>
          <p:cNvPr id="5" name="Picture 4">
            <a:extLst>
              <a:ext uri="{FF2B5EF4-FFF2-40B4-BE49-F238E27FC236}">
                <a16:creationId xmlns:a16="http://schemas.microsoft.com/office/drawing/2014/main" id="{E8452A53-0365-109C-95F0-46FB60775F48}"/>
              </a:ext>
            </a:extLst>
          </p:cNvPr>
          <p:cNvPicPr>
            <a:picLocks noChangeAspect="1"/>
          </p:cNvPicPr>
          <p:nvPr/>
        </p:nvPicPr>
        <p:blipFill>
          <a:blip r:embed="rId2"/>
          <a:stretch>
            <a:fillRect/>
          </a:stretch>
        </p:blipFill>
        <p:spPr>
          <a:xfrm>
            <a:off x="3167457" y="1422987"/>
            <a:ext cx="5212632" cy="4977834"/>
          </a:xfrm>
          <a:prstGeom prst="rect">
            <a:avLst/>
          </a:prstGeom>
        </p:spPr>
      </p:pic>
    </p:spTree>
    <p:extLst>
      <p:ext uri="{BB962C8B-B14F-4D97-AF65-F5344CB8AC3E}">
        <p14:creationId xmlns:p14="http://schemas.microsoft.com/office/powerpoint/2010/main" val="5258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further overview of classification</a:t>
            </a:r>
          </a:p>
        </p:txBody>
      </p:sp>
      <p:sp>
        <p:nvSpPr>
          <p:cNvPr id="9" name="Slide Number Placeholder 8"/>
          <p:cNvSpPr>
            <a:spLocks noGrp="1"/>
          </p:cNvSpPr>
          <p:nvPr>
            <p:ph type="sldNum" sz="quarter" idx="12"/>
          </p:nvPr>
        </p:nvSpPr>
        <p:spPr/>
        <p:txBody>
          <a:bodyPr/>
          <a:lstStyle/>
          <a:p>
            <a:fld id="{E4FFCA10-EE3F-AF4E-9EA4-E5CA2D91A1E4}" type="slidenum">
              <a:rPr lang="en-US" smtClean="0"/>
              <a:t>3</a:t>
            </a:fld>
            <a:endParaRPr lang="en-US" dirty="0"/>
          </a:p>
        </p:txBody>
      </p:sp>
      <p:sp>
        <p:nvSpPr>
          <p:cNvPr id="4" name="Content Placeholder 3"/>
          <p:cNvSpPr>
            <a:spLocks noGrp="1"/>
          </p:cNvSpPr>
          <p:nvPr>
            <p:ph idx="1"/>
          </p:nvPr>
        </p:nvSpPr>
        <p:spPr/>
        <p:txBody>
          <a:bodyPr>
            <a:normAutofit lnSpcReduction="10000"/>
          </a:bodyPr>
          <a:lstStyle/>
          <a:p>
            <a:r>
              <a:rPr lang="en-US" dirty="0"/>
              <a:t>Classification problems occur often, perhaps even more so than regression problems. Some examples include:</a:t>
            </a:r>
          </a:p>
          <a:p>
            <a:pPr lvl="1"/>
            <a:r>
              <a:rPr lang="en-US" dirty="0"/>
              <a:t>A person arrives at the emergency room with a set of symptoms that could possibly be attributed to one of three medical conditions. Which of the three conditions does the individual have? </a:t>
            </a:r>
          </a:p>
          <a:p>
            <a:pPr lvl="1"/>
            <a:r>
              <a:rPr lang="en-US" dirty="0"/>
              <a:t>An online banking service must be able to determine whether a transaction being performed on the site is fraudulent, based on the user’s IP address, past transaction history, and so forth. </a:t>
            </a:r>
          </a:p>
          <a:p>
            <a:pPr lvl="1"/>
            <a:r>
              <a:rPr lang="en-US" dirty="0"/>
              <a:t>Based on DNA sequence data for a number of patients with and without a given disease, a biologist would like to figure out which DNA mutations are deleterious (disease-causing), and which are not.</a:t>
            </a:r>
          </a:p>
        </p:txBody>
      </p:sp>
    </p:spTree>
    <p:extLst>
      <p:ext uri="{BB962C8B-B14F-4D97-AF65-F5344CB8AC3E}">
        <p14:creationId xmlns:p14="http://schemas.microsoft.com/office/powerpoint/2010/main" val="48274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Linear discriminant analysis</a:t>
            </a:r>
          </a:p>
        </p:txBody>
      </p:sp>
      <p:sp>
        <p:nvSpPr>
          <p:cNvPr id="3" name="Subtitle 2"/>
          <p:cNvSpPr>
            <a:spLocks noGrp="1"/>
          </p:cNvSpPr>
          <p:nvPr>
            <p:ph type="subTitle" idx="1"/>
          </p:nvPr>
        </p:nvSpPr>
        <p:spPr/>
        <p:txBody>
          <a:bodyPr/>
          <a:lstStyle/>
          <a:p>
            <a:r>
              <a:rPr lang="en-US" dirty="0"/>
              <a:t>Chapter 12: Discriminant Analysis and Other Linear Classification Models</a:t>
            </a:r>
          </a:p>
        </p:txBody>
      </p:sp>
      <p:sp>
        <p:nvSpPr>
          <p:cNvPr id="6" name="Slide Number Placeholder 8">
            <a:extLst>
              <a:ext uri="{FF2B5EF4-FFF2-40B4-BE49-F238E27FC236}">
                <a16:creationId xmlns:a16="http://schemas.microsoft.com/office/drawing/2014/main" id="{A16C21A8-72C0-99DC-3216-9C28060221DD}"/>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30</a:t>
            </a:fld>
            <a:endParaRPr lang="en-US" dirty="0"/>
          </a:p>
        </p:txBody>
      </p:sp>
    </p:spTree>
    <p:extLst>
      <p:ext uri="{BB962C8B-B14F-4D97-AF65-F5344CB8AC3E}">
        <p14:creationId xmlns:p14="http://schemas.microsoft.com/office/powerpoint/2010/main" val="414264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discriminant analysis? </a:t>
            </a:r>
          </a:p>
        </p:txBody>
      </p:sp>
      <p:sp>
        <p:nvSpPr>
          <p:cNvPr id="9" name="Slide Number Placeholder 8"/>
          <p:cNvSpPr>
            <a:spLocks noGrp="1"/>
          </p:cNvSpPr>
          <p:nvPr>
            <p:ph type="sldNum" sz="quarter" idx="12"/>
          </p:nvPr>
        </p:nvSpPr>
        <p:spPr/>
        <p:txBody>
          <a:bodyPr/>
          <a:lstStyle/>
          <a:p>
            <a:fld id="{E4FFCA10-EE3F-AF4E-9EA4-E5CA2D91A1E4}" type="slidenum">
              <a:rPr lang="en-US" smtClean="0"/>
              <a:t>31</a:t>
            </a:fld>
            <a:endParaRPr lang="en-US" dirty="0"/>
          </a:p>
        </p:txBody>
      </p:sp>
      <p:sp>
        <p:nvSpPr>
          <p:cNvPr id="4" name="Content Placeholder 3"/>
          <p:cNvSpPr>
            <a:spLocks noGrp="1"/>
          </p:cNvSpPr>
          <p:nvPr>
            <p:ph idx="1"/>
          </p:nvPr>
        </p:nvSpPr>
        <p:spPr/>
        <p:txBody>
          <a:bodyPr>
            <a:normAutofit/>
          </a:bodyPr>
          <a:lstStyle/>
          <a:p>
            <a:r>
              <a:rPr lang="en-US" dirty="0"/>
              <a:t>When the classes are </a:t>
            </a:r>
            <a:r>
              <a:rPr lang="en-US" i="1" dirty="0"/>
              <a:t>well-separated</a:t>
            </a:r>
            <a:r>
              <a:rPr lang="en-US" dirty="0"/>
              <a:t>, the parameter estimates for the logistic regression model are surprisingly unstable. Linear discriminant analysis does not suffer from this problem. </a:t>
            </a:r>
          </a:p>
          <a:p>
            <a:r>
              <a:rPr lang="en-US" dirty="0"/>
              <a:t>If </a:t>
            </a:r>
            <a:r>
              <a:rPr lang="en-US" i="1" dirty="0"/>
              <a:t>n</a:t>
            </a:r>
            <a:r>
              <a:rPr lang="en-US" dirty="0"/>
              <a:t> is small and the distribution of the predictors is approximately normal in each of the classes, the linear discriminant model is again more stable than the logistic regression model. </a:t>
            </a:r>
          </a:p>
          <a:p>
            <a:r>
              <a:rPr lang="en-US" dirty="0"/>
              <a:t>Linear discriminant analysis is popular when we have more than two response classes, because it also provides low-dimensional views of the data. </a:t>
            </a:r>
          </a:p>
        </p:txBody>
      </p:sp>
    </p:spTree>
    <p:extLst>
      <p:ext uri="{BB962C8B-B14F-4D97-AF65-F5344CB8AC3E}">
        <p14:creationId xmlns:p14="http://schemas.microsoft.com/office/powerpoint/2010/main" val="1122537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Bayes’ theorem for classification</a:t>
            </a:r>
          </a:p>
        </p:txBody>
      </p:sp>
      <p:sp>
        <p:nvSpPr>
          <p:cNvPr id="9" name="Slide Number Placeholder 8"/>
          <p:cNvSpPr>
            <a:spLocks noGrp="1"/>
          </p:cNvSpPr>
          <p:nvPr>
            <p:ph type="sldNum" sz="quarter" idx="12"/>
          </p:nvPr>
        </p:nvSpPr>
        <p:spPr/>
        <p:txBody>
          <a:bodyPr/>
          <a:lstStyle/>
          <a:p>
            <a:fld id="{E4FFCA10-EE3F-AF4E-9EA4-E5CA2D91A1E4}" type="slidenum">
              <a:rPr lang="en-US" smtClean="0"/>
              <a:t>32</a:t>
            </a:fld>
            <a:endParaRPr lang="en-US" dirty="0"/>
          </a:p>
        </p:txBody>
      </p:sp>
      <p:sp>
        <p:nvSpPr>
          <p:cNvPr id="4" name="Content Placeholder 3"/>
          <p:cNvSpPr>
            <a:spLocks noGrp="1"/>
          </p:cNvSpPr>
          <p:nvPr>
            <p:ph idx="1"/>
          </p:nvPr>
        </p:nvSpPr>
        <p:spPr/>
        <p:txBody>
          <a:bodyPr>
            <a:normAutofit lnSpcReduction="10000"/>
          </a:bodyPr>
          <a:lstStyle/>
          <a:p>
            <a:r>
              <a:rPr lang="en-US" dirty="0"/>
              <a:t>Suppose Y can take on K possible distinct values, denoted by C = {1, 2, . . . , K}. Bayes’ theorem states that </a:t>
            </a:r>
          </a:p>
          <a:p>
            <a:endParaRPr lang="en-US" dirty="0"/>
          </a:p>
          <a:p>
            <a:endParaRPr lang="en-US" dirty="0"/>
          </a:p>
          <a:p>
            <a:endParaRPr lang="en-US" dirty="0"/>
          </a:p>
          <a:p>
            <a:endParaRPr lang="en-US" dirty="0"/>
          </a:p>
          <a:p>
            <a:pPr marL="0" indent="0">
              <a:buNone/>
            </a:pPr>
            <a:r>
              <a:rPr lang="en-US" dirty="0"/>
              <a:t>where π</a:t>
            </a:r>
            <a:r>
              <a:rPr lang="en-US" baseline="-25000" dirty="0"/>
              <a:t>k</a:t>
            </a:r>
            <a:r>
              <a:rPr lang="en-US" dirty="0"/>
              <a:t> = </a:t>
            </a:r>
            <a:r>
              <a:rPr lang="en-US" dirty="0" err="1"/>
              <a:t>Pr</a:t>
            </a:r>
            <a:r>
              <a:rPr lang="en-US" dirty="0"/>
              <a:t>(Y = k) is the overall or prior probability of coming from class k. f</a:t>
            </a:r>
            <a:r>
              <a:rPr lang="en-US" baseline="-25000" dirty="0"/>
              <a:t>k </a:t>
            </a:r>
            <a:r>
              <a:rPr lang="en-US" dirty="0"/>
              <a:t>(x) = </a:t>
            </a:r>
            <a:r>
              <a:rPr lang="en-US" dirty="0" err="1"/>
              <a:t>Pr</a:t>
            </a:r>
            <a:r>
              <a:rPr lang="en-US" dirty="0"/>
              <a:t>(X = x | Y = k) is the density for X given that X = x is from class k.</a:t>
            </a:r>
          </a:p>
        </p:txBody>
      </p:sp>
      <p:pic>
        <p:nvPicPr>
          <p:cNvPr id="3" name="Picture 2"/>
          <p:cNvPicPr>
            <a:picLocks noChangeAspect="1"/>
          </p:cNvPicPr>
          <p:nvPr/>
        </p:nvPicPr>
        <p:blipFill>
          <a:blip r:embed="rId2"/>
          <a:stretch>
            <a:fillRect/>
          </a:stretch>
        </p:blipFill>
        <p:spPr>
          <a:xfrm>
            <a:off x="2242150" y="2541468"/>
            <a:ext cx="6057900" cy="1533525"/>
          </a:xfrm>
          <a:prstGeom prst="rect">
            <a:avLst/>
          </a:prstGeom>
        </p:spPr>
      </p:pic>
    </p:spTree>
    <p:extLst>
      <p:ext uri="{BB962C8B-B14F-4D97-AF65-F5344CB8AC3E}">
        <p14:creationId xmlns:p14="http://schemas.microsoft.com/office/powerpoint/2010/main" val="1760224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16B68-96DC-523D-8CC5-55F58B05D1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4DFD89-BB38-CE3C-4E5C-F1B6C8E2A2C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57569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01647-1ED3-1118-4E87-B3B9624C45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4332F8-2562-906E-CCB7-C0F4B35C391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8983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two-group classification problem</a:t>
            </a:r>
          </a:p>
        </p:txBody>
      </p:sp>
      <p:sp>
        <p:nvSpPr>
          <p:cNvPr id="9" name="Slide Number Placeholder 8"/>
          <p:cNvSpPr>
            <a:spLocks noGrp="1"/>
          </p:cNvSpPr>
          <p:nvPr>
            <p:ph type="sldNum" sz="quarter" idx="12"/>
          </p:nvPr>
        </p:nvSpPr>
        <p:spPr/>
        <p:txBody>
          <a:bodyPr/>
          <a:lstStyle/>
          <a:p>
            <a:fld id="{E4FFCA10-EE3F-AF4E-9EA4-E5CA2D91A1E4}" type="slidenum">
              <a:rPr lang="en-US" smtClean="0"/>
              <a:t>35</a:t>
            </a:fld>
            <a:endParaRPr lang="en-US" dirty="0"/>
          </a:p>
        </p:txBody>
      </p:sp>
      <p:sp>
        <p:nvSpPr>
          <p:cNvPr id="4" name="Content Placeholder 3"/>
          <p:cNvSpPr>
            <a:spLocks noGrp="1"/>
          </p:cNvSpPr>
          <p:nvPr>
            <p:ph idx="1"/>
          </p:nvPr>
        </p:nvSpPr>
        <p:spPr/>
        <p:txBody>
          <a:bodyPr>
            <a:normAutofit lnSpcReduction="10000"/>
          </a:bodyPr>
          <a:lstStyle/>
          <a:p>
            <a:r>
              <a:rPr lang="en-US" dirty="0"/>
              <a:t>For a two-group classification problem, the rule that minimizes the total probability of misclassification would be to classify X into group 1 if π</a:t>
            </a:r>
            <a:r>
              <a:rPr lang="en-US" baseline="-25000" dirty="0"/>
              <a:t>1</a:t>
            </a:r>
            <a:r>
              <a:rPr lang="en-US" dirty="0"/>
              <a:t>f</a:t>
            </a:r>
            <a:r>
              <a:rPr lang="en-US" baseline="-25000" dirty="0"/>
              <a:t>1 </a:t>
            </a:r>
            <a:r>
              <a:rPr lang="en-US" dirty="0"/>
              <a:t>(x) &gt; π</a:t>
            </a:r>
            <a:r>
              <a:rPr lang="en-US" baseline="-25000" dirty="0"/>
              <a:t>2</a:t>
            </a:r>
            <a:r>
              <a:rPr lang="en-US" dirty="0"/>
              <a:t>f</a:t>
            </a:r>
            <a:r>
              <a:rPr lang="en-US" baseline="-25000" dirty="0"/>
              <a:t>2 </a:t>
            </a:r>
            <a:r>
              <a:rPr lang="en-US" dirty="0"/>
              <a:t>(x) and into group 2 if the inequality is reversed. </a:t>
            </a:r>
          </a:p>
          <a:p>
            <a:r>
              <a:rPr lang="en-US" dirty="0"/>
              <a:t>We assume that f</a:t>
            </a:r>
            <a:r>
              <a:rPr lang="en-US" baseline="-25000" dirty="0"/>
              <a:t>k</a:t>
            </a:r>
            <a:r>
              <a:rPr lang="en-US" dirty="0"/>
              <a:t>(x) is normal (or Gaussian). The Gaussian density has the form</a:t>
            </a:r>
          </a:p>
          <a:p>
            <a:endParaRPr lang="en-US" dirty="0"/>
          </a:p>
          <a:p>
            <a:endParaRPr lang="en-US" dirty="0"/>
          </a:p>
          <a:p>
            <a:pPr marL="0" indent="0">
              <a:buNone/>
            </a:pPr>
            <a:r>
              <a:rPr lang="en-US" dirty="0"/>
              <a:t>where µ</a:t>
            </a:r>
            <a:r>
              <a:rPr lang="en-US" baseline="-25000" dirty="0"/>
              <a:t>k</a:t>
            </a:r>
            <a:r>
              <a:rPr lang="en-US" dirty="0"/>
              <a:t> and σ</a:t>
            </a:r>
            <a:r>
              <a:rPr lang="en-US" baseline="30000" dirty="0"/>
              <a:t>2</a:t>
            </a:r>
            <a:r>
              <a:rPr lang="en-US" baseline="-25000" dirty="0"/>
              <a:t>k</a:t>
            </a:r>
            <a:r>
              <a:rPr lang="en-US" dirty="0"/>
              <a:t> are the mean and variance for the class k. For now, we assume that all the σ</a:t>
            </a:r>
            <a:r>
              <a:rPr lang="en-US" baseline="30000" dirty="0"/>
              <a:t>2</a:t>
            </a:r>
            <a:r>
              <a:rPr lang="en-US" baseline="-25000" dirty="0"/>
              <a:t>k</a:t>
            </a:r>
            <a:r>
              <a:rPr lang="en-US" dirty="0"/>
              <a:t> = σ</a:t>
            </a:r>
            <a:r>
              <a:rPr lang="en-US" baseline="30000" dirty="0"/>
              <a:t>2 </a:t>
            </a:r>
            <a:r>
              <a:rPr lang="en-US" dirty="0"/>
              <a:t>are the same.</a:t>
            </a:r>
          </a:p>
        </p:txBody>
      </p:sp>
      <p:pic>
        <p:nvPicPr>
          <p:cNvPr id="3" name="Picture 2"/>
          <p:cNvPicPr>
            <a:picLocks noChangeAspect="1"/>
          </p:cNvPicPr>
          <p:nvPr/>
        </p:nvPicPr>
        <p:blipFill>
          <a:blip r:embed="rId2"/>
          <a:stretch>
            <a:fillRect/>
          </a:stretch>
        </p:blipFill>
        <p:spPr>
          <a:xfrm>
            <a:off x="3762375" y="3710796"/>
            <a:ext cx="4667250" cy="857250"/>
          </a:xfrm>
          <a:prstGeom prst="rect">
            <a:avLst/>
          </a:prstGeom>
        </p:spPr>
      </p:pic>
    </p:spTree>
    <p:extLst>
      <p:ext uri="{BB962C8B-B14F-4D97-AF65-F5344CB8AC3E}">
        <p14:creationId xmlns:p14="http://schemas.microsoft.com/office/powerpoint/2010/main" val="38775249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064EA-54E5-A97E-0FB3-A04244A65C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9064FB-3CE3-2533-409B-71728667F0C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31441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91960-3B82-FDF5-A678-D1C25C0E46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FB2010-BFB2-F8E5-ADC9-C92743FCA9F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38313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Linear discriminant analysis for p &gt; 1</a:t>
            </a:r>
          </a:p>
        </p:txBody>
      </p:sp>
      <p:sp>
        <p:nvSpPr>
          <p:cNvPr id="9" name="Slide Number Placeholder 8"/>
          <p:cNvSpPr>
            <a:spLocks noGrp="1"/>
          </p:cNvSpPr>
          <p:nvPr>
            <p:ph type="sldNum" sz="quarter" idx="12"/>
          </p:nvPr>
        </p:nvSpPr>
        <p:spPr/>
        <p:txBody>
          <a:bodyPr/>
          <a:lstStyle/>
          <a:p>
            <a:fld id="{E4FFCA10-EE3F-AF4E-9EA4-E5CA2D91A1E4}" type="slidenum">
              <a:rPr lang="en-US" smtClean="0"/>
              <a:t>38</a:t>
            </a:fld>
            <a:endParaRPr lang="en-US" dirty="0"/>
          </a:p>
        </p:txBody>
      </p:sp>
      <p:sp>
        <p:nvSpPr>
          <p:cNvPr id="4" name="Content Placeholder 3"/>
          <p:cNvSpPr>
            <a:spLocks noGrp="1"/>
          </p:cNvSpPr>
          <p:nvPr>
            <p:ph idx="1"/>
          </p:nvPr>
        </p:nvSpPr>
        <p:spPr/>
        <p:txBody>
          <a:bodyPr>
            <a:normAutofit/>
          </a:bodyPr>
          <a:lstStyle/>
          <a:p>
            <a:r>
              <a:rPr lang="en-US" dirty="0"/>
              <a:t>We model X using multivariate Gaussian</a:t>
            </a:r>
          </a:p>
          <a:p>
            <a:endParaRPr lang="en-US" dirty="0"/>
          </a:p>
          <a:p>
            <a:endParaRPr lang="en-US" dirty="0"/>
          </a:p>
          <a:p>
            <a:pPr marL="0" indent="0">
              <a:buNone/>
            </a:pPr>
            <a:r>
              <a:rPr lang="en-US" dirty="0"/>
              <a:t>where µ</a:t>
            </a:r>
            <a:r>
              <a:rPr lang="en-US" baseline="-25000" dirty="0"/>
              <a:t>k</a:t>
            </a:r>
            <a:r>
              <a:rPr lang="en-US" dirty="0"/>
              <a:t> is the mean of X in class k, and Σ = </a:t>
            </a:r>
            <a:r>
              <a:rPr lang="en-US" dirty="0" err="1"/>
              <a:t>Cov</a:t>
            </a:r>
            <a:r>
              <a:rPr lang="en-US" dirty="0"/>
              <a:t>(X) is its covariance matrix.</a:t>
            </a:r>
          </a:p>
        </p:txBody>
      </p:sp>
      <p:pic>
        <p:nvPicPr>
          <p:cNvPr id="3" name="Picture 2"/>
          <p:cNvPicPr>
            <a:picLocks noChangeAspect="1"/>
          </p:cNvPicPr>
          <p:nvPr/>
        </p:nvPicPr>
        <p:blipFill>
          <a:blip r:embed="rId2"/>
          <a:stretch>
            <a:fillRect/>
          </a:stretch>
        </p:blipFill>
        <p:spPr>
          <a:xfrm>
            <a:off x="2886075" y="2137707"/>
            <a:ext cx="6419850" cy="828675"/>
          </a:xfrm>
          <a:prstGeom prst="rect">
            <a:avLst/>
          </a:prstGeom>
        </p:spPr>
      </p:pic>
      <p:pic>
        <p:nvPicPr>
          <p:cNvPr id="5" name="Picture 4"/>
          <p:cNvPicPr>
            <a:picLocks noChangeAspect="1"/>
          </p:cNvPicPr>
          <p:nvPr/>
        </p:nvPicPr>
        <p:blipFill>
          <a:blip r:embed="rId3"/>
          <a:stretch>
            <a:fillRect/>
          </a:stretch>
        </p:blipFill>
        <p:spPr>
          <a:xfrm>
            <a:off x="3488230" y="4025257"/>
            <a:ext cx="5215539" cy="2315755"/>
          </a:xfrm>
          <a:prstGeom prst="rect">
            <a:avLst/>
          </a:prstGeom>
        </p:spPr>
      </p:pic>
    </p:spTree>
    <p:extLst>
      <p:ext uri="{BB962C8B-B14F-4D97-AF65-F5344CB8AC3E}">
        <p14:creationId xmlns:p14="http://schemas.microsoft.com/office/powerpoint/2010/main" val="5990648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LDA</a:t>
            </a:r>
          </a:p>
        </p:txBody>
      </p:sp>
      <p:sp>
        <p:nvSpPr>
          <p:cNvPr id="9" name="Slide Number Placeholder 8"/>
          <p:cNvSpPr>
            <a:spLocks noGrp="1"/>
          </p:cNvSpPr>
          <p:nvPr>
            <p:ph type="sldNum" sz="quarter" idx="12"/>
          </p:nvPr>
        </p:nvSpPr>
        <p:spPr/>
        <p:txBody>
          <a:bodyPr/>
          <a:lstStyle/>
          <a:p>
            <a:fld id="{E4FFCA10-EE3F-AF4E-9EA4-E5CA2D91A1E4}" type="slidenum">
              <a:rPr lang="en-US" smtClean="0"/>
              <a:t>39</a:t>
            </a:fld>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962590181"/>
              </p:ext>
            </p:extLst>
          </p:nvPr>
        </p:nvGraphicFramePr>
        <p:xfrm>
          <a:off x="174036" y="1423284"/>
          <a:ext cx="10039639" cy="4151069"/>
        </p:xfrm>
        <a:graphic>
          <a:graphicData uri="http://schemas.openxmlformats.org/drawingml/2006/table">
            <a:tbl>
              <a:tblPr firstRow="1" bandRow="1">
                <a:tableStyleId>{5940675A-B579-460E-94D1-54222C63F5DA}</a:tableStyleId>
              </a:tblPr>
              <a:tblGrid>
                <a:gridCol w="10039639">
                  <a:extLst>
                    <a:ext uri="{9D8B030D-6E8A-4147-A177-3AD203B41FA5}">
                      <a16:colId xmlns:a16="http://schemas.microsoft.com/office/drawing/2014/main" val="3970463755"/>
                    </a:ext>
                  </a:extLst>
                </a:gridCol>
              </a:tblGrid>
              <a:tr h="4151069">
                <a:tc>
                  <a:txBody>
                    <a:bodyPr/>
                    <a:lstStyle/>
                    <a:p>
                      <a:r>
                        <a:rPr lang="en-US" dirty="0"/>
                        <a:t> </a:t>
                      </a:r>
                      <a:r>
                        <a:rPr lang="en-US" dirty="0" err="1"/>
                        <a:t>set.seed</a:t>
                      </a:r>
                      <a:r>
                        <a:rPr lang="en-US" dirty="0"/>
                        <a:t>(476)</a:t>
                      </a:r>
                    </a:p>
                    <a:p>
                      <a:r>
                        <a:rPr lang="en-US" dirty="0"/>
                        <a:t> </a:t>
                      </a:r>
                      <a:r>
                        <a:rPr lang="en-US" dirty="0" err="1"/>
                        <a:t>ldaTune</a:t>
                      </a:r>
                      <a:r>
                        <a:rPr lang="en-US" dirty="0"/>
                        <a:t> &lt;- train(x = </a:t>
                      </a:r>
                      <a:r>
                        <a:rPr lang="en-US" dirty="0" err="1"/>
                        <a:t>as.matrix</a:t>
                      </a:r>
                      <a:r>
                        <a:rPr lang="en-US" dirty="0"/>
                        <a:t>(</a:t>
                      </a:r>
                      <a:r>
                        <a:rPr lang="en-US" dirty="0" err="1"/>
                        <a:t>Smarket.train</a:t>
                      </a:r>
                      <a:r>
                        <a:rPr lang="en-US" dirty="0"/>
                        <a:t>[,1:8]),</a:t>
                      </a:r>
                    </a:p>
                    <a:p>
                      <a:r>
                        <a:rPr lang="en-US" dirty="0"/>
                        <a:t> y = </a:t>
                      </a:r>
                      <a:r>
                        <a:rPr lang="en-US" dirty="0" err="1"/>
                        <a:t>Smarket.train$Direction</a:t>
                      </a:r>
                      <a:r>
                        <a:rPr lang="en-US" dirty="0"/>
                        <a:t>,</a:t>
                      </a:r>
                    </a:p>
                    <a:p>
                      <a:r>
                        <a:rPr lang="en-US" dirty="0"/>
                        <a:t> method = "</a:t>
                      </a:r>
                      <a:r>
                        <a:rPr lang="en-US" dirty="0" err="1">
                          <a:solidFill>
                            <a:srgbClr val="FF0000"/>
                          </a:solidFill>
                        </a:rPr>
                        <a:t>lda</a:t>
                      </a:r>
                      <a:r>
                        <a:rPr lang="en-US" dirty="0"/>
                        <a:t>",</a:t>
                      </a:r>
                    </a:p>
                    <a:p>
                      <a:r>
                        <a:rPr lang="en-US" dirty="0"/>
                        <a:t> preProc = c('center', 'scale'),</a:t>
                      </a:r>
                    </a:p>
                    <a:p>
                      <a:r>
                        <a:rPr lang="en-US" dirty="0"/>
                        <a:t> metric = "ROC",</a:t>
                      </a:r>
                    </a:p>
                    <a:p>
                      <a:r>
                        <a:rPr lang="en-US" dirty="0"/>
                        <a:t> </a:t>
                      </a:r>
                      <a:r>
                        <a:rPr lang="en-US" dirty="0" err="1"/>
                        <a:t>trControl</a:t>
                      </a:r>
                      <a:r>
                        <a:rPr lang="en-US" dirty="0"/>
                        <a:t> = ctrl)</a:t>
                      </a:r>
                    </a:p>
                    <a:p>
                      <a:r>
                        <a:rPr lang="en-US" dirty="0"/>
                        <a:t> </a:t>
                      </a:r>
                      <a:r>
                        <a:rPr lang="en-US" dirty="0" err="1"/>
                        <a:t>ldaTune</a:t>
                      </a:r>
                      <a:endParaRPr lang="en-US" dirty="0"/>
                    </a:p>
                    <a:p>
                      <a:endParaRPr lang="en-US" dirty="0"/>
                    </a:p>
                    <a:p>
                      <a:r>
                        <a:rPr lang="en-US" dirty="0"/>
                        <a:t> ### Save the test set results in a data frame  </a:t>
                      </a:r>
                    </a:p>
                    <a:p>
                      <a:r>
                        <a:rPr lang="en-US" dirty="0"/>
                        <a:t> </a:t>
                      </a:r>
                      <a:r>
                        <a:rPr lang="en-US" dirty="0" err="1"/>
                        <a:t>testResults$LDA</a:t>
                      </a:r>
                      <a:r>
                        <a:rPr lang="en-US" dirty="0"/>
                        <a:t> &lt;- predict(</a:t>
                      </a:r>
                      <a:r>
                        <a:rPr lang="en-US" dirty="0" err="1"/>
                        <a:t>ldaTune</a:t>
                      </a:r>
                      <a:r>
                        <a:rPr lang="en-US" dirty="0"/>
                        <a:t>, </a:t>
                      </a:r>
                      <a:r>
                        <a:rPr lang="en-US" dirty="0" err="1"/>
                        <a:t>Smarket.test</a:t>
                      </a:r>
                      <a:r>
                        <a:rPr lang="en-US" dirty="0"/>
                        <a:t>)</a:t>
                      </a:r>
                    </a:p>
                  </a:txBody>
                  <a:tcPr/>
                </a:tc>
                <a:extLst>
                  <a:ext uri="{0D108BD9-81ED-4DB2-BD59-A6C34878D82A}">
                    <a16:rowId xmlns:a16="http://schemas.microsoft.com/office/drawing/2014/main" val="1786777906"/>
                  </a:ext>
                </a:extLst>
              </a:tr>
            </a:tbl>
          </a:graphicData>
        </a:graphic>
      </p:graphicFrame>
    </p:spTree>
    <p:extLst>
      <p:ext uri="{BB962C8B-B14F-4D97-AF65-F5344CB8AC3E}">
        <p14:creationId xmlns:p14="http://schemas.microsoft.com/office/powerpoint/2010/main" val="1557121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Credit card default data </a:t>
            </a:r>
          </a:p>
        </p:txBody>
      </p:sp>
      <p:sp>
        <p:nvSpPr>
          <p:cNvPr id="9" name="Slide Number Placeholder 8"/>
          <p:cNvSpPr>
            <a:spLocks noGrp="1"/>
          </p:cNvSpPr>
          <p:nvPr>
            <p:ph type="sldNum" sz="quarter" idx="12"/>
          </p:nvPr>
        </p:nvSpPr>
        <p:spPr/>
        <p:txBody>
          <a:bodyPr/>
          <a:lstStyle/>
          <a:p>
            <a:fld id="{E4FFCA10-EE3F-AF4E-9EA4-E5CA2D91A1E4}" type="slidenum">
              <a:rPr lang="en-US" smtClean="0"/>
              <a:t>4</a:t>
            </a:fld>
            <a:endParaRPr lang="en-US" dirty="0"/>
          </a:p>
        </p:txBody>
      </p:sp>
      <p:sp>
        <p:nvSpPr>
          <p:cNvPr id="4" name="Content Placeholder 3"/>
          <p:cNvSpPr>
            <a:spLocks noGrp="1"/>
          </p:cNvSpPr>
          <p:nvPr>
            <p:ph idx="1"/>
          </p:nvPr>
        </p:nvSpPr>
        <p:spPr>
          <a:xfrm>
            <a:off x="100584" y="4666152"/>
            <a:ext cx="11676888" cy="1579685"/>
          </a:xfrm>
        </p:spPr>
        <p:txBody>
          <a:bodyPr>
            <a:normAutofit/>
          </a:bodyPr>
          <a:lstStyle/>
          <a:p>
            <a:r>
              <a:rPr lang="en-US" dirty="0"/>
              <a:t>Target: identify customers who are likely to default (Yes or No: binary response) given their monthly credit card balance (X</a:t>
            </a:r>
            <a:r>
              <a:rPr lang="en-US" baseline="-25000" dirty="0"/>
              <a:t>1</a:t>
            </a:r>
            <a:r>
              <a:rPr lang="en-US" dirty="0"/>
              <a:t>) and annual incomes (X</a:t>
            </a:r>
            <a:r>
              <a:rPr lang="en-US" baseline="-25000" dirty="0"/>
              <a:t>2</a:t>
            </a:r>
            <a:r>
              <a:rPr lang="en-US" dirty="0"/>
              <a:t>). </a:t>
            </a:r>
          </a:p>
        </p:txBody>
      </p:sp>
      <p:pic>
        <p:nvPicPr>
          <p:cNvPr id="3" name="Picture 2"/>
          <p:cNvPicPr>
            <a:picLocks noChangeAspect="1"/>
          </p:cNvPicPr>
          <p:nvPr/>
        </p:nvPicPr>
        <p:blipFill>
          <a:blip r:embed="rId2"/>
          <a:stretch>
            <a:fillRect/>
          </a:stretch>
        </p:blipFill>
        <p:spPr>
          <a:xfrm>
            <a:off x="2438400" y="1326687"/>
            <a:ext cx="7010400" cy="3248025"/>
          </a:xfrm>
          <a:prstGeom prst="rect">
            <a:avLst/>
          </a:prstGeom>
        </p:spPr>
      </p:pic>
    </p:spTree>
    <p:extLst>
      <p:ext uri="{BB962C8B-B14F-4D97-AF65-F5344CB8AC3E}">
        <p14:creationId xmlns:p14="http://schemas.microsoft.com/office/powerpoint/2010/main" val="12669902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65661-59FE-49B7-74DE-368E7623B67F}"/>
              </a:ext>
            </a:extLst>
          </p:cNvPr>
          <p:cNvSpPr>
            <a:spLocks noGrp="1"/>
          </p:cNvSpPr>
          <p:nvPr>
            <p:ph type="title"/>
          </p:nvPr>
        </p:nvSpPr>
        <p:spPr/>
        <p:txBody>
          <a:bodyPr/>
          <a:lstStyle/>
          <a:p>
            <a:r>
              <a:rPr lang="en-US" dirty="0"/>
              <a:t>LDA output</a:t>
            </a:r>
          </a:p>
        </p:txBody>
      </p:sp>
      <p:pic>
        <p:nvPicPr>
          <p:cNvPr id="5" name="Content Placeholder 4">
            <a:extLst>
              <a:ext uri="{FF2B5EF4-FFF2-40B4-BE49-F238E27FC236}">
                <a16:creationId xmlns:a16="http://schemas.microsoft.com/office/drawing/2014/main" id="{03FDF102-E52E-B0D0-6EC0-F912222A15D1}"/>
              </a:ext>
            </a:extLst>
          </p:cNvPr>
          <p:cNvPicPr>
            <a:picLocks noGrp="1" noChangeAspect="1"/>
          </p:cNvPicPr>
          <p:nvPr>
            <p:ph idx="1"/>
          </p:nvPr>
        </p:nvPicPr>
        <p:blipFill>
          <a:blip r:embed="rId2"/>
          <a:stretch>
            <a:fillRect/>
          </a:stretch>
        </p:blipFill>
        <p:spPr>
          <a:xfrm>
            <a:off x="83308" y="1423284"/>
            <a:ext cx="7299501" cy="2561032"/>
          </a:xfrm>
        </p:spPr>
      </p:pic>
    </p:spTree>
    <p:extLst>
      <p:ext uri="{BB962C8B-B14F-4D97-AF65-F5344CB8AC3E}">
        <p14:creationId xmlns:p14="http://schemas.microsoft.com/office/powerpoint/2010/main" val="32895744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Partial least squares discriminant analysis</a:t>
            </a:r>
          </a:p>
        </p:txBody>
      </p:sp>
      <p:sp>
        <p:nvSpPr>
          <p:cNvPr id="3" name="Subtitle 2"/>
          <p:cNvSpPr>
            <a:spLocks noGrp="1"/>
          </p:cNvSpPr>
          <p:nvPr>
            <p:ph type="subTitle" idx="1"/>
          </p:nvPr>
        </p:nvSpPr>
        <p:spPr/>
        <p:txBody>
          <a:bodyPr/>
          <a:lstStyle/>
          <a:p>
            <a:r>
              <a:rPr lang="en-US" dirty="0"/>
              <a:t>Chapter 12: Discriminant Analysis and Other Linear Classification Models</a:t>
            </a:r>
          </a:p>
        </p:txBody>
      </p:sp>
      <p:sp>
        <p:nvSpPr>
          <p:cNvPr id="6" name="Slide Number Placeholder 8">
            <a:extLst>
              <a:ext uri="{FF2B5EF4-FFF2-40B4-BE49-F238E27FC236}">
                <a16:creationId xmlns:a16="http://schemas.microsoft.com/office/drawing/2014/main" id="{A16C21A8-72C0-99DC-3216-9C28060221DD}"/>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41</a:t>
            </a:fld>
            <a:endParaRPr lang="en-US" dirty="0"/>
          </a:p>
        </p:txBody>
      </p:sp>
    </p:spTree>
    <p:extLst>
      <p:ext uri="{BB962C8B-B14F-4D97-AF65-F5344CB8AC3E}">
        <p14:creationId xmlns:p14="http://schemas.microsoft.com/office/powerpoint/2010/main" val="424469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Partial least squares discriminant analysis </a:t>
            </a:r>
          </a:p>
        </p:txBody>
      </p:sp>
      <p:sp>
        <p:nvSpPr>
          <p:cNvPr id="9" name="Slide Number Placeholder 8"/>
          <p:cNvSpPr>
            <a:spLocks noGrp="1"/>
          </p:cNvSpPr>
          <p:nvPr>
            <p:ph type="sldNum" sz="quarter" idx="12"/>
          </p:nvPr>
        </p:nvSpPr>
        <p:spPr/>
        <p:txBody>
          <a:bodyPr/>
          <a:lstStyle/>
          <a:p>
            <a:fld id="{E4FFCA10-EE3F-AF4E-9EA4-E5CA2D91A1E4}" type="slidenum">
              <a:rPr lang="en-US" smtClean="0"/>
              <a:t>42</a:t>
            </a:fld>
            <a:endParaRPr lang="en-US" dirty="0"/>
          </a:p>
        </p:txBody>
      </p:sp>
      <p:sp>
        <p:nvSpPr>
          <p:cNvPr id="4" name="Content Placeholder 3"/>
          <p:cNvSpPr>
            <a:spLocks noGrp="1"/>
          </p:cNvSpPr>
          <p:nvPr>
            <p:ph idx="1"/>
          </p:nvPr>
        </p:nvSpPr>
        <p:spPr/>
        <p:txBody>
          <a:bodyPr>
            <a:normAutofit/>
          </a:bodyPr>
          <a:lstStyle/>
          <a:p>
            <a:r>
              <a:rPr lang="en-US" dirty="0"/>
              <a:t>PLSDA can be performed using the </a:t>
            </a:r>
            <a:r>
              <a:rPr lang="en-US" i="1" dirty="0" err="1">
                <a:solidFill>
                  <a:srgbClr val="FF0000"/>
                </a:solidFill>
              </a:rPr>
              <a:t>plsr</a:t>
            </a:r>
            <a:r>
              <a:rPr lang="en-US" dirty="0"/>
              <a:t> function within the </a:t>
            </a:r>
            <a:r>
              <a:rPr lang="en-US" i="1" dirty="0" err="1">
                <a:solidFill>
                  <a:srgbClr val="FF0000"/>
                </a:solidFill>
              </a:rPr>
              <a:t>pls</a:t>
            </a:r>
            <a:r>
              <a:rPr lang="en-US" dirty="0"/>
              <a:t> package by using a categorical matrix which defines the response categories.</a:t>
            </a:r>
          </a:p>
          <a:p>
            <a:r>
              <a:rPr lang="en-US" dirty="0"/>
              <a:t>The caret package contains a function (</a:t>
            </a:r>
            <a:r>
              <a:rPr lang="en-US" i="1" dirty="0" err="1">
                <a:solidFill>
                  <a:srgbClr val="FF0000"/>
                </a:solidFill>
              </a:rPr>
              <a:t>plsda</a:t>
            </a:r>
            <a:r>
              <a:rPr lang="en-US" dirty="0"/>
              <a:t>) that can create the appropriate dummy variable PLS model for the data and then post-process the raw model predictions to return class probabilities.</a:t>
            </a:r>
          </a:p>
          <a:p>
            <a:r>
              <a:rPr lang="en-US" dirty="0"/>
              <a:t>The syntax is very similar to the regression model code for PLS that we discussed in Chapter 6. </a:t>
            </a:r>
          </a:p>
        </p:txBody>
      </p:sp>
    </p:spTree>
    <p:extLst>
      <p:ext uri="{BB962C8B-B14F-4D97-AF65-F5344CB8AC3E}">
        <p14:creationId xmlns:p14="http://schemas.microsoft.com/office/powerpoint/2010/main" val="1847063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Partial least squares discriminant analysis </a:t>
            </a:r>
          </a:p>
        </p:txBody>
      </p:sp>
      <p:sp>
        <p:nvSpPr>
          <p:cNvPr id="9" name="Slide Number Placeholder 8"/>
          <p:cNvSpPr>
            <a:spLocks noGrp="1"/>
          </p:cNvSpPr>
          <p:nvPr>
            <p:ph type="sldNum" sz="quarter" idx="12"/>
          </p:nvPr>
        </p:nvSpPr>
        <p:spPr/>
        <p:txBody>
          <a:bodyPr/>
          <a:lstStyle/>
          <a:p>
            <a:fld id="{E4FFCA10-EE3F-AF4E-9EA4-E5CA2D91A1E4}" type="slidenum">
              <a:rPr lang="en-US" smtClean="0"/>
              <a:t>43</a:t>
            </a:fld>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208862604"/>
              </p:ext>
            </p:extLst>
          </p:nvPr>
        </p:nvGraphicFramePr>
        <p:xfrm>
          <a:off x="204159" y="1557068"/>
          <a:ext cx="8229600" cy="256032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1618232480"/>
                    </a:ext>
                  </a:extLst>
                </a:gridCol>
              </a:tblGrid>
              <a:tr h="370840">
                <a:tc>
                  <a:txBody>
                    <a:bodyPr/>
                    <a:lstStyle/>
                    <a:p>
                      <a:r>
                        <a:rPr lang="en-US" dirty="0"/>
                        <a:t> </a:t>
                      </a:r>
                      <a:r>
                        <a:rPr lang="en-US" dirty="0" err="1"/>
                        <a:t>set.seed</a:t>
                      </a:r>
                      <a:r>
                        <a:rPr lang="en-US" dirty="0"/>
                        <a:t>(476)</a:t>
                      </a:r>
                    </a:p>
                    <a:p>
                      <a:r>
                        <a:rPr lang="en-US" dirty="0"/>
                        <a:t> </a:t>
                      </a:r>
                      <a:r>
                        <a:rPr lang="en-US" dirty="0" err="1"/>
                        <a:t>plsdaTune</a:t>
                      </a:r>
                      <a:r>
                        <a:rPr lang="en-US" dirty="0"/>
                        <a:t> &lt;- train(x = </a:t>
                      </a:r>
                      <a:r>
                        <a:rPr lang="en-US" dirty="0" err="1"/>
                        <a:t>Smarket.train</a:t>
                      </a:r>
                      <a:r>
                        <a:rPr lang="en-US" dirty="0"/>
                        <a:t>[,1:8],</a:t>
                      </a:r>
                    </a:p>
                    <a:p>
                      <a:r>
                        <a:rPr lang="en-US" dirty="0"/>
                        <a:t> y = </a:t>
                      </a:r>
                      <a:r>
                        <a:rPr lang="en-US" dirty="0" err="1"/>
                        <a:t>Smarket.train$Direction</a:t>
                      </a:r>
                      <a:r>
                        <a:rPr lang="en-US" dirty="0"/>
                        <a:t>,</a:t>
                      </a:r>
                    </a:p>
                    <a:p>
                      <a:r>
                        <a:rPr lang="en-US" dirty="0"/>
                        <a:t> method = "</a:t>
                      </a:r>
                      <a:r>
                        <a:rPr lang="en-US" dirty="0">
                          <a:solidFill>
                            <a:srgbClr val="FF0000"/>
                          </a:solidFill>
                        </a:rPr>
                        <a:t>pls</a:t>
                      </a:r>
                      <a:r>
                        <a:rPr lang="en-US" dirty="0"/>
                        <a:t>",</a:t>
                      </a:r>
                    </a:p>
                    <a:p>
                      <a:r>
                        <a:rPr lang="en-US" dirty="0"/>
                        <a:t> </a:t>
                      </a:r>
                      <a:r>
                        <a:rPr lang="en-US" dirty="0" err="1"/>
                        <a:t>tuneGrid</a:t>
                      </a:r>
                      <a:r>
                        <a:rPr lang="en-US" dirty="0"/>
                        <a:t> = </a:t>
                      </a:r>
                      <a:r>
                        <a:rPr lang="en-US" dirty="0" err="1"/>
                        <a:t>expand.grid</a:t>
                      </a:r>
                      <a:r>
                        <a:rPr lang="en-US" dirty="0"/>
                        <a:t>(.</a:t>
                      </a:r>
                      <a:r>
                        <a:rPr lang="en-US" dirty="0" err="1"/>
                        <a:t>ncomp</a:t>
                      </a:r>
                      <a:r>
                        <a:rPr lang="en-US" dirty="0"/>
                        <a:t> = 1:5),</a:t>
                      </a:r>
                    </a:p>
                    <a:p>
                      <a:r>
                        <a:rPr lang="en-US" dirty="0"/>
                        <a:t> </a:t>
                      </a:r>
                      <a:r>
                        <a:rPr lang="en-US" dirty="0" err="1"/>
                        <a:t>trControl</a:t>
                      </a:r>
                      <a:r>
                        <a:rPr lang="en-US" dirty="0"/>
                        <a:t> = ctrl)</a:t>
                      </a:r>
                    </a:p>
                    <a:p>
                      <a:endParaRPr lang="en-US" dirty="0"/>
                    </a:p>
                    <a:p>
                      <a:r>
                        <a:rPr lang="en-US" dirty="0"/>
                        <a:t> ### Save the test set results in a data frame  </a:t>
                      </a:r>
                    </a:p>
                    <a:p>
                      <a:r>
                        <a:rPr lang="en-US" dirty="0"/>
                        <a:t> </a:t>
                      </a:r>
                      <a:r>
                        <a:rPr lang="en-US" dirty="0" err="1"/>
                        <a:t>testResults$plsda</a:t>
                      </a:r>
                      <a:r>
                        <a:rPr lang="en-US" dirty="0"/>
                        <a:t> &lt;- predict(</a:t>
                      </a:r>
                      <a:r>
                        <a:rPr lang="en-US" dirty="0" err="1"/>
                        <a:t>plsdaTune</a:t>
                      </a:r>
                      <a:r>
                        <a:rPr lang="en-US" dirty="0"/>
                        <a:t>, </a:t>
                      </a:r>
                      <a:r>
                        <a:rPr lang="en-US" dirty="0" err="1"/>
                        <a:t>Smarket.test</a:t>
                      </a:r>
                      <a:r>
                        <a:rPr lang="en-US" dirty="0"/>
                        <a:t>)</a:t>
                      </a:r>
                    </a:p>
                  </a:txBody>
                  <a:tcPr/>
                </a:tc>
                <a:extLst>
                  <a:ext uri="{0D108BD9-81ED-4DB2-BD59-A6C34878D82A}">
                    <a16:rowId xmlns:a16="http://schemas.microsoft.com/office/drawing/2014/main" val="307377289"/>
                  </a:ext>
                </a:extLst>
              </a:tr>
            </a:tbl>
          </a:graphicData>
        </a:graphic>
      </p:graphicFrame>
    </p:spTree>
    <p:extLst>
      <p:ext uri="{BB962C8B-B14F-4D97-AF65-F5344CB8AC3E}">
        <p14:creationId xmlns:p14="http://schemas.microsoft.com/office/powerpoint/2010/main" val="32402693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90394-4B86-DEF6-03CF-0D6ED02E7666}"/>
              </a:ext>
            </a:extLst>
          </p:cNvPr>
          <p:cNvSpPr>
            <a:spLocks noGrp="1"/>
          </p:cNvSpPr>
          <p:nvPr>
            <p:ph type="title"/>
          </p:nvPr>
        </p:nvSpPr>
        <p:spPr/>
        <p:txBody>
          <a:bodyPr/>
          <a:lstStyle/>
          <a:p>
            <a:r>
              <a:rPr lang="en-US" dirty="0"/>
              <a:t>PLSDA output</a:t>
            </a:r>
          </a:p>
        </p:txBody>
      </p:sp>
      <p:pic>
        <p:nvPicPr>
          <p:cNvPr id="6" name="Content Placeholder 4">
            <a:extLst>
              <a:ext uri="{FF2B5EF4-FFF2-40B4-BE49-F238E27FC236}">
                <a16:creationId xmlns:a16="http://schemas.microsoft.com/office/drawing/2014/main" id="{FD9E4043-4F9C-9492-A6F0-541419D53CE3}"/>
              </a:ext>
            </a:extLst>
          </p:cNvPr>
          <p:cNvPicPr>
            <a:picLocks noChangeAspect="1"/>
          </p:cNvPicPr>
          <p:nvPr/>
        </p:nvPicPr>
        <p:blipFill>
          <a:blip r:embed="rId2"/>
          <a:stretch>
            <a:fillRect/>
          </a:stretch>
        </p:blipFill>
        <p:spPr>
          <a:xfrm>
            <a:off x="0" y="1423284"/>
            <a:ext cx="7361618" cy="3621177"/>
          </a:xfrm>
          <a:prstGeom prst="rect">
            <a:avLst/>
          </a:prstGeom>
        </p:spPr>
      </p:pic>
    </p:spTree>
    <p:extLst>
      <p:ext uri="{BB962C8B-B14F-4D97-AF65-F5344CB8AC3E}">
        <p14:creationId xmlns:p14="http://schemas.microsoft.com/office/powerpoint/2010/main" val="19723133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Penalized models</a:t>
            </a:r>
          </a:p>
        </p:txBody>
      </p:sp>
      <p:sp>
        <p:nvSpPr>
          <p:cNvPr id="3" name="Subtitle 2"/>
          <p:cNvSpPr>
            <a:spLocks noGrp="1"/>
          </p:cNvSpPr>
          <p:nvPr>
            <p:ph type="subTitle" idx="1"/>
          </p:nvPr>
        </p:nvSpPr>
        <p:spPr/>
        <p:txBody>
          <a:bodyPr/>
          <a:lstStyle/>
          <a:p>
            <a:r>
              <a:rPr lang="en-US" dirty="0"/>
              <a:t>Chapter 12: Discriminant Analysis and Other Linear Classification Models</a:t>
            </a:r>
          </a:p>
        </p:txBody>
      </p:sp>
      <p:sp>
        <p:nvSpPr>
          <p:cNvPr id="6" name="Slide Number Placeholder 8">
            <a:extLst>
              <a:ext uri="{FF2B5EF4-FFF2-40B4-BE49-F238E27FC236}">
                <a16:creationId xmlns:a16="http://schemas.microsoft.com/office/drawing/2014/main" id="{A16C21A8-72C0-99DC-3216-9C28060221DD}"/>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45</a:t>
            </a:fld>
            <a:endParaRPr lang="en-US" dirty="0"/>
          </a:p>
        </p:txBody>
      </p:sp>
    </p:spTree>
    <p:extLst>
      <p:ext uri="{BB962C8B-B14F-4D97-AF65-F5344CB8AC3E}">
        <p14:creationId xmlns:p14="http://schemas.microsoft.com/office/powerpoint/2010/main" val="40206625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Penalized models </a:t>
            </a:r>
          </a:p>
        </p:txBody>
      </p:sp>
      <p:sp>
        <p:nvSpPr>
          <p:cNvPr id="9" name="Slide Number Placeholder 8"/>
          <p:cNvSpPr>
            <a:spLocks noGrp="1"/>
          </p:cNvSpPr>
          <p:nvPr>
            <p:ph type="sldNum" sz="quarter" idx="12"/>
          </p:nvPr>
        </p:nvSpPr>
        <p:spPr/>
        <p:txBody>
          <a:bodyPr/>
          <a:lstStyle/>
          <a:p>
            <a:fld id="{E4FFCA10-EE3F-AF4E-9EA4-E5CA2D91A1E4}" type="slidenum">
              <a:rPr lang="en-US" smtClean="0"/>
              <a:t>46</a:t>
            </a:fld>
            <a:endParaRPr lang="en-US" dirty="0"/>
          </a:p>
        </p:txBody>
      </p:sp>
      <p:sp>
        <p:nvSpPr>
          <p:cNvPr id="4" name="Content Placeholder 3"/>
          <p:cNvSpPr>
            <a:spLocks noGrp="1"/>
          </p:cNvSpPr>
          <p:nvPr>
            <p:ph idx="1"/>
          </p:nvPr>
        </p:nvSpPr>
        <p:spPr>
          <a:xfrm>
            <a:off x="0" y="1539377"/>
            <a:ext cx="12192000" cy="3453247"/>
          </a:xfrm>
        </p:spPr>
        <p:txBody>
          <a:bodyPr>
            <a:normAutofit fontScale="92500" lnSpcReduction="10000"/>
          </a:bodyPr>
          <a:lstStyle/>
          <a:p>
            <a:r>
              <a:rPr lang="en-US" dirty="0"/>
              <a:t>The primary package for penalized logistic regression is </a:t>
            </a:r>
            <a:r>
              <a:rPr lang="en-US" i="1" dirty="0" err="1"/>
              <a:t>glmnet</a:t>
            </a:r>
            <a:r>
              <a:rPr lang="en-US" dirty="0"/>
              <a:t>.</a:t>
            </a:r>
          </a:p>
          <a:p>
            <a:r>
              <a:rPr lang="en-US" dirty="0"/>
              <a:t>The </a:t>
            </a:r>
            <a:r>
              <a:rPr lang="en-US" i="1" dirty="0" err="1"/>
              <a:t>glmnet</a:t>
            </a:r>
            <a:r>
              <a:rPr lang="en-US" dirty="0"/>
              <a:t> function is very similar to the</a:t>
            </a:r>
            <a:r>
              <a:rPr lang="en-US" i="1" dirty="0"/>
              <a:t> </a:t>
            </a:r>
            <a:r>
              <a:rPr lang="en-US" i="1" dirty="0" err="1"/>
              <a:t>enet</a:t>
            </a:r>
            <a:r>
              <a:rPr lang="en-US" i="1" dirty="0"/>
              <a:t> </a:t>
            </a:r>
            <a:r>
              <a:rPr lang="en-US" dirty="0"/>
              <a:t>function described previously in Chapter 6.</a:t>
            </a:r>
          </a:p>
          <a:p>
            <a:r>
              <a:rPr lang="en-US" dirty="0"/>
              <a:t>The main arguments correspond to the data: </a:t>
            </a:r>
            <a:r>
              <a:rPr lang="en-US" i="1" dirty="0"/>
              <a:t>x</a:t>
            </a:r>
            <a:r>
              <a:rPr lang="en-US" dirty="0"/>
              <a:t> is a matrix of predictors and </a:t>
            </a:r>
            <a:r>
              <a:rPr lang="en-US" i="1" dirty="0"/>
              <a:t>y</a:t>
            </a:r>
            <a:r>
              <a:rPr lang="en-US" dirty="0"/>
              <a:t> is a factor of classes (for logistic regression).</a:t>
            </a:r>
          </a:p>
          <a:p>
            <a:r>
              <a:rPr lang="en-US" dirty="0"/>
              <a:t>The family argument is related to the distribution of the outcome. For two classes, using </a:t>
            </a:r>
            <a:r>
              <a:rPr lang="en-US" i="1" dirty="0"/>
              <a:t>family="binomial" </a:t>
            </a:r>
            <a:r>
              <a:rPr lang="en-US" dirty="0"/>
              <a:t>corresponds to logistic regression, and, when there are three or more classes, </a:t>
            </a:r>
            <a:r>
              <a:rPr lang="en-US" i="1" dirty="0"/>
              <a:t>family="multinomial" </a:t>
            </a:r>
            <a:r>
              <a:rPr lang="en-US" dirty="0"/>
              <a:t>is appropriate.</a:t>
            </a:r>
          </a:p>
          <a:p>
            <a:endParaRPr lang="en-US" dirty="0"/>
          </a:p>
        </p:txBody>
      </p:sp>
    </p:spTree>
    <p:extLst>
      <p:ext uri="{BB962C8B-B14F-4D97-AF65-F5344CB8AC3E}">
        <p14:creationId xmlns:p14="http://schemas.microsoft.com/office/powerpoint/2010/main" val="5713078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Penalized models </a:t>
            </a:r>
          </a:p>
        </p:txBody>
      </p:sp>
      <p:sp>
        <p:nvSpPr>
          <p:cNvPr id="9" name="Slide Number Placeholder 8"/>
          <p:cNvSpPr>
            <a:spLocks noGrp="1"/>
          </p:cNvSpPr>
          <p:nvPr>
            <p:ph type="sldNum" sz="quarter" idx="12"/>
          </p:nvPr>
        </p:nvSpPr>
        <p:spPr/>
        <p:txBody>
          <a:bodyPr/>
          <a:lstStyle/>
          <a:p>
            <a:fld id="{E4FFCA10-EE3F-AF4E-9EA4-E5CA2D91A1E4}" type="slidenum">
              <a:rPr lang="en-US" smtClean="0"/>
              <a:t>47</a:t>
            </a:fld>
            <a:endParaRPr lang="en-US" dirty="0"/>
          </a:p>
        </p:txBody>
      </p:sp>
      <p:sp>
        <p:nvSpPr>
          <p:cNvPr id="4" name="Content Placeholder 3"/>
          <p:cNvSpPr>
            <a:spLocks noGrp="1"/>
          </p:cNvSpPr>
          <p:nvPr>
            <p:ph idx="1"/>
          </p:nvPr>
        </p:nvSpPr>
        <p:spPr/>
        <p:txBody>
          <a:bodyPr>
            <a:normAutofit/>
          </a:bodyPr>
          <a:lstStyle/>
          <a:p>
            <a:r>
              <a:rPr lang="en-US" dirty="0"/>
              <a:t>The function will automatically select a sequence of values for the amount of regularization, although the user can select their own values with the</a:t>
            </a:r>
            <a:r>
              <a:rPr lang="en-US" i="1" dirty="0"/>
              <a:t> lambda </a:t>
            </a:r>
            <a:r>
              <a:rPr lang="en-US" dirty="0"/>
              <a:t>option. </a:t>
            </a:r>
          </a:p>
          <a:p>
            <a:r>
              <a:rPr lang="en-US" dirty="0"/>
              <a:t>Recall that the type of regularization is determined by the mixing parameter α. </a:t>
            </a:r>
          </a:p>
          <a:p>
            <a:r>
              <a:rPr lang="en-US" dirty="0" err="1"/>
              <a:t>glmnet</a:t>
            </a:r>
            <a:r>
              <a:rPr lang="en-US" dirty="0"/>
              <a:t> defaults this parameter to alpha = 1, corresponding to a complete lasso penalty</a:t>
            </a:r>
          </a:p>
        </p:txBody>
      </p:sp>
    </p:spTree>
    <p:extLst>
      <p:ext uri="{BB962C8B-B14F-4D97-AF65-F5344CB8AC3E}">
        <p14:creationId xmlns:p14="http://schemas.microsoft.com/office/powerpoint/2010/main" val="29119705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Penalized models with the train function  </a:t>
            </a:r>
          </a:p>
        </p:txBody>
      </p:sp>
      <p:sp>
        <p:nvSpPr>
          <p:cNvPr id="9" name="Slide Number Placeholder 8"/>
          <p:cNvSpPr>
            <a:spLocks noGrp="1"/>
          </p:cNvSpPr>
          <p:nvPr>
            <p:ph type="sldNum" sz="quarter" idx="12"/>
          </p:nvPr>
        </p:nvSpPr>
        <p:spPr/>
        <p:txBody>
          <a:bodyPr/>
          <a:lstStyle/>
          <a:p>
            <a:fld id="{E4FFCA10-EE3F-AF4E-9EA4-E5CA2D91A1E4}" type="slidenum">
              <a:rPr lang="en-US" smtClean="0"/>
              <a:t>48</a:t>
            </a:fld>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348828307"/>
              </p:ext>
            </p:extLst>
          </p:nvPr>
        </p:nvGraphicFramePr>
        <p:xfrm>
          <a:off x="126520" y="1574321"/>
          <a:ext cx="8229600" cy="393192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3588138549"/>
                    </a:ext>
                  </a:extLst>
                </a:gridCol>
              </a:tblGrid>
              <a:tr h="370840">
                <a:tc>
                  <a:txBody>
                    <a:bodyPr/>
                    <a:lstStyle/>
                    <a:p>
                      <a:r>
                        <a:rPr lang="en-US" dirty="0" err="1"/>
                        <a:t>glmnGrid</a:t>
                      </a:r>
                      <a:r>
                        <a:rPr lang="en-US" dirty="0"/>
                        <a:t> &lt;- </a:t>
                      </a:r>
                      <a:r>
                        <a:rPr lang="en-US" dirty="0" err="1"/>
                        <a:t>expand.grid</a:t>
                      </a:r>
                      <a:r>
                        <a:rPr lang="en-US" dirty="0"/>
                        <a:t>(.alpha = c(0, .1, .2, .4, .6, .8, 1),</a:t>
                      </a:r>
                    </a:p>
                    <a:p>
                      <a:r>
                        <a:rPr lang="en-US" dirty="0"/>
                        <a:t> .lambda = seq(.01, .2, length = 40))</a:t>
                      </a:r>
                    </a:p>
                    <a:p>
                      <a:endParaRPr lang="en-US" dirty="0"/>
                    </a:p>
                    <a:p>
                      <a:r>
                        <a:rPr lang="en-US" dirty="0"/>
                        <a:t> </a:t>
                      </a:r>
                      <a:r>
                        <a:rPr lang="en-US" dirty="0" err="1"/>
                        <a:t>set.seed</a:t>
                      </a:r>
                      <a:r>
                        <a:rPr lang="en-US" dirty="0"/>
                        <a:t>(476)</a:t>
                      </a:r>
                    </a:p>
                    <a:p>
                      <a:r>
                        <a:rPr lang="en-US" dirty="0"/>
                        <a:t> </a:t>
                      </a:r>
                      <a:r>
                        <a:rPr lang="en-US" dirty="0" err="1"/>
                        <a:t>glmnTune</a:t>
                      </a:r>
                      <a:r>
                        <a:rPr lang="en-US" dirty="0"/>
                        <a:t> &lt;- train(</a:t>
                      </a:r>
                      <a:r>
                        <a:rPr lang="en-US" dirty="0" err="1"/>
                        <a:t>as.matrix</a:t>
                      </a:r>
                      <a:r>
                        <a:rPr lang="en-US" dirty="0"/>
                        <a:t>(</a:t>
                      </a:r>
                      <a:r>
                        <a:rPr lang="en-US" dirty="0" err="1"/>
                        <a:t>Smarket.train</a:t>
                      </a:r>
                      <a:r>
                        <a:rPr lang="en-US" dirty="0"/>
                        <a:t>[,1:8]),</a:t>
                      </a:r>
                    </a:p>
                    <a:p>
                      <a:r>
                        <a:rPr lang="en-US" dirty="0"/>
                        <a:t> y =  </a:t>
                      </a:r>
                      <a:r>
                        <a:rPr lang="en-US" dirty="0" err="1"/>
                        <a:t>Smarket.train$Direction</a:t>
                      </a:r>
                      <a:r>
                        <a:rPr lang="en-US" dirty="0"/>
                        <a:t>,</a:t>
                      </a:r>
                    </a:p>
                    <a:p>
                      <a:r>
                        <a:rPr lang="en-US" dirty="0"/>
                        <a:t> method = "</a:t>
                      </a:r>
                      <a:r>
                        <a:rPr lang="en-US" dirty="0" err="1">
                          <a:solidFill>
                            <a:srgbClr val="FF0000"/>
                          </a:solidFill>
                        </a:rPr>
                        <a:t>glmnet</a:t>
                      </a:r>
                      <a:r>
                        <a:rPr lang="en-US" dirty="0"/>
                        <a:t>",</a:t>
                      </a:r>
                    </a:p>
                    <a:p>
                      <a:r>
                        <a:rPr lang="en-US" dirty="0"/>
                        <a:t> </a:t>
                      </a:r>
                      <a:r>
                        <a:rPr lang="en-US" dirty="0" err="1"/>
                        <a:t>tuneGrid</a:t>
                      </a:r>
                      <a:r>
                        <a:rPr lang="en-US" dirty="0"/>
                        <a:t> = </a:t>
                      </a:r>
                      <a:r>
                        <a:rPr lang="en-US" dirty="0" err="1"/>
                        <a:t>glmnGrid</a:t>
                      </a:r>
                      <a:r>
                        <a:rPr lang="en-US" dirty="0"/>
                        <a:t>,</a:t>
                      </a:r>
                    </a:p>
                    <a:p>
                      <a:r>
                        <a:rPr lang="en-US" dirty="0"/>
                        <a:t> metric = "ROC",</a:t>
                      </a:r>
                    </a:p>
                    <a:p>
                      <a:r>
                        <a:rPr lang="en-US" dirty="0"/>
                        <a:t> </a:t>
                      </a:r>
                      <a:r>
                        <a:rPr lang="en-US" dirty="0" err="1"/>
                        <a:t>trControl</a:t>
                      </a:r>
                      <a:r>
                        <a:rPr lang="en-US" dirty="0"/>
                        <a:t> = ctrl)</a:t>
                      </a:r>
                    </a:p>
                    <a:p>
                      <a:r>
                        <a:rPr lang="en-US" dirty="0"/>
                        <a:t> plot(</a:t>
                      </a:r>
                      <a:r>
                        <a:rPr lang="en-US" dirty="0" err="1"/>
                        <a:t>glmnTune</a:t>
                      </a:r>
                      <a:r>
                        <a:rPr lang="en-US" dirty="0"/>
                        <a:t>)</a:t>
                      </a:r>
                    </a:p>
                    <a:p>
                      <a:endParaRPr lang="en-US" dirty="0"/>
                    </a:p>
                    <a:p>
                      <a:r>
                        <a:rPr lang="en-US" dirty="0"/>
                        <a:t> ### Save the test set results in a data frame  </a:t>
                      </a:r>
                    </a:p>
                    <a:p>
                      <a:r>
                        <a:rPr lang="en-US" dirty="0"/>
                        <a:t> </a:t>
                      </a:r>
                      <a:r>
                        <a:rPr lang="en-US" dirty="0" err="1"/>
                        <a:t>testResults$glmn</a:t>
                      </a:r>
                      <a:r>
                        <a:rPr lang="en-US" dirty="0"/>
                        <a:t> &lt;- predict(</a:t>
                      </a:r>
                      <a:r>
                        <a:rPr lang="en-US" dirty="0" err="1"/>
                        <a:t>glmnTune</a:t>
                      </a:r>
                      <a:r>
                        <a:rPr lang="en-US" dirty="0"/>
                        <a:t>, </a:t>
                      </a:r>
                      <a:r>
                        <a:rPr lang="en-US" dirty="0" err="1"/>
                        <a:t>Smarket.test</a:t>
                      </a:r>
                      <a:r>
                        <a:rPr lang="en-US" dirty="0"/>
                        <a:t>)</a:t>
                      </a:r>
                    </a:p>
                  </a:txBody>
                  <a:tcPr/>
                </a:tc>
                <a:extLst>
                  <a:ext uri="{0D108BD9-81ED-4DB2-BD59-A6C34878D82A}">
                    <a16:rowId xmlns:a16="http://schemas.microsoft.com/office/drawing/2014/main" val="2211170631"/>
                  </a:ext>
                </a:extLst>
              </a:tr>
            </a:tbl>
          </a:graphicData>
        </a:graphic>
      </p:graphicFrame>
    </p:spTree>
    <p:extLst>
      <p:ext uri="{BB962C8B-B14F-4D97-AF65-F5344CB8AC3E}">
        <p14:creationId xmlns:p14="http://schemas.microsoft.com/office/powerpoint/2010/main" val="8490710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9" name="Slide Number Placeholder 8"/>
          <p:cNvSpPr>
            <a:spLocks noGrp="1"/>
          </p:cNvSpPr>
          <p:nvPr>
            <p:ph type="sldNum" sz="quarter" idx="12"/>
          </p:nvPr>
        </p:nvSpPr>
        <p:spPr/>
        <p:txBody>
          <a:bodyPr/>
          <a:lstStyle/>
          <a:p>
            <a:fld id="{E4FFCA10-EE3F-AF4E-9EA4-E5CA2D91A1E4}" type="slidenum">
              <a:rPr lang="en-US" smtClean="0"/>
              <a:t>49</a:t>
            </a:fld>
            <a:endParaRPr lang="en-US" dirty="0"/>
          </a:p>
        </p:txBody>
      </p:sp>
      <p:pic>
        <p:nvPicPr>
          <p:cNvPr id="5" name="Picture 4">
            <a:extLst>
              <a:ext uri="{FF2B5EF4-FFF2-40B4-BE49-F238E27FC236}">
                <a16:creationId xmlns:a16="http://schemas.microsoft.com/office/drawing/2014/main" id="{0FCCB2EF-9EC9-8A15-6B35-7B9E303DB0A6}"/>
              </a:ext>
            </a:extLst>
          </p:cNvPr>
          <p:cNvPicPr>
            <a:picLocks noChangeAspect="1"/>
          </p:cNvPicPr>
          <p:nvPr/>
        </p:nvPicPr>
        <p:blipFill>
          <a:blip r:embed="rId2"/>
          <a:stretch>
            <a:fillRect/>
          </a:stretch>
        </p:blipFill>
        <p:spPr>
          <a:xfrm>
            <a:off x="3678228" y="1614441"/>
            <a:ext cx="4262887" cy="4256553"/>
          </a:xfrm>
          <a:prstGeom prst="rect">
            <a:avLst/>
          </a:prstGeom>
        </p:spPr>
      </p:pic>
    </p:spTree>
    <p:extLst>
      <p:ext uri="{BB962C8B-B14F-4D97-AF65-F5344CB8AC3E}">
        <p14:creationId xmlns:p14="http://schemas.microsoft.com/office/powerpoint/2010/main" val="211474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C543-4B97-71B1-F008-DB7674434C71}"/>
              </a:ext>
            </a:extLst>
          </p:cNvPr>
          <p:cNvSpPr>
            <a:spLocks noGrp="1"/>
          </p:cNvSpPr>
          <p:nvPr>
            <p:ph type="title"/>
          </p:nvPr>
        </p:nvSpPr>
        <p:spPr/>
        <p:txBody>
          <a:bodyPr/>
          <a:lstStyle/>
          <a:p>
            <a:r>
              <a:rPr lang="en-US" dirty="0"/>
              <a:t>Classification regression models</a:t>
            </a:r>
          </a:p>
        </p:txBody>
      </p:sp>
      <p:sp>
        <p:nvSpPr>
          <p:cNvPr id="3" name="Content Placeholder 2">
            <a:extLst>
              <a:ext uri="{FF2B5EF4-FFF2-40B4-BE49-F238E27FC236}">
                <a16:creationId xmlns:a16="http://schemas.microsoft.com/office/drawing/2014/main" id="{189FD560-C4B4-0A05-FF22-11599F48830F}"/>
              </a:ext>
            </a:extLst>
          </p:cNvPr>
          <p:cNvSpPr>
            <a:spLocks noGrp="1"/>
          </p:cNvSpPr>
          <p:nvPr>
            <p:ph idx="1"/>
          </p:nvPr>
        </p:nvSpPr>
        <p:spPr/>
        <p:txBody>
          <a:bodyPr>
            <a:normAutofit/>
          </a:bodyPr>
          <a:lstStyle/>
          <a:p>
            <a:r>
              <a:rPr lang="en-US" dirty="0"/>
              <a:t>Various types of classification models</a:t>
            </a:r>
          </a:p>
          <a:p>
            <a:pPr lvl="1"/>
            <a:r>
              <a:rPr lang="en-US" dirty="0"/>
              <a:t>Logistic regression </a:t>
            </a:r>
          </a:p>
          <a:p>
            <a:pPr lvl="1"/>
            <a:r>
              <a:rPr lang="en-US" dirty="0"/>
              <a:t>Linear discriminant analysis </a:t>
            </a:r>
          </a:p>
          <a:p>
            <a:pPr lvl="1"/>
            <a:r>
              <a:rPr lang="en-US" dirty="0"/>
              <a:t>Partial least squares discriminant analysis </a:t>
            </a:r>
          </a:p>
          <a:p>
            <a:pPr lvl="1"/>
            <a:r>
              <a:rPr lang="en-US" dirty="0"/>
              <a:t>Penalized models</a:t>
            </a:r>
          </a:p>
          <a:p>
            <a:pPr lvl="1"/>
            <a:r>
              <a:rPr lang="en-US" dirty="0"/>
              <a:t>Nearest shrunken centroids </a:t>
            </a:r>
          </a:p>
          <a:p>
            <a:r>
              <a:rPr lang="en-US" dirty="0"/>
              <a:t>R demonstrations for the stock market data</a:t>
            </a:r>
          </a:p>
        </p:txBody>
      </p:sp>
      <p:sp>
        <p:nvSpPr>
          <p:cNvPr id="4" name="Slide Number Placeholder 8">
            <a:extLst>
              <a:ext uri="{FF2B5EF4-FFF2-40B4-BE49-F238E27FC236}">
                <a16:creationId xmlns:a16="http://schemas.microsoft.com/office/drawing/2014/main" id="{A9934039-919F-D7DA-CFA3-9A3DC96F2F14}"/>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5</a:t>
            </a:fld>
            <a:endParaRPr lang="en-US" dirty="0"/>
          </a:p>
        </p:txBody>
      </p:sp>
    </p:spTree>
    <p:extLst>
      <p:ext uri="{BB962C8B-B14F-4D97-AF65-F5344CB8AC3E}">
        <p14:creationId xmlns:p14="http://schemas.microsoft.com/office/powerpoint/2010/main" val="10604568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a:t>Nearest Shrunken Centroids</a:t>
            </a:r>
            <a:endParaRPr lang="en-US" sz="4000" dirty="0"/>
          </a:p>
        </p:txBody>
      </p:sp>
      <p:sp>
        <p:nvSpPr>
          <p:cNvPr id="3" name="Subtitle 2"/>
          <p:cNvSpPr>
            <a:spLocks noGrp="1"/>
          </p:cNvSpPr>
          <p:nvPr>
            <p:ph type="subTitle" idx="1"/>
          </p:nvPr>
        </p:nvSpPr>
        <p:spPr/>
        <p:txBody>
          <a:bodyPr/>
          <a:lstStyle/>
          <a:p>
            <a:r>
              <a:rPr lang="en-US" dirty="0"/>
              <a:t>Chapter 12: Discriminant Analysis and Other Linear Classification Models</a:t>
            </a:r>
          </a:p>
        </p:txBody>
      </p:sp>
      <p:sp>
        <p:nvSpPr>
          <p:cNvPr id="6" name="Slide Number Placeholder 8">
            <a:extLst>
              <a:ext uri="{FF2B5EF4-FFF2-40B4-BE49-F238E27FC236}">
                <a16:creationId xmlns:a16="http://schemas.microsoft.com/office/drawing/2014/main" id="{A16C21A8-72C0-99DC-3216-9C28060221DD}"/>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50</a:t>
            </a:fld>
            <a:endParaRPr lang="en-US" dirty="0"/>
          </a:p>
        </p:txBody>
      </p:sp>
    </p:spTree>
    <p:extLst>
      <p:ext uri="{BB962C8B-B14F-4D97-AF65-F5344CB8AC3E}">
        <p14:creationId xmlns:p14="http://schemas.microsoft.com/office/powerpoint/2010/main" val="915141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Nearest Shrunken Centroids</a:t>
            </a:r>
          </a:p>
        </p:txBody>
      </p:sp>
      <p:sp>
        <p:nvSpPr>
          <p:cNvPr id="9" name="Slide Number Placeholder 8"/>
          <p:cNvSpPr>
            <a:spLocks noGrp="1"/>
          </p:cNvSpPr>
          <p:nvPr>
            <p:ph type="sldNum" sz="quarter" idx="12"/>
          </p:nvPr>
        </p:nvSpPr>
        <p:spPr/>
        <p:txBody>
          <a:bodyPr/>
          <a:lstStyle/>
          <a:p>
            <a:fld id="{E4FFCA10-EE3F-AF4E-9EA4-E5CA2D91A1E4}" type="slidenum">
              <a:rPr lang="en-US" smtClean="0"/>
              <a:t>51</a:t>
            </a:fld>
            <a:endParaRPr lang="en-US" dirty="0"/>
          </a:p>
        </p:txBody>
      </p:sp>
      <p:sp>
        <p:nvSpPr>
          <p:cNvPr id="4" name="Content Placeholder 3"/>
          <p:cNvSpPr>
            <a:spLocks noGrp="1"/>
          </p:cNvSpPr>
          <p:nvPr>
            <p:ph idx="1"/>
          </p:nvPr>
        </p:nvSpPr>
        <p:spPr/>
        <p:txBody>
          <a:bodyPr>
            <a:normAutofit/>
          </a:bodyPr>
          <a:lstStyle/>
          <a:p>
            <a:r>
              <a:rPr lang="en-US" dirty="0"/>
              <a:t>The nearest-shrunken centroid model (also known as PAM, for predictive analysis for microarrays) is a linear classification model that is well suited for high-dimensional problems.</a:t>
            </a:r>
          </a:p>
          <a:p>
            <a:r>
              <a:rPr lang="en-US" dirty="0"/>
              <a:t>The nearest shrunken centroid method has one tuning parameter: shrinkage. </a:t>
            </a:r>
          </a:p>
          <a:p>
            <a:r>
              <a:rPr lang="en-US" dirty="0"/>
              <a:t>This model works well for problems with a large number of predictors since it has built-in feature selection that is controlled by the shrinkage tuning parameter.</a:t>
            </a:r>
          </a:p>
        </p:txBody>
      </p:sp>
    </p:spTree>
    <p:extLst>
      <p:ext uri="{BB962C8B-B14F-4D97-AF65-F5344CB8AC3E}">
        <p14:creationId xmlns:p14="http://schemas.microsoft.com/office/powerpoint/2010/main" val="23057000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Nearest Shrunken Centroids in R</a:t>
            </a:r>
          </a:p>
        </p:txBody>
      </p:sp>
      <p:sp>
        <p:nvSpPr>
          <p:cNvPr id="9" name="Slide Number Placeholder 8"/>
          <p:cNvSpPr>
            <a:spLocks noGrp="1"/>
          </p:cNvSpPr>
          <p:nvPr>
            <p:ph type="sldNum" sz="quarter" idx="12"/>
          </p:nvPr>
        </p:nvSpPr>
        <p:spPr/>
        <p:txBody>
          <a:bodyPr/>
          <a:lstStyle/>
          <a:p>
            <a:fld id="{E4FFCA10-EE3F-AF4E-9EA4-E5CA2D91A1E4}" type="slidenum">
              <a:rPr lang="en-US" smtClean="0"/>
              <a:t>52</a:t>
            </a:fld>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452712046"/>
              </p:ext>
            </p:extLst>
          </p:nvPr>
        </p:nvGraphicFramePr>
        <p:xfrm>
          <a:off x="195532" y="1574321"/>
          <a:ext cx="8229600" cy="420624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2423766970"/>
                    </a:ext>
                  </a:extLst>
                </a:gridCol>
              </a:tblGrid>
              <a:tr h="370840">
                <a:tc>
                  <a:txBody>
                    <a:bodyPr/>
                    <a:lstStyle/>
                    <a:p>
                      <a:r>
                        <a:rPr lang="en-US" dirty="0" err="1"/>
                        <a:t>nscGrid</a:t>
                      </a:r>
                      <a:r>
                        <a:rPr lang="en-US" dirty="0"/>
                        <a:t> &lt;- </a:t>
                      </a:r>
                      <a:r>
                        <a:rPr lang="en-US" dirty="0" err="1"/>
                        <a:t>data.frame</a:t>
                      </a:r>
                      <a:r>
                        <a:rPr lang="en-US" dirty="0"/>
                        <a:t>(.threshold = 0:25)</a:t>
                      </a:r>
                    </a:p>
                    <a:p>
                      <a:r>
                        <a:rPr lang="en-US" dirty="0" err="1"/>
                        <a:t>nscTune</a:t>
                      </a:r>
                      <a:r>
                        <a:rPr lang="en-US" dirty="0"/>
                        <a:t> &lt;- train(x = </a:t>
                      </a:r>
                      <a:r>
                        <a:rPr lang="en-US" dirty="0" err="1"/>
                        <a:t>as.matrix</a:t>
                      </a:r>
                      <a:r>
                        <a:rPr lang="en-US" dirty="0"/>
                        <a:t>(</a:t>
                      </a:r>
                      <a:r>
                        <a:rPr lang="en-US" dirty="0" err="1"/>
                        <a:t>Smarket.train</a:t>
                      </a:r>
                      <a:r>
                        <a:rPr lang="en-US" dirty="0"/>
                        <a:t>[,1:8]),</a:t>
                      </a:r>
                    </a:p>
                    <a:p>
                      <a:r>
                        <a:rPr lang="en-US" dirty="0"/>
                        <a:t> y = </a:t>
                      </a:r>
                      <a:r>
                        <a:rPr lang="en-US" dirty="0" err="1"/>
                        <a:t>Smarket.train$Direction</a:t>
                      </a:r>
                      <a:r>
                        <a:rPr lang="en-US" dirty="0"/>
                        <a:t>,</a:t>
                      </a:r>
                    </a:p>
                    <a:p>
                      <a:r>
                        <a:rPr lang="en-US" dirty="0"/>
                        <a:t>method = "</a:t>
                      </a:r>
                      <a:r>
                        <a:rPr lang="en-US" dirty="0">
                          <a:solidFill>
                            <a:srgbClr val="FF0000"/>
                          </a:solidFill>
                        </a:rPr>
                        <a:t>pam</a:t>
                      </a:r>
                      <a:r>
                        <a:rPr lang="en-US" dirty="0"/>
                        <a:t>",</a:t>
                      </a:r>
                    </a:p>
                    <a:p>
                      <a:r>
                        <a:rPr lang="en-US" dirty="0"/>
                        <a:t> preProc = c("center", "scale"),</a:t>
                      </a:r>
                    </a:p>
                    <a:p>
                      <a:r>
                        <a:rPr lang="en-US" dirty="0"/>
                        <a:t> </a:t>
                      </a:r>
                      <a:r>
                        <a:rPr lang="en-US" dirty="0" err="1"/>
                        <a:t>tuneGrid</a:t>
                      </a:r>
                      <a:r>
                        <a:rPr lang="en-US" dirty="0"/>
                        <a:t> = </a:t>
                      </a:r>
                      <a:r>
                        <a:rPr lang="en-US" dirty="0" err="1"/>
                        <a:t>nscGrid</a:t>
                      </a:r>
                      <a:r>
                        <a:rPr lang="en-US" dirty="0"/>
                        <a:t>,</a:t>
                      </a:r>
                    </a:p>
                    <a:p>
                      <a:r>
                        <a:rPr lang="en-US" dirty="0"/>
                        <a:t> metric = "ROC",</a:t>
                      </a:r>
                    </a:p>
                    <a:p>
                      <a:r>
                        <a:rPr lang="en-US" dirty="0" err="1"/>
                        <a:t>trControl</a:t>
                      </a:r>
                      <a:r>
                        <a:rPr lang="en-US" dirty="0"/>
                        <a:t> = ctrl)</a:t>
                      </a:r>
                    </a:p>
                    <a:p>
                      <a:r>
                        <a:rPr lang="en-US" dirty="0"/>
                        <a:t>plot(</a:t>
                      </a:r>
                      <a:r>
                        <a:rPr lang="en-US" dirty="0" err="1"/>
                        <a:t>nscTune</a:t>
                      </a:r>
                      <a:r>
                        <a:rPr lang="en-US" dirty="0"/>
                        <a:t>)</a:t>
                      </a:r>
                    </a:p>
                    <a:p>
                      <a:endParaRPr lang="en-US" dirty="0"/>
                    </a:p>
                    <a:p>
                      <a:r>
                        <a:rPr lang="en-US" dirty="0"/>
                        <a:t>#variale importance </a:t>
                      </a:r>
                    </a:p>
                    <a:p>
                      <a:r>
                        <a:rPr lang="en-US" dirty="0"/>
                        <a:t>plot(</a:t>
                      </a:r>
                      <a:r>
                        <a:rPr lang="en-US" dirty="0" err="1"/>
                        <a:t>varImp</a:t>
                      </a:r>
                      <a:r>
                        <a:rPr lang="en-US" dirty="0"/>
                        <a:t>(</a:t>
                      </a:r>
                      <a:r>
                        <a:rPr lang="en-US" dirty="0" err="1"/>
                        <a:t>nscTune</a:t>
                      </a:r>
                      <a:r>
                        <a:rPr lang="en-US" dirty="0"/>
                        <a:t>, scale = TRUE))</a:t>
                      </a:r>
                    </a:p>
                    <a:p>
                      <a:endParaRPr lang="en-US" dirty="0"/>
                    </a:p>
                    <a:p>
                      <a:r>
                        <a:rPr lang="en-US" dirty="0"/>
                        <a:t> ### Save the test set results in a data frame  </a:t>
                      </a:r>
                    </a:p>
                    <a:p>
                      <a:r>
                        <a:rPr lang="en-US" dirty="0"/>
                        <a:t> </a:t>
                      </a:r>
                      <a:r>
                        <a:rPr lang="en-US" dirty="0" err="1"/>
                        <a:t>testResults$NSC</a:t>
                      </a:r>
                      <a:r>
                        <a:rPr lang="en-US" dirty="0"/>
                        <a:t> &lt;- predict(</a:t>
                      </a:r>
                      <a:r>
                        <a:rPr lang="en-US" dirty="0" err="1"/>
                        <a:t>nscTune</a:t>
                      </a:r>
                      <a:r>
                        <a:rPr lang="en-US" dirty="0"/>
                        <a:t>, </a:t>
                      </a:r>
                      <a:r>
                        <a:rPr lang="en-US" dirty="0" err="1"/>
                        <a:t>Smarket.test</a:t>
                      </a:r>
                      <a:r>
                        <a:rPr lang="en-US" dirty="0"/>
                        <a:t>)</a:t>
                      </a:r>
                    </a:p>
                  </a:txBody>
                  <a:tcPr/>
                </a:tc>
                <a:extLst>
                  <a:ext uri="{0D108BD9-81ED-4DB2-BD59-A6C34878D82A}">
                    <a16:rowId xmlns:a16="http://schemas.microsoft.com/office/drawing/2014/main" val="1704562990"/>
                  </a:ext>
                </a:extLst>
              </a:tr>
            </a:tbl>
          </a:graphicData>
        </a:graphic>
      </p:graphicFrame>
    </p:spTree>
    <p:extLst>
      <p:ext uri="{BB962C8B-B14F-4D97-AF65-F5344CB8AC3E}">
        <p14:creationId xmlns:p14="http://schemas.microsoft.com/office/powerpoint/2010/main" val="6012699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Nearest Shrunken Centroids</a:t>
            </a:r>
          </a:p>
        </p:txBody>
      </p:sp>
      <p:sp>
        <p:nvSpPr>
          <p:cNvPr id="9" name="Slide Number Placeholder 8"/>
          <p:cNvSpPr>
            <a:spLocks noGrp="1"/>
          </p:cNvSpPr>
          <p:nvPr>
            <p:ph type="sldNum" sz="quarter" idx="12"/>
          </p:nvPr>
        </p:nvSpPr>
        <p:spPr/>
        <p:txBody>
          <a:bodyPr/>
          <a:lstStyle/>
          <a:p>
            <a:fld id="{E4FFCA10-EE3F-AF4E-9EA4-E5CA2D91A1E4}" type="slidenum">
              <a:rPr lang="en-US" smtClean="0"/>
              <a:t>53</a:t>
            </a:fld>
            <a:endParaRPr lang="en-US" dirty="0"/>
          </a:p>
        </p:txBody>
      </p:sp>
      <p:sp>
        <p:nvSpPr>
          <p:cNvPr id="4" name="Content Placeholder 3"/>
          <p:cNvSpPr>
            <a:spLocks noGrp="1"/>
          </p:cNvSpPr>
          <p:nvPr>
            <p:ph idx="1"/>
          </p:nvPr>
        </p:nvSpPr>
        <p:spPr/>
        <p:txBody>
          <a:bodyPr>
            <a:normAutofit/>
          </a:bodyPr>
          <a:lstStyle/>
          <a:p>
            <a:endParaRPr lang="en-US" dirty="0"/>
          </a:p>
        </p:txBody>
      </p:sp>
      <p:pic>
        <p:nvPicPr>
          <p:cNvPr id="6" name="Picture 5">
            <a:extLst>
              <a:ext uri="{FF2B5EF4-FFF2-40B4-BE49-F238E27FC236}">
                <a16:creationId xmlns:a16="http://schemas.microsoft.com/office/drawing/2014/main" id="{F636F047-D2E6-A20C-9BD9-7CEE7A356046}"/>
              </a:ext>
            </a:extLst>
          </p:cNvPr>
          <p:cNvPicPr>
            <a:picLocks noChangeAspect="1"/>
          </p:cNvPicPr>
          <p:nvPr/>
        </p:nvPicPr>
        <p:blipFill>
          <a:blip r:embed="rId2"/>
          <a:stretch>
            <a:fillRect/>
          </a:stretch>
        </p:blipFill>
        <p:spPr>
          <a:xfrm>
            <a:off x="3943242" y="1539377"/>
            <a:ext cx="4305516" cy="4299119"/>
          </a:xfrm>
          <a:prstGeom prst="rect">
            <a:avLst/>
          </a:prstGeom>
        </p:spPr>
      </p:pic>
    </p:spTree>
    <p:extLst>
      <p:ext uri="{BB962C8B-B14F-4D97-AF65-F5344CB8AC3E}">
        <p14:creationId xmlns:p14="http://schemas.microsoft.com/office/powerpoint/2010/main" val="32485894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variable importance </a:t>
            </a:r>
          </a:p>
        </p:txBody>
      </p:sp>
      <p:sp>
        <p:nvSpPr>
          <p:cNvPr id="9" name="Slide Number Placeholder 8"/>
          <p:cNvSpPr>
            <a:spLocks noGrp="1"/>
          </p:cNvSpPr>
          <p:nvPr>
            <p:ph type="sldNum" sz="quarter" idx="12"/>
          </p:nvPr>
        </p:nvSpPr>
        <p:spPr/>
        <p:txBody>
          <a:bodyPr/>
          <a:lstStyle/>
          <a:p>
            <a:fld id="{E4FFCA10-EE3F-AF4E-9EA4-E5CA2D91A1E4}" type="slidenum">
              <a:rPr lang="en-US" smtClean="0"/>
              <a:t>54</a:t>
            </a:fld>
            <a:endParaRPr lang="en-US" dirty="0"/>
          </a:p>
        </p:txBody>
      </p:sp>
      <p:pic>
        <p:nvPicPr>
          <p:cNvPr id="6" name="Content Placeholder 5">
            <a:extLst>
              <a:ext uri="{FF2B5EF4-FFF2-40B4-BE49-F238E27FC236}">
                <a16:creationId xmlns:a16="http://schemas.microsoft.com/office/drawing/2014/main" id="{C84F30D0-393A-3852-CEE0-53466D3683A5}"/>
              </a:ext>
            </a:extLst>
          </p:cNvPr>
          <p:cNvPicPr>
            <a:picLocks noGrp="1" noChangeAspect="1"/>
          </p:cNvPicPr>
          <p:nvPr>
            <p:ph idx="1"/>
          </p:nvPr>
        </p:nvPicPr>
        <p:blipFill>
          <a:blip r:embed="rId2"/>
          <a:stretch>
            <a:fillRect/>
          </a:stretch>
        </p:blipFill>
        <p:spPr>
          <a:xfrm>
            <a:off x="3828856" y="1539875"/>
            <a:ext cx="4534287" cy="4527550"/>
          </a:xfrm>
        </p:spPr>
      </p:pic>
    </p:spTree>
    <p:extLst>
      <p:ext uri="{BB962C8B-B14F-4D97-AF65-F5344CB8AC3E}">
        <p14:creationId xmlns:p14="http://schemas.microsoft.com/office/powerpoint/2010/main" val="32170254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Model comparison with ROC and Confusion Matrix</a:t>
            </a:r>
          </a:p>
        </p:txBody>
      </p:sp>
      <p:sp>
        <p:nvSpPr>
          <p:cNvPr id="3" name="Subtitle 2"/>
          <p:cNvSpPr>
            <a:spLocks noGrp="1"/>
          </p:cNvSpPr>
          <p:nvPr>
            <p:ph type="subTitle" idx="1"/>
          </p:nvPr>
        </p:nvSpPr>
        <p:spPr/>
        <p:txBody>
          <a:bodyPr/>
          <a:lstStyle/>
          <a:p>
            <a:r>
              <a:rPr lang="en-US" dirty="0"/>
              <a:t>Chapter 12: Discriminant Analysis and Other Linear Classification Models</a:t>
            </a:r>
          </a:p>
        </p:txBody>
      </p:sp>
      <p:sp>
        <p:nvSpPr>
          <p:cNvPr id="6" name="Slide Number Placeholder 8">
            <a:extLst>
              <a:ext uri="{FF2B5EF4-FFF2-40B4-BE49-F238E27FC236}">
                <a16:creationId xmlns:a16="http://schemas.microsoft.com/office/drawing/2014/main" id="{A16C21A8-72C0-99DC-3216-9C28060221DD}"/>
              </a:ext>
            </a:extLst>
          </p:cNvPr>
          <p:cNvSpPr>
            <a:spLocks noGrp="1"/>
          </p:cNvSpPr>
          <p:nvPr>
            <p:ph type="sldNum" sz="quarter" idx="12"/>
          </p:nvPr>
        </p:nvSpPr>
        <p:spPr>
          <a:xfrm>
            <a:off x="9448800" y="6062151"/>
            <a:ext cx="2743200" cy="365125"/>
          </a:xfrm>
        </p:spPr>
        <p:txBody>
          <a:bodyPr/>
          <a:lstStyle/>
          <a:p>
            <a:fld id="{E4FFCA10-EE3F-AF4E-9EA4-E5CA2D91A1E4}" type="slidenum">
              <a:rPr lang="en-US" smtClean="0"/>
              <a:t>55</a:t>
            </a:fld>
            <a:endParaRPr lang="en-US" dirty="0"/>
          </a:p>
        </p:txBody>
      </p:sp>
    </p:spTree>
    <p:extLst>
      <p:ext uri="{BB962C8B-B14F-4D97-AF65-F5344CB8AC3E}">
        <p14:creationId xmlns:p14="http://schemas.microsoft.com/office/powerpoint/2010/main" val="11108405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E6565-77DD-16B1-3827-FFA6B2A2C7CD}"/>
              </a:ext>
            </a:extLst>
          </p:cNvPr>
          <p:cNvSpPr>
            <a:spLocks noGrp="1"/>
          </p:cNvSpPr>
          <p:nvPr>
            <p:ph type="title"/>
          </p:nvPr>
        </p:nvSpPr>
        <p:spPr/>
        <p:txBody>
          <a:bodyPr/>
          <a:lstStyle/>
          <a:p>
            <a:r>
              <a:rPr lang="en-US" dirty="0"/>
              <a:t>Prediction based on different models </a:t>
            </a:r>
          </a:p>
        </p:txBody>
      </p:sp>
      <p:graphicFrame>
        <p:nvGraphicFramePr>
          <p:cNvPr id="4" name="Content Placeholder 2">
            <a:extLst>
              <a:ext uri="{FF2B5EF4-FFF2-40B4-BE49-F238E27FC236}">
                <a16:creationId xmlns:a16="http://schemas.microsoft.com/office/drawing/2014/main" id="{5A70FFF5-A02F-22CA-EEA8-1ABE95DB7C48}"/>
              </a:ext>
            </a:extLst>
          </p:cNvPr>
          <p:cNvGraphicFramePr>
            <a:graphicFrameLocks noGrp="1"/>
          </p:cNvGraphicFramePr>
          <p:nvPr>
            <p:ph idx="1"/>
            <p:extLst>
              <p:ext uri="{D42A27DB-BD31-4B8C-83A1-F6EECF244321}">
                <p14:modId xmlns:p14="http://schemas.microsoft.com/office/powerpoint/2010/main" val="4036137558"/>
              </p:ext>
            </p:extLst>
          </p:nvPr>
        </p:nvGraphicFramePr>
        <p:xfrm>
          <a:off x="195532" y="1574321"/>
          <a:ext cx="8229600" cy="448056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2423766970"/>
                    </a:ext>
                  </a:extLst>
                </a:gridCol>
              </a:tblGrid>
              <a:tr h="370840">
                <a:tc>
                  <a:txBody>
                    <a:bodyPr/>
                    <a:lstStyle/>
                    <a:p>
                      <a:r>
                        <a:rPr lang="en-US" dirty="0"/>
                        <a:t>### Predict the test set based on five models</a:t>
                      </a:r>
                    </a:p>
                    <a:p>
                      <a:r>
                        <a:rPr lang="en-US" dirty="0"/>
                        <a:t>#logistic </a:t>
                      </a:r>
                    </a:p>
                    <a:p>
                      <a:r>
                        <a:rPr lang="en-US" dirty="0" err="1"/>
                        <a:t>Smarket.test$logistic</a:t>
                      </a:r>
                      <a:r>
                        <a:rPr lang="en-US" dirty="0"/>
                        <a:t> &lt;- predict(</a:t>
                      </a:r>
                      <a:r>
                        <a:rPr lang="en-US" dirty="0" err="1"/>
                        <a:t>logisticTune,Smarket.test</a:t>
                      </a:r>
                      <a:r>
                        <a:rPr lang="en-US" dirty="0"/>
                        <a:t>, type = "prob")[,1]</a:t>
                      </a:r>
                    </a:p>
                    <a:p>
                      <a:endParaRPr lang="en-US" dirty="0"/>
                    </a:p>
                    <a:p>
                      <a:r>
                        <a:rPr lang="en-US" dirty="0"/>
                        <a:t>#LDA</a:t>
                      </a:r>
                    </a:p>
                    <a:p>
                      <a:r>
                        <a:rPr lang="en-US" dirty="0" err="1"/>
                        <a:t>Smarket.test$lda</a:t>
                      </a:r>
                      <a:r>
                        <a:rPr lang="en-US" dirty="0"/>
                        <a:t> &lt;- predict(</a:t>
                      </a:r>
                      <a:r>
                        <a:rPr lang="en-US" dirty="0" err="1"/>
                        <a:t>ldaTune,Smarket.test</a:t>
                      </a:r>
                      <a:r>
                        <a:rPr lang="en-US" dirty="0"/>
                        <a:t>, type = "prob")[,1]</a:t>
                      </a:r>
                    </a:p>
                    <a:p>
                      <a:endParaRPr lang="en-US" dirty="0"/>
                    </a:p>
                    <a:p>
                      <a:r>
                        <a:rPr lang="en-US" dirty="0"/>
                        <a:t>#PLSDA</a:t>
                      </a:r>
                    </a:p>
                    <a:p>
                      <a:r>
                        <a:rPr lang="en-US" dirty="0" err="1"/>
                        <a:t>Smarket.test$plsda</a:t>
                      </a:r>
                      <a:r>
                        <a:rPr lang="en-US" dirty="0"/>
                        <a:t> &lt;- predict(</a:t>
                      </a:r>
                      <a:r>
                        <a:rPr lang="en-US" dirty="0" err="1"/>
                        <a:t>plsdaTune,Smarket.test</a:t>
                      </a:r>
                      <a:r>
                        <a:rPr lang="en-US" dirty="0"/>
                        <a:t>, type = "prob")[,1]</a:t>
                      </a:r>
                    </a:p>
                    <a:p>
                      <a:endParaRPr lang="en-US" dirty="0"/>
                    </a:p>
                    <a:p>
                      <a:r>
                        <a:rPr lang="en-US" dirty="0"/>
                        <a:t>#Penalized model</a:t>
                      </a:r>
                    </a:p>
                    <a:p>
                      <a:r>
                        <a:rPr lang="en-US" dirty="0" err="1"/>
                        <a:t>Smarket.test$glmn</a:t>
                      </a:r>
                      <a:r>
                        <a:rPr lang="en-US" dirty="0"/>
                        <a:t> &lt;- predict(</a:t>
                      </a:r>
                      <a:r>
                        <a:rPr lang="en-US" dirty="0" err="1"/>
                        <a:t>glmnTune,Smarket.test</a:t>
                      </a:r>
                      <a:r>
                        <a:rPr lang="en-US" dirty="0"/>
                        <a:t>, type = "prob")[,1]</a:t>
                      </a:r>
                    </a:p>
                    <a:p>
                      <a:endParaRPr lang="en-US" dirty="0"/>
                    </a:p>
                    <a:p>
                      <a:r>
                        <a:rPr lang="en-US" dirty="0"/>
                        <a:t>#NSC</a:t>
                      </a:r>
                    </a:p>
                    <a:p>
                      <a:r>
                        <a:rPr lang="en-US" dirty="0" err="1"/>
                        <a:t>Smarket.test$nsc</a:t>
                      </a:r>
                      <a:r>
                        <a:rPr lang="en-US" dirty="0"/>
                        <a:t> &lt;- predict(</a:t>
                      </a:r>
                      <a:r>
                        <a:rPr lang="en-US" dirty="0" err="1"/>
                        <a:t>nscTune,Smarket.test</a:t>
                      </a:r>
                      <a:r>
                        <a:rPr lang="en-US" dirty="0"/>
                        <a:t>, type = "prob")[,1]</a:t>
                      </a:r>
                    </a:p>
                    <a:p>
                      <a:endParaRPr lang="en-US" dirty="0" err="1"/>
                    </a:p>
                  </a:txBody>
                  <a:tcPr/>
                </a:tc>
                <a:extLst>
                  <a:ext uri="{0D108BD9-81ED-4DB2-BD59-A6C34878D82A}">
                    <a16:rowId xmlns:a16="http://schemas.microsoft.com/office/drawing/2014/main" val="1704562990"/>
                  </a:ext>
                </a:extLst>
              </a:tr>
            </a:tbl>
          </a:graphicData>
        </a:graphic>
      </p:graphicFrame>
    </p:spTree>
    <p:extLst>
      <p:ext uri="{BB962C8B-B14F-4D97-AF65-F5344CB8AC3E}">
        <p14:creationId xmlns:p14="http://schemas.microsoft.com/office/powerpoint/2010/main" val="614742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2">
            <a:extLst>
              <a:ext uri="{FF2B5EF4-FFF2-40B4-BE49-F238E27FC236}">
                <a16:creationId xmlns:a16="http://schemas.microsoft.com/office/drawing/2014/main" id="{5A70FFF5-A02F-22CA-EEA8-1ABE95DB7C48}"/>
              </a:ext>
            </a:extLst>
          </p:cNvPr>
          <p:cNvGraphicFramePr>
            <a:graphicFrameLocks noGrp="1"/>
          </p:cNvGraphicFramePr>
          <p:nvPr>
            <p:ph idx="1"/>
            <p:extLst>
              <p:ext uri="{D42A27DB-BD31-4B8C-83A1-F6EECF244321}">
                <p14:modId xmlns:p14="http://schemas.microsoft.com/office/powerpoint/2010/main" val="4142235814"/>
              </p:ext>
            </p:extLst>
          </p:nvPr>
        </p:nvGraphicFramePr>
        <p:xfrm>
          <a:off x="195532" y="802257"/>
          <a:ext cx="8229600" cy="557784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2423766970"/>
                    </a:ext>
                  </a:extLst>
                </a:gridCol>
              </a:tblGrid>
              <a:tr h="4978304">
                <a:tc>
                  <a:txBody>
                    <a:bodyPr/>
                    <a:lstStyle/>
                    <a:p>
                      <a:r>
                        <a:rPr lang="en-US" dirty="0"/>
                        <a:t>#ROC for logistic model</a:t>
                      </a:r>
                    </a:p>
                    <a:p>
                      <a:r>
                        <a:rPr lang="en-US" dirty="0" err="1"/>
                        <a:t>logisticROC</a:t>
                      </a:r>
                      <a:r>
                        <a:rPr lang="en-US" dirty="0"/>
                        <a:t> &lt;- roc(</a:t>
                      </a:r>
                      <a:r>
                        <a:rPr lang="en-US" dirty="0" err="1"/>
                        <a:t>Smarket.test$Direction</a:t>
                      </a:r>
                      <a:r>
                        <a:rPr lang="en-US" dirty="0"/>
                        <a:t>, </a:t>
                      </a:r>
                      <a:r>
                        <a:rPr lang="en-US" dirty="0" err="1"/>
                        <a:t>Smarket.test$logistic</a:t>
                      </a:r>
                      <a:r>
                        <a:rPr lang="en-US" dirty="0"/>
                        <a:t>)</a:t>
                      </a:r>
                    </a:p>
                    <a:p>
                      <a:r>
                        <a:rPr lang="en-US" dirty="0"/>
                        <a:t>plot(</a:t>
                      </a:r>
                      <a:r>
                        <a:rPr lang="en-US" dirty="0" err="1"/>
                        <a:t>logisticROC</a:t>
                      </a:r>
                      <a:r>
                        <a:rPr lang="en-US" dirty="0"/>
                        <a:t>, col=1, </a:t>
                      </a:r>
                      <a:r>
                        <a:rPr lang="en-US" dirty="0" err="1"/>
                        <a:t>lty</a:t>
                      </a:r>
                      <a:r>
                        <a:rPr lang="en-US" dirty="0"/>
                        <a:t>=1, </a:t>
                      </a:r>
                      <a:r>
                        <a:rPr lang="en-US" dirty="0" err="1"/>
                        <a:t>lwd</a:t>
                      </a:r>
                      <a:r>
                        <a:rPr lang="en-US" dirty="0"/>
                        <a:t>=2)</a:t>
                      </a:r>
                    </a:p>
                    <a:p>
                      <a:endParaRPr lang="en-US" dirty="0"/>
                    </a:p>
                    <a:p>
                      <a:r>
                        <a:rPr lang="en-US" dirty="0"/>
                        <a:t>#ROC for LDA</a:t>
                      </a:r>
                    </a:p>
                    <a:p>
                      <a:r>
                        <a:rPr lang="en-US" dirty="0" err="1"/>
                        <a:t>ldaROC</a:t>
                      </a:r>
                      <a:r>
                        <a:rPr lang="en-US" dirty="0"/>
                        <a:t> &lt;- roc(</a:t>
                      </a:r>
                      <a:r>
                        <a:rPr lang="en-US" dirty="0" err="1"/>
                        <a:t>Smarket.test$Direction</a:t>
                      </a:r>
                      <a:r>
                        <a:rPr lang="en-US" dirty="0"/>
                        <a:t>, </a:t>
                      </a:r>
                      <a:r>
                        <a:rPr lang="en-US" dirty="0" err="1"/>
                        <a:t>Smarket.test$lda</a:t>
                      </a:r>
                      <a:r>
                        <a:rPr lang="en-US" dirty="0"/>
                        <a:t>)</a:t>
                      </a:r>
                    </a:p>
                    <a:p>
                      <a:r>
                        <a:rPr lang="en-US" dirty="0"/>
                        <a:t>lines(</a:t>
                      </a:r>
                      <a:r>
                        <a:rPr lang="en-US" dirty="0" err="1"/>
                        <a:t>ldaROC</a:t>
                      </a:r>
                      <a:r>
                        <a:rPr lang="en-US" dirty="0"/>
                        <a:t>, col=2, </a:t>
                      </a:r>
                      <a:r>
                        <a:rPr lang="en-US" dirty="0" err="1"/>
                        <a:t>lty</a:t>
                      </a:r>
                      <a:r>
                        <a:rPr lang="en-US" dirty="0"/>
                        <a:t>=2, </a:t>
                      </a:r>
                      <a:r>
                        <a:rPr lang="en-US" dirty="0" err="1"/>
                        <a:t>lwd</a:t>
                      </a:r>
                      <a:r>
                        <a:rPr lang="en-US" dirty="0"/>
                        <a:t>=2)</a:t>
                      </a:r>
                    </a:p>
                    <a:p>
                      <a:endParaRPr lang="en-US" dirty="0"/>
                    </a:p>
                    <a:p>
                      <a:r>
                        <a:rPr lang="en-US" dirty="0"/>
                        <a:t>#ROC for PLSDA</a:t>
                      </a:r>
                    </a:p>
                    <a:p>
                      <a:r>
                        <a:rPr lang="en-US" dirty="0" err="1"/>
                        <a:t>plsdaROC</a:t>
                      </a:r>
                      <a:r>
                        <a:rPr lang="en-US" dirty="0"/>
                        <a:t> &lt;- roc(</a:t>
                      </a:r>
                      <a:r>
                        <a:rPr lang="en-US" dirty="0" err="1"/>
                        <a:t>Smarket.test$Direction</a:t>
                      </a:r>
                      <a:r>
                        <a:rPr lang="en-US" dirty="0"/>
                        <a:t>, </a:t>
                      </a:r>
                      <a:r>
                        <a:rPr lang="en-US" dirty="0" err="1"/>
                        <a:t>Smarket.test$plsda</a:t>
                      </a:r>
                      <a:r>
                        <a:rPr lang="en-US" dirty="0"/>
                        <a:t>)</a:t>
                      </a:r>
                    </a:p>
                    <a:p>
                      <a:r>
                        <a:rPr lang="en-US" dirty="0"/>
                        <a:t>lines(</a:t>
                      </a:r>
                      <a:r>
                        <a:rPr lang="en-US" dirty="0" err="1"/>
                        <a:t>plsdaROC</a:t>
                      </a:r>
                      <a:r>
                        <a:rPr lang="en-US" dirty="0"/>
                        <a:t>, col=3, </a:t>
                      </a:r>
                      <a:r>
                        <a:rPr lang="en-US" dirty="0" err="1"/>
                        <a:t>lty</a:t>
                      </a:r>
                      <a:r>
                        <a:rPr lang="en-US" dirty="0"/>
                        <a:t>=3, </a:t>
                      </a:r>
                      <a:r>
                        <a:rPr lang="en-US" dirty="0" err="1"/>
                        <a:t>lwd</a:t>
                      </a:r>
                      <a:r>
                        <a:rPr lang="en-US" dirty="0"/>
                        <a:t>=2)</a:t>
                      </a:r>
                    </a:p>
                    <a:p>
                      <a:endParaRPr lang="en-US" dirty="0"/>
                    </a:p>
                    <a:p>
                      <a:r>
                        <a:rPr lang="en-US" dirty="0"/>
                        <a:t>#ROC for penalized model</a:t>
                      </a:r>
                    </a:p>
                    <a:p>
                      <a:r>
                        <a:rPr lang="en-US" dirty="0" err="1"/>
                        <a:t>plsdaROC</a:t>
                      </a:r>
                      <a:r>
                        <a:rPr lang="en-US" dirty="0"/>
                        <a:t> &lt;- roc(</a:t>
                      </a:r>
                      <a:r>
                        <a:rPr lang="en-US" dirty="0" err="1"/>
                        <a:t>Smarket.test$Direction</a:t>
                      </a:r>
                      <a:r>
                        <a:rPr lang="en-US" dirty="0"/>
                        <a:t>, </a:t>
                      </a:r>
                      <a:r>
                        <a:rPr lang="en-US" dirty="0" err="1"/>
                        <a:t>Smarket.test$glmn</a:t>
                      </a:r>
                      <a:r>
                        <a:rPr lang="en-US" dirty="0"/>
                        <a:t>)</a:t>
                      </a:r>
                    </a:p>
                    <a:p>
                      <a:r>
                        <a:rPr lang="en-US" dirty="0"/>
                        <a:t>lines(</a:t>
                      </a:r>
                      <a:r>
                        <a:rPr lang="en-US" dirty="0" err="1"/>
                        <a:t>plsdaROC</a:t>
                      </a:r>
                      <a:r>
                        <a:rPr lang="en-US" dirty="0"/>
                        <a:t>, col=4, </a:t>
                      </a:r>
                      <a:r>
                        <a:rPr lang="en-US" dirty="0" err="1"/>
                        <a:t>lty</a:t>
                      </a:r>
                      <a:r>
                        <a:rPr lang="en-US" dirty="0"/>
                        <a:t>=4, </a:t>
                      </a:r>
                      <a:r>
                        <a:rPr lang="en-US" dirty="0" err="1"/>
                        <a:t>lwd</a:t>
                      </a:r>
                      <a:r>
                        <a:rPr lang="en-US" dirty="0"/>
                        <a:t>=2)</a:t>
                      </a:r>
                    </a:p>
                    <a:p>
                      <a:r>
                        <a:rPr lang="en-US" dirty="0"/>
                        <a:t>#ROC for NSC</a:t>
                      </a:r>
                    </a:p>
                    <a:p>
                      <a:r>
                        <a:rPr lang="en-US" dirty="0" err="1"/>
                        <a:t>plsdaROC</a:t>
                      </a:r>
                      <a:r>
                        <a:rPr lang="en-US" dirty="0"/>
                        <a:t> &lt;- roc(</a:t>
                      </a:r>
                      <a:r>
                        <a:rPr lang="en-US" dirty="0" err="1"/>
                        <a:t>Smarket.test$Direction</a:t>
                      </a:r>
                      <a:r>
                        <a:rPr lang="en-US" dirty="0"/>
                        <a:t>, </a:t>
                      </a:r>
                      <a:r>
                        <a:rPr lang="en-US" dirty="0" err="1"/>
                        <a:t>Smarket.test$nsc</a:t>
                      </a:r>
                      <a:r>
                        <a:rPr lang="en-US" dirty="0"/>
                        <a:t>)</a:t>
                      </a:r>
                    </a:p>
                    <a:p>
                      <a:r>
                        <a:rPr lang="en-US" dirty="0"/>
                        <a:t>lines(</a:t>
                      </a:r>
                      <a:r>
                        <a:rPr lang="en-US" dirty="0" err="1"/>
                        <a:t>plsdaROC</a:t>
                      </a:r>
                      <a:r>
                        <a:rPr lang="en-US" dirty="0"/>
                        <a:t>, col=5, </a:t>
                      </a:r>
                      <a:r>
                        <a:rPr lang="en-US" dirty="0" err="1"/>
                        <a:t>lty</a:t>
                      </a:r>
                      <a:r>
                        <a:rPr lang="en-US" dirty="0"/>
                        <a:t>=5, </a:t>
                      </a:r>
                      <a:r>
                        <a:rPr lang="en-US" dirty="0" err="1"/>
                        <a:t>lwd</a:t>
                      </a:r>
                      <a:r>
                        <a:rPr lang="en-US" dirty="0"/>
                        <a:t>=2)</a:t>
                      </a:r>
                    </a:p>
                    <a:p>
                      <a:r>
                        <a:rPr lang="en-US" dirty="0"/>
                        <a:t>legend('</a:t>
                      </a:r>
                      <a:r>
                        <a:rPr lang="en-US" dirty="0" err="1"/>
                        <a:t>bottomright</a:t>
                      </a:r>
                      <a:r>
                        <a:rPr lang="en-US" dirty="0"/>
                        <a:t>', c('logistic','</a:t>
                      </a:r>
                      <a:r>
                        <a:rPr lang="en-US" dirty="0" err="1"/>
                        <a:t>lda</a:t>
                      </a:r>
                      <a:r>
                        <a:rPr lang="en-US" dirty="0"/>
                        <a:t>','</a:t>
                      </a:r>
                      <a:r>
                        <a:rPr lang="en-US" dirty="0" err="1"/>
                        <a:t>plsda</a:t>
                      </a:r>
                      <a:r>
                        <a:rPr lang="en-US" dirty="0"/>
                        <a:t>','penalized model', '</a:t>
                      </a:r>
                      <a:r>
                        <a:rPr lang="en-US" dirty="0" err="1"/>
                        <a:t>nsc</a:t>
                      </a:r>
                      <a:r>
                        <a:rPr lang="en-US" dirty="0"/>
                        <a:t>'), col=1:5, </a:t>
                      </a:r>
                      <a:r>
                        <a:rPr lang="en-US" dirty="0" err="1"/>
                        <a:t>lty</a:t>
                      </a:r>
                      <a:r>
                        <a:rPr lang="en-US" dirty="0"/>
                        <a:t>=1:5,lwd=2)</a:t>
                      </a:r>
                    </a:p>
                  </a:txBody>
                  <a:tcPr/>
                </a:tc>
                <a:extLst>
                  <a:ext uri="{0D108BD9-81ED-4DB2-BD59-A6C34878D82A}">
                    <a16:rowId xmlns:a16="http://schemas.microsoft.com/office/drawing/2014/main" val="1704562990"/>
                  </a:ext>
                </a:extLst>
              </a:tr>
            </a:tbl>
          </a:graphicData>
        </a:graphic>
      </p:graphicFrame>
    </p:spTree>
    <p:extLst>
      <p:ext uri="{BB962C8B-B14F-4D97-AF65-F5344CB8AC3E}">
        <p14:creationId xmlns:p14="http://schemas.microsoft.com/office/powerpoint/2010/main" val="365126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6C72F-1D73-6D1C-EEB0-80096552B1B2}"/>
              </a:ext>
            </a:extLst>
          </p:cNvPr>
          <p:cNvSpPr>
            <a:spLocks noGrp="1"/>
          </p:cNvSpPr>
          <p:nvPr>
            <p:ph type="title"/>
          </p:nvPr>
        </p:nvSpPr>
        <p:spPr/>
        <p:txBody>
          <a:bodyPr/>
          <a:lstStyle/>
          <a:p>
            <a:r>
              <a:rPr lang="en-US" dirty="0"/>
              <a:t>Roc curves of different models </a:t>
            </a:r>
          </a:p>
        </p:txBody>
      </p:sp>
      <p:pic>
        <p:nvPicPr>
          <p:cNvPr id="5" name="Picture 4">
            <a:extLst>
              <a:ext uri="{FF2B5EF4-FFF2-40B4-BE49-F238E27FC236}">
                <a16:creationId xmlns:a16="http://schemas.microsoft.com/office/drawing/2014/main" id="{3873914E-AE18-43DD-B579-C135AE12CF78}"/>
              </a:ext>
            </a:extLst>
          </p:cNvPr>
          <p:cNvPicPr>
            <a:picLocks noChangeAspect="1"/>
          </p:cNvPicPr>
          <p:nvPr/>
        </p:nvPicPr>
        <p:blipFill>
          <a:blip r:embed="rId2"/>
          <a:stretch>
            <a:fillRect/>
          </a:stretch>
        </p:blipFill>
        <p:spPr>
          <a:xfrm>
            <a:off x="3479356" y="1350457"/>
            <a:ext cx="5048558" cy="5041054"/>
          </a:xfrm>
          <a:prstGeom prst="rect">
            <a:avLst/>
          </a:prstGeom>
        </p:spPr>
      </p:pic>
    </p:spTree>
    <p:extLst>
      <p:ext uri="{BB962C8B-B14F-4D97-AF65-F5344CB8AC3E}">
        <p14:creationId xmlns:p14="http://schemas.microsoft.com/office/powerpoint/2010/main" val="16729982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00EEB-D877-1F2A-1882-87911359EBDA}"/>
              </a:ext>
            </a:extLst>
          </p:cNvPr>
          <p:cNvSpPr>
            <a:spLocks noGrp="1"/>
          </p:cNvSpPr>
          <p:nvPr>
            <p:ph type="title"/>
          </p:nvPr>
        </p:nvSpPr>
        <p:spPr/>
        <p:txBody>
          <a:bodyPr/>
          <a:lstStyle/>
          <a:p>
            <a:r>
              <a:rPr lang="en-US" dirty="0"/>
              <a:t>Confusion matrices of different models </a:t>
            </a:r>
          </a:p>
        </p:txBody>
      </p:sp>
      <p:graphicFrame>
        <p:nvGraphicFramePr>
          <p:cNvPr id="4" name="Content Placeholder 2">
            <a:extLst>
              <a:ext uri="{FF2B5EF4-FFF2-40B4-BE49-F238E27FC236}">
                <a16:creationId xmlns:a16="http://schemas.microsoft.com/office/drawing/2014/main" id="{078568FB-01B3-9E02-944F-206EA99910AD}"/>
              </a:ext>
            </a:extLst>
          </p:cNvPr>
          <p:cNvGraphicFramePr>
            <a:graphicFrameLocks noGrp="1"/>
          </p:cNvGraphicFramePr>
          <p:nvPr>
            <p:ph idx="1"/>
            <p:extLst>
              <p:ext uri="{D42A27DB-BD31-4B8C-83A1-F6EECF244321}">
                <p14:modId xmlns:p14="http://schemas.microsoft.com/office/powerpoint/2010/main" val="2134886080"/>
              </p:ext>
            </p:extLst>
          </p:nvPr>
        </p:nvGraphicFramePr>
        <p:xfrm>
          <a:off x="109268" y="1488057"/>
          <a:ext cx="10570234" cy="4480560"/>
        </p:xfrm>
        <a:graphic>
          <a:graphicData uri="http://schemas.openxmlformats.org/drawingml/2006/table">
            <a:tbl>
              <a:tblPr firstRow="1" bandRow="1">
                <a:tableStyleId>{5940675A-B579-460E-94D1-54222C63F5DA}</a:tableStyleId>
              </a:tblPr>
              <a:tblGrid>
                <a:gridCol w="10570234">
                  <a:extLst>
                    <a:ext uri="{9D8B030D-6E8A-4147-A177-3AD203B41FA5}">
                      <a16:colId xmlns:a16="http://schemas.microsoft.com/office/drawing/2014/main" val="2423766970"/>
                    </a:ext>
                  </a:extLst>
                </a:gridCol>
              </a:tblGrid>
              <a:tr h="370840">
                <a:tc>
                  <a:txBody>
                    <a:bodyPr/>
                    <a:lstStyle/>
                    <a:p>
                      <a:r>
                        <a:rPr lang="en-US" dirty="0"/>
                        <a:t>#Confusion matrix of logistic model</a:t>
                      </a:r>
                    </a:p>
                    <a:p>
                      <a:r>
                        <a:rPr lang="en-US" dirty="0" err="1"/>
                        <a:t>confusionMatrix</a:t>
                      </a:r>
                      <a:r>
                        <a:rPr lang="en-US" dirty="0"/>
                        <a:t>(data = predict(</a:t>
                      </a:r>
                      <a:r>
                        <a:rPr lang="en-US" dirty="0" err="1"/>
                        <a:t>logisticTune</a:t>
                      </a:r>
                      <a:r>
                        <a:rPr lang="en-US" dirty="0"/>
                        <a:t>, </a:t>
                      </a:r>
                      <a:r>
                        <a:rPr lang="en-US" dirty="0" err="1"/>
                        <a:t>Smarket.test</a:t>
                      </a:r>
                      <a:r>
                        <a:rPr lang="en-US" dirty="0"/>
                        <a:t>), reference = </a:t>
                      </a:r>
                      <a:r>
                        <a:rPr lang="en-US" dirty="0" err="1"/>
                        <a:t>Smarket.test$Direction</a:t>
                      </a:r>
                      <a:r>
                        <a:rPr lang="en-US" dirty="0"/>
                        <a:t>)</a:t>
                      </a:r>
                    </a:p>
                    <a:p>
                      <a:endParaRPr lang="en-US" dirty="0"/>
                    </a:p>
                    <a:p>
                      <a:r>
                        <a:rPr lang="en-US" dirty="0"/>
                        <a:t>#Confusion Matrix of </a:t>
                      </a:r>
                      <a:r>
                        <a:rPr lang="en-US" dirty="0" err="1"/>
                        <a:t>lda</a:t>
                      </a:r>
                      <a:r>
                        <a:rPr lang="en-US" dirty="0"/>
                        <a:t> model</a:t>
                      </a:r>
                    </a:p>
                    <a:p>
                      <a:r>
                        <a:rPr lang="en-US" dirty="0" err="1"/>
                        <a:t>confusionMatrix</a:t>
                      </a:r>
                      <a:r>
                        <a:rPr lang="en-US" dirty="0"/>
                        <a:t>(data = predict(</a:t>
                      </a:r>
                      <a:r>
                        <a:rPr lang="en-US" dirty="0" err="1"/>
                        <a:t>ldaTune</a:t>
                      </a:r>
                      <a:r>
                        <a:rPr lang="en-US" dirty="0"/>
                        <a:t>, </a:t>
                      </a:r>
                      <a:r>
                        <a:rPr lang="en-US" dirty="0" err="1"/>
                        <a:t>Smarket.test</a:t>
                      </a:r>
                      <a:r>
                        <a:rPr lang="en-US" dirty="0"/>
                        <a:t>), reference = </a:t>
                      </a:r>
                      <a:r>
                        <a:rPr lang="en-US" dirty="0" err="1"/>
                        <a:t>Smarket.test$Direction</a:t>
                      </a:r>
                      <a:r>
                        <a:rPr lang="en-US" dirty="0"/>
                        <a:t>)</a:t>
                      </a:r>
                    </a:p>
                    <a:p>
                      <a:endParaRPr lang="en-US" dirty="0"/>
                    </a:p>
                    <a:p>
                      <a:r>
                        <a:rPr lang="en-US" dirty="0"/>
                        <a:t>#Confusion matrix of partial least squares discriminant analysis</a:t>
                      </a:r>
                    </a:p>
                    <a:p>
                      <a:r>
                        <a:rPr lang="en-US" dirty="0" err="1"/>
                        <a:t>confusionMatrix</a:t>
                      </a:r>
                      <a:r>
                        <a:rPr lang="en-US" dirty="0"/>
                        <a:t>(data = predict(</a:t>
                      </a:r>
                      <a:r>
                        <a:rPr lang="en-US" dirty="0" err="1"/>
                        <a:t>plsdaTune</a:t>
                      </a:r>
                      <a:r>
                        <a:rPr lang="en-US" dirty="0"/>
                        <a:t>, </a:t>
                      </a:r>
                      <a:r>
                        <a:rPr lang="en-US" dirty="0" err="1"/>
                        <a:t>Smarket.test</a:t>
                      </a:r>
                      <a:r>
                        <a:rPr lang="en-US" dirty="0"/>
                        <a:t>), reference = </a:t>
                      </a:r>
                      <a:r>
                        <a:rPr lang="en-US" dirty="0" err="1"/>
                        <a:t>Smarket.test$Direction</a:t>
                      </a:r>
                      <a:r>
                        <a:rPr lang="en-US" dirty="0"/>
                        <a:t>)</a:t>
                      </a:r>
                    </a:p>
                    <a:p>
                      <a:endParaRPr lang="en-US" dirty="0"/>
                    </a:p>
                    <a:p>
                      <a:r>
                        <a:rPr lang="en-US" dirty="0"/>
                        <a:t>#Confusion matrix of penalized models</a:t>
                      </a:r>
                    </a:p>
                    <a:p>
                      <a:r>
                        <a:rPr lang="en-US" dirty="0" err="1"/>
                        <a:t>confusionMatrix</a:t>
                      </a:r>
                      <a:r>
                        <a:rPr lang="en-US" dirty="0"/>
                        <a:t>(data = predict(</a:t>
                      </a:r>
                      <a:r>
                        <a:rPr lang="en-US" dirty="0" err="1"/>
                        <a:t>glmnTune</a:t>
                      </a:r>
                      <a:r>
                        <a:rPr lang="en-US" dirty="0"/>
                        <a:t>, </a:t>
                      </a:r>
                      <a:r>
                        <a:rPr lang="en-US" dirty="0" err="1"/>
                        <a:t>Smarket.test</a:t>
                      </a:r>
                      <a:r>
                        <a:rPr lang="en-US" dirty="0"/>
                        <a:t>), reference = </a:t>
                      </a:r>
                      <a:r>
                        <a:rPr lang="en-US" dirty="0" err="1"/>
                        <a:t>Smarket.test$Direction</a:t>
                      </a:r>
                      <a:r>
                        <a:rPr lang="en-US" dirty="0"/>
                        <a:t>)</a:t>
                      </a:r>
                    </a:p>
                    <a:p>
                      <a:endParaRPr lang="en-US" dirty="0"/>
                    </a:p>
                    <a:p>
                      <a:r>
                        <a:rPr lang="en-US" dirty="0"/>
                        <a:t>#Confusion matrix of nearest shrunken centroids</a:t>
                      </a:r>
                    </a:p>
                    <a:p>
                      <a:r>
                        <a:rPr lang="en-US" dirty="0" err="1"/>
                        <a:t>confusionMatrix</a:t>
                      </a:r>
                      <a:r>
                        <a:rPr lang="en-US" dirty="0"/>
                        <a:t>(data = predict(</a:t>
                      </a:r>
                      <a:r>
                        <a:rPr lang="en-US" dirty="0" err="1"/>
                        <a:t>nscTune</a:t>
                      </a:r>
                      <a:r>
                        <a:rPr lang="en-US" dirty="0"/>
                        <a:t>, </a:t>
                      </a:r>
                      <a:r>
                        <a:rPr lang="en-US" dirty="0" err="1"/>
                        <a:t>Smarket.test</a:t>
                      </a:r>
                      <a:r>
                        <a:rPr lang="en-US" dirty="0"/>
                        <a:t>), reference = </a:t>
                      </a:r>
                      <a:r>
                        <a:rPr lang="en-US" dirty="0" err="1"/>
                        <a:t>Smarket.test$Direction</a:t>
                      </a:r>
                      <a:r>
                        <a:rPr lang="en-US" dirty="0"/>
                        <a:t>)</a:t>
                      </a:r>
                    </a:p>
                    <a:p>
                      <a:endParaRPr lang="en-US" dirty="0"/>
                    </a:p>
                    <a:p>
                      <a:endParaRPr lang="en-US" dirty="0"/>
                    </a:p>
                  </a:txBody>
                  <a:tcPr/>
                </a:tc>
                <a:extLst>
                  <a:ext uri="{0D108BD9-81ED-4DB2-BD59-A6C34878D82A}">
                    <a16:rowId xmlns:a16="http://schemas.microsoft.com/office/drawing/2014/main" val="1704562990"/>
                  </a:ext>
                </a:extLst>
              </a:tr>
            </a:tbl>
          </a:graphicData>
        </a:graphic>
      </p:graphicFrame>
    </p:spTree>
    <p:extLst>
      <p:ext uri="{BB962C8B-B14F-4D97-AF65-F5344CB8AC3E}">
        <p14:creationId xmlns:p14="http://schemas.microsoft.com/office/powerpoint/2010/main" val="1647029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linear regression?</a:t>
            </a:r>
          </a:p>
        </p:txBody>
      </p:sp>
      <p:sp>
        <p:nvSpPr>
          <p:cNvPr id="9" name="Slide Number Placeholder 8"/>
          <p:cNvSpPr>
            <a:spLocks noGrp="1"/>
          </p:cNvSpPr>
          <p:nvPr>
            <p:ph type="sldNum" sz="quarter" idx="12"/>
          </p:nvPr>
        </p:nvSpPr>
        <p:spPr/>
        <p:txBody>
          <a:bodyPr/>
          <a:lstStyle/>
          <a:p>
            <a:fld id="{E4FFCA10-EE3F-AF4E-9EA4-E5CA2D91A1E4}" type="slidenum">
              <a:rPr lang="en-US" smtClean="0"/>
              <a:t>6</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a:bodyPr>
              <a:lstStyle/>
              <a:p>
                <a:r>
                  <a:rPr lang="en-US" dirty="0"/>
                  <a:t>Suppose we code the response </a:t>
                </a:r>
                <a:r>
                  <a:rPr lang="en-US" i="1" dirty="0"/>
                  <a:t>default </a:t>
                </a:r>
                <a:r>
                  <a:rPr lang="en-US" dirty="0"/>
                  <a:t>as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       </m:t>
                                </m:r>
                                <m:r>
                                  <m:rPr>
                                    <m:brk m:alnAt="7"/>
                                  </m:rPr>
                                  <a:rPr lang="en-US" b="0" i="0" smtClean="0">
                                    <a:latin typeface="Cambria Math" panose="02040503050406030204" pitchFamily="18" charset="0"/>
                                  </a:rPr>
                                  <m:t> </m:t>
                                </m:r>
                                <m:r>
                                  <a:rPr lang="en-US" b="0" i="0" smtClean="0">
                                    <a:latin typeface="Cambria Math" panose="02040503050406030204" pitchFamily="18" charset="0"/>
                                  </a:rPr>
                                  <m:t>  </m:t>
                                </m:r>
                                <m:r>
                                  <m:rPr>
                                    <m:sty m:val="p"/>
                                  </m:rPr>
                                  <a:rPr lang="en-US" b="0" i="0" smtClean="0">
                                    <a:latin typeface="Cambria Math" panose="02040503050406030204" pitchFamily="18" charset="0"/>
                                  </a:rPr>
                                  <m:t>if</m:t>
                                </m:r>
                                <m:r>
                                  <a:rPr lang="en-US" b="0" i="0" smtClean="0">
                                    <a:latin typeface="Cambria Math" panose="02040503050406030204" pitchFamily="18" charset="0"/>
                                  </a:rPr>
                                  <m:t>   </m:t>
                                </m:r>
                                <m:r>
                                  <m:rPr>
                                    <m:sty m:val="p"/>
                                  </m:rPr>
                                  <a:rPr lang="en-US" b="0" i="0" smtClean="0">
                                    <a:latin typeface="Cambria Math" panose="02040503050406030204" pitchFamily="18" charset="0"/>
                                  </a:rPr>
                                  <m:t>no</m:t>
                                </m:r>
                              </m:e>
                            </m:mr>
                            <m:mr>
                              <m:e>
                                <m:r>
                                  <a:rPr lang="en-US" b="0" i="1" smtClean="0">
                                    <a:latin typeface="Cambria Math" panose="02040503050406030204" pitchFamily="18" charset="0"/>
                                  </a:rPr>
                                  <m:t>1          </m:t>
                                </m:r>
                                <m:r>
                                  <m:rPr>
                                    <m:sty m:val="p"/>
                                  </m:rPr>
                                  <a:rPr lang="en-US" b="0" i="0" smtClean="0">
                                    <a:latin typeface="Cambria Math" panose="02040503050406030204" pitchFamily="18" charset="0"/>
                                  </a:rPr>
                                  <m:t>if</m:t>
                                </m:r>
                                <m:r>
                                  <a:rPr lang="en-US" b="0" i="0" smtClean="0">
                                    <a:latin typeface="Cambria Math" panose="02040503050406030204" pitchFamily="18" charset="0"/>
                                  </a:rPr>
                                  <m:t>  </m:t>
                                </m:r>
                                <m:r>
                                  <m:rPr>
                                    <m:sty m:val="p"/>
                                  </m:rPr>
                                  <a:rPr lang="en-US" b="0" i="0" smtClean="0">
                                    <a:latin typeface="Cambria Math" panose="02040503050406030204" pitchFamily="18" charset="0"/>
                                  </a:rPr>
                                  <m:t>yes</m:t>
                                </m:r>
                              </m:e>
                            </m:mr>
                          </m:m>
                        </m:e>
                      </m:d>
                    </m:oMath>
                  </m:oMathPara>
                </a14:m>
                <a:endParaRPr lang="en-US" dirty="0"/>
              </a:p>
              <a:p>
                <a:r>
                  <a:rPr lang="en-US" dirty="0"/>
                  <a:t>Can we simply perform a linear regression</a:t>
                </a:r>
              </a:p>
              <a:p>
                <a:pPr marL="0" indent="0">
                  <a:buNone/>
                </a:pPr>
                <a:r>
                  <a:rPr lang="en-US" dirty="0"/>
                  <a:t>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m:rPr>
                        <m:sty m:val="p"/>
                      </m:rPr>
                      <a:rPr lang="el-GR" b="0" i="1" smtClean="0">
                        <a:latin typeface="Cambria Math" panose="02040503050406030204" pitchFamily="18" charset="0"/>
                      </a:rPr>
                      <m:t>β</m:t>
                    </m:r>
                    <m:r>
                      <a:rPr lang="en-US" b="0" i="1" smtClean="0">
                        <a:latin typeface="Cambria Math" panose="02040503050406030204" pitchFamily="18" charset="0"/>
                      </a:rPr>
                      <m:t>+</m:t>
                    </m:r>
                    <m:r>
                      <m:rPr>
                        <m:sty m:val="p"/>
                      </m:rPr>
                      <a:rPr lang="el-GR" b="0" i="1" smtClean="0">
                        <a:latin typeface="Cambria Math" panose="02040503050406030204" pitchFamily="18" charset="0"/>
                      </a:rPr>
                      <m:t>ϵ</m:t>
                    </m:r>
                    <m:r>
                      <a:rPr lang="en-US" b="0" i="1" smtClean="0">
                        <a:latin typeface="Cambria Math" panose="02040503050406030204" pitchFamily="18" charset="0"/>
                      </a:rPr>
                      <m:t> </m:t>
                    </m:r>
                  </m:oMath>
                </a14:m>
                <a:endParaRPr lang="en-US" dirty="0"/>
              </a:p>
              <a:p>
                <a:pPr marL="0" indent="0">
                  <a:buNone/>
                </a:pPr>
                <a:r>
                  <a:rPr lang="en-US" dirty="0"/>
                  <a:t>and classify as yes if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&gt;0.5</m:t>
                    </m:r>
                  </m:oMath>
                </a14:m>
                <a:r>
                  <a:rPr lang="en-US" dirty="0"/>
                  <a:t>?</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1250" t="-2830"/>
                </a:stretch>
              </a:blipFill>
            </p:spPr>
            <p:txBody>
              <a:bodyPr/>
              <a:lstStyle/>
              <a:p>
                <a:r>
                  <a:rPr lang="en-US">
                    <a:noFill/>
                  </a:rPr>
                  <a:t> </a:t>
                </a:r>
              </a:p>
            </p:txBody>
          </p:sp>
        </mc:Fallback>
      </mc:AlternateContent>
    </p:spTree>
    <p:extLst>
      <p:ext uri="{BB962C8B-B14F-4D97-AF65-F5344CB8AC3E}">
        <p14:creationId xmlns:p14="http://schemas.microsoft.com/office/powerpoint/2010/main" val="36107949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6CDC7-95A8-77EE-7248-54441EC46102}"/>
              </a:ext>
            </a:extLst>
          </p:cNvPr>
          <p:cNvSpPr>
            <a:spLocks noGrp="1"/>
          </p:cNvSpPr>
          <p:nvPr>
            <p:ph type="title"/>
          </p:nvPr>
        </p:nvSpPr>
        <p:spPr/>
        <p:txBody>
          <a:bodyPr/>
          <a:lstStyle/>
          <a:p>
            <a:r>
              <a:rPr lang="en-US" dirty="0"/>
              <a:t>Summary of output </a:t>
            </a:r>
          </a:p>
        </p:txBody>
      </p:sp>
      <p:graphicFrame>
        <p:nvGraphicFramePr>
          <p:cNvPr id="7" name="Table 7">
            <a:extLst>
              <a:ext uri="{FF2B5EF4-FFF2-40B4-BE49-F238E27FC236}">
                <a16:creationId xmlns:a16="http://schemas.microsoft.com/office/drawing/2014/main" id="{D9605C03-3BB8-0357-7DAC-F20F3030C477}"/>
              </a:ext>
            </a:extLst>
          </p:cNvPr>
          <p:cNvGraphicFramePr>
            <a:graphicFrameLocks noGrp="1"/>
          </p:cNvGraphicFramePr>
          <p:nvPr>
            <p:extLst>
              <p:ext uri="{D42A27DB-BD31-4B8C-83A1-F6EECF244321}">
                <p14:modId xmlns:p14="http://schemas.microsoft.com/office/powerpoint/2010/main" val="670294843"/>
              </p:ext>
            </p:extLst>
          </p:nvPr>
        </p:nvGraphicFramePr>
        <p:xfrm>
          <a:off x="1229743" y="1789342"/>
          <a:ext cx="8128000" cy="2225040"/>
        </p:xfrm>
        <a:graphic>
          <a:graphicData uri="http://schemas.openxmlformats.org/drawingml/2006/table">
            <a:tbl>
              <a:tblPr firstRow="1" bandRow="1">
                <a:tableStyleId>{5940675A-B579-460E-94D1-54222C63F5DA}</a:tableStyleId>
              </a:tblPr>
              <a:tblGrid>
                <a:gridCol w="1832634">
                  <a:extLst>
                    <a:ext uri="{9D8B030D-6E8A-4147-A177-3AD203B41FA5}">
                      <a16:colId xmlns:a16="http://schemas.microsoft.com/office/drawing/2014/main" val="2236600342"/>
                    </a:ext>
                  </a:extLst>
                </a:gridCol>
                <a:gridCol w="1418566">
                  <a:extLst>
                    <a:ext uri="{9D8B030D-6E8A-4147-A177-3AD203B41FA5}">
                      <a16:colId xmlns:a16="http://schemas.microsoft.com/office/drawing/2014/main" val="3398658624"/>
                    </a:ext>
                  </a:extLst>
                </a:gridCol>
                <a:gridCol w="1625600">
                  <a:extLst>
                    <a:ext uri="{9D8B030D-6E8A-4147-A177-3AD203B41FA5}">
                      <a16:colId xmlns:a16="http://schemas.microsoft.com/office/drawing/2014/main" val="890542821"/>
                    </a:ext>
                  </a:extLst>
                </a:gridCol>
                <a:gridCol w="1625600">
                  <a:extLst>
                    <a:ext uri="{9D8B030D-6E8A-4147-A177-3AD203B41FA5}">
                      <a16:colId xmlns:a16="http://schemas.microsoft.com/office/drawing/2014/main" val="1567650374"/>
                    </a:ext>
                  </a:extLst>
                </a:gridCol>
                <a:gridCol w="1625600">
                  <a:extLst>
                    <a:ext uri="{9D8B030D-6E8A-4147-A177-3AD203B41FA5}">
                      <a16:colId xmlns:a16="http://schemas.microsoft.com/office/drawing/2014/main" val="4082687575"/>
                    </a:ext>
                  </a:extLst>
                </a:gridCol>
              </a:tblGrid>
              <a:tr h="370840">
                <a:tc>
                  <a:txBody>
                    <a:bodyPr/>
                    <a:lstStyle/>
                    <a:p>
                      <a:r>
                        <a:rPr lang="en-US" dirty="0"/>
                        <a:t>Model</a:t>
                      </a:r>
                    </a:p>
                  </a:txBody>
                  <a:tcPr/>
                </a:tc>
                <a:tc>
                  <a:txBody>
                    <a:bodyPr/>
                    <a:lstStyle/>
                    <a:p>
                      <a:r>
                        <a:rPr lang="en-US" dirty="0"/>
                        <a:t>Accuracy </a:t>
                      </a:r>
                    </a:p>
                  </a:txBody>
                  <a:tcPr/>
                </a:tc>
                <a:tc>
                  <a:txBody>
                    <a:bodyPr/>
                    <a:lstStyle/>
                    <a:p>
                      <a:r>
                        <a:rPr lang="en-US" dirty="0"/>
                        <a:t>Kappa</a:t>
                      </a:r>
                    </a:p>
                  </a:txBody>
                  <a:tcPr/>
                </a:tc>
                <a:tc>
                  <a:txBody>
                    <a:bodyPr/>
                    <a:lstStyle/>
                    <a:p>
                      <a:r>
                        <a:rPr lang="en-US" dirty="0"/>
                        <a:t>Sensitivity </a:t>
                      </a:r>
                    </a:p>
                  </a:txBody>
                  <a:tcPr/>
                </a:tc>
                <a:tc>
                  <a:txBody>
                    <a:bodyPr/>
                    <a:lstStyle/>
                    <a:p>
                      <a:r>
                        <a:rPr lang="en-US" dirty="0"/>
                        <a:t>Specificity </a:t>
                      </a:r>
                    </a:p>
                  </a:txBody>
                  <a:tcPr/>
                </a:tc>
                <a:extLst>
                  <a:ext uri="{0D108BD9-81ED-4DB2-BD59-A6C34878D82A}">
                    <a16:rowId xmlns:a16="http://schemas.microsoft.com/office/drawing/2014/main" val="2890749368"/>
                  </a:ext>
                </a:extLst>
              </a:tr>
              <a:tr h="370840">
                <a:tc>
                  <a:txBody>
                    <a:bodyPr/>
                    <a:lstStyle/>
                    <a:p>
                      <a:r>
                        <a:rPr lang="en-US" dirty="0">
                          <a:solidFill>
                            <a:srgbClr val="FF0000"/>
                          </a:solidFill>
                        </a:rPr>
                        <a:t>Logistic </a:t>
                      </a:r>
                    </a:p>
                  </a:txBody>
                  <a:tcPr/>
                </a:tc>
                <a:tc>
                  <a:txBody>
                    <a:bodyPr/>
                    <a:lstStyle/>
                    <a:p>
                      <a:r>
                        <a:rPr lang="en-US" dirty="0">
                          <a:solidFill>
                            <a:srgbClr val="FF0000"/>
                          </a:solidFill>
                        </a:rPr>
                        <a:t>0.9960</a:t>
                      </a:r>
                    </a:p>
                  </a:txBody>
                  <a:tcPr/>
                </a:tc>
                <a:tc>
                  <a:txBody>
                    <a:bodyPr/>
                    <a:lstStyle/>
                    <a:p>
                      <a:r>
                        <a:rPr lang="en-US" dirty="0">
                          <a:solidFill>
                            <a:srgbClr val="FF0000"/>
                          </a:solidFill>
                        </a:rPr>
                        <a:t>0.9919</a:t>
                      </a:r>
                    </a:p>
                  </a:txBody>
                  <a:tcPr/>
                </a:tc>
                <a:tc>
                  <a:txBody>
                    <a:bodyPr/>
                    <a:lstStyle/>
                    <a:p>
                      <a:r>
                        <a:rPr lang="en-US" dirty="0">
                          <a:solidFill>
                            <a:srgbClr val="FF0000"/>
                          </a:solidFill>
                        </a:rPr>
                        <a:t>0.9910</a:t>
                      </a:r>
                    </a:p>
                  </a:txBody>
                  <a:tcPr/>
                </a:tc>
                <a:tc>
                  <a:txBody>
                    <a:bodyPr/>
                    <a:lstStyle/>
                    <a:p>
                      <a:r>
                        <a:rPr lang="en-US" dirty="0">
                          <a:solidFill>
                            <a:srgbClr val="FF0000"/>
                          </a:solidFill>
                        </a:rPr>
                        <a:t>1.0000</a:t>
                      </a:r>
                    </a:p>
                  </a:txBody>
                  <a:tcPr/>
                </a:tc>
                <a:extLst>
                  <a:ext uri="{0D108BD9-81ED-4DB2-BD59-A6C34878D82A}">
                    <a16:rowId xmlns:a16="http://schemas.microsoft.com/office/drawing/2014/main" val="782312138"/>
                  </a:ext>
                </a:extLst>
              </a:tr>
              <a:tr h="370840">
                <a:tc>
                  <a:txBody>
                    <a:bodyPr/>
                    <a:lstStyle/>
                    <a:p>
                      <a:r>
                        <a:rPr lang="en-US" dirty="0"/>
                        <a:t>LDA</a:t>
                      </a:r>
                    </a:p>
                  </a:txBody>
                  <a:tcPr/>
                </a:tc>
                <a:tc>
                  <a:txBody>
                    <a:bodyPr/>
                    <a:lstStyle/>
                    <a:p>
                      <a:r>
                        <a:rPr lang="en-US" dirty="0"/>
                        <a:t>0.9524</a:t>
                      </a:r>
                    </a:p>
                  </a:txBody>
                  <a:tcPr/>
                </a:tc>
                <a:tc>
                  <a:txBody>
                    <a:bodyPr/>
                    <a:lstStyle/>
                    <a:p>
                      <a:r>
                        <a:rPr lang="en-US" dirty="0"/>
                        <a:t>0.9025</a:t>
                      </a:r>
                    </a:p>
                  </a:txBody>
                  <a:tcPr/>
                </a:tc>
                <a:tc>
                  <a:txBody>
                    <a:bodyPr/>
                    <a:lstStyle/>
                    <a:p>
                      <a:r>
                        <a:rPr lang="en-US" dirty="0"/>
                        <a:t>0.9009</a:t>
                      </a:r>
                    </a:p>
                  </a:txBody>
                  <a:tcPr/>
                </a:tc>
                <a:tc>
                  <a:txBody>
                    <a:bodyPr/>
                    <a:lstStyle/>
                    <a:p>
                      <a:r>
                        <a:rPr lang="en-US" dirty="0"/>
                        <a:t>0.9929</a:t>
                      </a:r>
                    </a:p>
                  </a:txBody>
                  <a:tcPr/>
                </a:tc>
                <a:extLst>
                  <a:ext uri="{0D108BD9-81ED-4DB2-BD59-A6C34878D82A}">
                    <a16:rowId xmlns:a16="http://schemas.microsoft.com/office/drawing/2014/main" val="3531461523"/>
                  </a:ext>
                </a:extLst>
              </a:tr>
              <a:tr h="370840">
                <a:tc>
                  <a:txBody>
                    <a:bodyPr/>
                    <a:lstStyle/>
                    <a:p>
                      <a:r>
                        <a:rPr lang="en-US" dirty="0"/>
                        <a:t>PLSDA</a:t>
                      </a:r>
                    </a:p>
                  </a:txBody>
                  <a:tcPr/>
                </a:tc>
                <a:tc>
                  <a:txBody>
                    <a:bodyPr/>
                    <a:lstStyle/>
                    <a:p>
                      <a:r>
                        <a:rPr lang="en-US" dirty="0"/>
                        <a:t>0.9405</a:t>
                      </a:r>
                    </a:p>
                  </a:txBody>
                  <a:tcPr/>
                </a:tc>
                <a:tc>
                  <a:txBody>
                    <a:bodyPr/>
                    <a:lstStyle/>
                    <a:p>
                      <a:r>
                        <a:rPr lang="en-US" dirty="0"/>
                        <a:t>0.8775</a:t>
                      </a:r>
                    </a:p>
                  </a:txBody>
                  <a:tcPr/>
                </a:tc>
                <a:tc>
                  <a:txBody>
                    <a:bodyPr/>
                    <a:lstStyle/>
                    <a:p>
                      <a:r>
                        <a:rPr lang="en-US" dirty="0"/>
                        <a:t>0.8649</a:t>
                      </a:r>
                    </a:p>
                  </a:txBody>
                  <a:tcPr/>
                </a:tc>
                <a:tc>
                  <a:txBody>
                    <a:bodyPr/>
                    <a:lstStyle/>
                    <a:p>
                      <a:r>
                        <a:rPr lang="en-US" dirty="0"/>
                        <a:t>1.0000</a:t>
                      </a:r>
                    </a:p>
                  </a:txBody>
                  <a:tcPr/>
                </a:tc>
                <a:extLst>
                  <a:ext uri="{0D108BD9-81ED-4DB2-BD59-A6C34878D82A}">
                    <a16:rowId xmlns:a16="http://schemas.microsoft.com/office/drawing/2014/main" val="375391808"/>
                  </a:ext>
                </a:extLst>
              </a:tr>
              <a:tr h="370840">
                <a:tc>
                  <a:txBody>
                    <a:bodyPr/>
                    <a:lstStyle/>
                    <a:p>
                      <a:r>
                        <a:rPr lang="en-US" dirty="0"/>
                        <a:t>Penalized model</a:t>
                      </a:r>
                    </a:p>
                  </a:txBody>
                  <a:tcPr/>
                </a:tc>
                <a:tc>
                  <a:txBody>
                    <a:bodyPr/>
                    <a:lstStyle/>
                    <a:p>
                      <a:r>
                        <a:rPr lang="en-US" dirty="0"/>
                        <a:t>0.9841</a:t>
                      </a:r>
                    </a:p>
                  </a:txBody>
                  <a:tcPr/>
                </a:tc>
                <a:tc>
                  <a:txBody>
                    <a:bodyPr/>
                    <a:lstStyle/>
                    <a:p>
                      <a:r>
                        <a:rPr lang="en-US" dirty="0"/>
                        <a:t>0.9677</a:t>
                      </a:r>
                    </a:p>
                  </a:txBody>
                  <a:tcPr/>
                </a:tc>
                <a:tc>
                  <a:txBody>
                    <a:bodyPr/>
                    <a:lstStyle/>
                    <a:p>
                      <a:r>
                        <a:rPr lang="en-US" dirty="0"/>
                        <a:t>0.9640</a:t>
                      </a:r>
                    </a:p>
                  </a:txBody>
                  <a:tcPr/>
                </a:tc>
                <a:tc>
                  <a:txBody>
                    <a:bodyPr/>
                    <a:lstStyle/>
                    <a:p>
                      <a:r>
                        <a:rPr lang="en-US" dirty="0"/>
                        <a:t>1.0000</a:t>
                      </a:r>
                    </a:p>
                  </a:txBody>
                  <a:tcPr/>
                </a:tc>
                <a:extLst>
                  <a:ext uri="{0D108BD9-81ED-4DB2-BD59-A6C34878D82A}">
                    <a16:rowId xmlns:a16="http://schemas.microsoft.com/office/drawing/2014/main" val="758750251"/>
                  </a:ext>
                </a:extLst>
              </a:tr>
              <a:tr h="370840">
                <a:tc>
                  <a:txBody>
                    <a:bodyPr/>
                    <a:lstStyle/>
                    <a:p>
                      <a:r>
                        <a:rPr lang="en-US" dirty="0"/>
                        <a:t>NSC</a:t>
                      </a:r>
                    </a:p>
                  </a:txBody>
                  <a:tcPr/>
                </a:tc>
                <a:tc>
                  <a:txBody>
                    <a:bodyPr/>
                    <a:lstStyle/>
                    <a:p>
                      <a:r>
                        <a:rPr lang="en-US" dirty="0"/>
                        <a:t>0.9524</a:t>
                      </a:r>
                    </a:p>
                  </a:txBody>
                  <a:tcPr/>
                </a:tc>
                <a:tc>
                  <a:txBody>
                    <a:bodyPr/>
                    <a:lstStyle/>
                    <a:p>
                      <a:r>
                        <a:rPr lang="en-US" dirty="0"/>
                        <a:t>0.9023</a:t>
                      </a:r>
                    </a:p>
                  </a:txBody>
                  <a:tcPr/>
                </a:tc>
                <a:tc>
                  <a:txBody>
                    <a:bodyPr/>
                    <a:lstStyle/>
                    <a:p>
                      <a:r>
                        <a:rPr lang="en-US" dirty="0"/>
                        <a:t>0.8919</a:t>
                      </a:r>
                    </a:p>
                  </a:txBody>
                  <a:tcPr/>
                </a:tc>
                <a:tc>
                  <a:txBody>
                    <a:bodyPr/>
                    <a:lstStyle/>
                    <a:p>
                      <a:r>
                        <a:rPr lang="en-US" dirty="0"/>
                        <a:t>1.0000</a:t>
                      </a:r>
                    </a:p>
                  </a:txBody>
                  <a:tcPr/>
                </a:tc>
                <a:extLst>
                  <a:ext uri="{0D108BD9-81ED-4DB2-BD59-A6C34878D82A}">
                    <a16:rowId xmlns:a16="http://schemas.microsoft.com/office/drawing/2014/main" val="1291607341"/>
                  </a:ext>
                </a:extLst>
              </a:tr>
            </a:tbl>
          </a:graphicData>
        </a:graphic>
      </p:graphicFrame>
    </p:spTree>
    <p:extLst>
      <p:ext uri="{BB962C8B-B14F-4D97-AF65-F5344CB8AC3E}">
        <p14:creationId xmlns:p14="http://schemas.microsoft.com/office/powerpoint/2010/main" val="15502548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7D7F5-B41A-DF4C-633F-C7EC363ECDFB}"/>
              </a:ext>
            </a:extLst>
          </p:cNvPr>
          <p:cNvSpPr>
            <a:spLocks noGrp="1"/>
          </p:cNvSpPr>
          <p:nvPr>
            <p:ph type="title"/>
          </p:nvPr>
        </p:nvSpPr>
        <p:spPr/>
        <p:txBody>
          <a:bodyPr>
            <a:normAutofit fontScale="90000"/>
          </a:bodyPr>
          <a:lstStyle/>
          <a:p>
            <a:r>
              <a:rPr lang="en-US" dirty="0"/>
              <a:t>Model comparisons based on </a:t>
            </a:r>
            <a:r>
              <a:rPr lang="en-US" dirty="0">
                <a:solidFill>
                  <a:srgbClr val="FF0000"/>
                </a:solidFill>
              </a:rPr>
              <a:t>resamples</a:t>
            </a:r>
            <a:r>
              <a:rPr lang="en-US" dirty="0"/>
              <a:t> of Training data</a:t>
            </a:r>
          </a:p>
        </p:txBody>
      </p:sp>
      <p:graphicFrame>
        <p:nvGraphicFramePr>
          <p:cNvPr id="4" name="Content Placeholder 2">
            <a:extLst>
              <a:ext uri="{FF2B5EF4-FFF2-40B4-BE49-F238E27FC236}">
                <a16:creationId xmlns:a16="http://schemas.microsoft.com/office/drawing/2014/main" id="{7B9B2D48-E9A1-9392-731C-D87647836D9F}"/>
              </a:ext>
            </a:extLst>
          </p:cNvPr>
          <p:cNvGraphicFramePr>
            <a:graphicFrameLocks noGrp="1"/>
          </p:cNvGraphicFramePr>
          <p:nvPr>
            <p:ph idx="1"/>
            <p:extLst>
              <p:ext uri="{D42A27DB-BD31-4B8C-83A1-F6EECF244321}">
                <p14:modId xmlns:p14="http://schemas.microsoft.com/office/powerpoint/2010/main" val="746831677"/>
              </p:ext>
            </p:extLst>
          </p:nvPr>
        </p:nvGraphicFramePr>
        <p:xfrm>
          <a:off x="161027" y="1423284"/>
          <a:ext cx="8229600" cy="3002067"/>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val="2423766970"/>
                    </a:ext>
                  </a:extLst>
                </a:gridCol>
              </a:tblGrid>
              <a:tr h="3002067">
                <a:tc>
                  <a:txBody>
                    <a:bodyPr/>
                    <a:lstStyle/>
                    <a:p>
                      <a:r>
                        <a:rPr lang="en-US" dirty="0"/>
                        <a:t>#Resamples of </a:t>
                      </a:r>
                      <a:r>
                        <a:rPr lang="en-US" dirty="0" err="1"/>
                        <a:t>Tranining</a:t>
                      </a:r>
                      <a:r>
                        <a:rPr lang="en-US" dirty="0"/>
                        <a:t> data</a:t>
                      </a:r>
                    </a:p>
                    <a:p>
                      <a:r>
                        <a:rPr lang="en-US" dirty="0"/>
                        <a:t>res = resamples(list(Logistic = </a:t>
                      </a:r>
                      <a:r>
                        <a:rPr lang="en-US" dirty="0" err="1"/>
                        <a:t>logisticTune</a:t>
                      </a:r>
                      <a:r>
                        <a:rPr lang="en-US" dirty="0"/>
                        <a:t>, LDA =</a:t>
                      </a:r>
                      <a:r>
                        <a:rPr lang="en-US" dirty="0" err="1"/>
                        <a:t>ldaTune,PLSDA</a:t>
                      </a:r>
                      <a:r>
                        <a:rPr lang="en-US" dirty="0"/>
                        <a:t> = </a:t>
                      </a:r>
                      <a:r>
                        <a:rPr lang="en-US" dirty="0" err="1"/>
                        <a:t>plsdaTune</a:t>
                      </a:r>
                      <a:r>
                        <a:rPr lang="en-US" dirty="0"/>
                        <a:t>, </a:t>
                      </a:r>
                    </a:p>
                    <a:p>
                      <a:r>
                        <a:rPr lang="en-US" dirty="0"/>
                        <a:t>Penalized = </a:t>
                      </a:r>
                      <a:r>
                        <a:rPr lang="en-US" dirty="0" err="1"/>
                        <a:t>glmnTune</a:t>
                      </a:r>
                      <a:r>
                        <a:rPr lang="en-US" dirty="0"/>
                        <a:t>, NSC = </a:t>
                      </a:r>
                      <a:r>
                        <a:rPr lang="en-US" dirty="0" err="1"/>
                        <a:t>nscTune</a:t>
                      </a:r>
                      <a:r>
                        <a:rPr lang="en-US" dirty="0"/>
                        <a:t> ))</a:t>
                      </a:r>
                    </a:p>
                    <a:p>
                      <a:r>
                        <a:rPr lang="en-US" dirty="0" err="1"/>
                        <a:t>dotplot</a:t>
                      </a:r>
                      <a:r>
                        <a:rPr lang="en-US" dirty="0"/>
                        <a:t>(res)</a:t>
                      </a:r>
                    </a:p>
                    <a:p>
                      <a:endParaRPr lang="en-US" dirty="0"/>
                    </a:p>
                    <a:p>
                      <a:r>
                        <a:rPr lang="en-US" dirty="0"/>
                        <a:t>#dotplot(res,metric="ROC")</a:t>
                      </a:r>
                    </a:p>
                  </a:txBody>
                  <a:tcPr/>
                </a:tc>
                <a:extLst>
                  <a:ext uri="{0D108BD9-81ED-4DB2-BD59-A6C34878D82A}">
                    <a16:rowId xmlns:a16="http://schemas.microsoft.com/office/drawing/2014/main" val="1704562990"/>
                  </a:ext>
                </a:extLst>
              </a:tr>
            </a:tbl>
          </a:graphicData>
        </a:graphic>
      </p:graphicFrame>
    </p:spTree>
    <p:extLst>
      <p:ext uri="{BB962C8B-B14F-4D97-AF65-F5344CB8AC3E}">
        <p14:creationId xmlns:p14="http://schemas.microsoft.com/office/powerpoint/2010/main" val="34079241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EB7331-0F07-EF2C-21C2-CDEAE7E05FDE}"/>
              </a:ext>
            </a:extLst>
          </p:cNvPr>
          <p:cNvPicPr>
            <a:picLocks noChangeAspect="1"/>
          </p:cNvPicPr>
          <p:nvPr/>
        </p:nvPicPr>
        <p:blipFill>
          <a:blip r:embed="rId2"/>
          <a:stretch>
            <a:fillRect/>
          </a:stretch>
        </p:blipFill>
        <p:spPr>
          <a:xfrm>
            <a:off x="3046973" y="981950"/>
            <a:ext cx="5359145" cy="5351181"/>
          </a:xfrm>
          <a:prstGeom prst="rect">
            <a:avLst/>
          </a:prstGeom>
        </p:spPr>
      </p:pic>
    </p:spTree>
    <p:extLst>
      <p:ext uri="{BB962C8B-B14F-4D97-AF65-F5344CB8AC3E}">
        <p14:creationId xmlns:p14="http://schemas.microsoft.com/office/powerpoint/2010/main" val="1222457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linear regression?</a:t>
            </a:r>
          </a:p>
        </p:txBody>
      </p:sp>
      <p:sp>
        <p:nvSpPr>
          <p:cNvPr id="9" name="Slide Number Placeholder 8"/>
          <p:cNvSpPr>
            <a:spLocks noGrp="1"/>
          </p:cNvSpPr>
          <p:nvPr>
            <p:ph type="sldNum" sz="quarter" idx="12"/>
          </p:nvPr>
        </p:nvSpPr>
        <p:spPr/>
        <p:txBody>
          <a:bodyPr/>
          <a:lstStyle/>
          <a:p>
            <a:fld id="{E4FFCA10-EE3F-AF4E-9EA4-E5CA2D91A1E4}" type="slidenum">
              <a:rPr lang="en-US" smtClean="0"/>
              <a:t>7</a:t>
            </a:fld>
            <a:endParaRPr lang="en-US" dirty="0"/>
          </a:p>
        </p:txBody>
      </p:sp>
      <p:sp>
        <p:nvSpPr>
          <p:cNvPr id="4" name="Content Placeholder 3"/>
          <p:cNvSpPr>
            <a:spLocks noGrp="1"/>
          </p:cNvSpPr>
          <p:nvPr>
            <p:ph idx="1"/>
          </p:nvPr>
        </p:nvSpPr>
        <p:spPr/>
        <p:txBody>
          <a:bodyPr>
            <a:normAutofit/>
          </a:bodyPr>
          <a:lstStyle/>
          <a:p>
            <a:r>
              <a:rPr lang="en-US" dirty="0"/>
              <a:t>For a binary response with a 0/1 coding, linear regression does make sense, and it is equivalent to linear discriminant analysis.</a:t>
            </a:r>
          </a:p>
          <a:p>
            <a:r>
              <a:rPr lang="en-US" dirty="0"/>
              <a:t>Problems:</a:t>
            </a:r>
          </a:p>
          <a:p>
            <a:pPr lvl="1"/>
            <a:r>
              <a:rPr lang="en-US" dirty="0"/>
              <a:t>Some of our estimates might be outside the [0, 1] interval, making them hard to interpret as probabilities. </a:t>
            </a:r>
          </a:p>
          <a:p>
            <a:pPr lvl="1"/>
            <a:r>
              <a:rPr lang="en-US" dirty="0"/>
              <a:t>Cannot be easily extended to accommodate more than two levels.</a:t>
            </a:r>
          </a:p>
        </p:txBody>
      </p:sp>
    </p:spTree>
    <p:extLst>
      <p:ext uri="{BB962C8B-B14F-4D97-AF65-F5344CB8AC3E}">
        <p14:creationId xmlns:p14="http://schemas.microsoft.com/office/powerpoint/2010/main" val="821643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Linear regression on default data</a:t>
            </a:r>
          </a:p>
        </p:txBody>
      </p:sp>
      <p:sp>
        <p:nvSpPr>
          <p:cNvPr id="9" name="Slide Number Placeholder 8"/>
          <p:cNvSpPr>
            <a:spLocks noGrp="1"/>
          </p:cNvSpPr>
          <p:nvPr>
            <p:ph type="sldNum" sz="quarter" idx="12"/>
          </p:nvPr>
        </p:nvSpPr>
        <p:spPr/>
        <p:txBody>
          <a:bodyPr/>
          <a:lstStyle/>
          <a:p>
            <a:fld id="{E4FFCA10-EE3F-AF4E-9EA4-E5CA2D91A1E4}" type="slidenum">
              <a:rPr lang="en-US" smtClean="0"/>
              <a:t>8</a:t>
            </a:fld>
            <a:endParaRPr lang="en-US" dirty="0"/>
          </a:p>
        </p:txBody>
      </p:sp>
      <p:sp>
        <p:nvSpPr>
          <p:cNvPr id="4" name="Content Placeholder 3"/>
          <p:cNvSpPr>
            <a:spLocks noGrp="1"/>
          </p:cNvSpPr>
          <p:nvPr>
            <p:ph idx="1"/>
          </p:nvPr>
        </p:nvSpPr>
        <p:spPr>
          <a:xfrm>
            <a:off x="-29192" y="5189550"/>
            <a:ext cx="12109704" cy="1002182"/>
          </a:xfrm>
        </p:spPr>
        <p:txBody>
          <a:bodyPr>
            <a:normAutofit/>
          </a:bodyPr>
          <a:lstStyle/>
          <a:p>
            <a:r>
              <a:rPr lang="en-US" dirty="0"/>
              <a:t>Linear regression provides some negative estimated probabilities. Logistic regression seems well suited to the task.</a:t>
            </a:r>
          </a:p>
        </p:txBody>
      </p:sp>
      <p:pic>
        <p:nvPicPr>
          <p:cNvPr id="5" name="Picture 4"/>
          <p:cNvPicPr>
            <a:picLocks noChangeAspect="1"/>
          </p:cNvPicPr>
          <p:nvPr/>
        </p:nvPicPr>
        <p:blipFill>
          <a:blip r:embed="rId2"/>
          <a:stretch>
            <a:fillRect/>
          </a:stretch>
        </p:blipFill>
        <p:spPr>
          <a:xfrm>
            <a:off x="2847975" y="1709928"/>
            <a:ext cx="6496050" cy="2533650"/>
          </a:xfrm>
          <a:prstGeom prst="rect">
            <a:avLst/>
          </a:prstGeom>
        </p:spPr>
      </p:pic>
      <p:pic>
        <p:nvPicPr>
          <p:cNvPr id="6" name="Picture 5"/>
          <p:cNvPicPr>
            <a:picLocks noChangeAspect="1"/>
          </p:cNvPicPr>
          <p:nvPr/>
        </p:nvPicPr>
        <p:blipFill>
          <a:blip r:embed="rId3"/>
          <a:stretch>
            <a:fillRect/>
          </a:stretch>
        </p:blipFill>
        <p:spPr>
          <a:xfrm>
            <a:off x="2544555" y="1441725"/>
            <a:ext cx="6962210" cy="3512281"/>
          </a:xfrm>
          <a:prstGeom prst="rect">
            <a:avLst/>
          </a:prstGeom>
        </p:spPr>
      </p:pic>
    </p:spTree>
    <p:extLst>
      <p:ext uri="{BB962C8B-B14F-4D97-AF65-F5344CB8AC3E}">
        <p14:creationId xmlns:p14="http://schemas.microsoft.com/office/powerpoint/2010/main" val="1358117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Linear regression for more than two levels</a:t>
            </a:r>
          </a:p>
        </p:txBody>
      </p:sp>
      <p:sp>
        <p:nvSpPr>
          <p:cNvPr id="9" name="Slide Number Placeholder 8"/>
          <p:cNvSpPr>
            <a:spLocks noGrp="1"/>
          </p:cNvSpPr>
          <p:nvPr>
            <p:ph type="sldNum" sz="quarter" idx="12"/>
          </p:nvPr>
        </p:nvSpPr>
        <p:spPr/>
        <p:txBody>
          <a:bodyPr/>
          <a:lstStyle/>
          <a:p>
            <a:fld id="{E4FFCA10-EE3F-AF4E-9EA4-E5CA2D91A1E4}" type="slidenum">
              <a:rPr lang="en-US" smtClean="0"/>
              <a:t>9</a:t>
            </a:fld>
            <a:endParaRPr lang="en-US" dirty="0"/>
          </a:p>
        </p:txBody>
      </p:sp>
      <p:sp>
        <p:nvSpPr>
          <p:cNvPr id="4" name="Content Placeholder 3"/>
          <p:cNvSpPr>
            <a:spLocks noGrp="1"/>
          </p:cNvSpPr>
          <p:nvPr>
            <p:ph idx="1"/>
          </p:nvPr>
        </p:nvSpPr>
        <p:spPr/>
        <p:txBody>
          <a:bodyPr/>
          <a:lstStyle/>
          <a:p>
            <a:r>
              <a:rPr lang="en-US" dirty="0"/>
              <a:t>Suppose we want to predict the medical condition of a patient in the emergency room on the basis of her symptoms. There are three possible values on the response: </a:t>
            </a:r>
            <a:r>
              <a:rPr lang="en-US" i="1" dirty="0"/>
              <a:t>stroke, drug overdose, and epileptic seizure</a:t>
            </a:r>
            <a:r>
              <a:rPr lang="en-US" dirty="0"/>
              <a:t>. Consider the following coding: </a:t>
            </a:r>
          </a:p>
        </p:txBody>
      </p:sp>
      <p:pic>
        <p:nvPicPr>
          <p:cNvPr id="3" name="Picture 2"/>
          <p:cNvPicPr>
            <a:picLocks noChangeAspect="1"/>
          </p:cNvPicPr>
          <p:nvPr/>
        </p:nvPicPr>
        <p:blipFill>
          <a:blip r:embed="rId2"/>
          <a:stretch>
            <a:fillRect/>
          </a:stretch>
        </p:blipFill>
        <p:spPr>
          <a:xfrm>
            <a:off x="4159861" y="3668957"/>
            <a:ext cx="4048125" cy="1647825"/>
          </a:xfrm>
          <a:prstGeom prst="rect">
            <a:avLst/>
          </a:prstGeom>
        </p:spPr>
      </p:pic>
    </p:spTree>
    <p:extLst>
      <p:ext uri="{BB962C8B-B14F-4D97-AF65-F5344CB8AC3E}">
        <p14:creationId xmlns:p14="http://schemas.microsoft.com/office/powerpoint/2010/main" val="674018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816366C5ECADB4485298904C3B06167" ma:contentTypeVersion="14" ma:contentTypeDescription="Create a new document." ma:contentTypeScope="" ma:versionID="df12866ad10827026b4732572d7cf070">
  <xsd:schema xmlns:xsd="http://www.w3.org/2001/XMLSchema" xmlns:xs="http://www.w3.org/2001/XMLSchema" xmlns:p="http://schemas.microsoft.com/office/2006/metadata/properties" xmlns:ns3="cdcbbc24-cc3f-469f-b800-4c6b93d22b18" xmlns:ns4="da3d687a-66d5-413f-9f22-8fc148be0d2a" targetNamespace="http://schemas.microsoft.com/office/2006/metadata/properties" ma:root="true" ma:fieldsID="aa2075b3b57e31f202ba22185f5c2e53" ns3:_="" ns4:_="">
    <xsd:import namespace="cdcbbc24-cc3f-469f-b800-4c6b93d22b18"/>
    <xsd:import namespace="da3d687a-66d5-413f-9f22-8fc148be0d2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cbbc24-cc3f-469f-b800-4c6b93d22b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a3d687a-66d5-413f-9f22-8fc148be0d2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FFE8CC-EB24-426D-BC1E-655E652A5292}">
  <ds:schemaRefs>
    <ds:schemaRef ds:uri="http://schemas.microsoft.com/sharepoint/v3/contenttype/forms"/>
  </ds:schemaRefs>
</ds:datastoreItem>
</file>

<file path=customXml/itemProps2.xml><?xml version="1.0" encoding="utf-8"?>
<ds:datastoreItem xmlns:ds="http://schemas.openxmlformats.org/officeDocument/2006/customXml" ds:itemID="{8C11F64F-BD5E-46B6-8EDC-CE4655EEC7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cbbc24-cc3f-469f-b800-4c6b93d22b18"/>
    <ds:schemaRef ds:uri="da3d687a-66d5-413f-9f22-8fc148be0d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CF06D16-F9E3-404F-9792-5315496D8960}">
  <ds:schemaRefs>
    <ds:schemaRef ds:uri="http://schemas.microsoft.com/office/2006/documentManagement/types"/>
    <ds:schemaRef ds:uri="http://schemas.openxmlformats.org/package/2006/metadata/core-properties"/>
    <ds:schemaRef ds:uri="http://purl.org/dc/terms/"/>
    <ds:schemaRef ds:uri="http://purl.org/dc/elements/1.1/"/>
    <ds:schemaRef ds:uri="da3d687a-66d5-413f-9f22-8fc148be0d2a"/>
    <ds:schemaRef ds:uri="cdcbbc24-cc3f-469f-b800-4c6b93d22b18"/>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19906</TotalTime>
  <Words>3360</Words>
  <Application>Microsoft Office PowerPoint</Application>
  <PresentationFormat>Widescreen</PresentationFormat>
  <Paragraphs>396</Paragraphs>
  <Slides>62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Calibri Light</vt:lpstr>
      <vt:lpstr>Cambria Math</vt:lpstr>
      <vt:lpstr>Office Theme</vt:lpstr>
      <vt:lpstr>Predictive Modeling </vt:lpstr>
      <vt:lpstr>Overview</vt:lpstr>
      <vt:lpstr>A further overview of classification</vt:lpstr>
      <vt:lpstr>Credit card default data </vt:lpstr>
      <vt:lpstr>Classification regression models</vt:lpstr>
      <vt:lpstr>Why not linear regression?</vt:lpstr>
      <vt:lpstr>Why not linear regression?</vt:lpstr>
      <vt:lpstr>Linear regression on default data</vt:lpstr>
      <vt:lpstr>Linear regression for more than two levels</vt:lpstr>
      <vt:lpstr>Linear regression for more than two levels</vt:lpstr>
      <vt:lpstr>Logistic regression</vt:lpstr>
      <vt:lpstr>Logistic regression</vt:lpstr>
      <vt:lpstr>Interpretation of β1</vt:lpstr>
      <vt:lpstr>Are the coefficients significant?</vt:lpstr>
      <vt:lpstr>Interpretation of β1</vt:lpstr>
      <vt:lpstr>Making predictions</vt:lpstr>
      <vt:lpstr>Other considerations in logistic regression</vt:lpstr>
      <vt:lpstr>Logistic regression for &gt; 2 response classes</vt:lpstr>
      <vt:lpstr>The stock market data</vt:lpstr>
      <vt:lpstr>The stock market data</vt:lpstr>
      <vt:lpstr>Data information </vt:lpstr>
      <vt:lpstr>Data information </vt:lpstr>
      <vt:lpstr>Data information </vt:lpstr>
      <vt:lpstr>Data splitting </vt:lpstr>
      <vt:lpstr>Train control function </vt:lpstr>
      <vt:lpstr>Logistic regression </vt:lpstr>
      <vt:lpstr>Roc curve of the logistic regression </vt:lpstr>
      <vt:lpstr>ROC curve of the logistic regression </vt:lpstr>
      <vt:lpstr>Confusion matrix </vt:lpstr>
      <vt:lpstr>Linear discriminant analysis</vt:lpstr>
      <vt:lpstr>Why discriminant analysis? </vt:lpstr>
      <vt:lpstr>Bayes’ theorem for classification</vt:lpstr>
      <vt:lpstr>PowerPoint Presentation</vt:lpstr>
      <vt:lpstr>PowerPoint Presentation</vt:lpstr>
      <vt:lpstr>A two-group classification problem</vt:lpstr>
      <vt:lpstr>PowerPoint Presentation</vt:lpstr>
      <vt:lpstr>PowerPoint Presentation</vt:lpstr>
      <vt:lpstr>Linear discriminant analysis for p &gt; 1</vt:lpstr>
      <vt:lpstr>LDA</vt:lpstr>
      <vt:lpstr>LDA output</vt:lpstr>
      <vt:lpstr>Partial least squares discriminant analysis</vt:lpstr>
      <vt:lpstr>Partial least squares discriminant analysis </vt:lpstr>
      <vt:lpstr>Partial least squares discriminant analysis </vt:lpstr>
      <vt:lpstr>PLSDA output</vt:lpstr>
      <vt:lpstr>Penalized models</vt:lpstr>
      <vt:lpstr>Penalized models </vt:lpstr>
      <vt:lpstr>Penalized models </vt:lpstr>
      <vt:lpstr>Penalized models with the train function  </vt:lpstr>
      <vt:lpstr>PowerPoint Presentation</vt:lpstr>
      <vt:lpstr>Nearest Shrunken Centroids</vt:lpstr>
      <vt:lpstr>Nearest Shrunken Centroids</vt:lpstr>
      <vt:lpstr>Nearest Shrunken Centroids in R</vt:lpstr>
      <vt:lpstr>Nearest Shrunken Centroids</vt:lpstr>
      <vt:lpstr>The variable importance </vt:lpstr>
      <vt:lpstr>Model comparison with ROC and Confusion Matrix</vt:lpstr>
      <vt:lpstr>Prediction based on different models </vt:lpstr>
      <vt:lpstr>PowerPoint Presentation</vt:lpstr>
      <vt:lpstr>Roc curves of different models </vt:lpstr>
      <vt:lpstr>Confusion matrices of different models </vt:lpstr>
      <vt:lpstr>Summary of output </vt:lpstr>
      <vt:lpstr>Model comparisons based on resamples of Training data</vt:lpstr>
      <vt:lpstr>PowerPoint Presentation</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BB</dc:creator>
  <cp:lastModifiedBy>min wang</cp:lastModifiedBy>
  <cp:revision>328</cp:revision>
  <dcterms:created xsi:type="dcterms:W3CDTF">2018-12-23T22:17:12Z</dcterms:created>
  <dcterms:modified xsi:type="dcterms:W3CDTF">2022-07-15T05:42:03Z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0x010100B816366C5ECADB4485298904C3B06167</vt:lpwstr>
  </property>
</Properties>
</file>