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sldIdLst>
    <p:sldId id="261" r:id="rId5"/>
    <p:sldId id="388" r:id="rId6"/>
    <p:sldId id="596" r:id="rId7"/>
    <p:sldId id="559" r:id="rId8"/>
    <p:sldId id="599" r:id="rId9"/>
    <p:sldId id="598" r:id="rId10"/>
    <p:sldId id="601" r:id="rId11"/>
    <p:sldId id="640" r:id="rId12"/>
    <p:sldId id="641" r:id="rId13"/>
    <p:sldId id="603" r:id="rId14"/>
    <p:sldId id="665" r:id="rId15"/>
    <p:sldId id="673" r:id="rId16"/>
    <p:sldId id="674" r:id="rId17"/>
    <p:sldId id="675" r:id="rId18"/>
    <p:sldId id="676" r:id="rId19"/>
    <p:sldId id="677" r:id="rId20"/>
    <p:sldId id="680" r:id="rId21"/>
    <p:sldId id="681" r:id="rId22"/>
    <p:sldId id="682" r:id="rId23"/>
    <p:sldId id="679" r:id="rId24"/>
    <p:sldId id="645" r:id="rId25"/>
    <p:sldId id="602" r:id="rId26"/>
    <p:sldId id="604" r:id="rId27"/>
    <p:sldId id="643" r:id="rId28"/>
    <p:sldId id="644" r:id="rId29"/>
    <p:sldId id="606" r:id="rId30"/>
    <p:sldId id="607" r:id="rId31"/>
    <p:sldId id="683" r:id="rId32"/>
    <p:sldId id="684" r:id="rId33"/>
    <p:sldId id="685" r:id="rId34"/>
    <p:sldId id="686" r:id="rId35"/>
    <p:sldId id="647" r:id="rId36"/>
    <p:sldId id="648" r:id="rId37"/>
    <p:sldId id="649" r:id="rId38"/>
    <p:sldId id="650" r:id="rId39"/>
    <p:sldId id="687" r:id="rId40"/>
    <p:sldId id="688" r:id="rId41"/>
    <p:sldId id="651" r:id="rId42"/>
    <p:sldId id="652" r:id="rId43"/>
    <p:sldId id="689" r:id="rId44"/>
    <p:sldId id="690" r:id="rId45"/>
    <p:sldId id="653" r:id="rId46"/>
    <p:sldId id="654" r:id="rId47"/>
    <p:sldId id="655" r:id="rId48"/>
    <p:sldId id="656" r:id="rId49"/>
    <p:sldId id="657" r:id="rId50"/>
    <p:sldId id="658" r:id="rId51"/>
    <p:sldId id="659" r:id="rId52"/>
    <p:sldId id="661" r:id="rId53"/>
    <p:sldId id="662" r:id="rId54"/>
    <p:sldId id="691" r:id="rId55"/>
    <p:sldId id="692" r:id="rId56"/>
    <p:sldId id="664" r:id="rId57"/>
    <p:sldId id="693" r:id="rId58"/>
    <p:sldId id="694" r:id="rId59"/>
    <p:sldId id="695" r:id="rId60"/>
    <p:sldId id="696" r:id="rId61"/>
    <p:sldId id="697" r:id="rId62"/>
    <p:sldId id="698" r:id="rId63"/>
    <p:sldId id="699" r:id="rId64"/>
    <p:sldId id="700" r:id="rId65"/>
    <p:sldId id="701" r:id="rId66"/>
    <p:sldId id="702" r:id="rId67"/>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51" autoAdjust="0"/>
  </p:normalViewPr>
  <p:slideViewPr>
    <p:cSldViewPr snapToGrid="0">
      <p:cViewPr varScale="1">
        <p:scale>
          <a:sx n="105" d="100"/>
          <a:sy n="105" d="100"/>
        </p:scale>
        <p:origin x="78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0AEDE55-497F-49C0-9011-4442D8F68023}" type="datetimeFigureOut">
              <a:rPr lang="zh-CN" altLang="en-US" smtClean="0"/>
              <a:t>2022/7/16</a:t>
            </a:fld>
            <a:endParaRPr lang="zh-CN"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AB9F45-B757-4416-B431-2805100E37BA}" type="slidenum">
              <a:rPr lang="zh-CN" altLang="en-US" smtClean="0"/>
              <a:t>‹#›</a:t>
            </a:fld>
            <a:endParaRPr lang="zh-CN" altLang="en-US"/>
          </a:p>
        </p:txBody>
      </p:sp>
    </p:spTree>
    <p:extLst>
      <p:ext uri="{BB962C8B-B14F-4D97-AF65-F5344CB8AC3E}">
        <p14:creationId xmlns:p14="http://schemas.microsoft.com/office/powerpoint/2010/main" val="208587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accent5">
                    <a:lumMod val="50000"/>
                  </a:schemeClr>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0250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5938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68400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669926"/>
            <a:ext cx="12192000" cy="753358"/>
          </a:xfrm>
        </p:spPr>
        <p:txBody>
          <a:bodyPr/>
          <a:lstStyle>
            <a:lvl1pPr>
              <a:defRPr b="1">
                <a:solidFill>
                  <a:schemeClr val="accent5">
                    <a:lumMod val="50000"/>
                  </a:schemeClr>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0" y="1539377"/>
            <a:ext cx="12192000" cy="4527467"/>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a:xfrm>
            <a:off x="9448800" y="6062151"/>
            <a:ext cx="2743200" cy="365125"/>
          </a:xfrm>
        </p:spPr>
        <p:txBody>
          <a:bodyPr/>
          <a:lstStyle/>
          <a:p>
            <a:fld id="{76CAF2DB-9061-4627-A61A-A45C4C16F0DC}" type="slidenum">
              <a:rPr lang="zh-CN" altLang="en-US" smtClean="0"/>
              <a:t>‹#›</a:t>
            </a:fld>
            <a:endParaRPr lang="zh-CN" altLang="en-US"/>
          </a:p>
        </p:txBody>
      </p:sp>
      <p:sp>
        <p:nvSpPr>
          <p:cNvPr id="5" name="Footer Placeholder 4"/>
          <p:cNvSpPr>
            <a:spLocks noGrp="1"/>
          </p:cNvSpPr>
          <p:nvPr>
            <p:ph type="ftr" sz="quarter" idx="11"/>
          </p:nvPr>
        </p:nvSpPr>
        <p:spPr>
          <a:xfrm>
            <a:off x="3982941" y="6078053"/>
            <a:ext cx="4114800" cy="365125"/>
          </a:xfrm>
        </p:spPr>
        <p:txBody>
          <a:bodyPr/>
          <a:lstStyle/>
          <a:p>
            <a:r>
              <a:rPr lang="en-US" altLang="zh-CN" dirty="0"/>
              <a:t>DA 6223 Data Analytics Tools &amp; Techniques</a:t>
            </a:r>
            <a:endParaRPr lang="zh-CN" altLang="en-US" dirty="0"/>
          </a:p>
        </p:txBody>
      </p:sp>
      <p:sp>
        <p:nvSpPr>
          <p:cNvPr id="4" name="Date Placeholder 3"/>
          <p:cNvSpPr>
            <a:spLocks noGrp="1"/>
          </p:cNvSpPr>
          <p:nvPr>
            <p:ph type="dt" sz="half" idx="10"/>
          </p:nvPr>
        </p:nvSpPr>
        <p:spPr>
          <a:xfrm>
            <a:off x="0" y="6066844"/>
            <a:ext cx="2743200" cy="365125"/>
          </a:xfrm>
        </p:spPr>
        <p:txBody>
          <a:bodyPr/>
          <a:lstStyle/>
          <a:p>
            <a:fld id="{2A855D89-7315-4131-8F08-3F2562257FCB}" type="datetimeFigureOut">
              <a:rPr lang="zh-CN" altLang="en-US" smtClean="0"/>
              <a:t>2022/7/16</a:t>
            </a:fld>
            <a:endParaRPr lang="zh-CN" altLang="en-US" dirty="0"/>
          </a:p>
        </p:txBody>
      </p:sp>
    </p:spTree>
    <p:extLst>
      <p:ext uri="{BB962C8B-B14F-4D97-AF65-F5344CB8AC3E}">
        <p14:creationId xmlns:p14="http://schemas.microsoft.com/office/powerpoint/2010/main" val="35647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27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4766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25294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957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7841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9081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5495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5D89-7315-4131-8F08-3F2562257FCB}" type="datetimeFigureOut">
              <a:rPr lang="zh-CN" altLang="en-US" smtClean="0"/>
              <a:t>2022/7/16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2249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solidFill>
                  <a:schemeClr val="accent1">
                    <a:lumMod val="50000"/>
                  </a:schemeClr>
                </a:solidFill>
              </a:rPr>
              <a:t>Predictive Modeling</a:t>
            </a:r>
            <a:br>
              <a:rPr lang="en-US" altLang="zh-CN" sz="5400" dirty="0">
                <a:solidFill>
                  <a:schemeClr val="accent1">
                    <a:lumMod val="50000"/>
                  </a:schemeClr>
                </a:solidFill>
              </a:rPr>
            </a:br>
            <a:endParaRPr lang="zh-CN" altLang="en-US" sz="5400" dirty="0"/>
          </a:p>
        </p:txBody>
      </p:sp>
      <p:sp>
        <p:nvSpPr>
          <p:cNvPr id="3" name="Subtitle 2"/>
          <p:cNvSpPr>
            <a:spLocks noGrp="1"/>
          </p:cNvSpPr>
          <p:nvPr>
            <p:ph type="subTitle" idx="1"/>
          </p:nvPr>
        </p:nvSpPr>
        <p:spPr/>
        <p:txBody>
          <a:bodyPr>
            <a:normAutofit/>
          </a:bodyPr>
          <a:lstStyle/>
          <a:p>
            <a:r>
              <a:rPr lang="en-US" altLang="zh-CN" b="1" dirty="0">
                <a:solidFill>
                  <a:schemeClr val="accent1">
                    <a:lumMod val="50000"/>
                  </a:schemeClr>
                </a:solidFill>
              </a:rPr>
              <a:t> </a:t>
            </a:r>
            <a:r>
              <a:rPr lang="fr-FR" altLang="zh-CN" b="1" dirty="0">
                <a:solidFill>
                  <a:schemeClr val="accent1">
                    <a:lumMod val="50000"/>
                  </a:schemeClr>
                </a:solidFill>
              </a:rPr>
              <a:t>Chapter 13: Nonlinear Classification </a:t>
            </a:r>
            <a:r>
              <a:rPr lang="en-US" altLang="zh-CN" b="1" dirty="0">
                <a:solidFill>
                  <a:schemeClr val="accent1">
                    <a:lumMod val="50000"/>
                  </a:schemeClr>
                </a:solidFill>
              </a:rPr>
              <a:t>Models</a:t>
            </a:r>
          </a:p>
          <a:p>
            <a:r>
              <a:rPr lang="en-US" altLang="zh-CN" b="1" dirty="0">
                <a:solidFill>
                  <a:schemeClr val="accent1">
                    <a:lumMod val="50000"/>
                  </a:schemeClr>
                </a:solidFill>
              </a:rPr>
              <a:t>STA 6543</a:t>
            </a:r>
          </a:p>
          <a:p>
            <a:r>
              <a:rPr lang="en-US" altLang="zh-CN" b="1" dirty="0">
                <a:solidFill>
                  <a:schemeClr val="accent1">
                    <a:lumMod val="50000"/>
                  </a:schemeClr>
                </a:solidFill>
              </a:rPr>
              <a:t>The University of Texas at San Antonio</a:t>
            </a:r>
            <a:endParaRPr lang="zh-CN" altLang="en-US" b="1" dirty="0">
              <a:solidFill>
                <a:schemeClr val="accent1">
                  <a:lumMod val="50000"/>
                </a:schemeClr>
              </a:solidFill>
            </a:endParaRPr>
          </a:p>
          <a:p>
            <a:endParaRPr lang="zh-CN" altLang="en-US" dirty="0"/>
          </a:p>
        </p:txBody>
      </p:sp>
      <p:sp>
        <p:nvSpPr>
          <p:cNvPr id="6" name="Slide Number Placeholder 8">
            <a:extLst>
              <a:ext uri="{FF2B5EF4-FFF2-40B4-BE49-F238E27FC236}">
                <a16:creationId xmlns:a16="http://schemas.microsoft.com/office/drawing/2014/main" id="{73BCAF86-D222-4EBF-DCC5-9D6AABAA0C7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a:t>
            </a:fld>
            <a:endParaRPr lang="en-US" dirty="0"/>
          </a:p>
        </p:txBody>
      </p:sp>
    </p:spTree>
    <p:extLst>
      <p:ext uri="{BB962C8B-B14F-4D97-AF65-F5344CB8AC3E}">
        <p14:creationId xmlns:p14="http://schemas.microsoft.com/office/powerpoint/2010/main" val="349128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Mixture discriminant analysis (MDA)</a:t>
            </a:r>
          </a:p>
        </p:txBody>
      </p:sp>
      <p:sp>
        <p:nvSpPr>
          <p:cNvPr id="9" name="Slide Number Placeholder 8"/>
          <p:cNvSpPr>
            <a:spLocks noGrp="1"/>
          </p:cNvSpPr>
          <p:nvPr>
            <p:ph type="sldNum" sz="quarter" idx="12"/>
          </p:nvPr>
        </p:nvSpPr>
        <p:spPr/>
        <p:txBody>
          <a:bodyPr/>
          <a:lstStyle/>
          <a:p>
            <a:fld id="{E4FFCA10-EE3F-AF4E-9EA4-E5CA2D91A1E4}" type="slidenum">
              <a:rPr lang="en-US" smtClean="0"/>
              <a:t>10</a:t>
            </a:fld>
            <a:endParaRPr lang="en-US" dirty="0"/>
          </a:p>
        </p:txBody>
      </p:sp>
      <p:sp>
        <p:nvSpPr>
          <p:cNvPr id="4" name="Content Placeholder 3"/>
          <p:cNvSpPr>
            <a:spLocks noGrp="1"/>
          </p:cNvSpPr>
          <p:nvPr>
            <p:ph idx="1"/>
          </p:nvPr>
        </p:nvSpPr>
        <p:spPr/>
        <p:txBody>
          <a:bodyPr>
            <a:normAutofit/>
          </a:bodyPr>
          <a:lstStyle/>
          <a:p>
            <a:r>
              <a:rPr lang="en-US" dirty="0"/>
              <a:t>These distributions can have different means but, like LDA, the covariance structures are assumed to be the same.</a:t>
            </a:r>
          </a:p>
          <a:p>
            <a:r>
              <a:rPr lang="en-US" dirty="0"/>
              <a:t>We would specify how many different distributions should be used and the MDA model would determine their optimal locations in the predictor space.</a:t>
            </a:r>
          </a:p>
          <a:p>
            <a:r>
              <a:rPr lang="en-US" dirty="0"/>
              <a:t>The number of distributions per class is the tuning parameter for the model (they need not be equal per class).</a:t>
            </a:r>
          </a:p>
          <a:p>
            <a:r>
              <a:rPr lang="en-US" dirty="0"/>
              <a:t>Also, similar to LDA, using ridge- and lasso-like penalties to MDA would integrate feature selection into the MDA model.</a:t>
            </a:r>
          </a:p>
        </p:txBody>
      </p:sp>
    </p:spTree>
    <p:extLst>
      <p:ext uri="{BB962C8B-B14F-4D97-AF65-F5344CB8AC3E}">
        <p14:creationId xmlns:p14="http://schemas.microsoft.com/office/powerpoint/2010/main" val="364999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stock market data</a:t>
            </a:r>
          </a:p>
        </p:txBody>
      </p:sp>
      <p:sp>
        <p:nvSpPr>
          <p:cNvPr id="9" name="Slide Number Placeholder 8"/>
          <p:cNvSpPr>
            <a:spLocks noGrp="1"/>
          </p:cNvSpPr>
          <p:nvPr>
            <p:ph type="sldNum" sz="quarter" idx="12"/>
          </p:nvPr>
        </p:nvSpPr>
        <p:spPr/>
        <p:txBody>
          <a:bodyPr/>
          <a:lstStyle/>
          <a:p>
            <a:fld id="{E4FFCA10-EE3F-AF4E-9EA4-E5CA2D91A1E4}" type="slidenum">
              <a:rPr lang="en-US" smtClean="0"/>
              <a:t>11</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048685112"/>
              </p:ext>
            </p:extLst>
          </p:nvPr>
        </p:nvGraphicFramePr>
        <p:xfrm>
          <a:off x="181590" y="1527048"/>
          <a:ext cx="8792308" cy="4480560"/>
        </p:xfrm>
        <a:graphic>
          <a:graphicData uri="http://schemas.openxmlformats.org/drawingml/2006/table">
            <a:tbl>
              <a:tblPr firstRow="1" bandRow="1">
                <a:tableStyleId>{5940675A-B579-460E-94D1-54222C63F5DA}</a:tableStyleId>
              </a:tblPr>
              <a:tblGrid>
                <a:gridCol w="8792308">
                  <a:extLst>
                    <a:ext uri="{9D8B030D-6E8A-4147-A177-3AD203B41FA5}">
                      <a16:colId xmlns:a16="http://schemas.microsoft.com/office/drawing/2014/main" val="3112467160"/>
                    </a:ext>
                  </a:extLst>
                </a:gridCol>
              </a:tblGrid>
              <a:tr h="370840">
                <a:tc>
                  <a:txBody>
                    <a:bodyPr/>
                    <a:lstStyle/>
                    <a:p>
                      <a:r>
                        <a:rPr lang="en-US" dirty="0"/>
                        <a:t># required packages</a:t>
                      </a:r>
                    </a:p>
                    <a:p>
                      <a:r>
                        <a:rPr lang="en-US" dirty="0"/>
                        <a:t>library(</a:t>
                      </a:r>
                      <a:r>
                        <a:rPr lang="en-US" dirty="0" err="1"/>
                        <a:t>AppliedPredictiveModeling</a:t>
                      </a:r>
                      <a:r>
                        <a:rPr lang="en-US" dirty="0"/>
                        <a:t>)</a:t>
                      </a:r>
                    </a:p>
                    <a:p>
                      <a:r>
                        <a:rPr lang="en-US" dirty="0"/>
                        <a:t>library(caret)</a:t>
                      </a:r>
                    </a:p>
                    <a:p>
                      <a:r>
                        <a:rPr lang="en-US" dirty="0"/>
                        <a:t>library(ISLR) #the stock market data</a:t>
                      </a:r>
                    </a:p>
                    <a:p>
                      <a:r>
                        <a:rPr lang="en-US" dirty="0"/>
                        <a:t>library(</a:t>
                      </a:r>
                      <a:r>
                        <a:rPr lang="en-US" dirty="0" err="1"/>
                        <a:t>pROC</a:t>
                      </a:r>
                      <a:r>
                        <a:rPr lang="en-US" dirty="0"/>
                        <a:t>) #roc</a:t>
                      </a:r>
                    </a:p>
                    <a:p>
                      <a:r>
                        <a:rPr lang="en-US" dirty="0"/>
                        <a:t>library(MASS) #lda</a:t>
                      </a:r>
                    </a:p>
                    <a:p>
                      <a:r>
                        <a:rPr lang="en-US" dirty="0"/>
                        <a:t>library(</a:t>
                      </a:r>
                      <a:r>
                        <a:rPr lang="en-US" dirty="0" err="1"/>
                        <a:t>klaR</a:t>
                      </a:r>
                      <a:r>
                        <a:rPr lang="en-US" dirty="0"/>
                        <a:t>) #rda</a:t>
                      </a:r>
                    </a:p>
                    <a:p>
                      <a:r>
                        <a:rPr lang="en-US" dirty="0"/>
                        <a:t>library(</a:t>
                      </a:r>
                      <a:r>
                        <a:rPr lang="en-US" dirty="0" err="1"/>
                        <a:t>mda</a:t>
                      </a:r>
                      <a:r>
                        <a:rPr lang="en-US" dirty="0"/>
                        <a:t>)  #mda</a:t>
                      </a:r>
                    </a:p>
                    <a:p>
                      <a:r>
                        <a:rPr lang="en-US" dirty="0"/>
                        <a:t>library(earth) #fda</a:t>
                      </a:r>
                    </a:p>
                    <a:p>
                      <a:r>
                        <a:rPr lang="en-US" dirty="0"/>
                        <a:t>library(e1071)</a:t>
                      </a:r>
                    </a:p>
                    <a:p>
                      <a:r>
                        <a:rPr lang="en-US" dirty="0"/>
                        <a:t>library(</a:t>
                      </a:r>
                      <a:r>
                        <a:rPr lang="en-US" dirty="0" err="1"/>
                        <a:t>kernlab</a:t>
                      </a:r>
                      <a:r>
                        <a:rPr lang="en-US" dirty="0"/>
                        <a:t>) #SVM</a:t>
                      </a:r>
                    </a:p>
                    <a:p>
                      <a:endParaRPr lang="en-US" dirty="0"/>
                    </a:p>
                    <a:p>
                      <a:r>
                        <a:rPr lang="en-US" dirty="0"/>
                        <a:t>###Data splitting </a:t>
                      </a:r>
                    </a:p>
                    <a:p>
                      <a:r>
                        <a:rPr lang="en-US" dirty="0"/>
                        <a:t>train = which(Year&lt;2005)</a:t>
                      </a:r>
                    </a:p>
                    <a:p>
                      <a:r>
                        <a:rPr lang="en-US" dirty="0" err="1"/>
                        <a:t>Smarket.train</a:t>
                      </a:r>
                      <a:r>
                        <a:rPr lang="en-US" dirty="0"/>
                        <a:t>= </a:t>
                      </a:r>
                      <a:r>
                        <a:rPr lang="en-US" dirty="0" err="1"/>
                        <a:t>Smarket</a:t>
                      </a:r>
                      <a:r>
                        <a:rPr lang="en-US" dirty="0"/>
                        <a:t>[train,]; # observations before 2005 are served as test data.</a:t>
                      </a:r>
                    </a:p>
                    <a:p>
                      <a:r>
                        <a:rPr lang="en-US" dirty="0" err="1"/>
                        <a:t>Smarket.test</a:t>
                      </a:r>
                      <a:r>
                        <a:rPr lang="en-US" dirty="0"/>
                        <a:t>= </a:t>
                      </a:r>
                      <a:r>
                        <a:rPr lang="en-US" dirty="0" err="1"/>
                        <a:t>Smarket</a:t>
                      </a:r>
                      <a:r>
                        <a:rPr lang="en-US" dirty="0"/>
                        <a:t>[-train,]; # observations from 2005 are served as test data. </a:t>
                      </a:r>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82748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Train control function </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nvPr>
        </p:nvGraphicFramePr>
        <p:xfrm>
          <a:off x="179832" y="1423284"/>
          <a:ext cx="8229600" cy="22860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112467160"/>
                    </a:ext>
                  </a:extLst>
                </a:gridCol>
              </a:tblGrid>
              <a:tr h="370840">
                <a:tc>
                  <a:txBody>
                    <a:bodyPr/>
                    <a:lstStyle/>
                    <a:p>
                      <a:r>
                        <a:rPr lang="en-US" dirty="0"/>
                        <a:t>### Create a control function that will be used across models. </a:t>
                      </a:r>
                    </a:p>
                    <a:p>
                      <a:r>
                        <a:rPr lang="en-US" dirty="0" err="1"/>
                        <a:t>set.seed</a:t>
                      </a:r>
                      <a:r>
                        <a:rPr lang="en-US" dirty="0"/>
                        <a:t>(100)</a:t>
                      </a:r>
                    </a:p>
                    <a:p>
                      <a:r>
                        <a:rPr lang="en-US" dirty="0"/>
                        <a:t>ctrl &lt;- trainControl(method = "LGOCV",</a:t>
                      </a:r>
                    </a:p>
                    <a:p>
                      <a:r>
                        <a:rPr lang="en-US" dirty="0"/>
                        <a:t>                     </a:t>
                      </a:r>
                      <a:r>
                        <a:rPr lang="en-US" dirty="0" err="1"/>
                        <a:t>summaryFunction</a:t>
                      </a:r>
                      <a:r>
                        <a:rPr lang="en-US" dirty="0"/>
                        <a:t> = </a:t>
                      </a:r>
                      <a:r>
                        <a:rPr lang="en-US" dirty="0" err="1"/>
                        <a:t>twoClassSummary</a:t>
                      </a:r>
                      <a:r>
                        <a:rPr lang="en-US" dirty="0"/>
                        <a:t>,</a:t>
                      </a:r>
                    </a:p>
                    <a:p>
                      <a:r>
                        <a:rPr lang="en-US" dirty="0"/>
                        <a:t>                     </a:t>
                      </a:r>
                      <a:r>
                        <a:rPr lang="en-US" dirty="0" err="1"/>
                        <a:t>classProbs</a:t>
                      </a:r>
                      <a:r>
                        <a:rPr lang="en-US" dirty="0"/>
                        <a:t> = TRUE,</a:t>
                      </a:r>
                    </a:p>
                    <a:p>
                      <a:r>
                        <a:rPr lang="en-US" dirty="0"/>
                        <a:t>                     </a:t>
                      </a:r>
                      <a:r>
                        <a:rPr lang="en-US" dirty="0" err="1"/>
                        <a:t>savePredictions</a:t>
                      </a:r>
                      <a:r>
                        <a:rPr lang="en-US" dirty="0"/>
                        <a:t> = TRUE)</a:t>
                      </a:r>
                    </a:p>
                    <a:p>
                      <a:endParaRPr lang="en-US" dirty="0"/>
                    </a:p>
                    <a:p>
                      <a:r>
                        <a:rPr lang="en-US" dirty="0"/>
                        <a:t># LGOCV: Repeated Train/Test Splits Estimated (25 reps, 75%) </a:t>
                      </a:r>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7286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QDA</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2658647699"/>
              </p:ext>
            </p:extLst>
          </p:nvPr>
        </p:nvGraphicFramePr>
        <p:xfrm>
          <a:off x="179832" y="1423284"/>
          <a:ext cx="8229600" cy="50292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112467160"/>
                    </a:ext>
                  </a:extLst>
                </a:gridCol>
              </a:tblGrid>
              <a:tr h="370840">
                <a:tc>
                  <a:txBody>
                    <a:bodyPr/>
                    <a:lstStyle/>
                    <a:p>
                      <a:r>
                        <a:rPr lang="en-US" dirty="0"/>
                        <a:t> </a:t>
                      </a:r>
                      <a:r>
                        <a:rPr lang="en-US" dirty="0" err="1"/>
                        <a:t>set.seed</a:t>
                      </a:r>
                      <a:r>
                        <a:rPr lang="en-US" dirty="0"/>
                        <a:t>(476)</a:t>
                      </a:r>
                    </a:p>
                    <a:p>
                      <a:r>
                        <a:rPr lang="en-US" dirty="0"/>
                        <a:t> </a:t>
                      </a:r>
                      <a:r>
                        <a:rPr lang="en-US" dirty="0" err="1"/>
                        <a:t>QDATune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qda</a:t>
                      </a:r>
                      <a:r>
                        <a:rPr lang="en-US" dirty="0"/>
                        <a:t>",</a:t>
                      </a:r>
                    </a:p>
                    <a:p>
                      <a:r>
                        <a:rPr lang="en-US" dirty="0"/>
                        <a:t> metric = "ROC",</a:t>
                      </a:r>
                    </a:p>
                    <a:p>
                      <a:r>
                        <a:rPr lang="en-US" dirty="0"/>
                        <a:t> </a:t>
                      </a:r>
                      <a:r>
                        <a:rPr lang="en-US" dirty="0" err="1"/>
                        <a:t>trControl</a:t>
                      </a:r>
                      <a:r>
                        <a:rPr lang="en-US" dirty="0"/>
                        <a:t> = ctrl)</a:t>
                      </a:r>
                    </a:p>
                    <a:p>
                      <a:r>
                        <a:rPr lang="en-US" dirty="0"/>
                        <a:t> </a:t>
                      </a:r>
                      <a:r>
                        <a:rPr lang="en-US" dirty="0" err="1"/>
                        <a:t>QDATune</a:t>
                      </a:r>
                      <a:r>
                        <a:rPr lang="en-US" dirty="0"/>
                        <a:t> </a:t>
                      </a:r>
                    </a:p>
                    <a:p>
                      <a:endParaRPr lang="en-US" dirty="0"/>
                    </a:p>
                    <a:p>
                      <a:r>
                        <a:rPr lang="en-US" dirty="0"/>
                        <a:t>#library(pROC)</a:t>
                      </a:r>
                    </a:p>
                    <a:p>
                      <a:r>
                        <a:rPr lang="en-US" dirty="0"/>
                        <a:t>### Predict the test set based the logistic regression </a:t>
                      </a:r>
                    </a:p>
                    <a:p>
                      <a:r>
                        <a:rPr lang="en-US" dirty="0" err="1"/>
                        <a:t>Smarket.test$QDA</a:t>
                      </a:r>
                      <a:r>
                        <a:rPr lang="en-US" dirty="0"/>
                        <a:t> &lt;- predict(</a:t>
                      </a:r>
                      <a:r>
                        <a:rPr lang="en-US" dirty="0" err="1"/>
                        <a:t>QDATune,Smarket.test</a:t>
                      </a:r>
                      <a:r>
                        <a:rPr lang="en-US" dirty="0"/>
                        <a:t>, type = "prob")[,1]</a:t>
                      </a:r>
                    </a:p>
                    <a:p>
                      <a:r>
                        <a:rPr lang="en-US" dirty="0"/>
                        <a:t>#ROC for QDA model</a:t>
                      </a:r>
                    </a:p>
                    <a:p>
                      <a:r>
                        <a:rPr lang="en-US" dirty="0"/>
                        <a:t>QDAROC &lt;- roc(</a:t>
                      </a:r>
                      <a:r>
                        <a:rPr lang="en-US" dirty="0" err="1"/>
                        <a:t>Smarket.test$Direction</a:t>
                      </a:r>
                      <a:r>
                        <a:rPr lang="en-US" dirty="0"/>
                        <a:t>, </a:t>
                      </a:r>
                      <a:r>
                        <a:rPr lang="en-US" dirty="0" err="1"/>
                        <a:t>Smarket.test$QDA</a:t>
                      </a:r>
                      <a:r>
                        <a:rPr lang="en-US" dirty="0"/>
                        <a:t>)</a:t>
                      </a:r>
                    </a:p>
                    <a:p>
                      <a:r>
                        <a:rPr lang="en-US" dirty="0"/>
                        <a:t>plot(QDAROC, col=1, </a:t>
                      </a:r>
                      <a:r>
                        <a:rPr lang="en-US" dirty="0" err="1"/>
                        <a:t>lty</a:t>
                      </a:r>
                      <a:r>
                        <a:rPr lang="en-US" dirty="0"/>
                        <a:t>=1, </a:t>
                      </a:r>
                      <a:r>
                        <a:rPr lang="en-US" dirty="0" err="1"/>
                        <a:t>lwd</a:t>
                      </a:r>
                      <a:r>
                        <a:rPr lang="en-US" dirty="0"/>
                        <a:t>=2)</a:t>
                      </a:r>
                    </a:p>
                    <a:p>
                      <a:endParaRPr lang="en-US" dirty="0"/>
                    </a:p>
                    <a:p>
                      <a:r>
                        <a:rPr lang="en-US" dirty="0"/>
                        <a:t>#Confusion matrix of QDA model</a:t>
                      </a:r>
                    </a:p>
                    <a:p>
                      <a:r>
                        <a:rPr lang="en-US" dirty="0" err="1"/>
                        <a:t>confusionMatrix</a:t>
                      </a:r>
                      <a:r>
                        <a:rPr lang="en-US" dirty="0"/>
                        <a:t>(data = predict(</a:t>
                      </a:r>
                      <a:r>
                        <a:rPr lang="en-US" dirty="0" err="1"/>
                        <a:t>QDATune</a:t>
                      </a:r>
                      <a:r>
                        <a:rPr lang="en-US" dirty="0"/>
                        <a:t>, </a:t>
                      </a:r>
                      <a:r>
                        <a:rPr lang="en-US" dirty="0" err="1"/>
                        <a:t>Smarket.test</a:t>
                      </a:r>
                      <a:r>
                        <a:rPr lang="en-US" dirty="0"/>
                        <a:t>), reference = </a:t>
                      </a:r>
                      <a:r>
                        <a:rPr lang="en-US" dirty="0" err="1"/>
                        <a:t>Smarket.test$Direction</a:t>
                      </a:r>
                      <a:r>
                        <a:rPr lang="en-US" dirty="0"/>
                        <a:t>)</a:t>
                      </a:r>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365508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DCC4-88B9-A01C-8ED3-097399901484}"/>
              </a:ext>
            </a:extLst>
          </p:cNvPr>
          <p:cNvSpPr>
            <a:spLocks noGrp="1"/>
          </p:cNvSpPr>
          <p:nvPr>
            <p:ph type="title"/>
          </p:nvPr>
        </p:nvSpPr>
        <p:spPr/>
        <p:txBody>
          <a:bodyPr/>
          <a:lstStyle/>
          <a:p>
            <a:r>
              <a:rPr lang="en-US" dirty="0"/>
              <a:t>QDA output</a:t>
            </a:r>
          </a:p>
        </p:txBody>
      </p:sp>
      <p:sp>
        <p:nvSpPr>
          <p:cNvPr id="3" name="Content Placeholder 2">
            <a:extLst>
              <a:ext uri="{FF2B5EF4-FFF2-40B4-BE49-F238E27FC236}">
                <a16:creationId xmlns:a16="http://schemas.microsoft.com/office/drawing/2014/main" id="{54CDE3D6-A164-AB12-2F02-4D5E99A394A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1EDBD7E-B3A8-D696-4CB5-82D1A3A42961}"/>
              </a:ext>
            </a:extLst>
          </p:cNvPr>
          <p:cNvPicPr>
            <a:picLocks noChangeAspect="1"/>
          </p:cNvPicPr>
          <p:nvPr/>
        </p:nvPicPr>
        <p:blipFill>
          <a:blip r:embed="rId2"/>
          <a:stretch>
            <a:fillRect/>
          </a:stretch>
        </p:blipFill>
        <p:spPr>
          <a:xfrm>
            <a:off x="0" y="1539377"/>
            <a:ext cx="6961038" cy="2594877"/>
          </a:xfrm>
          <a:prstGeom prst="rect">
            <a:avLst/>
          </a:prstGeom>
        </p:spPr>
      </p:pic>
    </p:spTree>
    <p:extLst>
      <p:ext uri="{BB962C8B-B14F-4D97-AF65-F5344CB8AC3E}">
        <p14:creationId xmlns:p14="http://schemas.microsoft.com/office/powerpoint/2010/main" val="379483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076D-DF24-94D8-1640-7D8D756D6ADD}"/>
              </a:ext>
            </a:extLst>
          </p:cNvPr>
          <p:cNvSpPr>
            <a:spLocks noGrp="1"/>
          </p:cNvSpPr>
          <p:nvPr>
            <p:ph type="title"/>
          </p:nvPr>
        </p:nvSpPr>
        <p:spPr/>
        <p:txBody>
          <a:bodyPr/>
          <a:lstStyle/>
          <a:p>
            <a:r>
              <a:rPr lang="en-US" dirty="0"/>
              <a:t>ROC from QDA</a:t>
            </a:r>
          </a:p>
        </p:txBody>
      </p:sp>
      <p:sp>
        <p:nvSpPr>
          <p:cNvPr id="3" name="Content Placeholder 2">
            <a:extLst>
              <a:ext uri="{FF2B5EF4-FFF2-40B4-BE49-F238E27FC236}">
                <a16:creationId xmlns:a16="http://schemas.microsoft.com/office/drawing/2014/main" id="{EAA15C76-A6E1-6ADF-397A-7FCF2CBA281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5D551D-EA03-8137-83BF-A6C97894737D}"/>
              </a:ext>
            </a:extLst>
          </p:cNvPr>
          <p:cNvPicPr>
            <a:picLocks noChangeAspect="1"/>
          </p:cNvPicPr>
          <p:nvPr/>
        </p:nvPicPr>
        <p:blipFill>
          <a:blip r:embed="rId2"/>
          <a:stretch>
            <a:fillRect/>
          </a:stretch>
        </p:blipFill>
        <p:spPr>
          <a:xfrm>
            <a:off x="3693470" y="1423284"/>
            <a:ext cx="4525141" cy="4518417"/>
          </a:xfrm>
          <a:prstGeom prst="rect">
            <a:avLst/>
          </a:prstGeom>
        </p:spPr>
      </p:pic>
    </p:spTree>
    <p:extLst>
      <p:ext uri="{BB962C8B-B14F-4D97-AF65-F5344CB8AC3E}">
        <p14:creationId xmlns:p14="http://schemas.microsoft.com/office/powerpoint/2010/main" val="158723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FF12-667B-21DA-3E4A-E15468E9805B}"/>
              </a:ext>
            </a:extLst>
          </p:cNvPr>
          <p:cNvSpPr>
            <a:spLocks noGrp="1"/>
          </p:cNvSpPr>
          <p:nvPr>
            <p:ph type="title"/>
          </p:nvPr>
        </p:nvSpPr>
        <p:spPr/>
        <p:txBody>
          <a:bodyPr/>
          <a:lstStyle/>
          <a:p>
            <a:r>
              <a:rPr lang="en-US" dirty="0"/>
              <a:t>Confusion matrix from QDA</a:t>
            </a:r>
          </a:p>
        </p:txBody>
      </p:sp>
      <p:sp>
        <p:nvSpPr>
          <p:cNvPr id="3" name="Content Placeholder 2">
            <a:extLst>
              <a:ext uri="{FF2B5EF4-FFF2-40B4-BE49-F238E27FC236}">
                <a16:creationId xmlns:a16="http://schemas.microsoft.com/office/drawing/2014/main" id="{B18C1A43-5A67-45F2-4270-A01977DC5C1D}"/>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9531E7E1-CA5A-B7B9-DCD3-8DCFF29ED4F5}"/>
              </a:ext>
            </a:extLst>
          </p:cNvPr>
          <p:cNvPicPr>
            <a:picLocks noChangeAspect="1"/>
          </p:cNvPicPr>
          <p:nvPr/>
        </p:nvPicPr>
        <p:blipFill>
          <a:blip r:embed="rId2"/>
          <a:stretch>
            <a:fillRect/>
          </a:stretch>
        </p:blipFill>
        <p:spPr>
          <a:xfrm>
            <a:off x="0" y="1351379"/>
            <a:ext cx="7640783" cy="5065909"/>
          </a:xfrm>
          <a:prstGeom prst="rect">
            <a:avLst/>
          </a:prstGeom>
        </p:spPr>
      </p:pic>
      <p:pic>
        <p:nvPicPr>
          <p:cNvPr id="5" name="Picture 4">
            <a:extLst>
              <a:ext uri="{FF2B5EF4-FFF2-40B4-BE49-F238E27FC236}">
                <a16:creationId xmlns:a16="http://schemas.microsoft.com/office/drawing/2014/main" id="{B0B2253E-0F81-7B3F-3BD1-31DE45A18802}"/>
              </a:ext>
            </a:extLst>
          </p:cNvPr>
          <p:cNvPicPr>
            <a:picLocks noChangeAspect="1"/>
          </p:cNvPicPr>
          <p:nvPr/>
        </p:nvPicPr>
        <p:blipFill>
          <a:blip r:embed="rId3"/>
          <a:stretch>
            <a:fillRect/>
          </a:stretch>
        </p:blipFill>
        <p:spPr>
          <a:xfrm>
            <a:off x="6196027" y="1351379"/>
            <a:ext cx="5313591" cy="5011446"/>
          </a:xfrm>
          <a:prstGeom prst="rect">
            <a:avLst/>
          </a:prstGeom>
        </p:spPr>
      </p:pic>
    </p:spTree>
    <p:extLst>
      <p:ext uri="{BB962C8B-B14F-4D97-AF65-F5344CB8AC3E}">
        <p14:creationId xmlns:p14="http://schemas.microsoft.com/office/powerpoint/2010/main" val="693556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RDA</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2789117902"/>
              </p:ext>
            </p:extLst>
          </p:nvPr>
        </p:nvGraphicFramePr>
        <p:xfrm>
          <a:off x="179832" y="1423284"/>
          <a:ext cx="10043160" cy="2560320"/>
        </p:xfrm>
        <a:graphic>
          <a:graphicData uri="http://schemas.openxmlformats.org/drawingml/2006/table">
            <a:tbl>
              <a:tblPr firstRow="1" bandRow="1">
                <a:tableStyleId>{5940675A-B579-460E-94D1-54222C63F5DA}</a:tableStyleId>
              </a:tblPr>
              <a:tblGrid>
                <a:gridCol w="10043160">
                  <a:extLst>
                    <a:ext uri="{9D8B030D-6E8A-4147-A177-3AD203B41FA5}">
                      <a16:colId xmlns:a16="http://schemas.microsoft.com/office/drawing/2014/main" val="3112467160"/>
                    </a:ext>
                  </a:extLst>
                </a:gridCol>
              </a:tblGrid>
              <a:tr h="370840">
                <a:tc>
                  <a:txBody>
                    <a:bodyPr/>
                    <a:lstStyle/>
                    <a:p>
                      <a:r>
                        <a:rPr lang="en-US" dirty="0"/>
                        <a:t>######################regularized discriminant analysis#######################</a:t>
                      </a:r>
                    </a:p>
                    <a:p>
                      <a:r>
                        <a:rPr lang="en-US" dirty="0"/>
                        <a:t> </a:t>
                      </a:r>
                      <a:r>
                        <a:rPr lang="en-US" dirty="0" err="1"/>
                        <a:t>set.seed</a:t>
                      </a:r>
                      <a:r>
                        <a:rPr lang="en-US" dirty="0"/>
                        <a:t>(476)</a:t>
                      </a:r>
                    </a:p>
                    <a:p>
                      <a:r>
                        <a:rPr lang="en-US" dirty="0"/>
                        <a:t> </a:t>
                      </a:r>
                      <a:r>
                        <a:rPr lang="en-US" dirty="0" err="1"/>
                        <a:t>RDATune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rda</a:t>
                      </a:r>
                      <a:r>
                        <a:rPr lang="en-US" dirty="0"/>
                        <a:t>",</a:t>
                      </a:r>
                    </a:p>
                    <a:p>
                      <a:r>
                        <a:rPr lang="en-US" dirty="0"/>
                        <a:t> preProc = c('center', 'scale'),</a:t>
                      </a:r>
                    </a:p>
                    <a:p>
                      <a:r>
                        <a:rPr lang="en-US" dirty="0"/>
                        <a:t> metric = "ROC",</a:t>
                      </a:r>
                    </a:p>
                    <a:p>
                      <a:r>
                        <a:rPr lang="en-US" dirty="0"/>
                        <a:t> </a:t>
                      </a:r>
                      <a:r>
                        <a:rPr lang="en-US" dirty="0" err="1"/>
                        <a:t>trControl</a:t>
                      </a:r>
                      <a:r>
                        <a:rPr lang="en-US" dirty="0"/>
                        <a:t> = ctrl)</a:t>
                      </a:r>
                    </a:p>
                    <a:p>
                      <a:r>
                        <a:rPr lang="en-US" dirty="0"/>
                        <a:t> </a:t>
                      </a:r>
                      <a:r>
                        <a:rPr lang="en-US" dirty="0" err="1"/>
                        <a:t>RDATune</a:t>
                      </a:r>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204931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D993-3147-9237-C7EC-22EE16637095}"/>
              </a:ext>
            </a:extLst>
          </p:cNvPr>
          <p:cNvSpPr>
            <a:spLocks noGrp="1"/>
          </p:cNvSpPr>
          <p:nvPr>
            <p:ph type="title"/>
          </p:nvPr>
        </p:nvSpPr>
        <p:spPr/>
        <p:txBody>
          <a:bodyPr/>
          <a:lstStyle/>
          <a:p>
            <a:r>
              <a:rPr lang="en-US" dirty="0"/>
              <a:t>RDA output</a:t>
            </a:r>
          </a:p>
        </p:txBody>
      </p:sp>
      <p:pic>
        <p:nvPicPr>
          <p:cNvPr id="5" name="Picture 4">
            <a:extLst>
              <a:ext uri="{FF2B5EF4-FFF2-40B4-BE49-F238E27FC236}">
                <a16:creationId xmlns:a16="http://schemas.microsoft.com/office/drawing/2014/main" id="{17176FBF-0DA8-62ED-8C6D-100C7C3DDD78}"/>
              </a:ext>
            </a:extLst>
          </p:cNvPr>
          <p:cNvPicPr>
            <a:picLocks noChangeAspect="1"/>
          </p:cNvPicPr>
          <p:nvPr/>
        </p:nvPicPr>
        <p:blipFill>
          <a:blip r:embed="rId2"/>
          <a:stretch>
            <a:fillRect/>
          </a:stretch>
        </p:blipFill>
        <p:spPr>
          <a:xfrm>
            <a:off x="107900" y="1423284"/>
            <a:ext cx="7220945" cy="4881762"/>
          </a:xfrm>
          <a:prstGeom prst="rect">
            <a:avLst/>
          </a:prstGeom>
        </p:spPr>
      </p:pic>
    </p:spTree>
    <p:extLst>
      <p:ext uri="{BB962C8B-B14F-4D97-AF65-F5344CB8AC3E}">
        <p14:creationId xmlns:p14="http://schemas.microsoft.com/office/powerpoint/2010/main" val="176886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MDA</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2599885568"/>
              </p:ext>
            </p:extLst>
          </p:nvPr>
        </p:nvGraphicFramePr>
        <p:xfrm>
          <a:off x="179832" y="1423284"/>
          <a:ext cx="10043160" cy="2560320"/>
        </p:xfrm>
        <a:graphic>
          <a:graphicData uri="http://schemas.openxmlformats.org/drawingml/2006/table">
            <a:tbl>
              <a:tblPr firstRow="1" bandRow="1">
                <a:tableStyleId>{5940675A-B579-460E-94D1-54222C63F5DA}</a:tableStyleId>
              </a:tblPr>
              <a:tblGrid>
                <a:gridCol w="10043160">
                  <a:extLst>
                    <a:ext uri="{9D8B030D-6E8A-4147-A177-3AD203B41FA5}">
                      <a16:colId xmlns:a16="http://schemas.microsoft.com/office/drawing/2014/main" val="3112467160"/>
                    </a:ext>
                  </a:extLst>
                </a:gridCol>
              </a:tblGrid>
              <a:tr h="370840">
                <a:tc>
                  <a:txBody>
                    <a:bodyPr/>
                    <a:lstStyle/>
                    <a:p>
                      <a:r>
                        <a:rPr lang="en-US" dirty="0"/>
                        <a:t>###################################mixture discriminant analysis####################### </a:t>
                      </a:r>
                    </a:p>
                    <a:p>
                      <a:r>
                        <a:rPr lang="en-US" dirty="0"/>
                        <a:t> </a:t>
                      </a:r>
                      <a:r>
                        <a:rPr lang="en-US" dirty="0" err="1"/>
                        <a:t>set.seed</a:t>
                      </a:r>
                      <a:r>
                        <a:rPr lang="en-US" dirty="0"/>
                        <a:t>(476)</a:t>
                      </a:r>
                    </a:p>
                    <a:p>
                      <a:r>
                        <a:rPr lang="en-US" dirty="0"/>
                        <a:t> </a:t>
                      </a:r>
                      <a:r>
                        <a:rPr lang="en-US" dirty="0" err="1"/>
                        <a:t>MDATune</a:t>
                      </a:r>
                      <a:r>
                        <a:rPr lang="en-US" dirty="0"/>
                        <a:t> &lt;- train(</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mda</a:t>
                      </a:r>
                      <a:r>
                        <a:rPr lang="en-US" dirty="0"/>
                        <a:t>",</a:t>
                      </a:r>
                    </a:p>
                    <a:p>
                      <a:r>
                        <a:rPr lang="en-US" dirty="0"/>
                        <a:t> </a:t>
                      </a:r>
                      <a:r>
                        <a:rPr lang="en-US" dirty="0" err="1"/>
                        <a:t>tuneGrid</a:t>
                      </a:r>
                      <a:r>
                        <a:rPr lang="en-US" dirty="0"/>
                        <a:t> = </a:t>
                      </a:r>
                      <a:r>
                        <a:rPr lang="en-US" dirty="0" err="1"/>
                        <a:t>expand.grid</a:t>
                      </a:r>
                      <a:r>
                        <a:rPr lang="en-US" dirty="0"/>
                        <a:t>(.subclasses = 3:10),</a:t>
                      </a:r>
                    </a:p>
                    <a:p>
                      <a:r>
                        <a:rPr lang="en-US" dirty="0"/>
                        <a:t> metric = "ROC",</a:t>
                      </a:r>
                    </a:p>
                    <a:p>
                      <a:r>
                        <a:rPr lang="en-US" dirty="0"/>
                        <a:t> </a:t>
                      </a:r>
                      <a:r>
                        <a:rPr lang="en-US" dirty="0" err="1"/>
                        <a:t>trControl</a:t>
                      </a:r>
                      <a:r>
                        <a:rPr lang="en-US" dirty="0"/>
                        <a:t> = ctrl)</a:t>
                      </a:r>
                    </a:p>
                    <a:p>
                      <a:r>
                        <a:rPr lang="en-US" dirty="0"/>
                        <a:t> </a:t>
                      </a:r>
                      <a:r>
                        <a:rPr lang="en-US" dirty="0" err="1"/>
                        <a:t>MDATune</a:t>
                      </a:r>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6093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normAutofit lnSpcReduction="10000"/>
          </a:bodyPr>
          <a:lstStyle/>
          <a:p>
            <a:r>
              <a:rPr lang="en-US" dirty="0"/>
              <a:t>Part I: General Strategies </a:t>
            </a:r>
          </a:p>
          <a:p>
            <a:r>
              <a:rPr lang="en-US" dirty="0"/>
              <a:t>Part II: Regression Models</a:t>
            </a:r>
          </a:p>
          <a:p>
            <a:pPr lvl="1"/>
            <a:r>
              <a:rPr lang="en-US" dirty="0"/>
              <a:t>Chapter 6: Linear Regression and Its Cousins</a:t>
            </a:r>
          </a:p>
          <a:p>
            <a:pPr lvl="1"/>
            <a:r>
              <a:rPr lang="en-US" dirty="0"/>
              <a:t>Chapter 7: Nonlinear Regression Models</a:t>
            </a:r>
          </a:p>
          <a:p>
            <a:pPr lvl="1"/>
            <a:r>
              <a:rPr lang="en-US" dirty="0"/>
              <a:t>Chapter 8: Regression Trees and Rule-Based Models</a:t>
            </a:r>
          </a:p>
          <a:p>
            <a:r>
              <a:rPr lang="en-US" dirty="0"/>
              <a:t>Part III: Classification Models</a:t>
            </a:r>
          </a:p>
          <a:p>
            <a:pPr lvl="1"/>
            <a:r>
              <a:rPr lang="en-US" dirty="0"/>
              <a:t>Chapter 11: Measuring Performance in Classification Models </a:t>
            </a:r>
          </a:p>
          <a:p>
            <a:pPr lvl="1"/>
            <a:r>
              <a:rPr lang="en-US" dirty="0"/>
              <a:t>Chapter 12: Discriminant Analysis and Other Linear Classification Models</a:t>
            </a:r>
          </a:p>
          <a:p>
            <a:pPr lvl="1"/>
            <a:r>
              <a:rPr lang="en-US" dirty="0">
                <a:solidFill>
                  <a:srgbClr val="FF0000"/>
                </a:solidFill>
              </a:rPr>
              <a:t>Chapter 13: Nonlinear Classification Models</a:t>
            </a:r>
          </a:p>
          <a:p>
            <a:pPr lvl="1"/>
            <a:r>
              <a:rPr lang="en-US" dirty="0"/>
              <a:t>Chapter 14: Classification Trees and Rule-Based Models</a:t>
            </a:r>
          </a:p>
        </p:txBody>
      </p:sp>
      <p:sp>
        <p:nvSpPr>
          <p:cNvPr id="4" name="Slide Number Placeholder 8">
            <a:extLst>
              <a:ext uri="{FF2B5EF4-FFF2-40B4-BE49-F238E27FC236}">
                <a16:creationId xmlns:a16="http://schemas.microsoft.com/office/drawing/2014/main" id="{85770E00-4604-A706-2202-7441C9066259}"/>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a:t>
            </a:fld>
            <a:endParaRPr lang="en-US" dirty="0"/>
          </a:p>
        </p:txBody>
      </p:sp>
    </p:spTree>
    <p:extLst>
      <p:ext uri="{BB962C8B-B14F-4D97-AF65-F5344CB8AC3E}">
        <p14:creationId xmlns:p14="http://schemas.microsoft.com/office/powerpoint/2010/main" val="215662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D993-3147-9237-C7EC-22EE16637095}"/>
              </a:ext>
            </a:extLst>
          </p:cNvPr>
          <p:cNvSpPr>
            <a:spLocks noGrp="1"/>
          </p:cNvSpPr>
          <p:nvPr>
            <p:ph type="title"/>
          </p:nvPr>
        </p:nvSpPr>
        <p:spPr/>
        <p:txBody>
          <a:bodyPr/>
          <a:lstStyle/>
          <a:p>
            <a:r>
              <a:rPr lang="en-US" dirty="0"/>
              <a:t>MDA output</a:t>
            </a:r>
          </a:p>
        </p:txBody>
      </p:sp>
      <p:pic>
        <p:nvPicPr>
          <p:cNvPr id="7" name="Picture 6">
            <a:extLst>
              <a:ext uri="{FF2B5EF4-FFF2-40B4-BE49-F238E27FC236}">
                <a16:creationId xmlns:a16="http://schemas.microsoft.com/office/drawing/2014/main" id="{3AF625C3-6812-073C-58BF-83CF3FF53B57}"/>
              </a:ext>
            </a:extLst>
          </p:cNvPr>
          <p:cNvPicPr>
            <a:picLocks noChangeAspect="1"/>
          </p:cNvPicPr>
          <p:nvPr/>
        </p:nvPicPr>
        <p:blipFill>
          <a:blip r:embed="rId2"/>
          <a:stretch>
            <a:fillRect/>
          </a:stretch>
        </p:blipFill>
        <p:spPr>
          <a:xfrm>
            <a:off x="0" y="1560782"/>
            <a:ext cx="7834532" cy="4277608"/>
          </a:xfrm>
          <a:prstGeom prst="rect">
            <a:avLst/>
          </a:prstGeom>
        </p:spPr>
      </p:pic>
    </p:spTree>
    <p:extLst>
      <p:ext uri="{BB962C8B-B14F-4D97-AF65-F5344CB8AC3E}">
        <p14:creationId xmlns:p14="http://schemas.microsoft.com/office/powerpoint/2010/main" val="400595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Naïve Bayes and KNN</a:t>
            </a:r>
          </a:p>
        </p:txBody>
      </p:sp>
      <p:sp>
        <p:nvSpPr>
          <p:cNvPr id="3" name="Subtitle 2"/>
          <p:cNvSpPr>
            <a:spLocks noGrp="1"/>
          </p:cNvSpPr>
          <p:nvPr>
            <p:ph type="subTitle" idx="1"/>
          </p:nvPr>
        </p:nvSpPr>
        <p:spPr/>
        <p:txBody>
          <a:bodyPr/>
          <a:lstStyle/>
          <a:p>
            <a:r>
              <a:rPr lang="fr-FR" dirty="0"/>
              <a:t>Chapter 13: Nonlinear Classification Models</a:t>
            </a:r>
            <a:endParaRPr lang="en-US" dirty="0"/>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21</a:t>
            </a:fld>
            <a:endParaRPr lang="en-US" dirty="0"/>
          </a:p>
        </p:txBody>
      </p:sp>
    </p:spTree>
    <p:extLst>
      <p:ext uri="{BB962C8B-B14F-4D97-AF65-F5344CB8AC3E}">
        <p14:creationId xmlns:p14="http://schemas.microsoft.com/office/powerpoint/2010/main" val="217179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Naïve Bayes</a:t>
            </a:r>
          </a:p>
        </p:txBody>
      </p:sp>
      <p:sp>
        <p:nvSpPr>
          <p:cNvPr id="9" name="Slide Number Placeholder 8"/>
          <p:cNvSpPr>
            <a:spLocks noGrp="1"/>
          </p:cNvSpPr>
          <p:nvPr>
            <p:ph type="sldNum" sz="quarter" idx="12"/>
          </p:nvPr>
        </p:nvSpPr>
        <p:spPr/>
        <p:txBody>
          <a:bodyPr/>
          <a:lstStyle/>
          <a:p>
            <a:fld id="{E4FFCA10-EE3F-AF4E-9EA4-E5CA2D91A1E4}" type="slidenum">
              <a:rPr lang="en-US" smtClean="0"/>
              <a:t>22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Naïve Bayes (NB) assumes that features are independent in each class. It is useful when the number of features p is large, and so multivariate methods like QDA and even LDA break down. </a:t>
                </a:r>
              </a:p>
              <a:p>
                <a:r>
                  <a:rPr lang="en-US" dirty="0"/>
                  <a:t>NB can be easily used for qualitative predictors, for which, replace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oMath>
                </a14:m>
                <a:r>
                  <a:rPr lang="en-US" dirty="0"/>
                  <a:t> with probability mass function over discreate categories. </a:t>
                </a:r>
              </a:p>
              <a:p>
                <a:r>
                  <a:rPr lang="en-US" dirty="0"/>
                  <a:t>Despite strong assumption of independence, NB often produces good classification results.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150" t="-2830" r="-550"/>
                </a:stretch>
              </a:blipFill>
            </p:spPr>
            <p:txBody>
              <a:bodyPr/>
              <a:lstStyle/>
              <a:p>
                <a:r>
                  <a:rPr lang="en-US">
                    <a:noFill/>
                  </a:rPr>
                  <a:t> </a:t>
                </a:r>
              </a:p>
            </p:txBody>
          </p:sp>
        </mc:Fallback>
      </mc:AlternateContent>
    </p:spTree>
    <p:extLst>
      <p:ext uri="{BB962C8B-B14F-4D97-AF65-F5344CB8AC3E}">
        <p14:creationId xmlns:p14="http://schemas.microsoft.com/office/powerpoint/2010/main" val="1900104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 vs. LDA</a:t>
            </a:r>
          </a:p>
        </p:txBody>
      </p:sp>
      <p:sp>
        <p:nvSpPr>
          <p:cNvPr id="9" name="Slide Number Placeholder 8"/>
          <p:cNvSpPr>
            <a:spLocks noGrp="1"/>
          </p:cNvSpPr>
          <p:nvPr>
            <p:ph type="sldNum" sz="quarter" idx="12"/>
          </p:nvPr>
        </p:nvSpPr>
        <p:spPr/>
        <p:txBody>
          <a:bodyPr/>
          <a:lstStyle/>
          <a:p>
            <a:fld id="{E4FFCA10-EE3F-AF4E-9EA4-E5CA2D91A1E4}" type="slidenum">
              <a:rPr lang="en-US" smtClean="0"/>
              <a:t>23</a:t>
            </a:fld>
            <a:endParaRPr lang="en-US" dirty="0"/>
          </a:p>
        </p:txBody>
      </p:sp>
      <p:sp>
        <p:nvSpPr>
          <p:cNvPr id="4" name="Content Placeholder 3"/>
          <p:cNvSpPr>
            <a:spLocks noGrp="1"/>
          </p:cNvSpPr>
          <p:nvPr>
            <p:ph idx="1"/>
          </p:nvPr>
        </p:nvSpPr>
        <p:spPr/>
        <p:txBody>
          <a:bodyPr>
            <a:normAutofit/>
          </a:bodyPr>
          <a:lstStyle/>
          <a:p>
            <a:r>
              <a:rPr lang="en-US" dirty="0"/>
              <a:t>Similarity: Both logistic regression and LDA produce </a:t>
            </a:r>
            <a:r>
              <a:rPr lang="en-US" i="1" dirty="0"/>
              <a:t>linear</a:t>
            </a:r>
            <a:r>
              <a:rPr lang="en-US" dirty="0"/>
              <a:t> boundaries. </a:t>
            </a:r>
          </a:p>
          <a:p>
            <a:r>
              <a:rPr lang="en-US" dirty="0"/>
              <a:t>Difference lies in fitting procedures</a:t>
            </a:r>
          </a:p>
          <a:p>
            <a:pPr lvl="1"/>
            <a:r>
              <a:rPr lang="en-US" dirty="0"/>
              <a:t>LDA assumes that the observations are drawn from the Gaussian distribution with a same variance in each class, while logistic regression does not have this assumption. </a:t>
            </a:r>
          </a:p>
          <a:p>
            <a:pPr lvl="1"/>
            <a:r>
              <a:rPr lang="en-US" dirty="0"/>
              <a:t>LDA would do better than logistic regression if the assumption of normality hold, otherwise, logistic regression could outperform LDA. </a:t>
            </a:r>
          </a:p>
          <a:p>
            <a:endParaRPr lang="en-US" dirty="0"/>
          </a:p>
        </p:txBody>
      </p:sp>
    </p:spTree>
    <p:extLst>
      <p:ext uri="{BB962C8B-B14F-4D97-AF65-F5344CB8AC3E}">
        <p14:creationId xmlns:p14="http://schemas.microsoft.com/office/powerpoint/2010/main" val="2091479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 vs. LDA</a:t>
            </a:r>
          </a:p>
        </p:txBody>
      </p:sp>
      <p:sp>
        <p:nvSpPr>
          <p:cNvPr id="9" name="Slide Number Placeholder 8"/>
          <p:cNvSpPr>
            <a:spLocks noGrp="1"/>
          </p:cNvSpPr>
          <p:nvPr>
            <p:ph type="sldNum" sz="quarter" idx="12"/>
          </p:nvPr>
        </p:nvSpPr>
        <p:spPr/>
        <p:txBody>
          <a:bodyPr/>
          <a:lstStyle/>
          <a:p>
            <a:fld id="{E4FFCA10-EE3F-AF4E-9EA4-E5CA2D91A1E4}" type="slidenum">
              <a:rPr lang="en-US" smtClean="0"/>
              <a:t>24</a:t>
            </a:fld>
            <a:endParaRPr lang="en-US" dirty="0"/>
          </a:p>
        </p:txBody>
      </p:sp>
      <p:sp>
        <p:nvSpPr>
          <p:cNvPr id="4" name="Content Placeholder 3"/>
          <p:cNvSpPr>
            <a:spLocks noGrp="1"/>
          </p:cNvSpPr>
          <p:nvPr>
            <p:ph idx="1"/>
          </p:nvPr>
        </p:nvSpPr>
        <p:spPr/>
        <p:txBody>
          <a:bodyPr>
            <a:normAutofit/>
          </a:bodyPr>
          <a:lstStyle/>
          <a:p>
            <a:r>
              <a:rPr lang="en-US" dirty="0"/>
              <a:t>Similarity: Both logistic regression and LDA produce </a:t>
            </a:r>
            <a:r>
              <a:rPr lang="en-US" i="1" dirty="0"/>
              <a:t>linear</a:t>
            </a:r>
            <a:r>
              <a:rPr lang="en-US" dirty="0"/>
              <a:t> boundaries. </a:t>
            </a:r>
          </a:p>
          <a:p>
            <a:r>
              <a:rPr lang="en-US" dirty="0"/>
              <a:t>Difference lies in fitting procedures</a:t>
            </a:r>
          </a:p>
          <a:p>
            <a:pPr lvl="1"/>
            <a:r>
              <a:rPr lang="en-US" dirty="0"/>
              <a:t>LDA assumes that the observations are drawn from the Gaussian distribution with a same variance in each class, while logistic regression does not have this assumption. </a:t>
            </a:r>
          </a:p>
          <a:p>
            <a:pPr lvl="1"/>
            <a:r>
              <a:rPr lang="en-US" dirty="0"/>
              <a:t>LDA would do better than logistic regression if the assumption of normality hold, otherwise, logistic regression could outperform LDA. </a:t>
            </a:r>
          </a:p>
          <a:p>
            <a:endParaRPr lang="en-US" dirty="0"/>
          </a:p>
        </p:txBody>
      </p:sp>
    </p:spTree>
    <p:extLst>
      <p:ext uri="{BB962C8B-B14F-4D97-AF65-F5344CB8AC3E}">
        <p14:creationId xmlns:p14="http://schemas.microsoft.com/office/powerpoint/2010/main" val="1770632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KNN vs. LDA</a:t>
            </a:r>
          </a:p>
        </p:txBody>
      </p:sp>
      <p:sp>
        <p:nvSpPr>
          <p:cNvPr id="9" name="Slide Number Placeholder 8"/>
          <p:cNvSpPr>
            <a:spLocks noGrp="1"/>
          </p:cNvSpPr>
          <p:nvPr>
            <p:ph type="sldNum" sz="quarter" idx="12"/>
          </p:nvPr>
        </p:nvSpPr>
        <p:spPr/>
        <p:txBody>
          <a:bodyPr/>
          <a:lstStyle/>
          <a:p>
            <a:fld id="{E4FFCA10-EE3F-AF4E-9EA4-E5CA2D91A1E4}" type="slidenum">
              <a:rPr lang="en-US" smtClean="0"/>
              <a:t>25</a:t>
            </a:fld>
            <a:endParaRPr lang="en-US" dirty="0"/>
          </a:p>
        </p:txBody>
      </p:sp>
      <p:sp>
        <p:nvSpPr>
          <p:cNvPr id="4" name="Content Placeholder 3"/>
          <p:cNvSpPr>
            <a:spLocks noGrp="1"/>
          </p:cNvSpPr>
          <p:nvPr>
            <p:ph idx="1"/>
          </p:nvPr>
        </p:nvSpPr>
        <p:spPr/>
        <p:txBody>
          <a:bodyPr>
            <a:normAutofit/>
          </a:bodyPr>
          <a:lstStyle/>
          <a:p>
            <a:r>
              <a:rPr lang="en-US" dirty="0"/>
              <a:t>KNN is completely non-parametric: No assumptions are made about the shape of the decision boundary. </a:t>
            </a:r>
          </a:p>
          <a:p>
            <a:r>
              <a:rPr lang="en-US" dirty="0"/>
              <a:t>Advantage of KNN: We can expect KNN to dominate LDA and logistic regression when the decision boundary is</a:t>
            </a:r>
            <a:r>
              <a:rPr lang="en-US" dirty="0">
                <a:solidFill>
                  <a:srgbClr val="FF0000"/>
                </a:solidFill>
              </a:rPr>
              <a:t> highly</a:t>
            </a:r>
            <a:r>
              <a:rPr lang="en-US" dirty="0"/>
              <a:t> non-linear. </a:t>
            </a:r>
          </a:p>
          <a:p>
            <a:r>
              <a:rPr lang="en-US" dirty="0"/>
              <a:t>Disadvantage of KNN: KNN does not tell us which predictors are important (no table of regression coefficients)</a:t>
            </a:r>
          </a:p>
        </p:txBody>
      </p:sp>
    </p:spTree>
    <p:extLst>
      <p:ext uri="{BB962C8B-B14F-4D97-AF65-F5344CB8AC3E}">
        <p14:creationId xmlns:p14="http://schemas.microsoft.com/office/powerpoint/2010/main" val="1502511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QDA vs. LDA, logistic regression, KNN</a:t>
            </a:r>
          </a:p>
        </p:txBody>
      </p:sp>
      <p:sp>
        <p:nvSpPr>
          <p:cNvPr id="9" name="Slide Number Placeholder 8"/>
          <p:cNvSpPr>
            <a:spLocks noGrp="1"/>
          </p:cNvSpPr>
          <p:nvPr>
            <p:ph type="sldNum" sz="quarter" idx="12"/>
          </p:nvPr>
        </p:nvSpPr>
        <p:spPr/>
        <p:txBody>
          <a:bodyPr/>
          <a:lstStyle/>
          <a:p>
            <a:fld id="{E4FFCA10-EE3F-AF4E-9EA4-E5CA2D91A1E4}" type="slidenum">
              <a:rPr lang="en-US" smtClean="0"/>
              <a:t>26</a:t>
            </a:fld>
            <a:endParaRPr lang="en-US" dirty="0"/>
          </a:p>
        </p:txBody>
      </p:sp>
      <p:sp>
        <p:nvSpPr>
          <p:cNvPr id="4" name="Content Placeholder 3"/>
          <p:cNvSpPr>
            <a:spLocks noGrp="1"/>
          </p:cNvSpPr>
          <p:nvPr>
            <p:ph idx="1"/>
          </p:nvPr>
        </p:nvSpPr>
        <p:spPr/>
        <p:txBody>
          <a:bodyPr>
            <a:normAutofit/>
          </a:bodyPr>
          <a:lstStyle/>
          <a:p>
            <a:r>
              <a:rPr lang="en-US" dirty="0"/>
              <a:t>QDA is compromise between non-parametric KNN method and the linear LDA and logistic regression.</a:t>
            </a:r>
          </a:p>
          <a:p>
            <a:r>
              <a:rPr lang="en-US" dirty="0"/>
              <a:t>If the true decision boundary is </a:t>
            </a:r>
          </a:p>
          <a:p>
            <a:pPr lvl="1"/>
            <a:r>
              <a:rPr lang="en-US" dirty="0"/>
              <a:t>Linear: LDA and logistic regression outperform;</a:t>
            </a:r>
          </a:p>
          <a:p>
            <a:pPr lvl="1"/>
            <a:r>
              <a:rPr lang="en-US" dirty="0"/>
              <a:t>Moderately  non-linear: QDA outperforms;</a:t>
            </a:r>
          </a:p>
          <a:p>
            <a:pPr lvl="1"/>
            <a:r>
              <a:rPr lang="en-US" dirty="0"/>
              <a:t>More complicated (highly nonlinear): KNN is superior. </a:t>
            </a:r>
          </a:p>
          <a:p>
            <a:r>
              <a:rPr lang="en-US" dirty="0"/>
              <a:t>Note that logistic regression could also fit quadratic boundaries, like QDA, by explicitly including quadratic terms in the model. </a:t>
            </a:r>
          </a:p>
        </p:txBody>
      </p:sp>
    </p:spTree>
    <p:extLst>
      <p:ext uri="{BB962C8B-B14F-4D97-AF65-F5344CB8AC3E}">
        <p14:creationId xmlns:p14="http://schemas.microsoft.com/office/powerpoint/2010/main" val="3962661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9" name="Slide Number Placeholder 8"/>
          <p:cNvSpPr>
            <a:spLocks noGrp="1"/>
          </p:cNvSpPr>
          <p:nvPr>
            <p:ph type="sldNum" sz="quarter" idx="12"/>
          </p:nvPr>
        </p:nvSpPr>
        <p:spPr/>
        <p:txBody>
          <a:bodyPr/>
          <a:lstStyle/>
          <a:p>
            <a:fld id="{E4FFCA10-EE3F-AF4E-9EA4-E5CA2D91A1E4}" type="slidenum">
              <a:rPr lang="en-US" smtClean="0"/>
              <a:t>27</a:t>
            </a:fld>
            <a:endParaRPr lang="en-US" dirty="0"/>
          </a:p>
        </p:txBody>
      </p:sp>
      <p:sp>
        <p:nvSpPr>
          <p:cNvPr id="4" name="Content Placeholder 3"/>
          <p:cNvSpPr>
            <a:spLocks noGrp="1"/>
          </p:cNvSpPr>
          <p:nvPr>
            <p:ph idx="1"/>
          </p:nvPr>
        </p:nvSpPr>
        <p:spPr/>
        <p:txBody>
          <a:bodyPr>
            <a:normAutofit/>
          </a:bodyPr>
          <a:lstStyle/>
          <a:p>
            <a:r>
              <a:rPr lang="en-US" dirty="0"/>
              <a:t>Logistic regression is very popular for classification, especially when K =2 (binary classification)</a:t>
            </a:r>
          </a:p>
          <a:p>
            <a:r>
              <a:rPr lang="en-US" dirty="0"/>
              <a:t>LDA is useful when the sample size </a:t>
            </a:r>
            <a:r>
              <a:rPr lang="en-US" i="1" dirty="0"/>
              <a:t>n</a:t>
            </a:r>
            <a:r>
              <a:rPr lang="en-US" dirty="0"/>
              <a:t> is small, or the classes are well separately, and Gaussian (normal) assumptions are reasonable. Also, when K &gt;2, QDA requires large </a:t>
            </a:r>
            <a:r>
              <a:rPr lang="en-US" i="1" dirty="0"/>
              <a:t>n</a:t>
            </a:r>
            <a:r>
              <a:rPr lang="en-US" dirty="0"/>
              <a:t>.</a:t>
            </a:r>
          </a:p>
          <a:p>
            <a:r>
              <a:rPr lang="en-US" dirty="0"/>
              <a:t>KNN is useful when the parametric methods do not work well. </a:t>
            </a:r>
          </a:p>
          <a:p>
            <a:r>
              <a:rPr lang="en-US" dirty="0"/>
              <a:t>Naïve Bayes is useful when the number of predictors </a:t>
            </a:r>
            <a:r>
              <a:rPr lang="en-US" i="1" dirty="0"/>
              <a:t>p</a:t>
            </a:r>
            <a:r>
              <a:rPr lang="en-US" dirty="0"/>
              <a:t> is very large. </a:t>
            </a:r>
          </a:p>
        </p:txBody>
      </p:sp>
    </p:spTree>
    <p:extLst>
      <p:ext uri="{BB962C8B-B14F-4D97-AF65-F5344CB8AC3E}">
        <p14:creationId xmlns:p14="http://schemas.microsoft.com/office/powerpoint/2010/main" val="425401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Naïve Bayes</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769127121"/>
              </p:ext>
            </p:extLst>
          </p:nvPr>
        </p:nvGraphicFramePr>
        <p:xfrm>
          <a:off x="179832" y="1423284"/>
          <a:ext cx="10043160" cy="2560320"/>
        </p:xfrm>
        <a:graphic>
          <a:graphicData uri="http://schemas.openxmlformats.org/drawingml/2006/table">
            <a:tbl>
              <a:tblPr firstRow="1" bandRow="1">
                <a:tableStyleId>{5940675A-B579-460E-94D1-54222C63F5DA}</a:tableStyleId>
              </a:tblPr>
              <a:tblGrid>
                <a:gridCol w="10043160">
                  <a:extLst>
                    <a:ext uri="{9D8B030D-6E8A-4147-A177-3AD203B41FA5}">
                      <a16:colId xmlns:a16="http://schemas.microsoft.com/office/drawing/2014/main" val="3112467160"/>
                    </a:ext>
                  </a:extLst>
                </a:gridCol>
              </a:tblGrid>
              <a:tr h="370840">
                <a:tc>
                  <a:txBody>
                    <a:bodyPr/>
                    <a:lstStyle/>
                    <a:p>
                      <a:r>
                        <a:rPr lang="en-US" dirty="0"/>
                        <a:t>###############################Naïve Bayes##################################</a:t>
                      </a:r>
                    </a:p>
                    <a:p>
                      <a:r>
                        <a:rPr lang="en-US" dirty="0"/>
                        <a:t> </a:t>
                      </a:r>
                      <a:r>
                        <a:rPr lang="en-US" dirty="0" err="1"/>
                        <a:t>set.seed</a:t>
                      </a:r>
                      <a:r>
                        <a:rPr lang="en-US" dirty="0"/>
                        <a:t>(476)</a:t>
                      </a:r>
                    </a:p>
                    <a:p>
                      <a:r>
                        <a:rPr lang="en-US" dirty="0"/>
                        <a:t> </a:t>
                      </a:r>
                      <a:r>
                        <a:rPr lang="en-US" dirty="0" err="1"/>
                        <a:t>NBTune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nb</a:t>
                      </a:r>
                      <a:r>
                        <a:rPr lang="en-US" dirty="0"/>
                        <a:t>",</a:t>
                      </a:r>
                    </a:p>
                    <a:p>
                      <a:r>
                        <a:rPr lang="en-US" dirty="0"/>
                        <a:t> preProc = c('center', 'scale'),</a:t>
                      </a:r>
                    </a:p>
                    <a:p>
                      <a:r>
                        <a:rPr lang="en-US" dirty="0"/>
                        <a:t> metric = "ROC",</a:t>
                      </a:r>
                    </a:p>
                    <a:p>
                      <a:r>
                        <a:rPr lang="en-US" dirty="0"/>
                        <a:t> </a:t>
                      </a:r>
                      <a:r>
                        <a:rPr lang="en-US" dirty="0" err="1"/>
                        <a:t>trControl</a:t>
                      </a:r>
                      <a:r>
                        <a:rPr lang="en-US" dirty="0"/>
                        <a:t> = ctrl)</a:t>
                      </a:r>
                    </a:p>
                    <a:p>
                      <a:r>
                        <a:rPr lang="en-US" dirty="0"/>
                        <a:t> </a:t>
                      </a:r>
                      <a:r>
                        <a:rPr lang="en-US" dirty="0" err="1"/>
                        <a:t>NBTune</a:t>
                      </a:r>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712476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D993-3147-9237-C7EC-22EE16637095}"/>
              </a:ext>
            </a:extLst>
          </p:cNvPr>
          <p:cNvSpPr>
            <a:spLocks noGrp="1"/>
          </p:cNvSpPr>
          <p:nvPr>
            <p:ph type="title"/>
          </p:nvPr>
        </p:nvSpPr>
        <p:spPr/>
        <p:txBody>
          <a:bodyPr/>
          <a:lstStyle/>
          <a:p>
            <a:r>
              <a:rPr lang="en-US" dirty="0"/>
              <a:t>Naïve Bayes output</a:t>
            </a:r>
          </a:p>
        </p:txBody>
      </p:sp>
      <p:pic>
        <p:nvPicPr>
          <p:cNvPr id="4" name="Picture 3">
            <a:extLst>
              <a:ext uri="{FF2B5EF4-FFF2-40B4-BE49-F238E27FC236}">
                <a16:creationId xmlns:a16="http://schemas.microsoft.com/office/drawing/2014/main" id="{8D017645-4040-FA14-42EF-3D24D481E0E4}"/>
              </a:ext>
            </a:extLst>
          </p:cNvPr>
          <p:cNvPicPr>
            <a:picLocks noChangeAspect="1"/>
          </p:cNvPicPr>
          <p:nvPr/>
        </p:nvPicPr>
        <p:blipFill>
          <a:blip r:embed="rId2"/>
          <a:stretch>
            <a:fillRect/>
          </a:stretch>
        </p:blipFill>
        <p:spPr>
          <a:xfrm>
            <a:off x="0" y="1621914"/>
            <a:ext cx="9325875" cy="3968737"/>
          </a:xfrm>
          <a:prstGeom prst="rect">
            <a:avLst/>
          </a:prstGeom>
        </p:spPr>
      </p:pic>
    </p:spTree>
    <p:extLst>
      <p:ext uri="{BB962C8B-B14F-4D97-AF65-F5344CB8AC3E}">
        <p14:creationId xmlns:p14="http://schemas.microsoft.com/office/powerpoint/2010/main" val="320041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Nonlinear Classification Models</a:t>
            </a:r>
          </a:p>
        </p:txBody>
      </p:sp>
      <p:sp>
        <p:nvSpPr>
          <p:cNvPr id="9" name="Slide Number Placeholder 8"/>
          <p:cNvSpPr>
            <a:spLocks noGrp="1"/>
          </p:cNvSpPr>
          <p:nvPr>
            <p:ph type="sldNum" sz="quarter" idx="12"/>
          </p:nvPr>
        </p:nvSpPr>
        <p:spPr/>
        <p:txBody>
          <a:bodyPr/>
          <a:lstStyle/>
          <a:p>
            <a:fld id="{E4FFCA10-EE3F-AF4E-9EA4-E5CA2D91A1E4}" type="slidenum">
              <a:rPr lang="en-US" smtClean="0"/>
              <a:t>3</a:t>
            </a:fld>
            <a:endParaRPr lang="en-US" dirty="0"/>
          </a:p>
        </p:txBody>
      </p:sp>
      <p:sp>
        <p:nvSpPr>
          <p:cNvPr id="4" name="Content Placeholder 3"/>
          <p:cNvSpPr>
            <a:spLocks noGrp="1"/>
          </p:cNvSpPr>
          <p:nvPr>
            <p:ph idx="1"/>
          </p:nvPr>
        </p:nvSpPr>
        <p:spPr>
          <a:xfrm>
            <a:off x="0" y="1539377"/>
            <a:ext cx="12192000" cy="5071735"/>
          </a:xfrm>
        </p:spPr>
        <p:txBody>
          <a:bodyPr>
            <a:normAutofit fontScale="92500" lnSpcReduction="20000"/>
          </a:bodyPr>
          <a:lstStyle/>
          <a:p>
            <a:r>
              <a:rPr lang="en-US" dirty="0"/>
              <a:t>In Chapter 12,  we discussed the models that were intrinsically linear — the structure of the model would produce </a:t>
            </a:r>
            <a:r>
              <a:rPr lang="en-US" i="1" u="sng" dirty="0">
                <a:solidFill>
                  <a:srgbClr val="00B0F0"/>
                </a:solidFill>
              </a:rPr>
              <a:t>linear</a:t>
            </a:r>
            <a:r>
              <a:rPr lang="en-US" dirty="0"/>
              <a:t> class boundaries unless nonlinear functions of the predictors were manually specified.</a:t>
            </a:r>
          </a:p>
          <a:p>
            <a:r>
              <a:rPr lang="en-US" dirty="0"/>
              <a:t>In this chapter, we deal with some intrinsically nonlinear models</a:t>
            </a:r>
          </a:p>
          <a:p>
            <a:pPr lvl="1"/>
            <a:r>
              <a:rPr lang="en-US" dirty="0"/>
              <a:t>Nonlinear discriminant analysis</a:t>
            </a:r>
          </a:p>
          <a:p>
            <a:pPr lvl="2"/>
            <a:r>
              <a:rPr lang="en-US" dirty="0"/>
              <a:t>quadratic discriminant analysis (QDA)</a:t>
            </a:r>
          </a:p>
          <a:p>
            <a:pPr lvl="2"/>
            <a:r>
              <a:rPr lang="en-US" dirty="0"/>
              <a:t>regularized discriminant analysis (RDA)</a:t>
            </a:r>
          </a:p>
          <a:p>
            <a:pPr lvl="2"/>
            <a:r>
              <a:rPr lang="en-US" dirty="0"/>
              <a:t>mixture discriminant analysis (MDA).</a:t>
            </a:r>
          </a:p>
          <a:p>
            <a:pPr lvl="1"/>
            <a:r>
              <a:rPr lang="en-US" dirty="0"/>
              <a:t>Naïve Bayes</a:t>
            </a:r>
          </a:p>
          <a:p>
            <a:pPr lvl="1"/>
            <a:r>
              <a:rPr lang="en-US" dirty="0"/>
              <a:t>K-nearest neighbors</a:t>
            </a:r>
          </a:p>
          <a:p>
            <a:pPr lvl="1"/>
            <a:r>
              <a:rPr lang="en-US" dirty="0"/>
              <a:t>Neural networks</a:t>
            </a:r>
          </a:p>
          <a:p>
            <a:pPr lvl="1"/>
            <a:r>
              <a:rPr lang="en-US" dirty="0"/>
              <a:t>Flexible discriminant analysis </a:t>
            </a:r>
          </a:p>
          <a:p>
            <a:pPr lvl="1"/>
            <a:r>
              <a:rPr lang="en-US" dirty="0"/>
              <a:t>Support </a:t>
            </a:r>
            <a:r>
              <a:rPr lang="en-US"/>
              <a:t>vector machines</a:t>
            </a:r>
            <a:endParaRPr lang="en-US" dirty="0"/>
          </a:p>
          <a:p>
            <a:r>
              <a:rPr lang="en-US" dirty="0"/>
              <a:t>R demonstrations for the stock market data</a:t>
            </a:r>
          </a:p>
        </p:txBody>
      </p:sp>
    </p:spTree>
    <p:extLst>
      <p:ext uri="{BB962C8B-B14F-4D97-AF65-F5344CB8AC3E}">
        <p14:creationId xmlns:p14="http://schemas.microsoft.com/office/powerpoint/2010/main" val="1478338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KNN</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3121225573"/>
              </p:ext>
            </p:extLst>
          </p:nvPr>
        </p:nvGraphicFramePr>
        <p:xfrm>
          <a:off x="179832" y="1423284"/>
          <a:ext cx="10043160" cy="3383280"/>
        </p:xfrm>
        <a:graphic>
          <a:graphicData uri="http://schemas.openxmlformats.org/drawingml/2006/table">
            <a:tbl>
              <a:tblPr firstRow="1" bandRow="1">
                <a:tableStyleId>{5940675A-B579-460E-94D1-54222C63F5DA}</a:tableStyleId>
              </a:tblPr>
              <a:tblGrid>
                <a:gridCol w="10043160">
                  <a:extLst>
                    <a:ext uri="{9D8B030D-6E8A-4147-A177-3AD203B41FA5}">
                      <a16:colId xmlns:a16="http://schemas.microsoft.com/office/drawing/2014/main" val="3112467160"/>
                    </a:ext>
                  </a:extLst>
                </a:gridCol>
              </a:tblGrid>
              <a:tr h="370840">
                <a:tc>
                  <a:txBody>
                    <a:bodyPr/>
                    <a:lstStyle/>
                    <a:p>
                      <a:r>
                        <a:rPr lang="en-US" dirty="0"/>
                        <a:t>###############################K-nearest neighbors##############################</a:t>
                      </a:r>
                    </a:p>
                    <a:p>
                      <a:endParaRPr lang="en-US" dirty="0"/>
                    </a:p>
                    <a:p>
                      <a:r>
                        <a:rPr lang="en-US" dirty="0"/>
                        <a:t> </a:t>
                      </a:r>
                      <a:r>
                        <a:rPr lang="en-US" dirty="0" err="1"/>
                        <a:t>set.seed</a:t>
                      </a:r>
                      <a:r>
                        <a:rPr lang="en-US" dirty="0"/>
                        <a:t>(1)</a:t>
                      </a:r>
                    </a:p>
                    <a:p>
                      <a:r>
                        <a:rPr lang="en-US" dirty="0"/>
                        <a:t> </a:t>
                      </a:r>
                      <a:r>
                        <a:rPr lang="en-US" dirty="0" err="1"/>
                        <a:t>KNNTune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knn</a:t>
                      </a:r>
                      <a:r>
                        <a:rPr lang="en-US" dirty="0"/>
                        <a:t>",</a:t>
                      </a:r>
                    </a:p>
                    <a:p>
                      <a:r>
                        <a:rPr lang="en-US" dirty="0"/>
                        <a:t> metric = "ROC",</a:t>
                      </a:r>
                    </a:p>
                    <a:p>
                      <a:r>
                        <a:rPr lang="en-US" dirty="0"/>
                        <a:t> preProc = c("center", "scale"),</a:t>
                      </a:r>
                    </a:p>
                    <a:p>
                      <a:r>
                        <a:rPr lang="en-US" dirty="0"/>
                        <a:t> </a:t>
                      </a:r>
                      <a:r>
                        <a:rPr lang="en-US" dirty="0" err="1"/>
                        <a:t>tuneGrid</a:t>
                      </a:r>
                      <a:r>
                        <a:rPr lang="en-US" dirty="0"/>
                        <a:t> = </a:t>
                      </a:r>
                      <a:r>
                        <a:rPr lang="en-US" dirty="0" err="1"/>
                        <a:t>data.frame</a:t>
                      </a:r>
                      <a:r>
                        <a:rPr lang="en-US" dirty="0"/>
                        <a:t>(.k =  seq(1,400, by=10)),</a:t>
                      </a:r>
                    </a:p>
                    <a:p>
                      <a:r>
                        <a:rPr lang="en-US" dirty="0"/>
                        <a:t> </a:t>
                      </a:r>
                      <a:r>
                        <a:rPr lang="en-US" dirty="0" err="1"/>
                        <a:t>trControl</a:t>
                      </a:r>
                      <a:r>
                        <a:rPr lang="en-US" dirty="0"/>
                        <a:t> = ctrl)</a:t>
                      </a:r>
                    </a:p>
                    <a:p>
                      <a:r>
                        <a:rPr lang="en-US" dirty="0"/>
                        <a:t> plot(</a:t>
                      </a:r>
                      <a:r>
                        <a:rPr lang="en-US" dirty="0" err="1"/>
                        <a:t>KNNTune</a:t>
                      </a:r>
                      <a:r>
                        <a:rPr lang="en-US" dirty="0"/>
                        <a:t>)</a:t>
                      </a:r>
                    </a:p>
                    <a:p>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2343037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D993-3147-9237-C7EC-22EE16637095}"/>
              </a:ext>
            </a:extLst>
          </p:cNvPr>
          <p:cNvSpPr>
            <a:spLocks noGrp="1"/>
          </p:cNvSpPr>
          <p:nvPr>
            <p:ph type="title"/>
          </p:nvPr>
        </p:nvSpPr>
        <p:spPr/>
        <p:txBody>
          <a:bodyPr/>
          <a:lstStyle/>
          <a:p>
            <a:r>
              <a:rPr lang="en-US" dirty="0"/>
              <a:t>KNN output (K = 391)</a:t>
            </a:r>
          </a:p>
        </p:txBody>
      </p:sp>
      <p:pic>
        <p:nvPicPr>
          <p:cNvPr id="5" name="Picture 4">
            <a:extLst>
              <a:ext uri="{FF2B5EF4-FFF2-40B4-BE49-F238E27FC236}">
                <a16:creationId xmlns:a16="http://schemas.microsoft.com/office/drawing/2014/main" id="{FB90CBE1-9438-49A5-5E2B-2C122EDCDB82}"/>
              </a:ext>
            </a:extLst>
          </p:cNvPr>
          <p:cNvPicPr>
            <a:picLocks noChangeAspect="1"/>
          </p:cNvPicPr>
          <p:nvPr/>
        </p:nvPicPr>
        <p:blipFill>
          <a:blip r:embed="rId2"/>
          <a:stretch>
            <a:fillRect/>
          </a:stretch>
        </p:blipFill>
        <p:spPr>
          <a:xfrm>
            <a:off x="3166364" y="1423284"/>
            <a:ext cx="4851564" cy="4844354"/>
          </a:xfrm>
          <a:prstGeom prst="rect">
            <a:avLst/>
          </a:prstGeom>
        </p:spPr>
      </p:pic>
    </p:spTree>
    <p:extLst>
      <p:ext uri="{BB962C8B-B14F-4D97-AF65-F5344CB8AC3E}">
        <p14:creationId xmlns:p14="http://schemas.microsoft.com/office/powerpoint/2010/main" val="1805920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Neural networks</a:t>
            </a:r>
          </a:p>
        </p:txBody>
      </p:sp>
      <p:sp>
        <p:nvSpPr>
          <p:cNvPr id="3" name="Subtitle 2"/>
          <p:cNvSpPr>
            <a:spLocks noGrp="1"/>
          </p:cNvSpPr>
          <p:nvPr>
            <p:ph type="subTitle" idx="1"/>
          </p:nvPr>
        </p:nvSpPr>
        <p:spPr/>
        <p:txBody>
          <a:bodyPr/>
          <a:lstStyle/>
          <a:p>
            <a:r>
              <a:rPr lang="fr-FR" dirty="0"/>
              <a:t>Chapter 13: Nonlinear Classification Models</a:t>
            </a:r>
            <a:endParaRPr lang="en-US" dirty="0"/>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32</a:t>
            </a:fld>
            <a:endParaRPr lang="en-US" dirty="0"/>
          </a:p>
        </p:txBody>
      </p:sp>
    </p:spTree>
    <p:extLst>
      <p:ext uri="{BB962C8B-B14F-4D97-AF65-F5344CB8AC3E}">
        <p14:creationId xmlns:p14="http://schemas.microsoft.com/office/powerpoint/2010/main" val="3391103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EBB5-0D85-9F27-7723-7CE18E51ACBA}"/>
              </a:ext>
            </a:extLst>
          </p:cNvPr>
          <p:cNvSpPr>
            <a:spLocks noGrp="1"/>
          </p:cNvSpPr>
          <p:nvPr>
            <p:ph type="title"/>
          </p:nvPr>
        </p:nvSpPr>
        <p:spPr/>
        <p:txBody>
          <a:bodyPr/>
          <a:lstStyle/>
          <a:p>
            <a:r>
              <a:rPr lang="en-US" sz="4400" dirty="0"/>
              <a:t>Neural networks</a:t>
            </a:r>
            <a:endParaRPr lang="en-US" dirty="0"/>
          </a:p>
        </p:txBody>
      </p:sp>
      <p:sp>
        <p:nvSpPr>
          <p:cNvPr id="3" name="Content Placeholder 2">
            <a:extLst>
              <a:ext uri="{FF2B5EF4-FFF2-40B4-BE49-F238E27FC236}">
                <a16:creationId xmlns:a16="http://schemas.microsoft.com/office/drawing/2014/main" id="{F35CD00C-5579-73D3-8AC5-43CCBBB2819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8D93D01-5903-E27F-C5B9-8A415384C398}"/>
              </a:ext>
            </a:extLst>
          </p:cNvPr>
          <p:cNvPicPr>
            <a:picLocks noChangeAspect="1"/>
          </p:cNvPicPr>
          <p:nvPr/>
        </p:nvPicPr>
        <p:blipFill>
          <a:blip r:embed="rId2"/>
          <a:stretch>
            <a:fillRect/>
          </a:stretch>
        </p:blipFill>
        <p:spPr>
          <a:xfrm>
            <a:off x="2964597" y="1553704"/>
            <a:ext cx="6113515" cy="4664991"/>
          </a:xfrm>
          <a:prstGeom prst="rect">
            <a:avLst/>
          </a:prstGeom>
        </p:spPr>
      </p:pic>
    </p:spTree>
    <p:extLst>
      <p:ext uri="{BB962C8B-B14F-4D97-AF65-F5344CB8AC3E}">
        <p14:creationId xmlns:p14="http://schemas.microsoft.com/office/powerpoint/2010/main" val="3279624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4725-C8CB-539C-3E61-17F16F5014A2}"/>
              </a:ext>
            </a:extLst>
          </p:cNvPr>
          <p:cNvSpPr>
            <a:spLocks noGrp="1"/>
          </p:cNvSpPr>
          <p:nvPr>
            <p:ph type="title"/>
          </p:nvPr>
        </p:nvSpPr>
        <p:spPr/>
        <p:txBody>
          <a:bodyPr/>
          <a:lstStyle/>
          <a:p>
            <a:r>
              <a:rPr lang="en-US" sz="4400" dirty="0"/>
              <a:t>Neural networks</a:t>
            </a:r>
            <a:endParaRPr lang="en-US" dirty="0"/>
          </a:p>
        </p:txBody>
      </p:sp>
      <p:sp>
        <p:nvSpPr>
          <p:cNvPr id="3" name="Content Placeholder 2">
            <a:extLst>
              <a:ext uri="{FF2B5EF4-FFF2-40B4-BE49-F238E27FC236}">
                <a16:creationId xmlns:a16="http://schemas.microsoft.com/office/drawing/2014/main" id="{DAF5EC1B-A5F9-6765-45BB-5E9C39EDE207}"/>
              </a:ext>
            </a:extLst>
          </p:cNvPr>
          <p:cNvSpPr>
            <a:spLocks noGrp="1"/>
          </p:cNvSpPr>
          <p:nvPr>
            <p:ph idx="1"/>
          </p:nvPr>
        </p:nvSpPr>
        <p:spPr>
          <a:xfrm>
            <a:off x="0" y="4831832"/>
            <a:ext cx="12192000" cy="1722659"/>
          </a:xfrm>
        </p:spPr>
        <p:txBody>
          <a:bodyPr>
            <a:normAutofit fontScale="92500" lnSpcReduction="20000"/>
          </a:bodyPr>
          <a:lstStyle/>
          <a:p>
            <a:r>
              <a:rPr lang="en-US" dirty="0"/>
              <a:t>A diagram of a neural network for classification with a single hidden layer. </a:t>
            </a:r>
          </a:p>
          <a:p>
            <a:r>
              <a:rPr lang="en-US" dirty="0"/>
              <a:t>The hidden units are linear combinations of the predictors that have been transformed by a sigmoidal function. </a:t>
            </a:r>
          </a:p>
          <a:p>
            <a:r>
              <a:rPr lang="en-US" dirty="0"/>
              <a:t>The output is also modeled by a sigmoidal function</a:t>
            </a:r>
          </a:p>
        </p:txBody>
      </p:sp>
      <p:pic>
        <p:nvPicPr>
          <p:cNvPr id="7" name="Picture 6">
            <a:extLst>
              <a:ext uri="{FF2B5EF4-FFF2-40B4-BE49-F238E27FC236}">
                <a16:creationId xmlns:a16="http://schemas.microsoft.com/office/drawing/2014/main" id="{79C7657D-0ED6-8729-93BC-4DA0338C84B6}"/>
              </a:ext>
            </a:extLst>
          </p:cNvPr>
          <p:cNvPicPr>
            <a:picLocks noChangeAspect="1"/>
          </p:cNvPicPr>
          <p:nvPr/>
        </p:nvPicPr>
        <p:blipFill>
          <a:blip r:embed="rId2"/>
          <a:stretch>
            <a:fillRect/>
          </a:stretch>
        </p:blipFill>
        <p:spPr>
          <a:xfrm>
            <a:off x="2111775" y="1294382"/>
            <a:ext cx="7725853" cy="3429479"/>
          </a:xfrm>
          <a:prstGeom prst="rect">
            <a:avLst/>
          </a:prstGeom>
        </p:spPr>
      </p:pic>
    </p:spTree>
    <p:extLst>
      <p:ext uri="{BB962C8B-B14F-4D97-AF65-F5344CB8AC3E}">
        <p14:creationId xmlns:p14="http://schemas.microsoft.com/office/powerpoint/2010/main" val="363252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38A4-A32B-9D38-A14A-9B07A3536CBD}"/>
              </a:ext>
            </a:extLst>
          </p:cNvPr>
          <p:cNvSpPr>
            <a:spLocks noGrp="1"/>
          </p:cNvSpPr>
          <p:nvPr>
            <p:ph type="title"/>
          </p:nvPr>
        </p:nvSpPr>
        <p:spPr/>
        <p:txBody>
          <a:bodyPr/>
          <a:lstStyle/>
          <a:p>
            <a:r>
              <a:rPr lang="en-US" dirty="0"/>
              <a:t>Remarks on neural networks </a:t>
            </a:r>
          </a:p>
        </p:txBody>
      </p:sp>
      <p:sp>
        <p:nvSpPr>
          <p:cNvPr id="3" name="Content Placeholder 2">
            <a:extLst>
              <a:ext uri="{FF2B5EF4-FFF2-40B4-BE49-F238E27FC236}">
                <a16:creationId xmlns:a16="http://schemas.microsoft.com/office/drawing/2014/main" id="{823C5A4C-2FAC-4397-F343-546AD56EF86D}"/>
              </a:ext>
            </a:extLst>
          </p:cNvPr>
          <p:cNvSpPr>
            <a:spLocks noGrp="1"/>
          </p:cNvSpPr>
          <p:nvPr>
            <p:ph idx="1"/>
          </p:nvPr>
        </p:nvSpPr>
        <p:spPr/>
        <p:txBody>
          <a:bodyPr/>
          <a:lstStyle/>
          <a:p>
            <a:r>
              <a:rPr lang="en-US" dirty="0"/>
              <a:t>Like their regression counterparts, neural networks for classification have a significant potential for </a:t>
            </a:r>
            <a:r>
              <a:rPr lang="en-US" i="1" dirty="0"/>
              <a:t>over-fitting</a:t>
            </a:r>
            <a:r>
              <a:rPr lang="en-US" dirty="0"/>
              <a:t>. However, model averaging helps reduce over-fitting.</a:t>
            </a:r>
          </a:p>
          <a:p>
            <a:r>
              <a:rPr lang="en-US" dirty="0"/>
              <a:t>Collinearity and non-informative predictors will have a comparable impact on model performance.</a:t>
            </a:r>
          </a:p>
          <a:p>
            <a:r>
              <a:rPr lang="en-US" dirty="0"/>
              <a:t>To increase the effectiveness of neural networks, </a:t>
            </a:r>
            <a:r>
              <a:rPr lang="en-US" i="1" dirty="0"/>
              <a:t>various transformations of the data were evaluated</a:t>
            </a:r>
            <a:r>
              <a:rPr lang="en-US" dirty="0"/>
              <a:t>. One in particular, the spatial sign transformation, had a significant positive impact on the performance of the neural networks for these data.</a:t>
            </a:r>
          </a:p>
        </p:txBody>
      </p:sp>
    </p:spTree>
    <p:extLst>
      <p:ext uri="{BB962C8B-B14F-4D97-AF65-F5344CB8AC3E}">
        <p14:creationId xmlns:p14="http://schemas.microsoft.com/office/powerpoint/2010/main" val="209169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sz="4400" dirty="0"/>
              <a:t>Neural networks</a:t>
            </a:r>
            <a:endParaRPr lang="en-US" dirty="0"/>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500013009"/>
              </p:ext>
            </p:extLst>
          </p:nvPr>
        </p:nvGraphicFramePr>
        <p:xfrm>
          <a:off x="179832" y="1423284"/>
          <a:ext cx="10043160" cy="5029200"/>
        </p:xfrm>
        <a:graphic>
          <a:graphicData uri="http://schemas.openxmlformats.org/drawingml/2006/table">
            <a:tbl>
              <a:tblPr firstRow="1" bandRow="1">
                <a:tableStyleId>{5940675A-B579-460E-94D1-54222C63F5DA}</a:tableStyleId>
              </a:tblPr>
              <a:tblGrid>
                <a:gridCol w="10043160">
                  <a:extLst>
                    <a:ext uri="{9D8B030D-6E8A-4147-A177-3AD203B41FA5}">
                      <a16:colId xmlns:a16="http://schemas.microsoft.com/office/drawing/2014/main" val="3112467160"/>
                    </a:ext>
                  </a:extLst>
                </a:gridCol>
              </a:tblGrid>
              <a:tr h="370840">
                <a:tc>
                  <a:txBody>
                    <a:bodyPr/>
                    <a:lstStyle/>
                    <a:p>
                      <a:r>
                        <a:rPr lang="en-US" dirty="0"/>
                        <a:t>###############################Neural networks############################</a:t>
                      </a:r>
                    </a:p>
                    <a:p>
                      <a:r>
                        <a:rPr lang="en-US" dirty="0"/>
                        <a:t> </a:t>
                      </a:r>
                      <a:r>
                        <a:rPr lang="en-US" dirty="0" err="1"/>
                        <a:t>set.seed</a:t>
                      </a:r>
                      <a:r>
                        <a:rPr lang="en-US" dirty="0"/>
                        <a:t>(476)</a:t>
                      </a:r>
                    </a:p>
                    <a:p>
                      <a:r>
                        <a:rPr lang="en-US" dirty="0"/>
                        <a:t> </a:t>
                      </a:r>
                      <a:r>
                        <a:rPr lang="en-US" dirty="0" err="1"/>
                        <a:t>nnetGrid</a:t>
                      </a:r>
                      <a:r>
                        <a:rPr lang="en-US" dirty="0"/>
                        <a:t> &lt;- </a:t>
                      </a:r>
                      <a:r>
                        <a:rPr lang="en-US" dirty="0" err="1"/>
                        <a:t>expand.grid</a:t>
                      </a:r>
                      <a:r>
                        <a:rPr lang="en-US" dirty="0"/>
                        <a:t>(.size = 1:10,</a:t>
                      </a:r>
                    </a:p>
                    <a:p>
                      <a:r>
                        <a:rPr lang="en-US" dirty="0"/>
                        <a:t> .decay = c(0, .1, 1, 2))</a:t>
                      </a:r>
                    </a:p>
                    <a:p>
                      <a:r>
                        <a:rPr lang="en-US" dirty="0"/>
                        <a:t> </a:t>
                      </a:r>
                      <a:r>
                        <a:rPr lang="en-US" dirty="0" err="1"/>
                        <a:t>maxSize</a:t>
                      </a:r>
                      <a:r>
                        <a:rPr lang="en-US" dirty="0"/>
                        <a:t> &lt;- max(</a:t>
                      </a:r>
                      <a:r>
                        <a:rPr lang="en-US" dirty="0" err="1"/>
                        <a:t>nnetGrid</a:t>
                      </a:r>
                      <a:r>
                        <a:rPr lang="en-US" dirty="0"/>
                        <a:t>$.size)</a:t>
                      </a:r>
                    </a:p>
                    <a:p>
                      <a:r>
                        <a:rPr lang="en-US" dirty="0"/>
                        <a:t> </a:t>
                      </a:r>
                      <a:r>
                        <a:rPr lang="en-US" dirty="0" err="1"/>
                        <a:t>numWts</a:t>
                      </a:r>
                      <a:r>
                        <a:rPr lang="en-US" dirty="0"/>
                        <a:t> &lt;-200</a:t>
                      </a:r>
                    </a:p>
                    <a:p>
                      <a:r>
                        <a:rPr lang="en-US" dirty="0"/>
                        <a:t> </a:t>
                      </a:r>
                      <a:r>
                        <a:rPr lang="en-US" dirty="0" err="1"/>
                        <a:t>NNTune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nnet</a:t>
                      </a:r>
                      <a:r>
                        <a:rPr lang="en-US" dirty="0"/>
                        <a:t>",</a:t>
                      </a:r>
                    </a:p>
                    <a:p>
                      <a:r>
                        <a:rPr lang="en-US" dirty="0"/>
                        <a:t> metric = "ROC",</a:t>
                      </a:r>
                    </a:p>
                    <a:p>
                      <a:r>
                        <a:rPr lang="en-US" dirty="0"/>
                        <a:t> preProc = c("center", "scale", "</a:t>
                      </a:r>
                      <a:r>
                        <a:rPr lang="en-US" dirty="0" err="1"/>
                        <a:t>spatialSign</a:t>
                      </a:r>
                      <a:r>
                        <a:rPr lang="en-US" dirty="0"/>
                        <a:t>"),</a:t>
                      </a:r>
                    </a:p>
                    <a:p>
                      <a:r>
                        <a:rPr lang="en-US" dirty="0"/>
                        <a:t> </a:t>
                      </a:r>
                      <a:r>
                        <a:rPr lang="en-US" dirty="0" err="1"/>
                        <a:t>tuneGrid</a:t>
                      </a:r>
                      <a:r>
                        <a:rPr lang="en-US" dirty="0"/>
                        <a:t> = </a:t>
                      </a:r>
                      <a:r>
                        <a:rPr lang="en-US" dirty="0" err="1"/>
                        <a:t>nnetGrid</a:t>
                      </a:r>
                      <a:r>
                        <a:rPr lang="en-US" dirty="0"/>
                        <a:t>,</a:t>
                      </a:r>
                    </a:p>
                    <a:p>
                      <a:r>
                        <a:rPr lang="en-US" dirty="0"/>
                        <a:t> trace = FALSE,</a:t>
                      </a:r>
                    </a:p>
                    <a:p>
                      <a:r>
                        <a:rPr lang="en-US" dirty="0"/>
                        <a:t> </a:t>
                      </a:r>
                      <a:r>
                        <a:rPr lang="en-US" dirty="0" err="1"/>
                        <a:t>maxit</a:t>
                      </a:r>
                      <a:r>
                        <a:rPr lang="en-US" dirty="0"/>
                        <a:t> = 2000,</a:t>
                      </a:r>
                    </a:p>
                    <a:p>
                      <a:r>
                        <a:rPr lang="en-US" dirty="0"/>
                        <a:t> </a:t>
                      </a:r>
                      <a:r>
                        <a:rPr lang="en-US" dirty="0" err="1"/>
                        <a:t>MaxNWts</a:t>
                      </a:r>
                      <a:r>
                        <a:rPr lang="en-US" dirty="0"/>
                        <a:t> = </a:t>
                      </a:r>
                      <a:r>
                        <a:rPr lang="en-US" dirty="0" err="1"/>
                        <a:t>numWts</a:t>
                      </a:r>
                      <a:r>
                        <a:rPr lang="en-US" dirty="0"/>
                        <a:t>,</a:t>
                      </a:r>
                    </a:p>
                    <a:p>
                      <a:r>
                        <a:rPr lang="en-US" dirty="0"/>
                        <a:t> </a:t>
                      </a:r>
                      <a:r>
                        <a:rPr lang="en-US" dirty="0" err="1"/>
                        <a:t>trControl</a:t>
                      </a:r>
                      <a:r>
                        <a:rPr lang="en-US" dirty="0"/>
                        <a:t> = ctrl)</a:t>
                      </a:r>
                    </a:p>
                    <a:p>
                      <a:r>
                        <a:rPr lang="en-US" dirty="0"/>
                        <a:t> </a:t>
                      </a:r>
                      <a:r>
                        <a:rPr lang="en-US" dirty="0" err="1"/>
                        <a:t>NNTune</a:t>
                      </a:r>
                      <a:endParaRPr lang="en-US" dirty="0"/>
                    </a:p>
                    <a:p>
                      <a:r>
                        <a:rPr lang="en-US" dirty="0"/>
                        <a:t> plot(</a:t>
                      </a:r>
                      <a:r>
                        <a:rPr lang="en-US" dirty="0" err="1"/>
                        <a:t>NNTune</a:t>
                      </a:r>
                      <a:r>
                        <a:rPr lang="en-US" dirty="0"/>
                        <a:t>)</a:t>
                      </a:r>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3025807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D993-3147-9237-C7EC-22EE16637095}"/>
              </a:ext>
            </a:extLst>
          </p:cNvPr>
          <p:cNvSpPr>
            <a:spLocks noGrp="1"/>
          </p:cNvSpPr>
          <p:nvPr>
            <p:ph type="title"/>
          </p:nvPr>
        </p:nvSpPr>
        <p:spPr/>
        <p:txBody>
          <a:bodyPr/>
          <a:lstStyle/>
          <a:p>
            <a:r>
              <a:rPr lang="en-US" sz="4400" dirty="0"/>
              <a:t>Neural networks</a:t>
            </a:r>
            <a:r>
              <a:rPr lang="en-US" dirty="0"/>
              <a:t> output</a:t>
            </a:r>
          </a:p>
        </p:txBody>
      </p:sp>
      <p:pic>
        <p:nvPicPr>
          <p:cNvPr id="4" name="Picture 3">
            <a:extLst>
              <a:ext uri="{FF2B5EF4-FFF2-40B4-BE49-F238E27FC236}">
                <a16:creationId xmlns:a16="http://schemas.microsoft.com/office/drawing/2014/main" id="{CDC7028E-1675-3B33-22F1-4DF8CB28511D}"/>
              </a:ext>
            </a:extLst>
          </p:cNvPr>
          <p:cNvPicPr>
            <a:picLocks noChangeAspect="1"/>
          </p:cNvPicPr>
          <p:nvPr/>
        </p:nvPicPr>
        <p:blipFill>
          <a:blip r:embed="rId2"/>
          <a:stretch>
            <a:fillRect/>
          </a:stretch>
        </p:blipFill>
        <p:spPr>
          <a:xfrm>
            <a:off x="3694236" y="1488005"/>
            <a:ext cx="4803529" cy="4796390"/>
          </a:xfrm>
          <a:prstGeom prst="rect">
            <a:avLst/>
          </a:prstGeom>
        </p:spPr>
      </p:pic>
    </p:spTree>
    <p:extLst>
      <p:ext uri="{BB962C8B-B14F-4D97-AF65-F5344CB8AC3E}">
        <p14:creationId xmlns:p14="http://schemas.microsoft.com/office/powerpoint/2010/main" val="3321949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Flexible Discriminant Analysis </a:t>
            </a:r>
          </a:p>
        </p:txBody>
      </p:sp>
      <p:sp>
        <p:nvSpPr>
          <p:cNvPr id="3" name="Subtitle 2"/>
          <p:cNvSpPr>
            <a:spLocks noGrp="1"/>
          </p:cNvSpPr>
          <p:nvPr>
            <p:ph type="subTitle" idx="1"/>
          </p:nvPr>
        </p:nvSpPr>
        <p:spPr/>
        <p:txBody>
          <a:bodyPr/>
          <a:lstStyle/>
          <a:p>
            <a:r>
              <a:rPr lang="fr-FR" dirty="0"/>
              <a:t>Chapter 13: Nonlinear Classification Models</a:t>
            </a:r>
            <a:endParaRPr lang="en-US" dirty="0"/>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38</a:t>
            </a:fld>
            <a:endParaRPr lang="en-US" dirty="0"/>
          </a:p>
        </p:txBody>
      </p:sp>
    </p:spTree>
    <p:extLst>
      <p:ext uri="{BB962C8B-B14F-4D97-AF65-F5344CB8AC3E}">
        <p14:creationId xmlns:p14="http://schemas.microsoft.com/office/powerpoint/2010/main" val="497355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35CC-645D-902F-4546-5736B1442E61}"/>
              </a:ext>
            </a:extLst>
          </p:cNvPr>
          <p:cNvSpPr>
            <a:spLocks noGrp="1"/>
          </p:cNvSpPr>
          <p:nvPr>
            <p:ph type="title"/>
          </p:nvPr>
        </p:nvSpPr>
        <p:spPr/>
        <p:txBody>
          <a:bodyPr/>
          <a:lstStyle/>
          <a:p>
            <a:r>
              <a:rPr lang="en-US" dirty="0"/>
              <a:t>Flexible discriminant analysis (FDA)</a:t>
            </a:r>
          </a:p>
        </p:txBody>
      </p:sp>
      <p:sp>
        <p:nvSpPr>
          <p:cNvPr id="3" name="Content Placeholder 2">
            <a:extLst>
              <a:ext uri="{FF2B5EF4-FFF2-40B4-BE49-F238E27FC236}">
                <a16:creationId xmlns:a16="http://schemas.microsoft.com/office/drawing/2014/main" id="{D2093BFA-B516-393F-18FC-055E92235258}"/>
              </a:ext>
            </a:extLst>
          </p:cNvPr>
          <p:cNvSpPr>
            <a:spLocks noGrp="1"/>
          </p:cNvSpPr>
          <p:nvPr>
            <p:ph idx="1"/>
          </p:nvPr>
        </p:nvSpPr>
        <p:spPr/>
        <p:txBody>
          <a:bodyPr/>
          <a:lstStyle/>
          <a:p>
            <a:r>
              <a:rPr lang="en-US" dirty="0"/>
              <a:t>FDA allows the idea of linear discriminant analysis to be extended in a number of ways:</a:t>
            </a:r>
          </a:p>
          <a:p>
            <a:pPr lvl="1"/>
            <a:r>
              <a:rPr lang="en-US" dirty="0"/>
              <a:t>Many of the models in Chapters 6 and 7, such as the lasso, ridge regression, or MARS, can be extended to create discriminant variables.</a:t>
            </a:r>
          </a:p>
          <a:p>
            <a:pPr lvl="1"/>
            <a:r>
              <a:rPr lang="en-US" dirty="0"/>
              <a:t>The lasso can create discriminant functions with feature selection. </a:t>
            </a:r>
          </a:p>
          <a:p>
            <a:pPr lvl="1"/>
            <a:r>
              <a:rPr lang="en-US" dirty="0"/>
              <a:t>This conceptual framework is referred to as flexible discriminant analysis (FDA).</a:t>
            </a:r>
          </a:p>
          <a:p>
            <a:r>
              <a:rPr lang="en-US" dirty="0"/>
              <a:t>If many of the predictors are on different scales, it is difficult for the FDA model to uncover which predictors have the most impact on the response variable (variable importance). </a:t>
            </a:r>
          </a:p>
        </p:txBody>
      </p:sp>
    </p:spTree>
    <p:extLst>
      <p:ext uri="{BB962C8B-B14F-4D97-AF65-F5344CB8AC3E}">
        <p14:creationId xmlns:p14="http://schemas.microsoft.com/office/powerpoint/2010/main" val="350265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Nonlinear discriminant analysis</a:t>
            </a:r>
          </a:p>
        </p:txBody>
      </p:sp>
      <p:sp>
        <p:nvSpPr>
          <p:cNvPr id="3" name="Subtitle 2"/>
          <p:cNvSpPr>
            <a:spLocks noGrp="1"/>
          </p:cNvSpPr>
          <p:nvPr>
            <p:ph type="subTitle" idx="1"/>
          </p:nvPr>
        </p:nvSpPr>
        <p:spPr/>
        <p:txBody>
          <a:bodyPr/>
          <a:lstStyle/>
          <a:p>
            <a:r>
              <a:rPr lang="fr-FR" dirty="0"/>
              <a:t>Chapter 13: Nonlinear Classification Models</a:t>
            </a:r>
            <a:endParaRPr lang="en-US" dirty="0"/>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a:t>
            </a:fld>
            <a:endParaRPr lang="en-US" dirty="0"/>
          </a:p>
        </p:txBody>
      </p:sp>
    </p:spTree>
    <p:extLst>
      <p:ext uri="{BB962C8B-B14F-4D97-AF65-F5344CB8AC3E}">
        <p14:creationId xmlns:p14="http://schemas.microsoft.com/office/powerpoint/2010/main" val="2493150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sz="4400" dirty="0"/>
              <a:t>FDA</a:t>
            </a:r>
            <a:endParaRPr lang="en-US" dirty="0"/>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1011266007"/>
              </p:ext>
            </p:extLst>
          </p:nvPr>
        </p:nvGraphicFramePr>
        <p:xfrm>
          <a:off x="179832" y="1423284"/>
          <a:ext cx="10043160" cy="2560320"/>
        </p:xfrm>
        <a:graphic>
          <a:graphicData uri="http://schemas.openxmlformats.org/drawingml/2006/table">
            <a:tbl>
              <a:tblPr firstRow="1" bandRow="1">
                <a:tableStyleId>{5940675A-B579-460E-94D1-54222C63F5DA}</a:tableStyleId>
              </a:tblPr>
              <a:tblGrid>
                <a:gridCol w="10043160">
                  <a:extLst>
                    <a:ext uri="{9D8B030D-6E8A-4147-A177-3AD203B41FA5}">
                      <a16:colId xmlns:a16="http://schemas.microsoft.com/office/drawing/2014/main" val="3112467160"/>
                    </a:ext>
                  </a:extLst>
                </a:gridCol>
              </a:tblGrid>
              <a:tr h="370840">
                <a:tc>
                  <a:txBody>
                    <a:bodyPr/>
                    <a:lstStyle/>
                    <a:p>
                      <a:r>
                        <a:rPr lang="en-US" dirty="0"/>
                        <a:t>###############################Flexible discriminant analysis############################### </a:t>
                      </a:r>
                    </a:p>
                    <a:p>
                      <a:r>
                        <a:rPr lang="en-US" dirty="0"/>
                        <a:t> </a:t>
                      </a:r>
                      <a:r>
                        <a:rPr lang="en-US" dirty="0" err="1"/>
                        <a:t>set.seed</a:t>
                      </a:r>
                      <a:r>
                        <a:rPr lang="en-US" dirty="0"/>
                        <a:t>(476)</a:t>
                      </a:r>
                    </a:p>
                    <a:p>
                      <a:r>
                        <a:rPr lang="en-US" dirty="0"/>
                        <a:t> </a:t>
                      </a:r>
                      <a:r>
                        <a:rPr lang="en-US" dirty="0" err="1"/>
                        <a:t>FDATune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fda</a:t>
                      </a:r>
                      <a:r>
                        <a:rPr lang="en-US" dirty="0"/>
                        <a:t>",</a:t>
                      </a:r>
                    </a:p>
                    <a:p>
                      <a:r>
                        <a:rPr lang="en-US" dirty="0"/>
                        <a:t> preProc = c('center', 'scale'),</a:t>
                      </a:r>
                    </a:p>
                    <a:p>
                      <a:r>
                        <a:rPr lang="en-US" dirty="0"/>
                        <a:t> metric = "ROC",</a:t>
                      </a:r>
                    </a:p>
                    <a:p>
                      <a:r>
                        <a:rPr lang="en-US" dirty="0"/>
                        <a:t> </a:t>
                      </a:r>
                      <a:r>
                        <a:rPr lang="en-US" dirty="0" err="1"/>
                        <a:t>trControl</a:t>
                      </a:r>
                      <a:r>
                        <a:rPr lang="en-US" dirty="0"/>
                        <a:t> = ctrl)</a:t>
                      </a:r>
                    </a:p>
                    <a:p>
                      <a:r>
                        <a:rPr lang="en-US" dirty="0"/>
                        <a:t> </a:t>
                      </a:r>
                      <a:r>
                        <a:rPr lang="en-US" dirty="0" err="1"/>
                        <a:t>FDATune</a:t>
                      </a:r>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604571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D993-3147-9237-C7EC-22EE16637095}"/>
              </a:ext>
            </a:extLst>
          </p:cNvPr>
          <p:cNvSpPr>
            <a:spLocks noGrp="1"/>
          </p:cNvSpPr>
          <p:nvPr>
            <p:ph type="title"/>
          </p:nvPr>
        </p:nvSpPr>
        <p:spPr/>
        <p:txBody>
          <a:bodyPr/>
          <a:lstStyle/>
          <a:p>
            <a:r>
              <a:rPr lang="en-US" sz="4400" dirty="0"/>
              <a:t>FDA</a:t>
            </a:r>
            <a:r>
              <a:rPr lang="en-US" dirty="0"/>
              <a:t> output</a:t>
            </a:r>
          </a:p>
        </p:txBody>
      </p:sp>
      <p:pic>
        <p:nvPicPr>
          <p:cNvPr id="5" name="Picture 4">
            <a:extLst>
              <a:ext uri="{FF2B5EF4-FFF2-40B4-BE49-F238E27FC236}">
                <a16:creationId xmlns:a16="http://schemas.microsoft.com/office/drawing/2014/main" id="{08E2135A-EA1D-3782-C4BE-6BFEE5C419A0}"/>
              </a:ext>
            </a:extLst>
          </p:cNvPr>
          <p:cNvPicPr>
            <a:picLocks noChangeAspect="1"/>
          </p:cNvPicPr>
          <p:nvPr/>
        </p:nvPicPr>
        <p:blipFill>
          <a:blip r:embed="rId2"/>
          <a:stretch>
            <a:fillRect/>
          </a:stretch>
        </p:blipFill>
        <p:spPr>
          <a:xfrm>
            <a:off x="160991" y="1665145"/>
            <a:ext cx="8025807" cy="4012902"/>
          </a:xfrm>
          <a:prstGeom prst="rect">
            <a:avLst/>
          </a:prstGeom>
        </p:spPr>
      </p:pic>
    </p:spTree>
    <p:extLst>
      <p:ext uri="{BB962C8B-B14F-4D97-AF65-F5344CB8AC3E}">
        <p14:creationId xmlns:p14="http://schemas.microsoft.com/office/powerpoint/2010/main" val="1115626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Support Vector Machines</a:t>
            </a:r>
          </a:p>
        </p:txBody>
      </p:sp>
      <p:sp>
        <p:nvSpPr>
          <p:cNvPr id="3" name="Subtitle 2"/>
          <p:cNvSpPr>
            <a:spLocks noGrp="1"/>
          </p:cNvSpPr>
          <p:nvPr>
            <p:ph type="subTitle" idx="1"/>
          </p:nvPr>
        </p:nvSpPr>
        <p:spPr/>
        <p:txBody>
          <a:bodyPr/>
          <a:lstStyle/>
          <a:p>
            <a:r>
              <a:rPr lang="fr-FR" dirty="0"/>
              <a:t>Chapter 13: Nonlinear Classification Models</a:t>
            </a:r>
            <a:endParaRPr lang="en-US" dirty="0"/>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42</a:t>
            </a:fld>
            <a:endParaRPr lang="en-US" dirty="0"/>
          </a:p>
        </p:txBody>
      </p:sp>
    </p:spTree>
    <p:extLst>
      <p:ext uri="{BB962C8B-B14F-4D97-AF65-F5344CB8AC3E}">
        <p14:creationId xmlns:p14="http://schemas.microsoft.com/office/powerpoint/2010/main" val="3766115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F06F-1B08-9B9E-BC53-7C396AC880A6}"/>
              </a:ext>
            </a:extLst>
          </p:cNvPr>
          <p:cNvSpPr>
            <a:spLocks noGrp="1"/>
          </p:cNvSpPr>
          <p:nvPr>
            <p:ph type="title"/>
          </p:nvPr>
        </p:nvSpPr>
        <p:spPr/>
        <p:txBody>
          <a:bodyPr/>
          <a:lstStyle/>
          <a:p>
            <a:r>
              <a:rPr lang="en-US" dirty="0"/>
              <a:t>Support vector machines </a:t>
            </a:r>
          </a:p>
        </p:txBody>
      </p:sp>
      <p:sp>
        <p:nvSpPr>
          <p:cNvPr id="3" name="Content Placeholder 2">
            <a:extLst>
              <a:ext uri="{FF2B5EF4-FFF2-40B4-BE49-F238E27FC236}">
                <a16:creationId xmlns:a16="http://schemas.microsoft.com/office/drawing/2014/main" id="{F94CD8E0-0B73-A7DE-08A5-DBF7AEB159F8}"/>
              </a:ext>
            </a:extLst>
          </p:cNvPr>
          <p:cNvSpPr>
            <a:spLocks noGrp="1"/>
          </p:cNvSpPr>
          <p:nvPr>
            <p:ph idx="1"/>
          </p:nvPr>
        </p:nvSpPr>
        <p:spPr/>
        <p:txBody>
          <a:bodyPr/>
          <a:lstStyle/>
          <a:p>
            <a:r>
              <a:rPr lang="en-US" dirty="0"/>
              <a:t>Support vector machine was developed in the computer science community in the 1990s, and it has been considered one of the best “out of the box” classifiers. Specifically, we will learn</a:t>
            </a:r>
          </a:p>
          <a:p>
            <a:pPr lvl="1"/>
            <a:r>
              <a:rPr lang="fr-FR" dirty="0"/>
              <a:t>maximal </a:t>
            </a:r>
            <a:r>
              <a:rPr lang="fr-FR" dirty="0" err="1"/>
              <a:t>margin</a:t>
            </a:r>
            <a:r>
              <a:rPr lang="fr-FR" dirty="0"/>
              <a:t> classifier </a:t>
            </a:r>
          </a:p>
          <a:p>
            <a:pPr lvl="1"/>
            <a:r>
              <a:rPr lang="fr-FR" dirty="0"/>
              <a:t>support </a:t>
            </a:r>
            <a:r>
              <a:rPr lang="fr-FR" dirty="0" err="1"/>
              <a:t>vector</a:t>
            </a:r>
            <a:r>
              <a:rPr lang="fr-FR" dirty="0"/>
              <a:t> classifier </a:t>
            </a:r>
          </a:p>
          <a:p>
            <a:pPr lvl="1"/>
            <a:r>
              <a:rPr lang="fr-FR" dirty="0"/>
              <a:t>support </a:t>
            </a:r>
            <a:r>
              <a:rPr lang="fr-FR" dirty="0" err="1"/>
              <a:t>vector</a:t>
            </a:r>
            <a:r>
              <a:rPr lang="fr-FR" dirty="0"/>
              <a:t> machine</a:t>
            </a:r>
          </a:p>
          <a:p>
            <a:r>
              <a:rPr lang="en-US" dirty="0"/>
              <a:t>People often loosely refer to these approaches as “support vector machines.” To avoid confusion, we will carefully distinguish between these three notions.</a:t>
            </a:r>
          </a:p>
        </p:txBody>
      </p:sp>
    </p:spTree>
    <p:extLst>
      <p:ext uri="{BB962C8B-B14F-4D97-AF65-F5344CB8AC3E}">
        <p14:creationId xmlns:p14="http://schemas.microsoft.com/office/powerpoint/2010/main" val="2778722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60FA-DEAE-F8A4-FA45-E53EF7999A63}"/>
              </a:ext>
            </a:extLst>
          </p:cNvPr>
          <p:cNvSpPr>
            <a:spLocks noGrp="1"/>
          </p:cNvSpPr>
          <p:nvPr>
            <p:ph type="title"/>
          </p:nvPr>
        </p:nvSpPr>
        <p:spPr/>
        <p:txBody>
          <a:bodyPr/>
          <a:lstStyle/>
          <a:p>
            <a:r>
              <a:rPr lang="en-US" dirty="0"/>
              <a:t>Maximal margin classifier </a:t>
            </a:r>
          </a:p>
        </p:txBody>
      </p:sp>
      <p:sp>
        <p:nvSpPr>
          <p:cNvPr id="3" name="Content Placeholder 2">
            <a:extLst>
              <a:ext uri="{FF2B5EF4-FFF2-40B4-BE49-F238E27FC236}">
                <a16:creationId xmlns:a16="http://schemas.microsoft.com/office/drawing/2014/main" id="{543B9921-28CC-980F-F196-2FCB64803DBB}"/>
              </a:ext>
            </a:extLst>
          </p:cNvPr>
          <p:cNvSpPr>
            <a:spLocks noGrp="1"/>
          </p:cNvSpPr>
          <p:nvPr>
            <p:ph idx="1"/>
          </p:nvPr>
        </p:nvSpPr>
        <p:spPr>
          <a:xfrm>
            <a:off x="152400" y="1561614"/>
            <a:ext cx="6330696" cy="3835115"/>
          </a:xfrm>
        </p:spPr>
        <p:txBody>
          <a:bodyPr>
            <a:normAutofit fontScale="92500" lnSpcReduction="10000"/>
          </a:bodyPr>
          <a:lstStyle/>
          <a:p>
            <a:r>
              <a:rPr lang="en-US" dirty="0"/>
              <a:t>Among all separating hyperplanes, find the one that makes the biggest gap or margin between the two classes. </a:t>
            </a:r>
          </a:p>
          <a:p>
            <a:r>
              <a:rPr lang="en-US" dirty="0"/>
              <a:t>The two observations on the dashed lines are known as support vectors, since the maximal margin hyperplane depends directly on them, not one the other observations</a:t>
            </a:r>
          </a:p>
        </p:txBody>
      </p:sp>
      <p:pic>
        <p:nvPicPr>
          <p:cNvPr id="7" name="Picture 6">
            <a:extLst>
              <a:ext uri="{FF2B5EF4-FFF2-40B4-BE49-F238E27FC236}">
                <a16:creationId xmlns:a16="http://schemas.microsoft.com/office/drawing/2014/main" id="{39D858B5-46CC-82CD-3D6D-22520C35899B}"/>
              </a:ext>
            </a:extLst>
          </p:cNvPr>
          <p:cNvPicPr>
            <a:picLocks noChangeAspect="1"/>
          </p:cNvPicPr>
          <p:nvPr/>
        </p:nvPicPr>
        <p:blipFill>
          <a:blip r:embed="rId2"/>
          <a:stretch>
            <a:fillRect/>
          </a:stretch>
        </p:blipFill>
        <p:spPr>
          <a:xfrm>
            <a:off x="6483096" y="1018916"/>
            <a:ext cx="5671716" cy="5169158"/>
          </a:xfrm>
          <a:prstGeom prst="rect">
            <a:avLst/>
          </a:prstGeom>
        </p:spPr>
      </p:pic>
    </p:spTree>
    <p:extLst>
      <p:ext uri="{BB962C8B-B14F-4D97-AF65-F5344CB8AC3E}">
        <p14:creationId xmlns:p14="http://schemas.microsoft.com/office/powerpoint/2010/main" val="3018649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3A35-56A2-41EB-0D18-AC6AF998E228}"/>
              </a:ext>
            </a:extLst>
          </p:cNvPr>
          <p:cNvSpPr>
            <a:spLocks noGrp="1"/>
          </p:cNvSpPr>
          <p:nvPr>
            <p:ph type="title"/>
          </p:nvPr>
        </p:nvSpPr>
        <p:spPr/>
        <p:txBody>
          <a:bodyPr/>
          <a:lstStyle/>
          <a:p>
            <a:r>
              <a:rPr lang="en-US" dirty="0"/>
              <a:t>Support vector classifier </a:t>
            </a:r>
          </a:p>
        </p:txBody>
      </p:sp>
      <p:sp>
        <p:nvSpPr>
          <p:cNvPr id="3" name="Content Placeholder 2">
            <a:extLst>
              <a:ext uri="{FF2B5EF4-FFF2-40B4-BE49-F238E27FC236}">
                <a16:creationId xmlns:a16="http://schemas.microsoft.com/office/drawing/2014/main" id="{C508ABF1-7A59-E464-AE82-695E7FE67452}"/>
              </a:ext>
            </a:extLst>
          </p:cNvPr>
          <p:cNvSpPr>
            <a:spLocks noGrp="1"/>
          </p:cNvSpPr>
          <p:nvPr>
            <p:ph idx="1"/>
          </p:nvPr>
        </p:nvSpPr>
        <p:spPr>
          <a:xfrm>
            <a:off x="0" y="5690164"/>
            <a:ext cx="12192000" cy="1167836"/>
          </a:xfrm>
        </p:spPr>
        <p:txBody>
          <a:bodyPr>
            <a:normAutofit/>
          </a:bodyPr>
          <a:lstStyle/>
          <a:p>
            <a:pPr algn="l"/>
            <a:r>
              <a:rPr lang="en-US" sz="2200" b="0" i="0" u="none" strike="noStrike" baseline="0" dirty="0">
                <a:solidFill>
                  <a:srgbClr val="000000"/>
                </a:solidFill>
                <a:latin typeface="LMRoman10-Regular"/>
              </a:rPr>
              <a:t>The </a:t>
            </a:r>
            <a:r>
              <a:rPr lang="en-US" sz="2200" b="0" i="0" u="none" strike="noStrike" baseline="0" dirty="0">
                <a:solidFill>
                  <a:srgbClr val="009A00"/>
                </a:solidFill>
                <a:latin typeface="LMRoman10-Regular"/>
              </a:rPr>
              <a:t>support vector classifier </a:t>
            </a:r>
            <a:r>
              <a:rPr lang="en-US" sz="2200" b="0" i="0" u="none" strike="noStrike" baseline="0" dirty="0">
                <a:solidFill>
                  <a:srgbClr val="000000"/>
                </a:solidFill>
                <a:latin typeface="LMRoman10-Regular"/>
              </a:rPr>
              <a:t>maximizes a </a:t>
            </a:r>
            <a:r>
              <a:rPr lang="en-US" sz="2200" b="0" i="1" u="none" strike="noStrike" baseline="0" dirty="0">
                <a:solidFill>
                  <a:srgbClr val="000000"/>
                </a:solidFill>
                <a:latin typeface="LMRoman10-Italic"/>
              </a:rPr>
              <a:t>soft </a:t>
            </a:r>
            <a:r>
              <a:rPr lang="en-US" sz="2200" b="0" i="0" u="none" strike="noStrike" baseline="0" dirty="0">
                <a:solidFill>
                  <a:srgbClr val="000000"/>
                </a:solidFill>
                <a:latin typeface="LMRoman10-Regular"/>
              </a:rPr>
              <a:t>margin, which tries to separate most of the training observations into the two classes, but may misclassify a few observations.</a:t>
            </a:r>
            <a:endParaRPr lang="en-US" sz="2200" dirty="0"/>
          </a:p>
        </p:txBody>
      </p:sp>
      <p:pic>
        <p:nvPicPr>
          <p:cNvPr id="5" name="Picture 4">
            <a:extLst>
              <a:ext uri="{FF2B5EF4-FFF2-40B4-BE49-F238E27FC236}">
                <a16:creationId xmlns:a16="http://schemas.microsoft.com/office/drawing/2014/main" id="{703B8ACB-C340-7FCA-58FB-897A5B3B008B}"/>
              </a:ext>
            </a:extLst>
          </p:cNvPr>
          <p:cNvPicPr>
            <a:picLocks noChangeAspect="1"/>
          </p:cNvPicPr>
          <p:nvPr/>
        </p:nvPicPr>
        <p:blipFill>
          <a:blip r:embed="rId2"/>
          <a:stretch>
            <a:fillRect/>
          </a:stretch>
        </p:blipFill>
        <p:spPr>
          <a:xfrm>
            <a:off x="1004177" y="1357023"/>
            <a:ext cx="10183646" cy="4143953"/>
          </a:xfrm>
          <a:prstGeom prst="rect">
            <a:avLst/>
          </a:prstGeom>
        </p:spPr>
      </p:pic>
    </p:spTree>
    <p:extLst>
      <p:ext uri="{BB962C8B-B14F-4D97-AF65-F5344CB8AC3E}">
        <p14:creationId xmlns:p14="http://schemas.microsoft.com/office/powerpoint/2010/main" val="718726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96C3-2D96-B88D-51B9-E7188C7D8AA1}"/>
              </a:ext>
            </a:extLst>
          </p:cNvPr>
          <p:cNvSpPr>
            <a:spLocks noGrp="1"/>
          </p:cNvSpPr>
          <p:nvPr>
            <p:ph type="title"/>
          </p:nvPr>
        </p:nvSpPr>
        <p:spPr/>
        <p:txBody>
          <a:bodyPr/>
          <a:lstStyle/>
          <a:p>
            <a:r>
              <a:rPr lang="en-US" dirty="0"/>
              <a:t>Remarks </a:t>
            </a:r>
          </a:p>
        </p:txBody>
      </p:sp>
      <p:sp>
        <p:nvSpPr>
          <p:cNvPr id="3" name="Content Placeholder 2">
            <a:extLst>
              <a:ext uri="{FF2B5EF4-FFF2-40B4-BE49-F238E27FC236}">
                <a16:creationId xmlns:a16="http://schemas.microsoft.com/office/drawing/2014/main" id="{E364CBED-D49B-1FF2-C395-D630253087B6}"/>
              </a:ext>
            </a:extLst>
          </p:cNvPr>
          <p:cNvSpPr>
            <a:spLocks noGrp="1"/>
          </p:cNvSpPr>
          <p:nvPr>
            <p:ph idx="1"/>
          </p:nvPr>
        </p:nvSpPr>
        <p:spPr>
          <a:xfrm>
            <a:off x="0" y="1423284"/>
            <a:ext cx="12192000" cy="5144887"/>
          </a:xfrm>
        </p:spPr>
        <p:txBody>
          <a:bodyPr>
            <a:normAutofit fontScale="92500" lnSpcReduction="10000"/>
          </a:bodyPr>
          <a:lstStyle/>
          <a:p>
            <a:r>
              <a:rPr lang="en-US" dirty="0"/>
              <a:t>When we don’t allow any samples to be inside the margin, we are talking about the </a:t>
            </a:r>
            <a:r>
              <a:rPr lang="en-US" dirty="0">
                <a:solidFill>
                  <a:srgbClr val="FF0000"/>
                </a:solidFill>
              </a:rPr>
              <a:t>hard</a:t>
            </a:r>
            <a:r>
              <a:rPr lang="en-US" dirty="0"/>
              <a:t> margin.</a:t>
            </a:r>
          </a:p>
          <a:p>
            <a:r>
              <a:rPr lang="en-US" dirty="0"/>
              <a:t>More often, we use </a:t>
            </a:r>
            <a:r>
              <a:rPr lang="en-US" dirty="0">
                <a:solidFill>
                  <a:srgbClr val="FF0000"/>
                </a:solidFill>
              </a:rPr>
              <a:t>soft</a:t>
            </a:r>
            <a:r>
              <a:rPr lang="en-US" dirty="0"/>
              <a:t> margin classification, in which we allow certain samples to be inside the margin </a:t>
            </a:r>
          </a:p>
          <a:p>
            <a:pPr lvl="1"/>
            <a:r>
              <a:rPr lang="en-US" dirty="0"/>
              <a:t>By doing so, the overall fit of the model to the data might very well be better than with hard margin classification </a:t>
            </a:r>
          </a:p>
          <a:p>
            <a:pPr lvl="1"/>
            <a:r>
              <a:rPr lang="en-US" dirty="0"/>
              <a:t>It would reduce variance at the </a:t>
            </a:r>
            <a:r>
              <a:rPr lang="en-US" i="1" dirty="0"/>
              <a:t>cost</a:t>
            </a:r>
            <a:r>
              <a:rPr lang="en-US" dirty="0"/>
              <a:t> of some bias (i.e., the bias-variance trade-off)</a:t>
            </a:r>
          </a:p>
          <a:p>
            <a:r>
              <a:rPr lang="en-US" dirty="0"/>
              <a:t>So, here is where the “Cost” is introduced </a:t>
            </a:r>
          </a:p>
          <a:p>
            <a:pPr lvl="1"/>
            <a:r>
              <a:rPr lang="en-US" dirty="0"/>
              <a:t>Purpose: modify the optimization problem to optimize both the fit of the line to data and penalizing the amount of samples inside the margin at the same time </a:t>
            </a:r>
          </a:p>
          <a:p>
            <a:pPr lvl="1"/>
            <a:r>
              <a:rPr lang="en-US" dirty="0"/>
              <a:t>C defines the weight of how much samples inside the margin contribute to the overall error: the low value of C allows more samples inside the margin; near 0 means every sample can be inside.</a:t>
            </a:r>
          </a:p>
        </p:txBody>
      </p:sp>
    </p:spTree>
    <p:extLst>
      <p:ext uri="{BB962C8B-B14F-4D97-AF65-F5344CB8AC3E}">
        <p14:creationId xmlns:p14="http://schemas.microsoft.com/office/powerpoint/2010/main" val="3516907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DEDA-EA67-D89C-1C86-CBE05B54882D}"/>
              </a:ext>
            </a:extLst>
          </p:cNvPr>
          <p:cNvSpPr>
            <a:spLocks noGrp="1"/>
          </p:cNvSpPr>
          <p:nvPr>
            <p:ph type="title"/>
          </p:nvPr>
        </p:nvSpPr>
        <p:spPr/>
        <p:txBody>
          <a:bodyPr/>
          <a:lstStyle/>
          <a:p>
            <a:r>
              <a:rPr lang="en-US" dirty="0"/>
              <a:t>Tuning parameter of cost “C”</a:t>
            </a:r>
          </a:p>
        </p:txBody>
      </p:sp>
      <p:sp>
        <p:nvSpPr>
          <p:cNvPr id="3" name="Content Placeholder 2">
            <a:extLst>
              <a:ext uri="{FF2B5EF4-FFF2-40B4-BE49-F238E27FC236}">
                <a16:creationId xmlns:a16="http://schemas.microsoft.com/office/drawing/2014/main" id="{0952EF89-586A-9EDC-F9C6-2F229E2310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C9CA64F-4F8C-F424-D845-FC95BE863873}"/>
              </a:ext>
            </a:extLst>
          </p:cNvPr>
          <p:cNvPicPr>
            <a:picLocks noChangeAspect="1"/>
          </p:cNvPicPr>
          <p:nvPr/>
        </p:nvPicPr>
        <p:blipFill>
          <a:blip r:embed="rId2"/>
          <a:stretch>
            <a:fillRect/>
          </a:stretch>
        </p:blipFill>
        <p:spPr>
          <a:xfrm>
            <a:off x="3468384" y="1423284"/>
            <a:ext cx="5105942" cy="4871728"/>
          </a:xfrm>
          <a:prstGeom prst="rect">
            <a:avLst/>
          </a:prstGeom>
        </p:spPr>
      </p:pic>
    </p:spTree>
    <p:extLst>
      <p:ext uri="{BB962C8B-B14F-4D97-AF65-F5344CB8AC3E}">
        <p14:creationId xmlns:p14="http://schemas.microsoft.com/office/powerpoint/2010/main" val="2218727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EF5B-8760-A074-049C-368CBF71BE44}"/>
              </a:ext>
            </a:extLst>
          </p:cNvPr>
          <p:cNvSpPr>
            <a:spLocks noGrp="1"/>
          </p:cNvSpPr>
          <p:nvPr>
            <p:ph type="title"/>
          </p:nvPr>
        </p:nvSpPr>
        <p:spPr/>
        <p:txBody>
          <a:bodyPr/>
          <a:lstStyle/>
          <a:p>
            <a:r>
              <a:rPr lang="en-US" dirty="0"/>
              <a:t>Linear boundary can fail</a:t>
            </a:r>
          </a:p>
        </p:txBody>
      </p:sp>
      <p:sp>
        <p:nvSpPr>
          <p:cNvPr id="3" name="Content Placeholder 2">
            <a:extLst>
              <a:ext uri="{FF2B5EF4-FFF2-40B4-BE49-F238E27FC236}">
                <a16:creationId xmlns:a16="http://schemas.microsoft.com/office/drawing/2014/main" id="{515E6DC5-8542-AF6C-0FE5-27395E20F510}"/>
              </a:ext>
            </a:extLst>
          </p:cNvPr>
          <p:cNvSpPr>
            <a:spLocks noGrp="1"/>
          </p:cNvSpPr>
          <p:nvPr>
            <p:ph idx="1"/>
          </p:nvPr>
        </p:nvSpPr>
        <p:spPr>
          <a:xfrm>
            <a:off x="0" y="5285417"/>
            <a:ext cx="12192000" cy="1104010"/>
          </a:xfrm>
        </p:spPr>
        <p:txBody>
          <a:bodyPr>
            <a:normAutofit fontScale="85000" lnSpcReduction="20000"/>
          </a:bodyPr>
          <a:lstStyle/>
          <a:p>
            <a:r>
              <a:rPr lang="en-US" dirty="0"/>
              <a:t>In practice we are sometimes faced with non-linear class boundaries.</a:t>
            </a:r>
          </a:p>
          <a:p>
            <a:r>
              <a:rPr lang="en-US" dirty="0"/>
              <a:t>It is clear that a support vector classifier or any linear classifier will perform poorly here.</a:t>
            </a:r>
          </a:p>
          <a:p>
            <a:pPr marL="0" indent="0">
              <a:buNone/>
            </a:pPr>
            <a:endParaRPr lang="en-US" dirty="0"/>
          </a:p>
        </p:txBody>
      </p:sp>
      <p:pic>
        <p:nvPicPr>
          <p:cNvPr id="5" name="Picture 4">
            <a:extLst>
              <a:ext uri="{FF2B5EF4-FFF2-40B4-BE49-F238E27FC236}">
                <a16:creationId xmlns:a16="http://schemas.microsoft.com/office/drawing/2014/main" id="{8DED105A-A18C-DD14-CCB8-DE634D8C2945}"/>
              </a:ext>
            </a:extLst>
          </p:cNvPr>
          <p:cNvPicPr>
            <a:picLocks noChangeAspect="1"/>
          </p:cNvPicPr>
          <p:nvPr/>
        </p:nvPicPr>
        <p:blipFill>
          <a:blip r:embed="rId2"/>
          <a:stretch>
            <a:fillRect/>
          </a:stretch>
        </p:blipFill>
        <p:spPr>
          <a:xfrm>
            <a:off x="1912786" y="1423284"/>
            <a:ext cx="8016714" cy="3743586"/>
          </a:xfrm>
          <a:prstGeom prst="rect">
            <a:avLst/>
          </a:prstGeom>
        </p:spPr>
      </p:pic>
    </p:spTree>
    <p:extLst>
      <p:ext uri="{BB962C8B-B14F-4D97-AF65-F5344CB8AC3E}">
        <p14:creationId xmlns:p14="http://schemas.microsoft.com/office/powerpoint/2010/main" val="2584017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EEE2-5177-701B-4E30-C872CB36746A}"/>
              </a:ext>
            </a:extLst>
          </p:cNvPr>
          <p:cNvSpPr>
            <a:spLocks noGrp="1"/>
          </p:cNvSpPr>
          <p:nvPr>
            <p:ph type="title"/>
          </p:nvPr>
        </p:nvSpPr>
        <p:spPr/>
        <p:txBody>
          <a:bodyPr/>
          <a:lstStyle/>
          <a:p>
            <a:r>
              <a:rPr lang="en-US" dirty="0"/>
              <a:t>Support vector machines (SVM)</a:t>
            </a:r>
          </a:p>
        </p:txBody>
      </p:sp>
      <p:sp>
        <p:nvSpPr>
          <p:cNvPr id="3" name="Content Placeholder 2">
            <a:extLst>
              <a:ext uri="{FF2B5EF4-FFF2-40B4-BE49-F238E27FC236}">
                <a16:creationId xmlns:a16="http://schemas.microsoft.com/office/drawing/2014/main" id="{561C2643-DEEF-C913-6A05-06A527C67E07}"/>
              </a:ext>
            </a:extLst>
          </p:cNvPr>
          <p:cNvSpPr>
            <a:spLocks noGrp="1"/>
          </p:cNvSpPr>
          <p:nvPr>
            <p:ph idx="1"/>
          </p:nvPr>
        </p:nvSpPr>
        <p:spPr/>
        <p:txBody>
          <a:bodyPr>
            <a:normAutofit lnSpcReduction="10000"/>
          </a:bodyPr>
          <a:lstStyle/>
          <a:p>
            <a:r>
              <a:rPr lang="en-US" dirty="0"/>
              <a:t>The maximal classifier and the support vector classifier considered </a:t>
            </a:r>
            <a:r>
              <a:rPr lang="en-US" i="1" dirty="0"/>
              <a:t>linear</a:t>
            </a:r>
            <a:r>
              <a:rPr lang="en-US" dirty="0"/>
              <a:t> classification boundaries. </a:t>
            </a:r>
          </a:p>
          <a:p>
            <a:r>
              <a:rPr lang="en-US" dirty="0"/>
              <a:t>To extend the linear nature of the model to nonlinear classification boundaries, we consider kernel function instead of the simple linear relationship. There are three popular kernels,</a:t>
            </a:r>
          </a:p>
          <a:p>
            <a:pPr lvl="1"/>
            <a:r>
              <a:rPr lang="en-US" dirty="0"/>
              <a:t>Polynomial</a:t>
            </a:r>
          </a:p>
          <a:p>
            <a:pPr lvl="1"/>
            <a:r>
              <a:rPr lang="en-US" dirty="0"/>
              <a:t>Radial basis function</a:t>
            </a:r>
          </a:p>
          <a:p>
            <a:pPr lvl="1"/>
            <a:r>
              <a:rPr lang="en-US" dirty="0"/>
              <a:t>Hyperbolic tangent</a:t>
            </a:r>
          </a:p>
          <a:p>
            <a:r>
              <a:rPr lang="en-US" dirty="0"/>
              <a:t>The kernel trick allows the SVM model produce extremely flexible decision boundaries.</a:t>
            </a:r>
          </a:p>
        </p:txBody>
      </p:sp>
    </p:spTree>
    <p:extLst>
      <p:ext uri="{BB962C8B-B14F-4D97-AF65-F5344CB8AC3E}">
        <p14:creationId xmlns:p14="http://schemas.microsoft.com/office/powerpoint/2010/main" val="370820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general form of discriminant analysis</a:t>
            </a:r>
          </a:p>
        </p:txBody>
      </p:sp>
      <p:sp>
        <p:nvSpPr>
          <p:cNvPr id="9" name="Slide Number Placeholder 8"/>
          <p:cNvSpPr>
            <a:spLocks noGrp="1"/>
          </p:cNvSpPr>
          <p:nvPr>
            <p:ph type="sldNum" sz="quarter" idx="12"/>
          </p:nvPr>
        </p:nvSpPr>
        <p:spPr/>
        <p:txBody>
          <a:bodyPr/>
          <a:lstStyle/>
          <a:p>
            <a:fld id="{E4FFCA10-EE3F-AF4E-9EA4-E5CA2D91A1E4}" type="slidenum">
              <a:rPr lang="en-US" smtClean="0"/>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1539377"/>
                <a:ext cx="12192000" cy="4887899"/>
              </a:xfrm>
            </p:spPr>
            <p:txBody>
              <a:bodyPr>
                <a:normAutofit/>
              </a:bodyPr>
              <a:lstStyle/>
              <a:p>
                <a:r>
                  <a:rPr lang="en-US" dirty="0"/>
                  <a:t>Discriminant analysis is based on</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𝑘</m:t>
                              </m:r>
                            </m:e>
                          </m:d>
                        </m:e>
                      </m:func>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m:rPr>
                                  <m:sty m:val="p"/>
                                </m:rPr>
                                <a:rPr lang="el-GR" i="1" smtClean="0">
                                  <a:latin typeface="Cambria Math" panose="02040503050406030204" pitchFamily="18" charset="0"/>
                                </a:rPr>
                                <m:t>π</m:t>
                              </m:r>
                              <m:r>
                                <a:rPr lang="en-US" i="1" baseline="-25000" smtClean="0">
                                  <a:latin typeface="Cambria Math" panose="02040503050406030204" pitchFamily="18" charset="0"/>
                                </a:rPr>
                                <m:t>𝑘</m:t>
                              </m:r>
                              <m:r>
                                <a:rPr lang="en-US" i="1">
                                  <a:latin typeface="Cambria Math" panose="02040503050406030204" pitchFamily="18" charset="0"/>
                                </a:rPr>
                                <m:t>𝑓</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𝑙</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m:rPr>
                                      <m:sty m:val="p"/>
                                    </m:rPr>
                                    <a:rPr lang="el-GR" i="1">
                                      <a:latin typeface="Cambria Math" panose="02040503050406030204" pitchFamily="18" charset="0"/>
                                    </a:rPr>
                                    <m:t>π</m:t>
                                  </m:r>
                                  <m:r>
                                    <a:rPr lang="en-US" b="0" i="1" baseline="-25000" smtClean="0">
                                      <a:latin typeface="Cambria Math" panose="02040503050406030204" pitchFamily="18" charset="0"/>
                                    </a:rPr>
                                    <m:t>𝑙</m:t>
                                  </m:r>
                                  <m:r>
                                    <a:rPr lang="en-US" i="1">
                                      <a:latin typeface="Cambria Math" panose="02040503050406030204" pitchFamily="18" charset="0"/>
                                    </a:rPr>
                                    <m:t>𝑓</m:t>
                                  </m:r>
                                </m:e>
                                <m:sub>
                                  <m:r>
                                    <a:rPr lang="en-US" b="0" i="1" smtClean="0">
                                      <a:latin typeface="Cambria Math" panose="02040503050406030204" pitchFamily="18" charset="0"/>
                                    </a:rPr>
                                    <m:t>𝑙</m:t>
                                  </m:r>
                                </m:sub>
                              </m:sSub>
                              <m:d>
                                <m:dPr>
                                  <m:ctrlPr>
                                    <a:rPr lang="en-US" i="1">
                                      <a:latin typeface="Cambria Math" panose="02040503050406030204" pitchFamily="18" charset="0"/>
                                    </a:rPr>
                                  </m:ctrlPr>
                                </m:dPr>
                                <m:e>
                                  <m:r>
                                    <a:rPr lang="en-US" i="1">
                                      <a:latin typeface="Cambria Math" panose="02040503050406030204" pitchFamily="18" charset="0"/>
                                    </a:rPr>
                                    <m:t>𝑥</m:t>
                                  </m:r>
                                </m:e>
                              </m:d>
                            </m:e>
                          </m:nary>
                        </m:den>
                      </m:f>
                    </m:oMath>
                  </m:oMathPara>
                </a14:m>
                <a:endParaRPr lang="en-US" dirty="0"/>
              </a:p>
              <a:p>
                <a:pPr lvl="1"/>
                <a:r>
                  <a:rPr lang="en-US" dirty="0"/>
                  <a:t>When we assume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i="1" dirty="0"/>
                  <a:t> </a:t>
                </a:r>
                <a:r>
                  <a:rPr lang="en-US" dirty="0"/>
                  <a:t>to be Gaussian distributions with the </a:t>
                </a:r>
                <a:r>
                  <a:rPr lang="en-US" i="1" dirty="0"/>
                  <a:t>same</a:t>
                </a:r>
                <a:r>
                  <a:rPr lang="en-US" dirty="0"/>
                  <a:t> covariance matrix </a:t>
                </a:r>
                <a14:m>
                  <m:oMath xmlns:m="http://schemas.openxmlformats.org/officeDocument/2006/math">
                    <m:sSub>
                      <m:sSubPr>
                        <m:ctrlPr>
                          <a:rPr lang="en-US" i="1" smtClean="0">
                            <a:latin typeface="Cambria Math" panose="02040503050406030204" pitchFamily="18" charset="0"/>
                          </a:rPr>
                        </m:ctrlPr>
                      </m:sSubPr>
                      <m:e>
                        <m:r>
                          <m:rPr>
                            <m:nor/>
                          </m:rPr>
                          <a:rPr lang="el-GR" dirty="0"/>
                          <m:t>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m:rPr>
                        <m:nor/>
                      </m:rPr>
                      <a:rPr lang="el-GR" dirty="0"/>
                      <m:t>Σ</m:t>
                    </m:r>
                    <m:r>
                      <m:rPr>
                        <m:nor/>
                      </m:rPr>
                      <a:rPr lang="en-US" b="0" i="0" dirty="0" smtClean="0"/>
                      <m:t> </m:t>
                    </m:r>
                    <m:r>
                      <m:rPr>
                        <m:nor/>
                      </m:rPr>
                      <a:rPr lang="en-US" b="0" i="0" dirty="0" smtClean="0"/>
                      <m:t>in</m:t>
                    </m:r>
                    <m:r>
                      <m:rPr>
                        <m:nor/>
                      </m:rPr>
                      <a:rPr lang="en-US" b="0" i="0" dirty="0" smtClean="0"/>
                      <m:t> </m:t>
                    </m:r>
                  </m:oMath>
                </a14:m>
                <a:r>
                  <a:rPr lang="en-US" dirty="0"/>
                  <a:t>each class, it leads to Linear Discriminant Analysis (LDA)</a:t>
                </a:r>
              </a:p>
              <a:p>
                <a:pPr lvl="1"/>
                <a:r>
                  <a:rPr lang="en-US" dirty="0"/>
                  <a:t>We assume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i="1" dirty="0"/>
                  <a:t> </a:t>
                </a:r>
                <a:r>
                  <a:rPr lang="en-US" dirty="0"/>
                  <a:t>to be Gaussian distributions with the different covariance matrix </a:t>
                </a:r>
                <a14:m>
                  <m:oMath xmlns:m="http://schemas.openxmlformats.org/officeDocument/2006/math">
                    <m:sSub>
                      <m:sSubPr>
                        <m:ctrlPr>
                          <a:rPr lang="en-US" i="1">
                            <a:latin typeface="Cambria Math" panose="02040503050406030204" pitchFamily="18" charset="0"/>
                          </a:rPr>
                        </m:ctrlPr>
                      </m:sSubPr>
                      <m:e>
                        <m:r>
                          <m:rPr>
                            <m:nor/>
                          </m:rPr>
                          <a:rPr lang="el-GR" dirty="0"/>
                          <m:t>Σ</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dirty="0"/>
                  <a:t>in each class, it leads to Quadratic Discriminant Analysis (QDA)</a:t>
                </a:r>
              </a:p>
              <a:p>
                <a:pPr lvl="1"/>
                <a:r>
                  <a:rPr lang="en-US" dirty="0"/>
                  <a:t>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r>
                              <a:rPr lang="en-US" i="1">
                                <a:latin typeface="Cambria Math" panose="02040503050406030204" pitchFamily="18" charset="0"/>
                              </a:rPr>
                              <m:t>𝑘</m:t>
                            </m:r>
                          </m:sub>
                        </m:sSub>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e>
                    </m:nary>
                  </m:oMath>
                </a14:m>
                <a:r>
                  <a:rPr lang="en-US" dirty="0"/>
                  <a:t> (i.e., conditional independence model) in each class, it leads to naïve Bayes (NB). For Gaussian, this means </a:t>
                </a:r>
                <a:r>
                  <a:rPr lang="el-GR" dirty="0"/>
                  <a:t>Σ</a:t>
                </a:r>
                <a:r>
                  <a:rPr lang="en-US" dirty="0"/>
                  <a:t> is diagonal.</a:t>
                </a:r>
              </a:p>
              <a:p>
                <a:pPr lvl="1"/>
                <a:r>
                  <a:rPr lang="en-US" dirty="0"/>
                  <a:t>Nonparametric models can also be used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i="1" dirty="0"/>
                  <a:t> .</a:t>
                </a:r>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1539377"/>
                <a:ext cx="12192000" cy="4887899"/>
              </a:xfrm>
              <a:blipFill>
                <a:blip r:embed="rId2"/>
                <a:stretch>
                  <a:fillRect l="-1150" t="-2622" r="-1650"/>
                </a:stretch>
              </a:blipFill>
            </p:spPr>
            <p:txBody>
              <a:bodyPr/>
              <a:lstStyle/>
              <a:p>
                <a:r>
                  <a:rPr lang="en-US">
                    <a:noFill/>
                  </a:rPr>
                  <a:t> </a:t>
                </a:r>
              </a:p>
            </p:txBody>
          </p:sp>
        </mc:Fallback>
      </mc:AlternateContent>
    </p:spTree>
    <p:extLst>
      <p:ext uri="{BB962C8B-B14F-4D97-AF65-F5344CB8AC3E}">
        <p14:creationId xmlns:p14="http://schemas.microsoft.com/office/powerpoint/2010/main" val="136500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A5B-F7FD-ABB7-70F8-2BE024B10C08}"/>
              </a:ext>
            </a:extLst>
          </p:cNvPr>
          <p:cNvSpPr>
            <a:spLocks noGrp="1"/>
          </p:cNvSpPr>
          <p:nvPr>
            <p:ph type="title"/>
          </p:nvPr>
        </p:nvSpPr>
        <p:spPr/>
        <p:txBody>
          <a:bodyPr/>
          <a:lstStyle/>
          <a:p>
            <a:r>
              <a:rPr lang="en-US" dirty="0"/>
              <a:t>Remarks on SVM</a:t>
            </a:r>
          </a:p>
        </p:txBody>
      </p:sp>
      <p:sp>
        <p:nvSpPr>
          <p:cNvPr id="3" name="Content Placeholder 2">
            <a:extLst>
              <a:ext uri="{FF2B5EF4-FFF2-40B4-BE49-F238E27FC236}">
                <a16:creationId xmlns:a16="http://schemas.microsoft.com/office/drawing/2014/main" id="{CB9B9E95-813A-F293-631E-E1C052BC26C5}"/>
              </a:ext>
            </a:extLst>
          </p:cNvPr>
          <p:cNvSpPr>
            <a:spLocks noGrp="1"/>
          </p:cNvSpPr>
          <p:nvPr>
            <p:ph idx="1"/>
          </p:nvPr>
        </p:nvSpPr>
        <p:spPr/>
        <p:txBody>
          <a:bodyPr/>
          <a:lstStyle/>
          <a:p>
            <a:r>
              <a:rPr lang="en-US" dirty="0"/>
              <a:t>The choice of the kernel function parameters and the cost value control the complexity and should be tuned appropriately so that the model does not over-fit the training data.</a:t>
            </a:r>
          </a:p>
          <a:p>
            <a:r>
              <a:rPr lang="en-US" dirty="0"/>
              <a:t>Using resampling to find appropriate values of tuning parameters tends to find a reasonable balance between under- and over-fitting. </a:t>
            </a:r>
          </a:p>
          <a:p>
            <a:r>
              <a:rPr lang="en-US" dirty="0"/>
              <a:t>From our experience, SVM models tend to be very competitive for most classification problems.</a:t>
            </a:r>
          </a:p>
        </p:txBody>
      </p:sp>
    </p:spTree>
    <p:extLst>
      <p:ext uri="{BB962C8B-B14F-4D97-AF65-F5344CB8AC3E}">
        <p14:creationId xmlns:p14="http://schemas.microsoft.com/office/powerpoint/2010/main" val="517366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SVM</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1651775823"/>
              </p:ext>
            </p:extLst>
          </p:nvPr>
        </p:nvGraphicFramePr>
        <p:xfrm>
          <a:off x="179832" y="1423284"/>
          <a:ext cx="10043160" cy="3931920"/>
        </p:xfrm>
        <a:graphic>
          <a:graphicData uri="http://schemas.openxmlformats.org/drawingml/2006/table">
            <a:tbl>
              <a:tblPr firstRow="1" bandRow="1">
                <a:tableStyleId>{5940675A-B579-460E-94D1-54222C63F5DA}</a:tableStyleId>
              </a:tblPr>
              <a:tblGrid>
                <a:gridCol w="10043160">
                  <a:extLst>
                    <a:ext uri="{9D8B030D-6E8A-4147-A177-3AD203B41FA5}">
                      <a16:colId xmlns:a16="http://schemas.microsoft.com/office/drawing/2014/main" val="3112467160"/>
                    </a:ext>
                  </a:extLst>
                </a:gridCol>
              </a:tblGrid>
              <a:tr h="370840">
                <a:tc>
                  <a:txBody>
                    <a:bodyPr/>
                    <a:lstStyle/>
                    <a:p>
                      <a:r>
                        <a:rPr lang="en-US" dirty="0"/>
                        <a:t>###############################Support Vector Machines############################### </a:t>
                      </a:r>
                    </a:p>
                    <a:p>
                      <a:r>
                        <a:rPr lang="en-US" dirty="0" err="1"/>
                        <a:t>set.seed</a:t>
                      </a:r>
                      <a:r>
                        <a:rPr lang="en-US" dirty="0"/>
                        <a:t>(476)</a:t>
                      </a:r>
                    </a:p>
                    <a:p>
                      <a:r>
                        <a:rPr lang="en-US" dirty="0" err="1"/>
                        <a:t>sigmaRangeReduced</a:t>
                      </a:r>
                      <a:r>
                        <a:rPr lang="en-US" dirty="0"/>
                        <a:t> &lt;- sigest(</a:t>
                      </a:r>
                      <a:r>
                        <a:rPr lang="en-US" dirty="0" err="1"/>
                        <a:t>as.matrix</a:t>
                      </a:r>
                      <a:r>
                        <a:rPr lang="en-US" dirty="0"/>
                        <a:t>(</a:t>
                      </a:r>
                      <a:r>
                        <a:rPr lang="en-US" dirty="0" err="1"/>
                        <a:t>Smarket.train</a:t>
                      </a:r>
                      <a:r>
                        <a:rPr lang="en-US" dirty="0"/>
                        <a:t>[,1:8]))</a:t>
                      </a:r>
                    </a:p>
                    <a:p>
                      <a:r>
                        <a:rPr lang="en-US" dirty="0" err="1"/>
                        <a:t>svmRGridReduced</a:t>
                      </a:r>
                      <a:r>
                        <a:rPr lang="en-US" dirty="0"/>
                        <a:t> &lt;- </a:t>
                      </a:r>
                      <a:r>
                        <a:rPr lang="en-US" dirty="0" err="1"/>
                        <a:t>expand.grid</a:t>
                      </a:r>
                      <a:r>
                        <a:rPr lang="en-US" dirty="0"/>
                        <a:t>(.sigma = </a:t>
                      </a:r>
                      <a:r>
                        <a:rPr lang="en-US" dirty="0" err="1"/>
                        <a:t>sigmaRangeReduced</a:t>
                      </a:r>
                      <a:r>
                        <a:rPr lang="en-US" dirty="0"/>
                        <a:t>[1],</a:t>
                      </a:r>
                    </a:p>
                    <a:p>
                      <a:r>
                        <a:rPr lang="en-US" dirty="0"/>
                        <a:t>.C = 2^(seq(-4, 4)))</a:t>
                      </a:r>
                    </a:p>
                    <a:p>
                      <a:r>
                        <a:rPr lang="en-US" dirty="0" err="1"/>
                        <a:t>SVMTune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method = "</a:t>
                      </a:r>
                      <a:r>
                        <a:rPr lang="en-US" dirty="0" err="1">
                          <a:solidFill>
                            <a:srgbClr val="FF0000"/>
                          </a:solidFill>
                        </a:rPr>
                        <a:t>svmRadial</a:t>
                      </a:r>
                      <a:r>
                        <a:rPr lang="en-US" dirty="0"/>
                        <a:t>", #svmLinear #svmPoly</a:t>
                      </a:r>
                    </a:p>
                    <a:p>
                      <a:r>
                        <a:rPr lang="en-US" dirty="0"/>
                        <a:t>metric = "ROC",</a:t>
                      </a:r>
                    </a:p>
                    <a:p>
                      <a:r>
                        <a:rPr lang="en-US" dirty="0"/>
                        <a:t>preProc = c("center", "scale"),</a:t>
                      </a:r>
                    </a:p>
                    <a:p>
                      <a:r>
                        <a:rPr lang="en-US" dirty="0" err="1"/>
                        <a:t>tuneGrid</a:t>
                      </a:r>
                      <a:r>
                        <a:rPr lang="en-US" dirty="0"/>
                        <a:t> = </a:t>
                      </a:r>
                      <a:r>
                        <a:rPr lang="en-US" dirty="0" err="1"/>
                        <a:t>svmRGridReduced</a:t>
                      </a:r>
                      <a:r>
                        <a:rPr lang="en-US" dirty="0"/>
                        <a:t>,</a:t>
                      </a:r>
                    </a:p>
                    <a:p>
                      <a:r>
                        <a:rPr lang="en-US" dirty="0"/>
                        <a:t>fit = FALSE,</a:t>
                      </a:r>
                    </a:p>
                    <a:p>
                      <a:r>
                        <a:rPr lang="en-US" dirty="0" err="1"/>
                        <a:t>trControl</a:t>
                      </a:r>
                      <a:r>
                        <a:rPr lang="en-US" dirty="0"/>
                        <a:t> = ctrl)</a:t>
                      </a:r>
                    </a:p>
                    <a:p>
                      <a:r>
                        <a:rPr lang="en-US" dirty="0" err="1"/>
                        <a:t>SVMTune</a:t>
                      </a:r>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1473370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D993-3147-9237-C7EC-22EE16637095}"/>
              </a:ext>
            </a:extLst>
          </p:cNvPr>
          <p:cNvSpPr>
            <a:spLocks noGrp="1"/>
          </p:cNvSpPr>
          <p:nvPr>
            <p:ph type="title"/>
          </p:nvPr>
        </p:nvSpPr>
        <p:spPr/>
        <p:txBody>
          <a:bodyPr/>
          <a:lstStyle/>
          <a:p>
            <a:r>
              <a:rPr lang="en-US" sz="4400" dirty="0"/>
              <a:t>SVM</a:t>
            </a:r>
            <a:r>
              <a:rPr lang="en-US" dirty="0"/>
              <a:t> output</a:t>
            </a:r>
          </a:p>
        </p:txBody>
      </p:sp>
      <p:pic>
        <p:nvPicPr>
          <p:cNvPr id="4" name="Picture 3">
            <a:extLst>
              <a:ext uri="{FF2B5EF4-FFF2-40B4-BE49-F238E27FC236}">
                <a16:creationId xmlns:a16="http://schemas.microsoft.com/office/drawing/2014/main" id="{C74EBA7B-B2F0-41AE-F9CD-3AAFA6F0BB31}"/>
              </a:ext>
            </a:extLst>
          </p:cNvPr>
          <p:cNvPicPr>
            <a:picLocks noChangeAspect="1"/>
          </p:cNvPicPr>
          <p:nvPr/>
        </p:nvPicPr>
        <p:blipFill>
          <a:blip r:embed="rId2"/>
          <a:stretch>
            <a:fillRect/>
          </a:stretch>
        </p:blipFill>
        <p:spPr>
          <a:xfrm>
            <a:off x="110228" y="1399016"/>
            <a:ext cx="7474188" cy="4789058"/>
          </a:xfrm>
          <a:prstGeom prst="rect">
            <a:avLst/>
          </a:prstGeom>
        </p:spPr>
      </p:pic>
    </p:spTree>
    <p:extLst>
      <p:ext uri="{BB962C8B-B14F-4D97-AF65-F5344CB8AC3E}">
        <p14:creationId xmlns:p14="http://schemas.microsoft.com/office/powerpoint/2010/main" val="3020676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Model comparison with ROC and Confusion Matrix</a:t>
            </a:r>
          </a:p>
        </p:txBody>
      </p:sp>
      <p:sp>
        <p:nvSpPr>
          <p:cNvPr id="3" name="Subtitle 2"/>
          <p:cNvSpPr>
            <a:spLocks noGrp="1"/>
          </p:cNvSpPr>
          <p:nvPr>
            <p:ph type="subTitle" idx="1"/>
          </p:nvPr>
        </p:nvSpPr>
        <p:spPr/>
        <p:txBody>
          <a:bodyPr/>
          <a:lstStyle/>
          <a:p>
            <a:r>
              <a:rPr lang="fr-FR" dirty="0"/>
              <a:t>Chapter 13: Nonlinear Classification Models</a:t>
            </a:r>
            <a:endParaRPr lang="en-US" dirty="0"/>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53</a:t>
            </a:fld>
            <a:endParaRPr lang="en-US" dirty="0"/>
          </a:p>
        </p:txBody>
      </p:sp>
    </p:spTree>
    <p:extLst>
      <p:ext uri="{BB962C8B-B14F-4D97-AF65-F5344CB8AC3E}">
        <p14:creationId xmlns:p14="http://schemas.microsoft.com/office/powerpoint/2010/main" val="3845301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9B4F-3E0E-83E2-F607-EAFFF1DAE011}"/>
              </a:ext>
            </a:extLst>
          </p:cNvPr>
          <p:cNvSpPr>
            <a:spLocks noGrp="1"/>
          </p:cNvSpPr>
          <p:nvPr>
            <p:ph type="title"/>
          </p:nvPr>
        </p:nvSpPr>
        <p:spPr/>
        <p:txBody>
          <a:bodyPr/>
          <a:lstStyle/>
          <a:p>
            <a:r>
              <a:rPr lang="en-US" dirty="0"/>
              <a:t>Prediction based on different models </a:t>
            </a:r>
          </a:p>
        </p:txBody>
      </p:sp>
      <p:graphicFrame>
        <p:nvGraphicFramePr>
          <p:cNvPr id="4" name="Table 4">
            <a:extLst>
              <a:ext uri="{FF2B5EF4-FFF2-40B4-BE49-F238E27FC236}">
                <a16:creationId xmlns:a16="http://schemas.microsoft.com/office/drawing/2014/main" id="{EEC7C3F1-E787-9FE9-F5C4-67F6E4529709}"/>
              </a:ext>
            </a:extLst>
          </p:cNvPr>
          <p:cNvGraphicFramePr>
            <a:graphicFrameLocks noGrp="1"/>
          </p:cNvGraphicFramePr>
          <p:nvPr>
            <p:ph idx="1"/>
            <p:extLst>
              <p:ext uri="{D42A27DB-BD31-4B8C-83A1-F6EECF244321}">
                <p14:modId xmlns:p14="http://schemas.microsoft.com/office/powerpoint/2010/main" val="496352888"/>
              </p:ext>
            </p:extLst>
          </p:nvPr>
        </p:nvGraphicFramePr>
        <p:xfrm>
          <a:off x="0" y="1539875"/>
          <a:ext cx="12192000" cy="4754880"/>
        </p:xfrm>
        <a:graphic>
          <a:graphicData uri="http://schemas.openxmlformats.org/drawingml/2006/table">
            <a:tbl>
              <a:tblPr firstRow="1" bandRow="1">
                <a:tableStyleId>{5940675A-B579-460E-94D1-54222C63F5DA}</a:tableStyleId>
              </a:tblPr>
              <a:tblGrid>
                <a:gridCol w="12192000">
                  <a:extLst>
                    <a:ext uri="{9D8B030D-6E8A-4147-A177-3AD203B41FA5}">
                      <a16:colId xmlns:a16="http://schemas.microsoft.com/office/drawing/2014/main" val="2732862692"/>
                    </a:ext>
                  </a:extLst>
                </a:gridCol>
              </a:tblGrid>
              <a:tr h="370840">
                <a:tc>
                  <a:txBody>
                    <a:bodyPr/>
                    <a:lstStyle/>
                    <a:p>
                      <a:r>
                        <a:rPr lang="en-US" sz="1800" dirty="0"/>
                        <a:t>### Predict the test set based on eight models</a:t>
                      </a:r>
                    </a:p>
                    <a:p>
                      <a:r>
                        <a:rPr lang="en-US" sz="1800" dirty="0"/>
                        <a:t>#QDA</a:t>
                      </a:r>
                    </a:p>
                    <a:p>
                      <a:r>
                        <a:rPr lang="en-US" sz="1800" dirty="0" err="1"/>
                        <a:t>Smarket.test$QDA</a:t>
                      </a:r>
                      <a:r>
                        <a:rPr lang="en-US" sz="1800" dirty="0"/>
                        <a:t>&lt;- predict(</a:t>
                      </a:r>
                      <a:r>
                        <a:rPr lang="en-US" sz="1800" dirty="0" err="1"/>
                        <a:t>QDATune,Smarket.test</a:t>
                      </a:r>
                      <a:r>
                        <a:rPr lang="en-US" sz="1800" dirty="0"/>
                        <a:t>, type = "prob")[,1]</a:t>
                      </a:r>
                    </a:p>
                    <a:p>
                      <a:r>
                        <a:rPr lang="en-US" sz="1800" dirty="0"/>
                        <a:t>#RDA</a:t>
                      </a:r>
                    </a:p>
                    <a:p>
                      <a:r>
                        <a:rPr lang="en-US" sz="1800" dirty="0" err="1"/>
                        <a:t>Smarket.test$RDA</a:t>
                      </a:r>
                      <a:r>
                        <a:rPr lang="en-US" sz="1800" dirty="0"/>
                        <a:t> &lt;- predict(</a:t>
                      </a:r>
                      <a:r>
                        <a:rPr lang="en-US" sz="1800" dirty="0" err="1"/>
                        <a:t>RDATune,Smarket.test</a:t>
                      </a:r>
                      <a:r>
                        <a:rPr lang="en-US" sz="1800" dirty="0"/>
                        <a:t>, type = "prob")[,1]</a:t>
                      </a:r>
                    </a:p>
                    <a:p>
                      <a:r>
                        <a:rPr lang="en-US" sz="1800" dirty="0"/>
                        <a:t>#MDA</a:t>
                      </a:r>
                    </a:p>
                    <a:p>
                      <a:r>
                        <a:rPr lang="en-US" sz="1800" dirty="0" err="1"/>
                        <a:t>Smarket.test$MDA</a:t>
                      </a:r>
                      <a:r>
                        <a:rPr lang="en-US" sz="1800" dirty="0"/>
                        <a:t> &lt;- predict(</a:t>
                      </a:r>
                      <a:r>
                        <a:rPr lang="en-US" sz="1800" dirty="0" err="1"/>
                        <a:t>MDATune,Smarket.test</a:t>
                      </a:r>
                      <a:r>
                        <a:rPr lang="en-US" sz="1800" dirty="0"/>
                        <a:t>, type = "prob")[,1]</a:t>
                      </a:r>
                    </a:p>
                    <a:p>
                      <a:r>
                        <a:rPr lang="en-US" sz="1800" dirty="0"/>
                        <a:t>#NB</a:t>
                      </a:r>
                    </a:p>
                    <a:p>
                      <a:r>
                        <a:rPr lang="en-US" sz="1800" dirty="0" err="1"/>
                        <a:t>Smarket.test$NB</a:t>
                      </a:r>
                      <a:r>
                        <a:rPr lang="en-US" sz="1800" dirty="0"/>
                        <a:t> &lt;- predict(</a:t>
                      </a:r>
                      <a:r>
                        <a:rPr lang="en-US" sz="1800" dirty="0" err="1"/>
                        <a:t>NBTune,Smarket.test</a:t>
                      </a:r>
                      <a:r>
                        <a:rPr lang="en-US" sz="1800" dirty="0"/>
                        <a:t>, type = "prob")[,1]</a:t>
                      </a:r>
                    </a:p>
                    <a:p>
                      <a:r>
                        <a:rPr lang="en-US" sz="1800" dirty="0"/>
                        <a:t>#KNN</a:t>
                      </a:r>
                    </a:p>
                    <a:p>
                      <a:r>
                        <a:rPr lang="en-US" sz="1800" dirty="0" err="1"/>
                        <a:t>Smarket.test$KNN</a:t>
                      </a:r>
                      <a:r>
                        <a:rPr lang="en-US" sz="1800" dirty="0"/>
                        <a:t> &lt;- predict(</a:t>
                      </a:r>
                      <a:r>
                        <a:rPr lang="en-US" sz="1800" dirty="0" err="1"/>
                        <a:t>KNNTune,Smarket.test</a:t>
                      </a:r>
                      <a:r>
                        <a:rPr lang="en-US" sz="1800" dirty="0"/>
                        <a:t>, type = "prob")[,1]</a:t>
                      </a:r>
                    </a:p>
                    <a:p>
                      <a:r>
                        <a:rPr lang="en-US" sz="1800" dirty="0"/>
                        <a:t>#NN</a:t>
                      </a:r>
                    </a:p>
                    <a:p>
                      <a:r>
                        <a:rPr lang="en-US" sz="1800" dirty="0" err="1"/>
                        <a:t>Smarket.test$NN</a:t>
                      </a:r>
                      <a:r>
                        <a:rPr lang="en-US" sz="1800" dirty="0"/>
                        <a:t> &lt;- predict(</a:t>
                      </a:r>
                      <a:r>
                        <a:rPr lang="en-US" sz="1800" dirty="0" err="1"/>
                        <a:t>NNTune,Smarket.test</a:t>
                      </a:r>
                      <a:r>
                        <a:rPr lang="en-US" sz="1800" dirty="0"/>
                        <a:t>, type = "prob")[,1]</a:t>
                      </a:r>
                    </a:p>
                    <a:p>
                      <a:r>
                        <a:rPr lang="en-US" sz="1800" dirty="0"/>
                        <a:t>#FDA</a:t>
                      </a:r>
                    </a:p>
                    <a:p>
                      <a:r>
                        <a:rPr lang="en-US" sz="1800" dirty="0" err="1"/>
                        <a:t>Smarket.test$FDA</a:t>
                      </a:r>
                      <a:r>
                        <a:rPr lang="en-US" sz="1800" dirty="0"/>
                        <a:t> &lt;- predict(</a:t>
                      </a:r>
                      <a:r>
                        <a:rPr lang="en-US" sz="1800" dirty="0" err="1"/>
                        <a:t>FDATune</a:t>
                      </a:r>
                      <a:r>
                        <a:rPr lang="en-US" sz="1800" dirty="0"/>
                        <a:t>, </a:t>
                      </a:r>
                      <a:r>
                        <a:rPr lang="en-US" sz="1800" dirty="0" err="1"/>
                        <a:t>Smarket.test</a:t>
                      </a:r>
                      <a:r>
                        <a:rPr lang="en-US" sz="1800" dirty="0"/>
                        <a:t>, type = "prob")[,1]</a:t>
                      </a:r>
                    </a:p>
                    <a:p>
                      <a:r>
                        <a:rPr lang="en-US" sz="1800" dirty="0"/>
                        <a:t>#SVM</a:t>
                      </a:r>
                    </a:p>
                    <a:p>
                      <a:r>
                        <a:rPr lang="en-US" sz="1800" dirty="0" err="1"/>
                        <a:t>Smarket.test$SVM</a:t>
                      </a:r>
                      <a:r>
                        <a:rPr lang="en-US" sz="1800" dirty="0"/>
                        <a:t> &lt;- predict(</a:t>
                      </a:r>
                      <a:r>
                        <a:rPr lang="en-US" sz="1800" dirty="0" err="1"/>
                        <a:t>SVMTune</a:t>
                      </a:r>
                      <a:r>
                        <a:rPr lang="en-US" sz="1800" dirty="0"/>
                        <a:t>, </a:t>
                      </a:r>
                      <a:r>
                        <a:rPr lang="en-US" sz="1800" dirty="0" err="1"/>
                        <a:t>Smarket.test</a:t>
                      </a:r>
                      <a:r>
                        <a:rPr lang="en-US" sz="1800" dirty="0"/>
                        <a:t>[,1:8], type = "prob")[,1]</a:t>
                      </a:r>
                    </a:p>
                  </a:txBody>
                  <a:tcPr/>
                </a:tc>
                <a:extLst>
                  <a:ext uri="{0D108BD9-81ED-4DB2-BD59-A6C34878D82A}">
                    <a16:rowId xmlns:a16="http://schemas.microsoft.com/office/drawing/2014/main" val="362940732"/>
                  </a:ext>
                </a:extLst>
              </a:tr>
            </a:tbl>
          </a:graphicData>
        </a:graphic>
      </p:graphicFrame>
    </p:spTree>
    <p:extLst>
      <p:ext uri="{BB962C8B-B14F-4D97-AF65-F5344CB8AC3E}">
        <p14:creationId xmlns:p14="http://schemas.microsoft.com/office/powerpoint/2010/main" val="717812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9B4F-3E0E-83E2-F607-EAFFF1DAE011}"/>
              </a:ext>
            </a:extLst>
          </p:cNvPr>
          <p:cNvSpPr>
            <a:spLocks noGrp="1"/>
          </p:cNvSpPr>
          <p:nvPr>
            <p:ph type="title"/>
          </p:nvPr>
        </p:nvSpPr>
        <p:spPr/>
        <p:txBody>
          <a:bodyPr/>
          <a:lstStyle/>
          <a:p>
            <a:r>
              <a:rPr lang="en-US" dirty="0"/>
              <a:t>ROCs based on different models </a:t>
            </a:r>
          </a:p>
        </p:txBody>
      </p:sp>
      <p:graphicFrame>
        <p:nvGraphicFramePr>
          <p:cNvPr id="4" name="Table 4">
            <a:extLst>
              <a:ext uri="{FF2B5EF4-FFF2-40B4-BE49-F238E27FC236}">
                <a16:creationId xmlns:a16="http://schemas.microsoft.com/office/drawing/2014/main" id="{EEC7C3F1-E787-9FE9-F5C4-67F6E4529709}"/>
              </a:ext>
            </a:extLst>
          </p:cNvPr>
          <p:cNvGraphicFramePr>
            <a:graphicFrameLocks noGrp="1"/>
          </p:cNvGraphicFramePr>
          <p:nvPr>
            <p:ph idx="1"/>
            <p:extLst>
              <p:ext uri="{D42A27DB-BD31-4B8C-83A1-F6EECF244321}">
                <p14:modId xmlns:p14="http://schemas.microsoft.com/office/powerpoint/2010/main" val="3029618320"/>
              </p:ext>
            </p:extLst>
          </p:nvPr>
        </p:nvGraphicFramePr>
        <p:xfrm>
          <a:off x="128016" y="1192403"/>
          <a:ext cx="12192000" cy="4480560"/>
        </p:xfrm>
        <a:graphic>
          <a:graphicData uri="http://schemas.openxmlformats.org/drawingml/2006/table">
            <a:tbl>
              <a:tblPr firstRow="1" bandRow="1">
                <a:tableStyleId>{5940675A-B579-460E-94D1-54222C63F5DA}</a:tableStyleId>
              </a:tblPr>
              <a:tblGrid>
                <a:gridCol w="12192000">
                  <a:extLst>
                    <a:ext uri="{9D8B030D-6E8A-4147-A177-3AD203B41FA5}">
                      <a16:colId xmlns:a16="http://schemas.microsoft.com/office/drawing/2014/main" val="2732862692"/>
                    </a:ext>
                  </a:extLst>
                </a:gridCol>
              </a:tblGrid>
              <a:tr h="370840">
                <a:tc>
                  <a:txBody>
                    <a:bodyPr/>
                    <a:lstStyle/>
                    <a:p>
                      <a:r>
                        <a:rPr lang="en-US" sz="1800" dirty="0"/>
                        <a:t>#ROC for QDA</a:t>
                      </a:r>
                    </a:p>
                    <a:p>
                      <a:r>
                        <a:rPr lang="en-US" sz="1800" dirty="0"/>
                        <a:t>QDAROC &lt;- roc(</a:t>
                      </a:r>
                      <a:r>
                        <a:rPr lang="en-US" sz="1800" dirty="0" err="1"/>
                        <a:t>Smarket.test$Direction</a:t>
                      </a:r>
                      <a:r>
                        <a:rPr lang="en-US" sz="1800" dirty="0"/>
                        <a:t>, </a:t>
                      </a:r>
                      <a:r>
                        <a:rPr lang="en-US" sz="1800" dirty="0" err="1"/>
                        <a:t>Smarket.test$QDA</a:t>
                      </a:r>
                      <a:r>
                        <a:rPr lang="en-US" sz="1800" dirty="0"/>
                        <a:t>)</a:t>
                      </a:r>
                    </a:p>
                    <a:p>
                      <a:r>
                        <a:rPr lang="en-US" sz="1800" dirty="0"/>
                        <a:t>plot(QDAROC, col=1, </a:t>
                      </a:r>
                      <a:r>
                        <a:rPr lang="en-US" sz="1800" dirty="0" err="1"/>
                        <a:t>lty</a:t>
                      </a:r>
                      <a:r>
                        <a:rPr lang="en-US" sz="1800" dirty="0"/>
                        <a:t>=1, </a:t>
                      </a:r>
                      <a:r>
                        <a:rPr lang="en-US" sz="1800" dirty="0" err="1"/>
                        <a:t>lwd</a:t>
                      </a:r>
                      <a:r>
                        <a:rPr lang="en-US" sz="1800" dirty="0"/>
                        <a:t>=2)</a:t>
                      </a:r>
                    </a:p>
                    <a:p>
                      <a:endParaRPr lang="en-US" sz="1800" dirty="0"/>
                    </a:p>
                    <a:p>
                      <a:r>
                        <a:rPr lang="en-US" sz="1800" dirty="0"/>
                        <a:t>#ROC for RDA</a:t>
                      </a:r>
                    </a:p>
                    <a:p>
                      <a:r>
                        <a:rPr lang="en-US" sz="1800" dirty="0"/>
                        <a:t>RDAROC &lt;- roc(</a:t>
                      </a:r>
                      <a:r>
                        <a:rPr lang="en-US" sz="1800" dirty="0" err="1"/>
                        <a:t>Smarket.test$Direction</a:t>
                      </a:r>
                      <a:r>
                        <a:rPr lang="en-US" sz="1800" dirty="0"/>
                        <a:t>, </a:t>
                      </a:r>
                      <a:r>
                        <a:rPr lang="en-US" sz="1800" dirty="0" err="1"/>
                        <a:t>Smarket.test$RDA</a:t>
                      </a:r>
                      <a:r>
                        <a:rPr lang="en-US" sz="1800" dirty="0"/>
                        <a:t>)</a:t>
                      </a:r>
                    </a:p>
                    <a:p>
                      <a:r>
                        <a:rPr lang="en-US" sz="1800" dirty="0"/>
                        <a:t>lines(RDAROC, col=2, </a:t>
                      </a:r>
                      <a:r>
                        <a:rPr lang="en-US" sz="1800" dirty="0" err="1"/>
                        <a:t>lty</a:t>
                      </a:r>
                      <a:r>
                        <a:rPr lang="en-US" sz="1800" dirty="0"/>
                        <a:t>=2, </a:t>
                      </a:r>
                      <a:r>
                        <a:rPr lang="en-US" sz="1800" dirty="0" err="1"/>
                        <a:t>lwd</a:t>
                      </a:r>
                      <a:r>
                        <a:rPr lang="en-US" sz="1800" dirty="0"/>
                        <a:t>=2)</a:t>
                      </a:r>
                    </a:p>
                    <a:p>
                      <a:endParaRPr lang="en-US" sz="1800" dirty="0"/>
                    </a:p>
                    <a:p>
                      <a:r>
                        <a:rPr lang="en-US" sz="1800" dirty="0"/>
                        <a:t>#ROC for MDA</a:t>
                      </a:r>
                    </a:p>
                    <a:p>
                      <a:r>
                        <a:rPr lang="en-US" sz="1800" dirty="0"/>
                        <a:t>MDAROC &lt;- roc(</a:t>
                      </a:r>
                      <a:r>
                        <a:rPr lang="en-US" sz="1800" dirty="0" err="1"/>
                        <a:t>Smarket.test$Direction</a:t>
                      </a:r>
                      <a:r>
                        <a:rPr lang="en-US" sz="1800" dirty="0"/>
                        <a:t>, </a:t>
                      </a:r>
                      <a:r>
                        <a:rPr lang="en-US" sz="1800" dirty="0" err="1"/>
                        <a:t>Smarket.test$MDA</a:t>
                      </a:r>
                      <a:r>
                        <a:rPr lang="en-US" sz="1800" dirty="0"/>
                        <a:t>)</a:t>
                      </a:r>
                    </a:p>
                    <a:p>
                      <a:r>
                        <a:rPr lang="en-US" sz="1800" dirty="0"/>
                        <a:t>lines(MDAROC, col=3, </a:t>
                      </a:r>
                      <a:r>
                        <a:rPr lang="en-US" sz="1800" dirty="0" err="1"/>
                        <a:t>lty</a:t>
                      </a:r>
                      <a:r>
                        <a:rPr lang="en-US" sz="1800" dirty="0"/>
                        <a:t>=3, </a:t>
                      </a:r>
                      <a:r>
                        <a:rPr lang="en-US" sz="1800" dirty="0" err="1"/>
                        <a:t>lwd</a:t>
                      </a:r>
                      <a:r>
                        <a:rPr lang="en-US" sz="1800" dirty="0"/>
                        <a:t>=2)</a:t>
                      </a:r>
                    </a:p>
                    <a:p>
                      <a:endParaRPr lang="en-US" sz="1800" dirty="0"/>
                    </a:p>
                    <a:p>
                      <a:r>
                        <a:rPr lang="en-US" sz="1800" dirty="0"/>
                        <a:t>#ROC for NB</a:t>
                      </a:r>
                    </a:p>
                    <a:p>
                      <a:r>
                        <a:rPr lang="en-US" sz="1800" dirty="0"/>
                        <a:t>NBROC &lt;- roc(</a:t>
                      </a:r>
                      <a:r>
                        <a:rPr lang="en-US" sz="1800" dirty="0" err="1"/>
                        <a:t>Smarket.test$Direction</a:t>
                      </a:r>
                      <a:r>
                        <a:rPr lang="en-US" sz="1800" dirty="0"/>
                        <a:t>, </a:t>
                      </a:r>
                      <a:r>
                        <a:rPr lang="en-US" sz="1800" dirty="0" err="1"/>
                        <a:t>Smarket.test$NB</a:t>
                      </a:r>
                      <a:r>
                        <a:rPr lang="en-US" sz="1800" dirty="0"/>
                        <a:t>)</a:t>
                      </a:r>
                    </a:p>
                    <a:p>
                      <a:r>
                        <a:rPr lang="en-US" sz="1800" dirty="0"/>
                        <a:t>lines(NBROC, col=4, </a:t>
                      </a:r>
                      <a:r>
                        <a:rPr lang="en-US" sz="1800" dirty="0" err="1"/>
                        <a:t>lty</a:t>
                      </a:r>
                      <a:r>
                        <a:rPr lang="en-US" sz="1800" dirty="0"/>
                        <a:t>=4, </a:t>
                      </a:r>
                      <a:r>
                        <a:rPr lang="en-US" sz="1800" dirty="0" err="1"/>
                        <a:t>lwd</a:t>
                      </a:r>
                      <a:r>
                        <a:rPr lang="en-US" sz="1800" dirty="0"/>
                        <a:t>=2)</a:t>
                      </a:r>
                    </a:p>
                    <a:p>
                      <a:endParaRPr lang="en-US" sz="1800" dirty="0"/>
                    </a:p>
                  </a:txBody>
                  <a:tcPr/>
                </a:tc>
                <a:extLst>
                  <a:ext uri="{0D108BD9-81ED-4DB2-BD59-A6C34878D82A}">
                    <a16:rowId xmlns:a16="http://schemas.microsoft.com/office/drawing/2014/main" val="362940732"/>
                  </a:ext>
                </a:extLst>
              </a:tr>
            </a:tbl>
          </a:graphicData>
        </a:graphic>
      </p:graphicFrame>
    </p:spTree>
    <p:extLst>
      <p:ext uri="{BB962C8B-B14F-4D97-AF65-F5344CB8AC3E}">
        <p14:creationId xmlns:p14="http://schemas.microsoft.com/office/powerpoint/2010/main" val="240973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9B4F-3E0E-83E2-F607-EAFFF1DAE011}"/>
              </a:ext>
            </a:extLst>
          </p:cNvPr>
          <p:cNvSpPr>
            <a:spLocks noGrp="1"/>
          </p:cNvSpPr>
          <p:nvPr>
            <p:ph type="title"/>
          </p:nvPr>
        </p:nvSpPr>
        <p:spPr/>
        <p:txBody>
          <a:bodyPr/>
          <a:lstStyle/>
          <a:p>
            <a:r>
              <a:rPr lang="en-US" dirty="0"/>
              <a:t>ROCs based on different models </a:t>
            </a:r>
          </a:p>
        </p:txBody>
      </p:sp>
      <p:graphicFrame>
        <p:nvGraphicFramePr>
          <p:cNvPr id="4" name="Table 4">
            <a:extLst>
              <a:ext uri="{FF2B5EF4-FFF2-40B4-BE49-F238E27FC236}">
                <a16:creationId xmlns:a16="http://schemas.microsoft.com/office/drawing/2014/main" id="{EEC7C3F1-E787-9FE9-F5C4-67F6E4529709}"/>
              </a:ext>
            </a:extLst>
          </p:cNvPr>
          <p:cNvGraphicFramePr>
            <a:graphicFrameLocks noGrp="1"/>
          </p:cNvGraphicFramePr>
          <p:nvPr>
            <p:ph idx="1"/>
            <p:extLst>
              <p:ext uri="{D42A27DB-BD31-4B8C-83A1-F6EECF244321}">
                <p14:modId xmlns:p14="http://schemas.microsoft.com/office/powerpoint/2010/main" val="1529146173"/>
              </p:ext>
            </p:extLst>
          </p:nvPr>
        </p:nvGraphicFramePr>
        <p:xfrm>
          <a:off x="0" y="1539875"/>
          <a:ext cx="12192000" cy="5029200"/>
        </p:xfrm>
        <a:graphic>
          <a:graphicData uri="http://schemas.openxmlformats.org/drawingml/2006/table">
            <a:tbl>
              <a:tblPr firstRow="1" bandRow="1">
                <a:tableStyleId>{5940675A-B579-460E-94D1-54222C63F5DA}</a:tableStyleId>
              </a:tblPr>
              <a:tblGrid>
                <a:gridCol w="12192000">
                  <a:extLst>
                    <a:ext uri="{9D8B030D-6E8A-4147-A177-3AD203B41FA5}">
                      <a16:colId xmlns:a16="http://schemas.microsoft.com/office/drawing/2014/main" val="2732862692"/>
                    </a:ext>
                  </a:extLst>
                </a:gridCol>
              </a:tblGrid>
              <a:tr h="370840">
                <a:tc>
                  <a:txBody>
                    <a:bodyPr/>
                    <a:lstStyle/>
                    <a:p>
                      <a:r>
                        <a:rPr lang="en-US" sz="1800" dirty="0"/>
                        <a:t>#ROC for KNN</a:t>
                      </a:r>
                    </a:p>
                    <a:p>
                      <a:r>
                        <a:rPr lang="en-US" sz="1800" dirty="0"/>
                        <a:t>KNNROC &lt;- roc(</a:t>
                      </a:r>
                      <a:r>
                        <a:rPr lang="en-US" sz="1800" dirty="0" err="1"/>
                        <a:t>Smarket.test$Direction</a:t>
                      </a:r>
                      <a:r>
                        <a:rPr lang="en-US" sz="1800" dirty="0"/>
                        <a:t>, </a:t>
                      </a:r>
                      <a:r>
                        <a:rPr lang="en-US" sz="1800" dirty="0" err="1"/>
                        <a:t>Smarket.test$KNN</a:t>
                      </a:r>
                      <a:r>
                        <a:rPr lang="en-US" sz="1800" dirty="0"/>
                        <a:t>)</a:t>
                      </a:r>
                    </a:p>
                    <a:p>
                      <a:r>
                        <a:rPr lang="en-US" sz="1800" dirty="0"/>
                        <a:t>lines(KNNROC, col=5, </a:t>
                      </a:r>
                      <a:r>
                        <a:rPr lang="en-US" sz="1800" dirty="0" err="1"/>
                        <a:t>lty</a:t>
                      </a:r>
                      <a:r>
                        <a:rPr lang="en-US" sz="1800" dirty="0"/>
                        <a:t>=5, </a:t>
                      </a:r>
                      <a:r>
                        <a:rPr lang="en-US" sz="1800" dirty="0" err="1"/>
                        <a:t>lwd</a:t>
                      </a:r>
                      <a:r>
                        <a:rPr lang="en-US" sz="1800" dirty="0"/>
                        <a:t>=2)</a:t>
                      </a:r>
                    </a:p>
                    <a:p>
                      <a:endParaRPr lang="en-US" sz="1800" dirty="0"/>
                    </a:p>
                    <a:p>
                      <a:r>
                        <a:rPr lang="en-US" sz="1800" dirty="0"/>
                        <a:t>#ROC for NN</a:t>
                      </a:r>
                    </a:p>
                    <a:p>
                      <a:r>
                        <a:rPr lang="en-US" sz="1800" dirty="0"/>
                        <a:t>NNROC &lt;- roc(</a:t>
                      </a:r>
                      <a:r>
                        <a:rPr lang="en-US" sz="1800" dirty="0" err="1"/>
                        <a:t>Smarket.test$Direction</a:t>
                      </a:r>
                      <a:r>
                        <a:rPr lang="en-US" sz="1800" dirty="0"/>
                        <a:t>, </a:t>
                      </a:r>
                      <a:r>
                        <a:rPr lang="en-US" sz="1800" dirty="0" err="1"/>
                        <a:t>Smarket.test$NN</a:t>
                      </a:r>
                      <a:r>
                        <a:rPr lang="en-US" sz="1800" dirty="0"/>
                        <a:t>)</a:t>
                      </a:r>
                    </a:p>
                    <a:p>
                      <a:r>
                        <a:rPr lang="en-US" sz="1800" dirty="0"/>
                        <a:t>lines(NNROC, col=6, </a:t>
                      </a:r>
                      <a:r>
                        <a:rPr lang="en-US" sz="1800" dirty="0" err="1"/>
                        <a:t>lty</a:t>
                      </a:r>
                      <a:r>
                        <a:rPr lang="en-US" sz="1800" dirty="0"/>
                        <a:t>=6, </a:t>
                      </a:r>
                      <a:r>
                        <a:rPr lang="en-US" sz="1800" dirty="0" err="1"/>
                        <a:t>lwd</a:t>
                      </a:r>
                      <a:r>
                        <a:rPr lang="en-US" sz="1800" dirty="0"/>
                        <a:t>=2)</a:t>
                      </a:r>
                    </a:p>
                    <a:p>
                      <a:endParaRPr lang="en-US" sz="1800" dirty="0"/>
                    </a:p>
                    <a:p>
                      <a:r>
                        <a:rPr lang="en-US" sz="1800" dirty="0"/>
                        <a:t>#ROC for FDA</a:t>
                      </a:r>
                    </a:p>
                    <a:p>
                      <a:r>
                        <a:rPr lang="en-US" sz="1800" dirty="0"/>
                        <a:t>FDAROC &lt;- roc(</a:t>
                      </a:r>
                      <a:r>
                        <a:rPr lang="en-US" sz="1800" dirty="0" err="1"/>
                        <a:t>Smarket.test$Direction</a:t>
                      </a:r>
                      <a:r>
                        <a:rPr lang="en-US" sz="1800" dirty="0"/>
                        <a:t>, </a:t>
                      </a:r>
                      <a:r>
                        <a:rPr lang="en-US" sz="1800" dirty="0" err="1"/>
                        <a:t>Smarket.test$FDA</a:t>
                      </a:r>
                      <a:r>
                        <a:rPr lang="en-US" sz="1800" dirty="0"/>
                        <a:t>)</a:t>
                      </a:r>
                    </a:p>
                    <a:p>
                      <a:r>
                        <a:rPr lang="en-US" sz="1800" dirty="0"/>
                        <a:t>lines(FDAROC, col=7, </a:t>
                      </a:r>
                      <a:r>
                        <a:rPr lang="en-US" sz="1800" dirty="0" err="1"/>
                        <a:t>lty</a:t>
                      </a:r>
                      <a:r>
                        <a:rPr lang="en-US" sz="1800" dirty="0"/>
                        <a:t>=7, </a:t>
                      </a:r>
                      <a:r>
                        <a:rPr lang="en-US" sz="1800" dirty="0" err="1"/>
                        <a:t>lwd</a:t>
                      </a:r>
                      <a:r>
                        <a:rPr lang="en-US" sz="1800" dirty="0"/>
                        <a:t>=2)</a:t>
                      </a:r>
                    </a:p>
                    <a:p>
                      <a:endParaRPr lang="en-US" sz="1800" dirty="0"/>
                    </a:p>
                    <a:p>
                      <a:r>
                        <a:rPr lang="en-US" sz="1800" dirty="0"/>
                        <a:t>#ROC for SVM</a:t>
                      </a:r>
                    </a:p>
                    <a:p>
                      <a:r>
                        <a:rPr lang="en-US" sz="1800" dirty="0"/>
                        <a:t>SVMROC &lt;- roc(</a:t>
                      </a:r>
                      <a:r>
                        <a:rPr lang="en-US" sz="1800" dirty="0" err="1"/>
                        <a:t>Smarket.test$Direction</a:t>
                      </a:r>
                      <a:r>
                        <a:rPr lang="en-US" sz="1800" dirty="0"/>
                        <a:t>, </a:t>
                      </a:r>
                      <a:r>
                        <a:rPr lang="en-US" sz="1800" dirty="0" err="1"/>
                        <a:t>Smarket.test$SVM</a:t>
                      </a:r>
                      <a:r>
                        <a:rPr lang="en-US" sz="1800" dirty="0"/>
                        <a:t>)</a:t>
                      </a:r>
                    </a:p>
                    <a:p>
                      <a:r>
                        <a:rPr lang="en-US" sz="1800" dirty="0"/>
                        <a:t>lines(SVMROC, col=8, </a:t>
                      </a:r>
                      <a:r>
                        <a:rPr lang="en-US" sz="1800" dirty="0" err="1"/>
                        <a:t>lty</a:t>
                      </a:r>
                      <a:r>
                        <a:rPr lang="en-US" sz="1800" dirty="0"/>
                        <a:t>=8, </a:t>
                      </a:r>
                      <a:r>
                        <a:rPr lang="en-US" sz="1800" dirty="0" err="1"/>
                        <a:t>lwd</a:t>
                      </a:r>
                      <a:r>
                        <a:rPr lang="en-US" sz="1800" dirty="0"/>
                        <a:t>=2)</a:t>
                      </a:r>
                    </a:p>
                    <a:p>
                      <a:endParaRPr lang="en-US" sz="1800" dirty="0"/>
                    </a:p>
                    <a:p>
                      <a:r>
                        <a:rPr lang="en-US" sz="1800" dirty="0"/>
                        <a:t>legend('</a:t>
                      </a:r>
                      <a:r>
                        <a:rPr lang="en-US" sz="1800" dirty="0" err="1"/>
                        <a:t>bottomright</a:t>
                      </a:r>
                      <a:r>
                        <a:rPr lang="en-US" sz="1800" dirty="0"/>
                        <a:t>', c('QDA','RDA','MDA','NV', 'KNN', 'NN', 'FDA','SVM'), col=1:8, </a:t>
                      </a:r>
                      <a:r>
                        <a:rPr lang="en-US" sz="1800" dirty="0" err="1"/>
                        <a:t>lty</a:t>
                      </a:r>
                      <a:r>
                        <a:rPr lang="en-US" sz="1800" dirty="0"/>
                        <a:t>=1:8,lwd=2)</a:t>
                      </a:r>
                    </a:p>
                    <a:p>
                      <a:endParaRPr lang="en-US" sz="1800" dirty="0"/>
                    </a:p>
                  </a:txBody>
                  <a:tcPr/>
                </a:tc>
                <a:extLst>
                  <a:ext uri="{0D108BD9-81ED-4DB2-BD59-A6C34878D82A}">
                    <a16:rowId xmlns:a16="http://schemas.microsoft.com/office/drawing/2014/main" val="362940732"/>
                  </a:ext>
                </a:extLst>
              </a:tr>
            </a:tbl>
          </a:graphicData>
        </a:graphic>
      </p:graphicFrame>
    </p:spTree>
    <p:extLst>
      <p:ext uri="{BB962C8B-B14F-4D97-AF65-F5344CB8AC3E}">
        <p14:creationId xmlns:p14="http://schemas.microsoft.com/office/powerpoint/2010/main" val="195633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1AE0-6069-428F-8CE5-FF8758A6E68C}"/>
              </a:ext>
            </a:extLst>
          </p:cNvPr>
          <p:cNvSpPr>
            <a:spLocks noGrp="1"/>
          </p:cNvSpPr>
          <p:nvPr>
            <p:ph type="title"/>
          </p:nvPr>
        </p:nvSpPr>
        <p:spPr/>
        <p:txBody>
          <a:bodyPr/>
          <a:lstStyle/>
          <a:p>
            <a:r>
              <a:rPr lang="en-US" dirty="0"/>
              <a:t>ROCs based on different models </a:t>
            </a:r>
          </a:p>
        </p:txBody>
      </p:sp>
      <p:sp>
        <p:nvSpPr>
          <p:cNvPr id="3" name="Content Placeholder 2">
            <a:extLst>
              <a:ext uri="{FF2B5EF4-FFF2-40B4-BE49-F238E27FC236}">
                <a16:creationId xmlns:a16="http://schemas.microsoft.com/office/drawing/2014/main" id="{83663779-BDDF-467A-41B3-99C07F6501E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F801D6D-38B3-7729-94A5-36DB1B6E754B}"/>
              </a:ext>
            </a:extLst>
          </p:cNvPr>
          <p:cNvPicPr>
            <a:picLocks noChangeAspect="1"/>
          </p:cNvPicPr>
          <p:nvPr/>
        </p:nvPicPr>
        <p:blipFill>
          <a:blip r:embed="rId2"/>
          <a:stretch>
            <a:fillRect/>
          </a:stretch>
        </p:blipFill>
        <p:spPr>
          <a:xfrm>
            <a:off x="3546478" y="1423284"/>
            <a:ext cx="5099044" cy="5091465"/>
          </a:xfrm>
          <a:prstGeom prst="rect">
            <a:avLst/>
          </a:prstGeom>
        </p:spPr>
      </p:pic>
    </p:spTree>
    <p:extLst>
      <p:ext uri="{BB962C8B-B14F-4D97-AF65-F5344CB8AC3E}">
        <p14:creationId xmlns:p14="http://schemas.microsoft.com/office/powerpoint/2010/main" val="1979852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B48D-B951-C7D3-E923-70C49D671C88}"/>
              </a:ext>
            </a:extLst>
          </p:cNvPr>
          <p:cNvSpPr>
            <a:spLocks noGrp="1"/>
          </p:cNvSpPr>
          <p:nvPr>
            <p:ph type="title"/>
          </p:nvPr>
        </p:nvSpPr>
        <p:spPr/>
        <p:txBody>
          <a:bodyPr/>
          <a:lstStyle/>
          <a:p>
            <a:r>
              <a:rPr lang="en-US" dirty="0"/>
              <a:t>Confusion matrices of different models </a:t>
            </a:r>
          </a:p>
        </p:txBody>
      </p:sp>
      <p:graphicFrame>
        <p:nvGraphicFramePr>
          <p:cNvPr id="4" name="Table 4">
            <a:extLst>
              <a:ext uri="{FF2B5EF4-FFF2-40B4-BE49-F238E27FC236}">
                <a16:creationId xmlns:a16="http://schemas.microsoft.com/office/drawing/2014/main" id="{1CA18654-548C-30A0-99FF-F65117FF7117}"/>
              </a:ext>
            </a:extLst>
          </p:cNvPr>
          <p:cNvGraphicFramePr>
            <a:graphicFrameLocks noGrp="1"/>
          </p:cNvGraphicFramePr>
          <p:nvPr>
            <p:ph idx="1"/>
            <p:extLst>
              <p:ext uri="{D42A27DB-BD31-4B8C-83A1-F6EECF244321}">
                <p14:modId xmlns:p14="http://schemas.microsoft.com/office/powerpoint/2010/main" val="657628964"/>
              </p:ext>
            </p:extLst>
          </p:nvPr>
        </p:nvGraphicFramePr>
        <p:xfrm>
          <a:off x="0" y="1539875"/>
          <a:ext cx="12192000" cy="3657600"/>
        </p:xfrm>
        <a:graphic>
          <a:graphicData uri="http://schemas.openxmlformats.org/drawingml/2006/table">
            <a:tbl>
              <a:tblPr firstRow="1" bandRow="1">
                <a:tableStyleId>{5940675A-B579-460E-94D1-54222C63F5DA}</a:tableStyleId>
              </a:tblPr>
              <a:tblGrid>
                <a:gridCol w="12192000">
                  <a:extLst>
                    <a:ext uri="{9D8B030D-6E8A-4147-A177-3AD203B41FA5}">
                      <a16:colId xmlns:a16="http://schemas.microsoft.com/office/drawing/2014/main" val="2732862692"/>
                    </a:ext>
                  </a:extLst>
                </a:gridCol>
              </a:tblGrid>
              <a:tr h="370840">
                <a:tc>
                  <a:txBody>
                    <a:bodyPr/>
                    <a:lstStyle/>
                    <a:p>
                      <a:r>
                        <a:rPr lang="en-US" sz="1800" dirty="0"/>
                        <a:t>#Confusion matrix of QDA</a:t>
                      </a:r>
                    </a:p>
                    <a:p>
                      <a:r>
                        <a:rPr lang="en-US" sz="1800" dirty="0" err="1"/>
                        <a:t>confusionMatrix</a:t>
                      </a:r>
                      <a:r>
                        <a:rPr lang="en-US" sz="1800" dirty="0"/>
                        <a:t>(data = predict(</a:t>
                      </a:r>
                      <a:r>
                        <a:rPr lang="en-US" sz="1800" dirty="0" err="1"/>
                        <a:t>QDATune</a:t>
                      </a:r>
                      <a:r>
                        <a:rPr lang="en-US" sz="1800" dirty="0"/>
                        <a:t>, </a:t>
                      </a:r>
                      <a:r>
                        <a:rPr lang="en-US" sz="1800" dirty="0" err="1"/>
                        <a:t>Smarket.test</a:t>
                      </a:r>
                      <a:r>
                        <a:rPr lang="en-US" sz="1800" dirty="0"/>
                        <a:t>), reference = </a:t>
                      </a:r>
                      <a:r>
                        <a:rPr lang="en-US" sz="1800" dirty="0" err="1"/>
                        <a:t>Smarket.test$Direction</a:t>
                      </a:r>
                      <a:r>
                        <a:rPr lang="en-US" sz="1800" dirty="0"/>
                        <a:t>)</a:t>
                      </a:r>
                    </a:p>
                    <a:p>
                      <a:endParaRPr lang="en-US" sz="1800" dirty="0"/>
                    </a:p>
                    <a:p>
                      <a:r>
                        <a:rPr lang="en-US" sz="1800" dirty="0"/>
                        <a:t>#Confusion Matrix of RDA</a:t>
                      </a:r>
                    </a:p>
                    <a:p>
                      <a:r>
                        <a:rPr lang="en-US" sz="1800" dirty="0" err="1"/>
                        <a:t>confusionMatrix</a:t>
                      </a:r>
                      <a:r>
                        <a:rPr lang="en-US" sz="1800" dirty="0"/>
                        <a:t>(data = predict(</a:t>
                      </a:r>
                      <a:r>
                        <a:rPr lang="en-US" sz="1800" dirty="0" err="1"/>
                        <a:t>RDATune</a:t>
                      </a:r>
                      <a:r>
                        <a:rPr lang="en-US" sz="1800" dirty="0"/>
                        <a:t>, </a:t>
                      </a:r>
                      <a:r>
                        <a:rPr lang="en-US" sz="1800" dirty="0" err="1"/>
                        <a:t>Smarket.test</a:t>
                      </a:r>
                      <a:r>
                        <a:rPr lang="en-US" sz="1800" dirty="0"/>
                        <a:t>), reference = </a:t>
                      </a:r>
                      <a:r>
                        <a:rPr lang="en-US" sz="1800" dirty="0" err="1"/>
                        <a:t>Smarket.test$Direction</a:t>
                      </a:r>
                      <a:r>
                        <a:rPr lang="en-US" sz="1800" dirty="0"/>
                        <a:t>)</a:t>
                      </a:r>
                    </a:p>
                    <a:p>
                      <a:endParaRPr lang="en-US" sz="1800" dirty="0"/>
                    </a:p>
                    <a:p>
                      <a:r>
                        <a:rPr lang="en-US" sz="1800" dirty="0"/>
                        <a:t>#Confusion matrix of MDA</a:t>
                      </a:r>
                    </a:p>
                    <a:p>
                      <a:r>
                        <a:rPr lang="en-US" sz="1800" dirty="0" err="1"/>
                        <a:t>confusionMatrix</a:t>
                      </a:r>
                      <a:r>
                        <a:rPr lang="en-US" sz="1800" dirty="0"/>
                        <a:t>(data = predict(</a:t>
                      </a:r>
                      <a:r>
                        <a:rPr lang="en-US" sz="1800" dirty="0" err="1"/>
                        <a:t>MDATune</a:t>
                      </a:r>
                      <a:r>
                        <a:rPr lang="en-US" sz="1800" dirty="0"/>
                        <a:t>, </a:t>
                      </a:r>
                      <a:r>
                        <a:rPr lang="en-US" sz="1800" dirty="0" err="1"/>
                        <a:t>Smarket.test</a:t>
                      </a:r>
                      <a:r>
                        <a:rPr lang="en-US" sz="1800" dirty="0"/>
                        <a:t>), reference = </a:t>
                      </a:r>
                      <a:r>
                        <a:rPr lang="en-US" sz="1800" dirty="0" err="1"/>
                        <a:t>Smarket.test$Direction</a:t>
                      </a:r>
                      <a:r>
                        <a:rPr lang="en-US" sz="1800" dirty="0"/>
                        <a:t>)</a:t>
                      </a:r>
                    </a:p>
                    <a:p>
                      <a:endParaRPr lang="en-US" sz="1800" dirty="0"/>
                    </a:p>
                    <a:p>
                      <a:r>
                        <a:rPr lang="en-US" sz="1800" dirty="0"/>
                        <a:t>#Confusion matrix of NB</a:t>
                      </a:r>
                    </a:p>
                    <a:p>
                      <a:r>
                        <a:rPr lang="en-US" sz="1800" dirty="0" err="1"/>
                        <a:t>confusionMatrix</a:t>
                      </a:r>
                      <a:r>
                        <a:rPr lang="en-US" sz="1800" dirty="0"/>
                        <a:t>(data = predict(</a:t>
                      </a:r>
                      <a:r>
                        <a:rPr lang="en-US" sz="1800" dirty="0" err="1"/>
                        <a:t>NBTune</a:t>
                      </a:r>
                      <a:r>
                        <a:rPr lang="en-US" sz="1800" dirty="0"/>
                        <a:t>, </a:t>
                      </a:r>
                      <a:r>
                        <a:rPr lang="en-US" sz="1800" dirty="0" err="1"/>
                        <a:t>Smarket.test</a:t>
                      </a:r>
                      <a:r>
                        <a:rPr lang="en-US" sz="1800" dirty="0"/>
                        <a:t>), reference = </a:t>
                      </a:r>
                      <a:r>
                        <a:rPr lang="en-US" sz="1800" dirty="0" err="1"/>
                        <a:t>Smarket.test$Direction</a:t>
                      </a:r>
                      <a:r>
                        <a:rPr lang="en-US" sz="1800" dirty="0"/>
                        <a:t>)</a:t>
                      </a:r>
                    </a:p>
                    <a:p>
                      <a:endParaRPr lang="en-US" sz="1800" dirty="0"/>
                    </a:p>
                    <a:p>
                      <a:endParaRPr lang="en-US" sz="1800" dirty="0"/>
                    </a:p>
                  </a:txBody>
                  <a:tcPr/>
                </a:tc>
                <a:extLst>
                  <a:ext uri="{0D108BD9-81ED-4DB2-BD59-A6C34878D82A}">
                    <a16:rowId xmlns:a16="http://schemas.microsoft.com/office/drawing/2014/main" val="362940732"/>
                  </a:ext>
                </a:extLst>
              </a:tr>
            </a:tbl>
          </a:graphicData>
        </a:graphic>
      </p:graphicFrame>
    </p:spTree>
    <p:extLst>
      <p:ext uri="{BB962C8B-B14F-4D97-AF65-F5344CB8AC3E}">
        <p14:creationId xmlns:p14="http://schemas.microsoft.com/office/powerpoint/2010/main" val="5770604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B48D-B951-C7D3-E923-70C49D671C88}"/>
              </a:ext>
            </a:extLst>
          </p:cNvPr>
          <p:cNvSpPr>
            <a:spLocks noGrp="1"/>
          </p:cNvSpPr>
          <p:nvPr>
            <p:ph type="title"/>
          </p:nvPr>
        </p:nvSpPr>
        <p:spPr/>
        <p:txBody>
          <a:bodyPr/>
          <a:lstStyle/>
          <a:p>
            <a:r>
              <a:rPr lang="en-US" dirty="0"/>
              <a:t>Confusion matrices of different models </a:t>
            </a:r>
          </a:p>
        </p:txBody>
      </p:sp>
      <p:graphicFrame>
        <p:nvGraphicFramePr>
          <p:cNvPr id="4" name="Table 4">
            <a:extLst>
              <a:ext uri="{FF2B5EF4-FFF2-40B4-BE49-F238E27FC236}">
                <a16:creationId xmlns:a16="http://schemas.microsoft.com/office/drawing/2014/main" id="{1CA18654-548C-30A0-99FF-F65117FF7117}"/>
              </a:ext>
            </a:extLst>
          </p:cNvPr>
          <p:cNvGraphicFramePr>
            <a:graphicFrameLocks noGrp="1"/>
          </p:cNvGraphicFramePr>
          <p:nvPr>
            <p:ph idx="1"/>
            <p:extLst>
              <p:ext uri="{D42A27DB-BD31-4B8C-83A1-F6EECF244321}">
                <p14:modId xmlns:p14="http://schemas.microsoft.com/office/powerpoint/2010/main" val="3550483748"/>
              </p:ext>
            </p:extLst>
          </p:nvPr>
        </p:nvGraphicFramePr>
        <p:xfrm>
          <a:off x="0" y="1539875"/>
          <a:ext cx="12192000" cy="3108960"/>
        </p:xfrm>
        <a:graphic>
          <a:graphicData uri="http://schemas.openxmlformats.org/drawingml/2006/table">
            <a:tbl>
              <a:tblPr firstRow="1" bandRow="1">
                <a:tableStyleId>{5940675A-B579-460E-94D1-54222C63F5DA}</a:tableStyleId>
              </a:tblPr>
              <a:tblGrid>
                <a:gridCol w="12192000">
                  <a:extLst>
                    <a:ext uri="{9D8B030D-6E8A-4147-A177-3AD203B41FA5}">
                      <a16:colId xmlns:a16="http://schemas.microsoft.com/office/drawing/2014/main" val="2732862692"/>
                    </a:ext>
                  </a:extLst>
                </a:gridCol>
              </a:tblGrid>
              <a:tr h="370840">
                <a:tc>
                  <a:txBody>
                    <a:bodyPr/>
                    <a:lstStyle/>
                    <a:p>
                      <a:r>
                        <a:rPr lang="en-US" sz="1800" dirty="0"/>
                        <a:t>#Confusion matrix of KNN</a:t>
                      </a:r>
                    </a:p>
                    <a:p>
                      <a:r>
                        <a:rPr lang="en-US" sz="1800" dirty="0" err="1"/>
                        <a:t>confusionMatrix</a:t>
                      </a:r>
                      <a:r>
                        <a:rPr lang="en-US" sz="1800" dirty="0"/>
                        <a:t>(data = predict(</a:t>
                      </a:r>
                      <a:r>
                        <a:rPr lang="en-US" sz="1800" dirty="0" err="1"/>
                        <a:t>KNNTune</a:t>
                      </a:r>
                      <a:r>
                        <a:rPr lang="en-US" sz="1800" dirty="0"/>
                        <a:t>, </a:t>
                      </a:r>
                      <a:r>
                        <a:rPr lang="en-US" sz="1800" dirty="0" err="1"/>
                        <a:t>Smarket.test</a:t>
                      </a:r>
                      <a:r>
                        <a:rPr lang="en-US" sz="1800" dirty="0"/>
                        <a:t>), reference = </a:t>
                      </a:r>
                      <a:r>
                        <a:rPr lang="en-US" sz="1800" dirty="0" err="1"/>
                        <a:t>Smarket.test$Direction</a:t>
                      </a:r>
                      <a:r>
                        <a:rPr lang="en-US" sz="1800" dirty="0"/>
                        <a:t>)</a:t>
                      </a:r>
                    </a:p>
                    <a:p>
                      <a:endParaRPr lang="en-US" sz="1800" dirty="0"/>
                    </a:p>
                    <a:p>
                      <a:r>
                        <a:rPr lang="en-US" sz="1800" dirty="0"/>
                        <a:t>#Confusion matrix of NN</a:t>
                      </a:r>
                    </a:p>
                    <a:p>
                      <a:r>
                        <a:rPr lang="en-US" sz="1800" dirty="0" err="1"/>
                        <a:t>confusionMatrix</a:t>
                      </a:r>
                      <a:r>
                        <a:rPr lang="en-US" sz="1800" dirty="0"/>
                        <a:t>(data = predict(</a:t>
                      </a:r>
                      <a:r>
                        <a:rPr lang="en-US" sz="1800" dirty="0" err="1"/>
                        <a:t>NNTune</a:t>
                      </a:r>
                      <a:r>
                        <a:rPr lang="en-US" sz="1800" dirty="0"/>
                        <a:t>, </a:t>
                      </a:r>
                      <a:r>
                        <a:rPr lang="en-US" sz="1800" dirty="0" err="1"/>
                        <a:t>Smarket.test</a:t>
                      </a:r>
                      <a:r>
                        <a:rPr lang="en-US" sz="1800" dirty="0"/>
                        <a:t>), reference = </a:t>
                      </a:r>
                      <a:r>
                        <a:rPr lang="en-US" sz="1800" dirty="0" err="1"/>
                        <a:t>Smarket.test$Direction</a:t>
                      </a:r>
                      <a:r>
                        <a:rPr lang="en-US" sz="1800" dirty="0"/>
                        <a:t>)</a:t>
                      </a:r>
                    </a:p>
                    <a:p>
                      <a:endParaRPr lang="en-US" sz="1800" dirty="0"/>
                    </a:p>
                    <a:p>
                      <a:r>
                        <a:rPr lang="en-US" sz="1800" dirty="0"/>
                        <a:t>#Confusion matrix of FDA</a:t>
                      </a:r>
                    </a:p>
                    <a:p>
                      <a:r>
                        <a:rPr lang="en-US" sz="1800" dirty="0" err="1"/>
                        <a:t>confusionMatrix</a:t>
                      </a:r>
                      <a:r>
                        <a:rPr lang="en-US" sz="1800" dirty="0"/>
                        <a:t>(data = predict(</a:t>
                      </a:r>
                      <a:r>
                        <a:rPr lang="en-US" sz="1800" dirty="0" err="1"/>
                        <a:t>FDATune</a:t>
                      </a:r>
                      <a:r>
                        <a:rPr lang="en-US" sz="1800" dirty="0"/>
                        <a:t>, </a:t>
                      </a:r>
                      <a:r>
                        <a:rPr lang="en-US" sz="1800" dirty="0" err="1"/>
                        <a:t>Smarket.test</a:t>
                      </a:r>
                      <a:r>
                        <a:rPr lang="en-US" sz="1800" dirty="0"/>
                        <a:t>), reference = </a:t>
                      </a:r>
                      <a:r>
                        <a:rPr lang="en-US" sz="1800" dirty="0" err="1"/>
                        <a:t>Smarket.test$Direction</a:t>
                      </a:r>
                      <a:r>
                        <a:rPr lang="en-US" sz="1800" dirty="0"/>
                        <a:t>)</a:t>
                      </a:r>
                    </a:p>
                    <a:p>
                      <a:endParaRPr lang="en-US" sz="1800" dirty="0"/>
                    </a:p>
                    <a:p>
                      <a:r>
                        <a:rPr lang="en-US" sz="1800" dirty="0"/>
                        <a:t>#Confusion matrix of SVM</a:t>
                      </a:r>
                    </a:p>
                    <a:p>
                      <a:r>
                        <a:rPr lang="en-US" sz="1800" dirty="0" err="1"/>
                        <a:t>confusionMatrix</a:t>
                      </a:r>
                      <a:r>
                        <a:rPr lang="en-US" sz="1800" dirty="0"/>
                        <a:t>(data = predict(</a:t>
                      </a:r>
                      <a:r>
                        <a:rPr lang="en-US" sz="1800" dirty="0" err="1"/>
                        <a:t>SVMTune</a:t>
                      </a:r>
                      <a:r>
                        <a:rPr lang="en-US" sz="1800" dirty="0"/>
                        <a:t>, </a:t>
                      </a:r>
                      <a:r>
                        <a:rPr lang="en-US" sz="1800" dirty="0" err="1"/>
                        <a:t>Smarket.test</a:t>
                      </a:r>
                      <a:r>
                        <a:rPr lang="en-US" sz="1800" dirty="0"/>
                        <a:t>[,1:8]), reference = </a:t>
                      </a:r>
                      <a:r>
                        <a:rPr lang="en-US" sz="1800" dirty="0" err="1"/>
                        <a:t>Smarket.test$Direction</a:t>
                      </a:r>
                      <a:r>
                        <a:rPr lang="en-US" sz="1800" dirty="0"/>
                        <a:t>)</a:t>
                      </a:r>
                    </a:p>
                  </a:txBody>
                  <a:tcPr/>
                </a:tc>
                <a:extLst>
                  <a:ext uri="{0D108BD9-81ED-4DB2-BD59-A6C34878D82A}">
                    <a16:rowId xmlns:a16="http://schemas.microsoft.com/office/drawing/2014/main" val="362940732"/>
                  </a:ext>
                </a:extLst>
              </a:tr>
            </a:tbl>
          </a:graphicData>
        </a:graphic>
      </p:graphicFrame>
    </p:spTree>
    <p:extLst>
      <p:ext uri="{BB962C8B-B14F-4D97-AF65-F5344CB8AC3E}">
        <p14:creationId xmlns:p14="http://schemas.microsoft.com/office/powerpoint/2010/main" val="126359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LDA, QDA, and RDA</a:t>
            </a:r>
          </a:p>
        </p:txBody>
      </p:sp>
      <p:sp>
        <p:nvSpPr>
          <p:cNvPr id="9" name="Slide Number Placeholder 8"/>
          <p:cNvSpPr>
            <a:spLocks noGrp="1"/>
          </p:cNvSpPr>
          <p:nvPr>
            <p:ph type="sldNum" sz="quarter" idx="12"/>
          </p:nvPr>
        </p:nvSpPr>
        <p:spPr/>
        <p:txBody>
          <a:bodyPr/>
          <a:lstStyle/>
          <a:p>
            <a:fld id="{E4FFCA10-EE3F-AF4E-9EA4-E5CA2D91A1E4}" type="slidenum">
              <a:rPr lang="en-US" smtClean="0"/>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1539377"/>
                <a:ext cx="12192000" cy="5044303"/>
              </a:xfrm>
            </p:spPr>
            <p:txBody>
              <a:bodyPr>
                <a:normAutofit/>
              </a:bodyPr>
              <a:lstStyle/>
              <a:p>
                <a:r>
                  <a:rPr lang="en-US" dirty="0"/>
                  <a:t>Recall that LDA needs the assumption that the predictors in each class shared a </a:t>
                </a:r>
                <a:r>
                  <a:rPr lang="en-US" i="1" dirty="0"/>
                  <a:t>same</a:t>
                </a:r>
                <a:r>
                  <a:rPr lang="en-US" dirty="0"/>
                  <a:t> covariance structure </a:t>
                </a:r>
                <a14:m>
                  <m:oMath xmlns:m="http://schemas.openxmlformats.org/officeDocument/2006/math">
                    <m:sSub>
                      <m:sSubPr>
                        <m:ctrlPr>
                          <a:rPr lang="en-US" i="1" smtClean="0">
                            <a:latin typeface="Cambria Math" panose="02040503050406030204" pitchFamily="18" charset="0"/>
                          </a:rPr>
                        </m:ctrlPr>
                      </m:sSubPr>
                      <m:e>
                        <m:r>
                          <m:rPr>
                            <m:nor/>
                          </m:rPr>
                          <a:rPr lang="el-GR" dirty="0"/>
                          <m:t>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m:rPr>
                        <m:nor/>
                      </m:rPr>
                      <a:rPr lang="el-GR" dirty="0"/>
                      <m:t>Σ</m:t>
                    </m:r>
                    <m:r>
                      <a:rPr lang="el-GR" i="1" dirty="0">
                        <a:latin typeface="Cambria Math" panose="02040503050406030204" pitchFamily="18" charset="0"/>
                      </a:rPr>
                      <m:t> </m:t>
                    </m:r>
                  </m:oMath>
                </a14:m>
                <a:r>
                  <a:rPr lang="en-US" dirty="0"/>
                  <a:t>and that the class boundaries were </a:t>
                </a:r>
                <a:r>
                  <a:rPr lang="en-US" i="1" dirty="0"/>
                  <a:t>linear</a:t>
                </a:r>
                <a:r>
                  <a:rPr lang="en-US" dirty="0"/>
                  <a:t> functions of the predictors.</a:t>
                </a:r>
              </a:p>
              <a:p>
                <a:r>
                  <a:rPr lang="en-US" dirty="0"/>
                  <a:t>QDA could relax these assumptions by making the decision boundaries become quadratically </a:t>
                </a:r>
                <a:r>
                  <a:rPr lang="en-US" i="1" dirty="0"/>
                  <a:t>curvilinear</a:t>
                </a:r>
                <a:r>
                  <a:rPr lang="en-US" dirty="0"/>
                  <a:t> in the predictor space.</a:t>
                </a:r>
              </a:p>
              <a:p>
                <a:r>
                  <a:rPr lang="en-US" dirty="0"/>
                  <a:t>The increased discriminant function complexity may improve model performance for many problems.</a:t>
                </a:r>
              </a:p>
              <a:p>
                <a:r>
                  <a:rPr lang="en-US" dirty="0"/>
                  <a:t>However, QDA brings a new restriction that the number of predictors must be less than the number of cases within each class, so that each  </a:t>
                </a:r>
                <a14:m>
                  <m:oMath xmlns:m="http://schemas.openxmlformats.org/officeDocument/2006/math">
                    <m:sSub>
                      <m:sSubPr>
                        <m:ctrlPr>
                          <a:rPr lang="en-US" i="1" smtClean="0">
                            <a:latin typeface="Cambria Math" panose="02040503050406030204" pitchFamily="18" charset="0"/>
                          </a:rPr>
                        </m:ctrlPr>
                      </m:sSubPr>
                      <m:e>
                        <m:r>
                          <m:rPr>
                            <m:nor/>
                          </m:rPr>
                          <a:rPr lang="el-GR" dirty="0"/>
                          <m:t>Σ</m:t>
                        </m:r>
                      </m:e>
                      <m:sub>
                        <m:r>
                          <a:rPr lang="en-US" b="0" i="1" smtClean="0">
                            <a:latin typeface="Cambria Math" panose="02040503050406030204" pitchFamily="18" charset="0"/>
                          </a:rPr>
                          <m:t>𝑘</m:t>
                        </m:r>
                      </m:sub>
                    </m:sSub>
                  </m:oMath>
                </a14:m>
                <a:r>
                  <a:rPr lang="en-US" dirty="0"/>
                  <a:t> is invertible.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1539377"/>
                <a:ext cx="12192000" cy="5044303"/>
              </a:xfrm>
              <a:blipFill>
                <a:blip r:embed="rId2"/>
                <a:stretch>
                  <a:fillRect l="-1150" t="-2539" r="-1050" b="-484"/>
                </a:stretch>
              </a:blipFill>
            </p:spPr>
            <p:txBody>
              <a:bodyPr/>
              <a:lstStyle/>
              <a:p>
                <a:r>
                  <a:rPr lang="en-US">
                    <a:noFill/>
                  </a:rPr>
                  <a:t> </a:t>
                </a:r>
              </a:p>
            </p:txBody>
          </p:sp>
        </mc:Fallback>
      </mc:AlternateContent>
    </p:spTree>
    <p:extLst>
      <p:ext uri="{BB962C8B-B14F-4D97-AF65-F5344CB8AC3E}">
        <p14:creationId xmlns:p14="http://schemas.microsoft.com/office/powerpoint/2010/main" val="166320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CDC7-95A8-77EE-7248-54441EC46102}"/>
              </a:ext>
            </a:extLst>
          </p:cNvPr>
          <p:cNvSpPr>
            <a:spLocks noGrp="1"/>
          </p:cNvSpPr>
          <p:nvPr>
            <p:ph type="title"/>
          </p:nvPr>
        </p:nvSpPr>
        <p:spPr/>
        <p:txBody>
          <a:bodyPr/>
          <a:lstStyle/>
          <a:p>
            <a:r>
              <a:rPr lang="en-US" dirty="0"/>
              <a:t>Summary of output </a:t>
            </a:r>
          </a:p>
        </p:txBody>
      </p:sp>
      <p:graphicFrame>
        <p:nvGraphicFramePr>
          <p:cNvPr id="4" name="Table 7">
            <a:extLst>
              <a:ext uri="{FF2B5EF4-FFF2-40B4-BE49-F238E27FC236}">
                <a16:creationId xmlns:a16="http://schemas.microsoft.com/office/drawing/2014/main" id="{F2F13519-0A8E-DF36-826D-CA93F2E0575E}"/>
              </a:ext>
            </a:extLst>
          </p:cNvPr>
          <p:cNvGraphicFramePr>
            <a:graphicFrameLocks noGrp="1"/>
          </p:cNvGraphicFramePr>
          <p:nvPr>
            <p:extLst>
              <p:ext uri="{D42A27DB-BD31-4B8C-83A1-F6EECF244321}">
                <p14:modId xmlns:p14="http://schemas.microsoft.com/office/powerpoint/2010/main" val="174022788"/>
              </p:ext>
            </p:extLst>
          </p:nvPr>
        </p:nvGraphicFramePr>
        <p:xfrm>
          <a:off x="1156591" y="1232933"/>
          <a:ext cx="8128000" cy="2225040"/>
        </p:xfrm>
        <a:graphic>
          <a:graphicData uri="http://schemas.openxmlformats.org/drawingml/2006/table">
            <a:tbl>
              <a:tblPr firstRow="1" bandRow="1">
                <a:tableStyleId>{5940675A-B579-460E-94D1-54222C63F5DA}</a:tableStyleId>
              </a:tblPr>
              <a:tblGrid>
                <a:gridCol w="1832634">
                  <a:extLst>
                    <a:ext uri="{9D8B030D-6E8A-4147-A177-3AD203B41FA5}">
                      <a16:colId xmlns:a16="http://schemas.microsoft.com/office/drawing/2014/main" val="2236600342"/>
                    </a:ext>
                  </a:extLst>
                </a:gridCol>
                <a:gridCol w="1418566">
                  <a:extLst>
                    <a:ext uri="{9D8B030D-6E8A-4147-A177-3AD203B41FA5}">
                      <a16:colId xmlns:a16="http://schemas.microsoft.com/office/drawing/2014/main" val="3398658624"/>
                    </a:ext>
                  </a:extLst>
                </a:gridCol>
                <a:gridCol w="1625600">
                  <a:extLst>
                    <a:ext uri="{9D8B030D-6E8A-4147-A177-3AD203B41FA5}">
                      <a16:colId xmlns:a16="http://schemas.microsoft.com/office/drawing/2014/main" val="890542821"/>
                    </a:ext>
                  </a:extLst>
                </a:gridCol>
                <a:gridCol w="1625600">
                  <a:extLst>
                    <a:ext uri="{9D8B030D-6E8A-4147-A177-3AD203B41FA5}">
                      <a16:colId xmlns:a16="http://schemas.microsoft.com/office/drawing/2014/main" val="1567650374"/>
                    </a:ext>
                  </a:extLst>
                </a:gridCol>
                <a:gridCol w="1625600">
                  <a:extLst>
                    <a:ext uri="{9D8B030D-6E8A-4147-A177-3AD203B41FA5}">
                      <a16:colId xmlns:a16="http://schemas.microsoft.com/office/drawing/2014/main" val="4082687575"/>
                    </a:ext>
                  </a:extLst>
                </a:gridCol>
              </a:tblGrid>
              <a:tr h="370840">
                <a:tc>
                  <a:txBody>
                    <a:bodyPr/>
                    <a:lstStyle/>
                    <a:p>
                      <a:r>
                        <a:rPr lang="en-US" dirty="0">
                          <a:solidFill>
                            <a:schemeClr val="tx1"/>
                          </a:solidFill>
                        </a:rPr>
                        <a:t>Model</a:t>
                      </a:r>
                    </a:p>
                  </a:txBody>
                  <a:tcPr/>
                </a:tc>
                <a:tc>
                  <a:txBody>
                    <a:bodyPr/>
                    <a:lstStyle/>
                    <a:p>
                      <a:r>
                        <a:rPr lang="en-US" dirty="0">
                          <a:solidFill>
                            <a:schemeClr val="tx1"/>
                          </a:solidFill>
                        </a:rPr>
                        <a:t>Accuracy </a:t>
                      </a:r>
                    </a:p>
                  </a:txBody>
                  <a:tcPr/>
                </a:tc>
                <a:tc>
                  <a:txBody>
                    <a:bodyPr/>
                    <a:lstStyle/>
                    <a:p>
                      <a:r>
                        <a:rPr lang="en-US" dirty="0">
                          <a:solidFill>
                            <a:schemeClr val="tx1"/>
                          </a:solidFill>
                        </a:rPr>
                        <a:t>Kappa</a:t>
                      </a:r>
                    </a:p>
                  </a:txBody>
                  <a:tcPr/>
                </a:tc>
                <a:tc>
                  <a:txBody>
                    <a:bodyPr/>
                    <a:lstStyle/>
                    <a:p>
                      <a:r>
                        <a:rPr lang="en-US" dirty="0">
                          <a:solidFill>
                            <a:schemeClr val="tx1"/>
                          </a:solidFill>
                        </a:rPr>
                        <a:t>Sensitivity </a:t>
                      </a:r>
                    </a:p>
                  </a:txBody>
                  <a:tcPr/>
                </a:tc>
                <a:tc>
                  <a:txBody>
                    <a:bodyPr/>
                    <a:lstStyle/>
                    <a:p>
                      <a:r>
                        <a:rPr lang="en-US" dirty="0">
                          <a:solidFill>
                            <a:schemeClr val="tx1"/>
                          </a:solidFill>
                        </a:rPr>
                        <a:t>Specificity </a:t>
                      </a:r>
                    </a:p>
                  </a:txBody>
                  <a:tcPr/>
                </a:tc>
                <a:extLst>
                  <a:ext uri="{0D108BD9-81ED-4DB2-BD59-A6C34878D82A}">
                    <a16:rowId xmlns:a16="http://schemas.microsoft.com/office/drawing/2014/main" val="2890749368"/>
                  </a:ext>
                </a:extLst>
              </a:tr>
              <a:tr h="370840">
                <a:tc>
                  <a:txBody>
                    <a:bodyPr/>
                    <a:lstStyle/>
                    <a:p>
                      <a:r>
                        <a:rPr lang="en-US" dirty="0">
                          <a:solidFill>
                            <a:schemeClr val="tx1"/>
                          </a:solidFill>
                        </a:rPr>
                        <a:t>QDA</a:t>
                      </a:r>
                    </a:p>
                  </a:txBody>
                  <a:tcPr/>
                </a:tc>
                <a:tc>
                  <a:txBody>
                    <a:bodyPr/>
                    <a:lstStyle/>
                    <a:p>
                      <a:r>
                        <a:rPr lang="en-US" dirty="0">
                          <a:solidFill>
                            <a:schemeClr val="tx1"/>
                          </a:solidFill>
                        </a:rPr>
                        <a:t>0.9127</a:t>
                      </a:r>
                    </a:p>
                  </a:txBody>
                  <a:tcPr/>
                </a:tc>
                <a:tc>
                  <a:txBody>
                    <a:bodyPr/>
                    <a:lstStyle/>
                    <a:p>
                      <a:r>
                        <a:rPr lang="en-US" dirty="0">
                          <a:solidFill>
                            <a:schemeClr val="tx1"/>
                          </a:solidFill>
                        </a:rPr>
                        <a:t>0.8232</a:t>
                      </a:r>
                    </a:p>
                  </a:txBody>
                  <a:tcPr/>
                </a:tc>
                <a:tc>
                  <a:txBody>
                    <a:bodyPr/>
                    <a:lstStyle/>
                    <a:p>
                      <a:r>
                        <a:rPr lang="en-US" dirty="0">
                          <a:solidFill>
                            <a:schemeClr val="tx1"/>
                          </a:solidFill>
                        </a:rPr>
                        <a:t>0.9099</a:t>
                      </a:r>
                    </a:p>
                  </a:txBody>
                  <a:tcPr/>
                </a:tc>
                <a:tc>
                  <a:txBody>
                    <a:bodyPr/>
                    <a:lstStyle/>
                    <a:p>
                      <a:r>
                        <a:rPr lang="en-US" dirty="0">
                          <a:solidFill>
                            <a:schemeClr val="tx1"/>
                          </a:solidFill>
                        </a:rPr>
                        <a:t>0.9149</a:t>
                      </a:r>
                    </a:p>
                  </a:txBody>
                  <a:tcPr/>
                </a:tc>
                <a:extLst>
                  <a:ext uri="{0D108BD9-81ED-4DB2-BD59-A6C34878D82A}">
                    <a16:rowId xmlns:a16="http://schemas.microsoft.com/office/drawing/2014/main" val="782312138"/>
                  </a:ext>
                </a:extLst>
              </a:tr>
              <a:tr h="370840">
                <a:tc>
                  <a:txBody>
                    <a:bodyPr/>
                    <a:lstStyle/>
                    <a:p>
                      <a:r>
                        <a:rPr lang="en-US" dirty="0">
                          <a:solidFill>
                            <a:schemeClr val="tx1"/>
                          </a:solidFill>
                        </a:rPr>
                        <a:t>RDA</a:t>
                      </a:r>
                    </a:p>
                  </a:txBody>
                  <a:tcPr/>
                </a:tc>
                <a:tc>
                  <a:txBody>
                    <a:bodyPr/>
                    <a:lstStyle/>
                    <a:p>
                      <a:r>
                        <a:rPr lang="en-US" dirty="0">
                          <a:solidFill>
                            <a:schemeClr val="tx1"/>
                          </a:solidFill>
                        </a:rPr>
                        <a:t>0.9524</a:t>
                      </a:r>
                    </a:p>
                  </a:txBody>
                  <a:tcPr/>
                </a:tc>
                <a:tc>
                  <a:txBody>
                    <a:bodyPr/>
                    <a:lstStyle/>
                    <a:p>
                      <a:r>
                        <a:rPr lang="en-US" dirty="0">
                          <a:solidFill>
                            <a:schemeClr val="tx1"/>
                          </a:solidFill>
                        </a:rPr>
                        <a:t>0.9025</a:t>
                      </a:r>
                    </a:p>
                  </a:txBody>
                  <a:tcPr/>
                </a:tc>
                <a:tc>
                  <a:txBody>
                    <a:bodyPr/>
                    <a:lstStyle/>
                    <a:p>
                      <a:r>
                        <a:rPr lang="en-US" dirty="0">
                          <a:solidFill>
                            <a:schemeClr val="tx1"/>
                          </a:solidFill>
                        </a:rPr>
                        <a:t>0.9009</a:t>
                      </a:r>
                    </a:p>
                  </a:txBody>
                  <a:tcPr/>
                </a:tc>
                <a:tc>
                  <a:txBody>
                    <a:bodyPr/>
                    <a:lstStyle/>
                    <a:p>
                      <a:r>
                        <a:rPr lang="en-US" dirty="0">
                          <a:solidFill>
                            <a:schemeClr val="tx1"/>
                          </a:solidFill>
                        </a:rPr>
                        <a:t>0.9929</a:t>
                      </a:r>
                    </a:p>
                  </a:txBody>
                  <a:tcPr/>
                </a:tc>
                <a:extLst>
                  <a:ext uri="{0D108BD9-81ED-4DB2-BD59-A6C34878D82A}">
                    <a16:rowId xmlns:a16="http://schemas.microsoft.com/office/drawing/2014/main" val="3531461523"/>
                  </a:ext>
                </a:extLst>
              </a:tr>
              <a:tr h="370840">
                <a:tc>
                  <a:txBody>
                    <a:bodyPr/>
                    <a:lstStyle/>
                    <a:p>
                      <a:r>
                        <a:rPr lang="en-US" dirty="0">
                          <a:solidFill>
                            <a:schemeClr val="tx1"/>
                          </a:solidFill>
                        </a:rPr>
                        <a:t>MDA</a:t>
                      </a:r>
                    </a:p>
                  </a:txBody>
                  <a:tcPr/>
                </a:tc>
                <a:tc>
                  <a:txBody>
                    <a:bodyPr/>
                    <a:lstStyle/>
                    <a:p>
                      <a:r>
                        <a:rPr lang="en-US" dirty="0">
                          <a:solidFill>
                            <a:schemeClr val="tx1"/>
                          </a:solidFill>
                        </a:rPr>
                        <a:t>0.9683</a:t>
                      </a:r>
                    </a:p>
                  </a:txBody>
                  <a:tcPr/>
                </a:tc>
                <a:tc>
                  <a:txBody>
                    <a:bodyPr/>
                    <a:lstStyle/>
                    <a:p>
                      <a:r>
                        <a:rPr lang="en-US" dirty="0">
                          <a:solidFill>
                            <a:schemeClr val="tx1"/>
                          </a:solidFill>
                        </a:rPr>
                        <a:t>0.9353</a:t>
                      </a:r>
                    </a:p>
                  </a:txBody>
                  <a:tcPr/>
                </a:tc>
                <a:tc>
                  <a:txBody>
                    <a:bodyPr/>
                    <a:lstStyle/>
                    <a:p>
                      <a:r>
                        <a:rPr lang="en-US" dirty="0">
                          <a:solidFill>
                            <a:schemeClr val="tx1"/>
                          </a:solidFill>
                        </a:rPr>
                        <a:t>0. 9459</a:t>
                      </a:r>
                    </a:p>
                  </a:txBody>
                  <a:tcPr/>
                </a:tc>
                <a:tc>
                  <a:txBody>
                    <a:bodyPr/>
                    <a:lstStyle/>
                    <a:p>
                      <a:r>
                        <a:rPr lang="en-US" dirty="0">
                          <a:solidFill>
                            <a:schemeClr val="tx1"/>
                          </a:solidFill>
                        </a:rPr>
                        <a:t>0.9858</a:t>
                      </a:r>
                    </a:p>
                  </a:txBody>
                  <a:tcPr/>
                </a:tc>
                <a:extLst>
                  <a:ext uri="{0D108BD9-81ED-4DB2-BD59-A6C34878D82A}">
                    <a16:rowId xmlns:a16="http://schemas.microsoft.com/office/drawing/2014/main" val="375391808"/>
                  </a:ext>
                </a:extLst>
              </a:tr>
              <a:tr h="370840">
                <a:tc>
                  <a:txBody>
                    <a:bodyPr/>
                    <a:lstStyle/>
                    <a:p>
                      <a:r>
                        <a:rPr lang="en-US" dirty="0">
                          <a:solidFill>
                            <a:schemeClr val="tx1"/>
                          </a:solidFill>
                        </a:rPr>
                        <a:t>NB</a:t>
                      </a:r>
                    </a:p>
                  </a:txBody>
                  <a:tcPr/>
                </a:tc>
                <a:tc>
                  <a:txBody>
                    <a:bodyPr/>
                    <a:lstStyle/>
                    <a:p>
                      <a:r>
                        <a:rPr lang="en-US" dirty="0">
                          <a:solidFill>
                            <a:schemeClr val="tx1"/>
                          </a:solidFill>
                        </a:rPr>
                        <a:t>0.9444</a:t>
                      </a:r>
                    </a:p>
                  </a:txBody>
                  <a:tcPr/>
                </a:tc>
                <a:tc>
                  <a:txBody>
                    <a:bodyPr/>
                    <a:lstStyle/>
                    <a:p>
                      <a:r>
                        <a:rPr lang="en-US" dirty="0">
                          <a:solidFill>
                            <a:schemeClr val="tx1"/>
                          </a:solidFill>
                        </a:rPr>
                        <a:t>0.8873</a:t>
                      </a:r>
                    </a:p>
                  </a:txBody>
                  <a:tcPr/>
                </a:tc>
                <a:tc>
                  <a:txBody>
                    <a:bodyPr/>
                    <a:lstStyle/>
                    <a:p>
                      <a:r>
                        <a:rPr lang="en-US" dirty="0">
                          <a:solidFill>
                            <a:schemeClr val="tx1"/>
                          </a:solidFill>
                        </a:rPr>
                        <a:t>0.9369</a:t>
                      </a:r>
                    </a:p>
                  </a:txBody>
                  <a:tcPr/>
                </a:tc>
                <a:tc>
                  <a:txBody>
                    <a:bodyPr/>
                    <a:lstStyle/>
                    <a:p>
                      <a:r>
                        <a:rPr lang="en-US" dirty="0">
                          <a:solidFill>
                            <a:schemeClr val="tx1"/>
                          </a:solidFill>
                        </a:rPr>
                        <a:t>0.9504</a:t>
                      </a:r>
                    </a:p>
                  </a:txBody>
                  <a:tcPr/>
                </a:tc>
                <a:extLst>
                  <a:ext uri="{0D108BD9-81ED-4DB2-BD59-A6C34878D82A}">
                    <a16:rowId xmlns:a16="http://schemas.microsoft.com/office/drawing/2014/main" val="758750251"/>
                  </a:ext>
                </a:extLst>
              </a:tr>
              <a:tr h="370840">
                <a:tc>
                  <a:txBody>
                    <a:bodyPr/>
                    <a:lstStyle/>
                    <a:p>
                      <a:r>
                        <a:rPr lang="en-US" dirty="0">
                          <a:solidFill>
                            <a:schemeClr val="tx1"/>
                          </a:solidFill>
                        </a:rPr>
                        <a:t>KNN</a:t>
                      </a:r>
                    </a:p>
                  </a:txBody>
                  <a:tcPr/>
                </a:tc>
                <a:tc>
                  <a:txBody>
                    <a:bodyPr/>
                    <a:lstStyle/>
                    <a:p>
                      <a:r>
                        <a:rPr lang="en-US" dirty="0">
                          <a:solidFill>
                            <a:schemeClr val="tx1"/>
                          </a:solidFill>
                        </a:rPr>
                        <a:t>0.7460</a:t>
                      </a:r>
                    </a:p>
                  </a:txBody>
                  <a:tcPr/>
                </a:tc>
                <a:tc>
                  <a:txBody>
                    <a:bodyPr/>
                    <a:lstStyle/>
                    <a:p>
                      <a:r>
                        <a:rPr lang="en-US" dirty="0">
                          <a:solidFill>
                            <a:schemeClr val="tx1"/>
                          </a:solidFill>
                        </a:rPr>
                        <a:t>0.4511</a:t>
                      </a:r>
                    </a:p>
                  </a:txBody>
                  <a:tcPr/>
                </a:tc>
                <a:tc>
                  <a:txBody>
                    <a:bodyPr/>
                    <a:lstStyle/>
                    <a:p>
                      <a:r>
                        <a:rPr lang="en-US" dirty="0">
                          <a:solidFill>
                            <a:schemeClr val="tx1"/>
                          </a:solidFill>
                        </a:rPr>
                        <a:t>0.4234</a:t>
                      </a:r>
                    </a:p>
                  </a:txBody>
                  <a:tcPr/>
                </a:tc>
                <a:tc>
                  <a:txBody>
                    <a:bodyPr/>
                    <a:lstStyle/>
                    <a:p>
                      <a:r>
                        <a:rPr lang="en-US" dirty="0">
                          <a:solidFill>
                            <a:schemeClr val="tx1"/>
                          </a:solidFill>
                        </a:rPr>
                        <a:t>1.0000</a:t>
                      </a:r>
                    </a:p>
                  </a:txBody>
                  <a:tcPr/>
                </a:tc>
                <a:extLst>
                  <a:ext uri="{0D108BD9-81ED-4DB2-BD59-A6C34878D82A}">
                    <a16:rowId xmlns:a16="http://schemas.microsoft.com/office/drawing/2014/main" val="1291607341"/>
                  </a:ext>
                </a:extLst>
              </a:tr>
            </a:tbl>
          </a:graphicData>
        </a:graphic>
      </p:graphicFrame>
      <p:graphicFrame>
        <p:nvGraphicFramePr>
          <p:cNvPr id="6" name="Table 7">
            <a:extLst>
              <a:ext uri="{FF2B5EF4-FFF2-40B4-BE49-F238E27FC236}">
                <a16:creationId xmlns:a16="http://schemas.microsoft.com/office/drawing/2014/main" id="{C7ADF8BE-D79D-71F3-BBA5-409AE8271B0A}"/>
              </a:ext>
            </a:extLst>
          </p:cNvPr>
          <p:cNvGraphicFramePr>
            <a:graphicFrameLocks noGrp="1"/>
          </p:cNvGraphicFramePr>
          <p:nvPr>
            <p:extLst>
              <p:ext uri="{D42A27DB-BD31-4B8C-83A1-F6EECF244321}">
                <p14:modId xmlns:p14="http://schemas.microsoft.com/office/powerpoint/2010/main" val="2235347370"/>
              </p:ext>
            </p:extLst>
          </p:nvPr>
        </p:nvGraphicFramePr>
        <p:xfrm>
          <a:off x="1156591" y="4199653"/>
          <a:ext cx="8128000" cy="2225040"/>
        </p:xfrm>
        <a:graphic>
          <a:graphicData uri="http://schemas.openxmlformats.org/drawingml/2006/table">
            <a:tbl>
              <a:tblPr firstRow="1" bandRow="1">
                <a:tableStyleId>{5940675A-B579-460E-94D1-54222C63F5DA}</a:tableStyleId>
              </a:tblPr>
              <a:tblGrid>
                <a:gridCol w="1832634">
                  <a:extLst>
                    <a:ext uri="{9D8B030D-6E8A-4147-A177-3AD203B41FA5}">
                      <a16:colId xmlns:a16="http://schemas.microsoft.com/office/drawing/2014/main" val="2236600342"/>
                    </a:ext>
                  </a:extLst>
                </a:gridCol>
                <a:gridCol w="1418566">
                  <a:extLst>
                    <a:ext uri="{9D8B030D-6E8A-4147-A177-3AD203B41FA5}">
                      <a16:colId xmlns:a16="http://schemas.microsoft.com/office/drawing/2014/main" val="3398658624"/>
                    </a:ext>
                  </a:extLst>
                </a:gridCol>
                <a:gridCol w="1625600">
                  <a:extLst>
                    <a:ext uri="{9D8B030D-6E8A-4147-A177-3AD203B41FA5}">
                      <a16:colId xmlns:a16="http://schemas.microsoft.com/office/drawing/2014/main" val="890542821"/>
                    </a:ext>
                  </a:extLst>
                </a:gridCol>
                <a:gridCol w="1625600">
                  <a:extLst>
                    <a:ext uri="{9D8B030D-6E8A-4147-A177-3AD203B41FA5}">
                      <a16:colId xmlns:a16="http://schemas.microsoft.com/office/drawing/2014/main" val="1567650374"/>
                    </a:ext>
                  </a:extLst>
                </a:gridCol>
                <a:gridCol w="1625600">
                  <a:extLst>
                    <a:ext uri="{9D8B030D-6E8A-4147-A177-3AD203B41FA5}">
                      <a16:colId xmlns:a16="http://schemas.microsoft.com/office/drawing/2014/main" val="4082687575"/>
                    </a:ext>
                  </a:extLst>
                </a:gridCol>
              </a:tblGrid>
              <a:tr h="370840">
                <a:tc>
                  <a:txBody>
                    <a:bodyPr/>
                    <a:lstStyle/>
                    <a:p>
                      <a:r>
                        <a:rPr lang="en-US" dirty="0"/>
                        <a:t>SVM</a:t>
                      </a:r>
                    </a:p>
                  </a:txBody>
                  <a:tcPr/>
                </a:tc>
                <a:tc>
                  <a:txBody>
                    <a:bodyPr/>
                    <a:lstStyle/>
                    <a:p>
                      <a:r>
                        <a:rPr lang="en-US" dirty="0"/>
                        <a:t>0.9365</a:t>
                      </a:r>
                    </a:p>
                  </a:txBody>
                  <a:tcPr/>
                </a:tc>
                <a:tc>
                  <a:txBody>
                    <a:bodyPr/>
                    <a:lstStyle/>
                    <a:p>
                      <a:r>
                        <a:rPr lang="en-US" dirty="0"/>
                        <a:t>0.8709</a:t>
                      </a:r>
                    </a:p>
                  </a:txBody>
                  <a:tcPr/>
                </a:tc>
                <a:tc>
                  <a:txBody>
                    <a:bodyPr/>
                    <a:lstStyle/>
                    <a:p>
                      <a:r>
                        <a:rPr lang="en-US" dirty="0"/>
                        <a:t>0.9189 </a:t>
                      </a:r>
                    </a:p>
                  </a:txBody>
                  <a:tcPr/>
                </a:tc>
                <a:tc>
                  <a:txBody>
                    <a:bodyPr/>
                    <a:lstStyle/>
                    <a:p>
                      <a:r>
                        <a:rPr lang="en-US" dirty="0"/>
                        <a:t>0.9504</a:t>
                      </a:r>
                    </a:p>
                  </a:txBody>
                  <a:tcPr/>
                </a:tc>
                <a:extLst>
                  <a:ext uri="{0D108BD9-81ED-4DB2-BD59-A6C34878D82A}">
                    <a16:rowId xmlns:a16="http://schemas.microsoft.com/office/drawing/2014/main" val="2890749368"/>
                  </a:ext>
                </a:extLst>
              </a:tr>
              <a:tr h="370840">
                <a:tc>
                  <a:txBody>
                    <a:bodyPr/>
                    <a:lstStyle/>
                    <a:p>
                      <a:r>
                        <a:rPr lang="en-US" dirty="0">
                          <a:solidFill>
                            <a:schemeClr val="tx1"/>
                          </a:solidFill>
                        </a:rPr>
                        <a:t>Logistic </a:t>
                      </a:r>
                    </a:p>
                  </a:txBody>
                  <a:tcPr/>
                </a:tc>
                <a:tc>
                  <a:txBody>
                    <a:bodyPr/>
                    <a:lstStyle/>
                    <a:p>
                      <a:r>
                        <a:rPr lang="en-US" dirty="0">
                          <a:solidFill>
                            <a:schemeClr val="tx1"/>
                          </a:solidFill>
                        </a:rPr>
                        <a:t>0.9960</a:t>
                      </a:r>
                    </a:p>
                  </a:txBody>
                  <a:tcPr/>
                </a:tc>
                <a:tc>
                  <a:txBody>
                    <a:bodyPr/>
                    <a:lstStyle/>
                    <a:p>
                      <a:r>
                        <a:rPr lang="en-US" dirty="0">
                          <a:solidFill>
                            <a:schemeClr val="tx1"/>
                          </a:solidFill>
                        </a:rPr>
                        <a:t>0.9919</a:t>
                      </a:r>
                    </a:p>
                  </a:txBody>
                  <a:tcPr/>
                </a:tc>
                <a:tc>
                  <a:txBody>
                    <a:bodyPr/>
                    <a:lstStyle/>
                    <a:p>
                      <a:r>
                        <a:rPr lang="en-US" dirty="0">
                          <a:solidFill>
                            <a:schemeClr val="tx1"/>
                          </a:solidFill>
                        </a:rPr>
                        <a:t>0.9910</a:t>
                      </a:r>
                    </a:p>
                  </a:txBody>
                  <a:tcPr/>
                </a:tc>
                <a:tc>
                  <a:txBody>
                    <a:bodyPr/>
                    <a:lstStyle/>
                    <a:p>
                      <a:r>
                        <a:rPr lang="en-US" dirty="0">
                          <a:solidFill>
                            <a:schemeClr val="tx1"/>
                          </a:solidFill>
                        </a:rPr>
                        <a:t>1.0000</a:t>
                      </a:r>
                    </a:p>
                  </a:txBody>
                  <a:tcPr/>
                </a:tc>
                <a:extLst>
                  <a:ext uri="{0D108BD9-81ED-4DB2-BD59-A6C34878D82A}">
                    <a16:rowId xmlns:a16="http://schemas.microsoft.com/office/drawing/2014/main" val="782312138"/>
                  </a:ext>
                </a:extLst>
              </a:tr>
              <a:tr h="370840">
                <a:tc>
                  <a:txBody>
                    <a:bodyPr/>
                    <a:lstStyle/>
                    <a:p>
                      <a:r>
                        <a:rPr lang="en-US" dirty="0">
                          <a:solidFill>
                            <a:schemeClr val="tx1"/>
                          </a:solidFill>
                        </a:rPr>
                        <a:t>LDA</a:t>
                      </a:r>
                    </a:p>
                  </a:txBody>
                  <a:tcPr/>
                </a:tc>
                <a:tc>
                  <a:txBody>
                    <a:bodyPr/>
                    <a:lstStyle/>
                    <a:p>
                      <a:r>
                        <a:rPr lang="en-US" dirty="0">
                          <a:solidFill>
                            <a:schemeClr val="tx1"/>
                          </a:solidFill>
                        </a:rPr>
                        <a:t>0.9524</a:t>
                      </a:r>
                    </a:p>
                  </a:txBody>
                  <a:tcPr/>
                </a:tc>
                <a:tc>
                  <a:txBody>
                    <a:bodyPr/>
                    <a:lstStyle/>
                    <a:p>
                      <a:r>
                        <a:rPr lang="en-US" dirty="0">
                          <a:solidFill>
                            <a:schemeClr val="tx1"/>
                          </a:solidFill>
                        </a:rPr>
                        <a:t>0.9025</a:t>
                      </a:r>
                    </a:p>
                  </a:txBody>
                  <a:tcPr/>
                </a:tc>
                <a:tc>
                  <a:txBody>
                    <a:bodyPr/>
                    <a:lstStyle/>
                    <a:p>
                      <a:r>
                        <a:rPr lang="en-US" dirty="0">
                          <a:solidFill>
                            <a:schemeClr val="tx1"/>
                          </a:solidFill>
                        </a:rPr>
                        <a:t>0.9009</a:t>
                      </a:r>
                    </a:p>
                  </a:txBody>
                  <a:tcPr/>
                </a:tc>
                <a:tc>
                  <a:txBody>
                    <a:bodyPr/>
                    <a:lstStyle/>
                    <a:p>
                      <a:r>
                        <a:rPr lang="en-US" dirty="0">
                          <a:solidFill>
                            <a:schemeClr val="tx1"/>
                          </a:solidFill>
                        </a:rPr>
                        <a:t>0.9929</a:t>
                      </a:r>
                    </a:p>
                  </a:txBody>
                  <a:tcPr/>
                </a:tc>
                <a:extLst>
                  <a:ext uri="{0D108BD9-81ED-4DB2-BD59-A6C34878D82A}">
                    <a16:rowId xmlns:a16="http://schemas.microsoft.com/office/drawing/2014/main" val="3531461523"/>
                  </a:ext>
                </a:extLst>
              </a:tr>
              <a:tr h="370840">
                <a:tc>
                  <a:txBody>
                    <a:bodyPr/>
                    <a:lstStyle/>
                    <a:p>
                      <a:r>
                        <a:rPr lang="en-US" dirty="0">
                          <a:solidFill>
                            <a:schemeClr val="tx1"/>
                          </a:solidFill>
                        </a:rPr>
                        <a:t>PLSDA</a:t>
                      </a:r>
                    </a:p>
                  </a:txBody>
                  <a:tcPr/>
                </a:tc>
                <a:tc>
                  <a:txBody>
                    <a:bodyPr/>
                    <a:lstStyle/>
                    <a:p>
                      <a:r>
                        <a:rPr lang="en-US" dirty="0">
                          <a:solidFill>
                            <a:schemeClr val="tx1"/>
                          </a:solidFill>
                        </a:rPr>
                        <a:t>0.9405</a:t>
                      </a:r>
                    </a:p>
                  </a:txBody>
                  <a:tcPr/>
                </a:tc>
                <a:tc>
                  <a:txBody>
                    <a:bodyPr/>
                    <a:lstStyle/>
                    <a:p>
                      <a:r>
                        <a:rPr lang="en-US" dirty="0">
                          <a:solidFill>
                            <a:schemeClr val="tx1"/>
                          </a:solidFill>
                        </a:rPr>
                        <a:t>0.8775</a:t>
                      </a:r>
                    </a:p>
                  </a:txBody>
                  <a:tcPr/>
                </a:tc>
                <a:tc>
                  <a:txBody>
                    <a:bodyPr/>
                    <a:lstStyle/>
                    <a:p>
                      <a:r>
                        <a:rPr lang="en-US" dirty="0">
                          <a:solidFill>
                            <a:schemeClr val="tx1"/>
                          </a:solidFill>
                        </a:rPr>
                        <a:t>0.8649</a:t>
                      </a:r>
                    </a:p>
                  </a:txBody>
                  <a:tcPr/>
                </a:tc>
                <a:tc>
                  <a:txBody>
                    <a:bodyPr/>
                    <a:lstStyle/>
                    <a:p>
                      <a:r>
                        <a:rPr lang="en-US" dirty="0">
                          <a:solidFill>
                            <a:schemeClr val="tx1"/>
                          </a:solidFill>
                        </a:rPr>
                        <a:t>1.0000</a:t>
                      </a:r>
                    </a:p>
                  </a:txBody>
                  <a:tcPr/>
                </a:tc>
                <a:extLst>
                  <a:ext uri="{0D108BD9-81ED-4DB2-BD59-A6C34878D82A}">
                    <a16:rowId xmlns:a16="http://schemas.microsoft.com/office/drawing/2014/main" val="375391808"/>
                  </a:ext>
                </a:extLst>
              </a:tr>
              <a:tr h="370840">
                <a:tc>
                  <a:txBody>
                    <a:bodyPr/>
                    <a:lstStyle/>
                    <a:p>
                      <a:r>
                        <a:rPr lang="en-US" dirty="0">
                          <a:solidFill>
                            <a:schemeClr val="tx1"/>
                          </a:solidFill>
                        </a:rPr>
                        <a:t>Penalized model</a:t>
                      </a:r>
                    </a:p>
                  </a:txBody>
                  <a:tcPr/>
                </a:tc>
                <a:tc>
                  <a:txBody>
                    <a:bodyPr/>
                    <a:lstStyle/>
                    <a:p>
                      <a:r>
                        <a:rPr lang="en-US" dirty="0">
                          <a:solidFill>
                            <a:schemeClr val="tx1"/>
                          </a:solidFill>
                        </a:rPr>
                        <a:t>0.9841</a:t>
                      </a:r>
                    </a:p>
                  </a:txBody>
                  <a:tcPr/>
                </a:tc>
                <a:tc>
                  <a:txBody>
                    <a:bodyPr/>
                    <a:lstStyle/>
                    <a:p>
                      <a:r>
                        <a:rPr lang="en-US" dirty="0">
                          <a:solidFill>
                            <a:schemeClr val="tx1"/>
                          </a:solidFill>
                        </a:rPr>
                        <a:t>0.9677</a:t>
                      </a:r>
                    </a:p>
                  </a:txBody>
                  <a:tcPr/>
                </a:tc>
                <a:tc>
                  <a:txBody>
                    <a:bodyPr/>
                    <a:lstStyle/>
                    <a:p>
                      <a:r>
                        <a:rPr lang="en-US" dirty="0">
                          <a:solidFill>
                            <a:schemeClr val="tx1"/>
                          </a:solidFill>
                        </a:rPr>
                        <a:t>0.9640</a:t>
                      </a:r>
                    </a:p>
                  </a:txBody>
                  <a:tcPr/>
                </a:tc>
                <a:tc>
                  <a:txBody>
                    <a:bodyPr/>
                    <a:lstStyle/>
                    <a:p>
                      <a:r>
                        <a:rPr lang="en-US" dirty="0">
                          <a:solidFill>
                            <a:schemeClr val="tx1"/>
                          </a:solidFill>
                        </a:rPr>
                        <a:t>1.0000</a:t>
                      </a:r>
                    </a:p>
                  </a:txBody>
                  <a:tcPr/>
                </a:tc>
                <a:extLst>
                  <a:ext uri="{0D108BD9-81ED-4DB2-BD59-A6C34878D82A}">
                    <a16:rowId xmlns:a16="http://schemas.microsoft.com/office/drawing/2014/main" val="758750251"/>
                  </a:ext>
                </a:extLst>
              </a:tr>
              <a:tr h="370840">
                <a:tc>
                  <a:txBody>
                    <a:bodyPr/>
                    <a:lstStyle/>
                    <a:p>
                      <a:r>
                        <a:rPr lang="en-US" dirty="0">
                          <a:solidFill>
                            <a:schemeClr val="tx1"/>
                          </a:solidFill>
                        </a:rPr>
                        <a:t>NSC</a:t>
                      </a:r>
                    </a:p>
                  </a:txBody>
                  <a:tcPr/>
                </a:tc>
                <a:tc>
                  <a:txBody>
                    <a:bodyPr/>
                    <a:lstStyle/>
                    <a:p>
                      <a:r>
                        <a:rPr lang="en-US" dirty="0">
                          <a:solidFill>
                            <a:schemeClr val="tx1"/>
                          </a:solidFill>
                        </a:rPr>
                        <a:t>0.9524</a:t>
                      </a:r>
                    </a:p>
                  </a:txBody>
                  <a:tcPr/>
                </a:tc>
                <a:tc>
                  <a:txBody>
                    <a:bodyPr/>
                    <a:lstStyle/>
                    <a:p>
                      <a:r>
                        <a:rPr lang="en-US" dirty="0">
                          <a:solidFill>
                            <a:schemeClr val="tx1"/>
                          </a:solidFill>
                        </a:rPr>
                        <a:t>0.9023</a:t>
                      </a:r>
                    </a:p>
                  </a:txBody>
                  <a:tcPr/>
                </a:tc>
                <a:tc>
                  <a:txBody>
                    <a:bodyPr/>
                    <a:lstStyle/>
                    <a:p>
                      <a:r>
                        <a:rPr lang="en-US" dirty="0">
                          <a:solidFill>
                            <a:schemeClr val="tx1"/>
                          </a:solidFill>
                        </a:rPr>
                        <a:t>0.8919</a:t>
                      </a:r>
                    </a:p>
                  </a:txBody>
                  <a:tcPr/>
                </a:tc>
                <a:tc>
                  <a:txBody>
                    <a:bodyPr/>
                    <a:lstStyle/>
                    <a:p>
                      <a:r>
                        <a:rPr lang="en-US" dirty="0">
                          <a:solidFill>
                            <a:schemeClr val="tx1"/>
                          </a:solidFill>
                        </a:rPr>
                        <a:t>1.0000</a:t>
                      </a:r>
                    </a:p>
                  </a:txBody>
                  <a:tcPr/>
                </a:tc>
                <a:extLst>
                  <a:ext uri="{0D108BD9-81ED-4DB2-BD59-A6C34878D82A}">
                    <a16:rowId xmlns:a16="http://schemas.microsoft.com/office/drawing/2014/main" val="1291607341"/>
                  </a:ext>
                </a:extLst>
              </a:tr>
            </a:tbl>
          </a:graphicData>
        </a:graphic>
      </p:graphicFrame>
      <p:graphicFrame>
        <p:nvGraphicFramePr>
          <p:cNvPr id="3" name="Table 8">
            <a:extLst>
              <a:ext uri="{FF2B5EF4-FFF2-40B4-BE49-F238E27FC236}">
                <a16:creationId xmlns:a16="http://schemas.microsoft.com/office/drawing/2014/main" id="{B217BB74-AB57-6354-364D-82675A770D05}"/>
              </a:ext>
            </a:extLst>
          </p:cNvPr>
          <p:cNvGraphicFramePr>
            <a:graphicFrameLocks noGrp="1"/>
          </p:cNvGraphicFramePr>
          <p:nvPr>
            <p:extLst>
              <p:ext uri="{D42A27DB-BD31-4B8C-83A1-F6EECF244321}">
                <p14:modId xmlns:p14="http://schemas.microsoft.com/office/powerpoint/2010/main" val="2323696595"/>
              </p:ext>
            </p:extLst>
          </p:nvPr>
        </p:nvGraphicFramePr>
        <p:xfrm>
          <a:off x="1156591" y="3457973"/>
          <a:ext cx="8128000" cy="741680"/>
        </p:xfrm>
        <a:graphic>
          <a:graphicData uri="http://schemas.openxmlformats.org/drawingml/2006/table">
            <a:tbl>
              <a:tblPr firstRow="1" bandRow="1">
                <a:tableStyleId>{5940675A-B579-460E-94D1-54222C63F5DA}</a:tableStyleId>
              </a:tblPr>
              <a:tblGrid>
                <a:gridCol w="1833497">
                  <a:extLst>
                    <a:ext uri="{9D8B030D-6E8A-4147-A177-3AD203B41FA5}">
                      <a16:colId xmlns:a16="http://schemas.microsoft.com/office/drawing/2014/main" val="679314562"/>
                    </a:ext>
                  </a:extLst>
                </a:gridCol>
                <a:gridCol w="1417703">
                  <a:extLst>
                    <a:ext uri="{9D8B030D-6E8A-4147-A177-3AD203B41FA5}">
                      <a16:colId xmlns:a16="http://schemas.microsoft.com/office/drawing/2014/main" val="1140387329"/>
                    </a:ext>
                  </a:extLst>
                </a:gridCol>
                <a:gridCol w="1625600">
                  <a:extLst>
                    <a:ext uri="{9D8B030D-6E8A-4147-A177-3AD203B41FA5}">
                      <a16:colId xmlns:a16="http://schemas.microsoft.com/office/drawing/2014/main" val="4282039834"/>
                    </a:ext>
                  </a:extLst>
                </a:gridCol>
                <a:gridCol w="1625600">
                  <a:extLst>
                    <a:ext uri="{9D8B030D-6E8A-4147-A177-3AD203B41FA5}">
                      <a16:colId xmlns:a16="http://schemas.microsoft.com/office/drawing/2014/main" val="361122695"/>
                    </a:ext>
                  </a:extLst>
                </a:gridCol>
                <a:gridCol w="1625600">
                  <a:extLst>
                    <a:ext uri="{9D8B030D-6E8A-4147-A177-3AD203B41FA5}">
                      <a16:colId xmlns:a16="http://schemas.microsoft.com/office/drawing/2014/main" val="2996201948"/>
                    </a:ext>
                  </a:extLst>
                </a:gridCol>
              </a:tblGrid>
              <a:tr h="370840">
                <a:tc>
                  <a:txBody>
                    <a:bodyPr/>
                    <a:lstStyle/>
                    <a:p>
                      <a:r>
                        <a:rPr lang="en-US" dirty="0"/>
                        <a:t>NN</a:t>
                      </a:r>
                    </a:p>
                  </a:txBody>
                  <a:tcPr/>
                </a:tc>
                <a:tc>
                  <a:txBody>
                    <a:bodyPr/>
                    <a:lstStyle/>
                    <a:p>
                      <a:r>
                        <a:rPr lang="en-US" dirty="0">
                          <a:solidFill>
                            <a:srgbClr val="FF0000"/>
                          </a:solidFill>
                        </a:rPr>
                        <a:t>0.9960</a:t>
                      </a:r>
                    </a:p>
                  </a:txBody>
                  <a:tcPr/>
                </a:tc>
                <a:tc>
                  <a:txBody>
                    <a:bodyPr/>
                    <a:lstStyle/>
                    <a:p>
                      <a:r>
                        <a:rPr lang="en-US" dirty="0">
                          <a:solidFill>
                            <a:srgbClr val="FF0000"/>
                          </a:solidFill>
                        </a:rPr>
                        <a:t>0.9920</a:t>
                      </a:r>
                    </a:p>
                  </a:txBody>
                  <a:tcPr/>
                </a:tc>
                <a:tc>
                  <a:txBody>
                    <a:bodyPr/>
                    <a:lstStyle/>
                    <a:p>
                      <a:r>
                        <a:rPr lang="en-US" dirty="0">
                          <a:solidFill>
                            <a:srgbClr val="FF0000"/>
                          </a:solidFill>
                        </a:rPr>
                        <a:t>1.0000</a:t>
                      </a:r>
                    </a:p>
                  </a:txBody>
                  <a:tcPr/>
                </a:tc>
                <a:tc>
                  <a:txBody>
                    <a:bodyPr/>
                    <a:lstStyle/>
                    <a:p>
                      <a:r>
                        <a:rPr lang="en-US" dirty="0">
                          <a:solidFill>
                            <a:srgbClr val="FF0000"/>
                          </a:solidFill>
                        </a:rPr>
                        <a:t>0.9929</a:t>
                      </a:r>
                    </a:p>
                  </a:txBody>
                  <a:tcPr/>
                </a:tc>
                <a:extLst>
                  <a:ext uri="{0D108BD9-81ED-4DB2-BD59-A6C34878D82A}">
                    <a16:rowId xmlns:a16="http://schemas.microsoft.com/office/drawing/2014/main" val="4140968214"/>
                  </a:ext>
                </a:extLst>
              </a:tr>
              <a:tr h="370840">
                <a:tc>
                  <a:txBody>
                    <a:bodyPr/>
                    <a:lstStyle/>
                    <a:p>
                      <a:r>
                        <a:rPr lang="en-US" dirty="0"/>
                        <a:t>FDA</a:t>
                      </a:r>
                    </a:p>
                  </a:txBody>
                  <a:tcPr/>
                </a:tc>
                <a:tc>
                  <a:txBody>
                    <a:bodyPr/>
                    <a:lstStyle/>
                    <a:p>
                      <a:r>
                        <a:rPr lang="en-US" dirty="0"/>
                        <a:t>0.9365</a:t>
                      </a:r>
                    </a:p>
                  </a:txBody>
                  <a:tcPr/>
                </a:tc>
                <a:tc>
                  <a:txBody>
                    <a:bodyPr/>
                    <a:lstStyle/>
                    <a:p>
                      <a:r>
                        <a:rPr lang="en-US" dirty="0"/>
                        <a:t>0.8692</a:t>
                      </a:r>
                    </a:p>
                  </a:txBody>
                  <a:tcPr/>
                </a:tc>
                <a:tc>
                  <a:txBody>
                    <a:bodyPr/>
                    <a:lstStyle/>
                    <a:p>
                      <a:r>
                        <a:rPr lang="en-US" dirty="0"/>
                        <a:t>0.8559</a:t>
                      </a:r>
                    </a:p>
                  </a:txBody>
                  <a:tcPr/>
                </a:tc>
                <a:tc>
                  <a:txBody>
                    <a:bodyPr/>
                    <a:lstStyle/>
                    <a:p>
                      <a:r>
                        <a:rPr lang="en-US" dirty="0"/>
                        <a:t>1.0000</a:t>
                      </a:r>
                    </a:p>
                  </a:txBody>
                  <a:tcPr/>
                </a:tc>
                <a:extLst>
                  <a:ext uri="{0D108BD9-81ED-4DB2-BD59-A6C34878D82A}">
                    <a16:rowId xmlns:a16="http://schemas.microsoft.com/office/drawing/2014/main" val="1621425322"/>
                  </a:ext>
                </a:extLst>
              </a:tr>
            </a:tbl>
          </a:graphicData>
        </a:graphic>
      </p:graphicFrame>
    </p:spTree>
    <p:extLst>
      <p:ext uri="{BB962C8B-B14F-4D97-AF65-F5344CB8AC3E}">
        <p14:creationId xmlns:p14="http://schemas.microsoft.com/office/powerpoint/2010/main" val="155025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416-BFDC-6561-EE61-4A84187677C8}"/>
              </a:ext>
            </a:extLst>
          </p:cNvPr>
          <p:cNvSpPr>
            <a:spLocks noGrp="1"/>
          </p:cNvSpPr>
          <p:nvPr>
            <p:ph type="title"/>
          </p:nvPr>
        </p:nvSpPr>
        <p:spPr/>
        <p:txBody>
          <a:bodyPr>
            <a:normAutofit fontScale="90000"/>
          </a:bodyPr>
          <a:lstStyle/>
          <a:p>
            <a:r>
              <a:rPr lang="en-US" dirty="0"/>
              <a:t>Model comparisons based on </a:t>
            </a:r>
            <a:r>
              <a:rPr lang="en-US" dirty="0">
                <a:solidFill>
                  <a:srgbClr val="FF0000"/>
                </a:solidFill>
              </a:rPr>
              <a:t>resamples</a:t>
            </a:r>
            <a:r>
              <a:rPr lang="en-US" dirty="0"/>
              <a:t> of Training data</a:t>
            </a:r>
          </a:p>
        </p:txBody>
      </p:sp>
      <p:graphicFrame>
        <p:nvGraphicFramePr>
          <p:cNvPr id="4" name="Table 4">
            <a:extLst>
              <a:ext uri="{FF2B5EF4-FFF2-40B4-BE49-F238E27FC236}">
                <a16:creationId xmlns:a16="http://schemas.microsoft.com/office/drawing/2014/main" id="{A5F8272B-3883-52C0-D9C0-BE4EC2DADA0E}"/>
              </a:ext>
            </a:extLst>
          </p:cNvPr>
          <p:cNvGraphicFramePr>
            <a:graphicFrameLocks noGrp="1"/>
          </p:cNvGraphicFramePr>
          <p:nvPr>
            <p:ph idx="1"/>
            <p:extLst>
              <p:ext uri="{D42A27DB-BD31-4B8C-83A1-F6EECF244321}">
                <p14:modId xmlns:p14="http://schemas.microsoft.com/office/powerpoint/2010/main" val="4078919314"/>
              </p:ext>
            </p:extLst>
          </p:nvPr>
        </p:nvGraphicFramePr>
        <p:xfrm>
          <a:off x="0" y="1539875"/>
          <a:ext cx="12192000" cy="2834640"/>
        </p:xfrm>
        <a:graphic>
          <a:graphicData uri="http://schemas.openxmlformats.org/drawingml/2006/table">
            <a:tbl>
              <a:tblPr firstRow="1" bandRow="1">
                <a:tableStyleId>{5940675A-B579-460E-94D1-54222C63F5DA}</a:tableStyleId>
              </a:tblPr>
              <a:tblGrid>
                <a:gridCol w="12192000">
                  <a:extLst>
                    <a:ext uri="{9D8B030D-6E8A-4147-A177-3AD203B41FA5}">
                      <a16:colId xmlns:a16="http://schemas.microsoft.com/office/drawing/2014/main" val="2732862692"/>
                    </a:ext>
                  </a:extLst>
                </a:gridCol>
              </a:tblGrid>
              <a:tr h="370840">
                <a:tc>
                  <a:txBody>
                    <a:bodyPr/>
                    <a:lstStyle/>
                    <a:p>
                      <a:r>
                        <a:rPr lang="en-US" sz="1800" dirty="0"/>
                        <a:t>#Resamples of </a:t>
                      </a:r>
                      <a:r>
                        <a:rPr lang="en-US" sz="1800" dirty="0" err="1"/>
                        <a:t>Tranining</a:t>
                      </a:r>
                      <a:r>
                        <a:rPr lang="en-US" sz="1800" dirty="0"/>
                        <a:t> data</a:t>
                      </a:r>
                    </a:p>
                    <a:p>
                      <a:r>
                        <a:rPr lang="en-US" sz="1800" dirty="0"/>
                        <a:t>res = resamples(list(QDA = </a:t>
                      </a:r>
                      <a:r>
                        <a:rPr lang="en-US" sz="1800" dirty="0" err="1"/>
                        <a:t>QDATune</a:t>
                      </a:r>
                      <a:r>
                        <a:rPr lang="en-US" sz="1800" dirty="0"/>
                        <a:t>, RDA =</a:t>
                      </a:r>
                      <a:r>
                        <a:rPr lang="en-US" sz="1800" dirty="0" err="1"/>
                        <a:t>RDATune,MDA</a:t>
                      </a:r>
                      <a:r>
                        <a:rPr lang="en-US" sz="1800" dirty="0"/>
                        <a:t> = </a:t>
                      </a:r>
                      <a:r>
                        <a:rPr lang="en-US" sz="1800" dirty="0" err="1"/>
                        <a:t>MDATune</a:t>
                      </a:r>
                      <a:r>
                        <a:rPr lang="en-US" sz="1800" dirty="0"/>
                        <a:t>, NB = </a:t>
                      </a:r>
                      <a:r>
                        <a:rPr lang="en-US" sz="1800" dirty="0" err="1"/>
                        <a:t>NBTune</a:t>
                      </a:r>
                      <a:r>
                        <a:rPr lang="en-US" sz="1800" dirty="0"/>
                        <a:t>, KNN = </a:t>
                      </a:r>
                      <a:r>
                        <a:rPr lang="en-US" sz="1800" dirty="0" err="1"/>
                        <a:t>KNNTune</a:t>
                      </a:r>
                      <a:r>
                        <a:rPr lang="en-US" sz="1800" dirty="0"/>
                        <a:t>, </a:t>
                      </a:r>
                    </a:p>
                    <a:p>
                      <a:r>
                        <a:rPr lang="en-US" sz="1800" dirty="0"/>
                        <a:t>NN = </a:t>
                      </a:r>
                      <a:r>
                        <a:rPr lang="en-US" sz="1800" dirty="0" err="1"/>
                        <a:t>NNTune</a:t>
                      </a:r>
                      <a:r>
                        <a:rPr lang="en-US" sz="1800" dirty="0"/>
                        <a:t>, FDA = </a:t>
                      </a:r>
                      <a:r>
                        <a:rPr lang="en-US" sz="1800" dirty="0" err="1"/>
                        <a:t>FDATune</a:t>
                      </a:r>
                      <a:r>
                        <a:rPr lang="en-US" sz="1800" dirty="0"/>
                        <a:t>, SVM = </a:t>
                      </a:r>
                      <a:r>
                        <a:rPr lang="en-US" sz="1800" dirty="0" err="1"/>
                        <a:t>SVMTune</a:t>
                      </a:r>
                      <a:r>
                        <a:rPr lang="en-US" sz="1800" dirty="0"/>
                        <a:t> ))</a:t>
                      </a:r>
                    </a:p>
                    <a:p>
                      <a:r>
                        <a:rPr lang="en-US" sz="1800" dirty="0" err="1"/>
                        <a:t>dotplot</a:t>
                      </a:r>
                      <a:r>
                        <a:rPr lang="en-US" sz="1800" dirty="0"/>
                        <a:t>(res)</a:t>
                      </a:r>
                    </a:p>
                    <a:p>
                      <a:endParaRPr lang="en-US" sz="1800" dirty="0"/>
                    </a:p>
                    <a:p>
                      <a:r>
                        <a:rPr lang="en-US" sz="1800" dirty="0"/>
                        <a:t>#We can add the models from chapter 12</a:t>
                      </a:r>
                    </a:p>
                    <a:p>
                      <a:r>
                        <a:rPr lang="en-US" sz="1800" dirty="0"/>
                        <a:t>res1 = resamples(list(Logistic = </a:t>
                      </a:r>
                      <a:r>
                        <a:rPr lang="en-US" sz="1800" dirty="0" err="1"/>
                        <a:t>logisticTune</a:t>
                      </a:r>
                      <a:r>
                        <a:rPr lang="en-US" sz="1800" dirty="0"/>
                        <a:t>, LDA =</a:t>
                      </a:r>
                      <a:r>
                        <a:rPr lang="en-US" sz="1800" dirty="0" err="1"/>
                        <a:t>ldaTune,PLSDA</a:t>
                      </a:r>
                      <a:r>
                        <a:rPr lang="en-US" sz="1800" dirty="0"/>
                        <a:t> = </a:t>
                      </a:r>
                      <a:r>
                        <a:rPr lang="en-US" sz="1800" dirty="0" err="1"/>
                        <a:t>plsdaTune</a:t>
                      </a:r>
                      <a:r>
                        <a:rPr lang="en-US" sz="1800" dirty="0"/>
                        <a:t>, </a:t>
                      </a:r>
                    </a:p>
                    <a:p>
                      <a:r>
                        <a:rPr lang="en-US" sz="1800" dirty="0"/>
                        <a:t>Penalized = </a:t>
                      </a:r>
                      <a:r>
                        <a:rPr lang="en-US" sz="1800" dirty="0" err="1"/>
                        <a:t>glmnTune</a:t>
                      </a:r>
                      <a:r>
                        <a:rPr lang="en-US" sz="1800" dirty="0"/>
                        <a:t>, NSC = </a:t>
                      </a:r>
                      <a:r>
                        <a:rPr lang="en-US" sz="1800" dirty="0" err="1"/>
                        <a:t>nscTune,QDA</a:t>
                      </a:r>
                      <a:r>
                        <a:rPr lang="en-US" sz="1800" dirty="0"/>
                        <a:t> = </a:t>
                      </a:r>
                      <a:r>
                        <a:rPr lang="en-US" sz="1800" dirty="0" err="1"/>
                        <a:t>QDATune</a:t>
                      </a:r>
                      <a:r>
                        <a:rPr lang="en-US" sz="1800" dirty="0"/>
                        <a:t>, RDA =</a:t>
                      </a:r>
                      <a:r>
                        <a:rPr lang="en-US" sz="1800" dirty="0" err="1"/>
                        <a:t>RDATune,MDA</a:t>
                      </a:r>
                      <a:r>
                        <a:rPr lang="en-US" sz="1800" dirty="0"/>
                        <a:t> = </a:t>
                      </a:r>
                      <a:r>
                        <a:rPr lang="en-US" sz="1800" dirty="0" err="1"/>
                        <a:t>MDATune</a:t>
                      </a:r>
                      <a:r>
                        <a:rPr lang="en-US" sz="1800" dirty="0"/>
                        <a:t>, NB = </a:t>
                      </a:r>
                      <a:r>
                        <a:rPr lang="en-US" sz="1800" dirty="0" err="1"/>
                        <a:t>NBTune</a:t>
                      </a:r>
                      <a:r>
                        <a:rPr lang="en-US" sz="1800" dirty="0"/>
                        <a:t>, KNN = </a:t>
                      </a:r>
                      <a:r>
                        <a:rPr lang="en-US" sz="1800" dirty="0" err="1"/>
                        <a:t>KNNTune</a:t>
                      </a:r>
                      <a:r>
                        <a:rPr lang="en-US" sz="1800" dirty="0"/>
                        <a:t>, </a:t>
                      </a:r>
                    </a:p>
                    <a:p>
                      <a:r>
                        <a:rPr lang="en-US" sz="1800" dirty="0"/>
                        <a:t>NN = </a:t>
                      </a:r>
                      <a:r>
                        <a:rPr lang="en-US" sz="1800" dirty="0" err="1"/>
                        <a:t>NNTune</a:t>
                      </a:r>
                      <a:r>
                        <a:rPr lang="en-US" sz="1800" dirty="0"/>
                        <a:t>, FDA = </a:t>
                      </a:r>
                      <a:r>
                        <a:rPr lang="en-US" sz="1800" dirty="0" err="1"/>
                        <a:t>FDATune</a:t>
                      </a:r>
                      <a:r>
                        <a:rPr lang="en-US" sz="1800" dirty="0"/>
                        <a:t>, SVM = </a:t>
                      </a:r>
                      <a:r>
                        <a:rPr lang="en-US" sz="1800" dirty="0" err="1"/>
                        <a:t>SVMTune</a:t>
                      </a:r>
                      <a:r>
                        <a:rPr lang="en-US" sz="1800" dirty="0"/>
                        <a:t> ))</a:t>
                      </a:r>
                    </a:p>
                    <a:p>
                      <a:r>
                        <a:rPr lang="en-US" sz="1800" dirty="0" err="1"/>
                        <a:t>dotplot</a:t>
                      </a:r>
                      <a:r>
                        <a:rPr lang="en-US" sz="1800" dirty="0"/>
                        <a:t>(res1)</a:t>
                      </a:r>
                    </a:p>
                  </a:txBody>
                  <a:tcPr/>
                </a:tc>
                <a:extLst>
                  <a:ext uri="{0D108BD9-81ED-4DB2-BD59-A6C34878D82A}">
                    <a16:rowId xmlns:a16="http://schemas.microsoft.com/office/drawing/2014/main" val="362940732"/>
                  </a:ext>
                </a:extLst>
              </a:tr>
            </a:tbl>
          </a:graphicData>
        </a:graphic>
      </p:graphicFrame>
    </p:spTree>
    <p:extLst>
      <p:ext uri="{BB962C8B-B14F-4D97-AF65-F5344CB8AC3E}">
        <p14:creationId xmlns:p14="http://schemas.microsoft.com/office/powerpoint/2010/main" val="5402168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8C70-9B9F-FD69-3A45-D7088738AC1D}"/>
              </a:ext>
            </a:extLst>
          </p:cNvPr>
          <p:cNvSpPr>
            <a:spLocks noGrp="1"/>
          </p:cNvSpPr>
          <p:nvPr>
            <p:ph type="title"/>
          </p:nvPr>
        </p:nvSpPr>
        <p:spPr/>
        <p:txBody>
          <a:bodyPr/>
          <a:lstStyle/>
          <a:p>
            <a:r>
              <a:rPr lang="en-US" dirty="0"/>
              <a:t>Models from Chapter 13</a:t>
            </a:r>
          </a:p>
        </p:txBody>
      </p:sp>
      <p:pic>
        <p:nvPicPr>
          <p:cNvPr id="5" name="Content Placeholder 4">
            <a:extLst>
              <a:ext uri="{FF2B5EF4-FFF2-40B4-BE49-F238E27FC236}">
                <a16:creationId xmlns:a16="http://schemas.microsoft.com/office/drawing/2014/main" id="{989001CF-EF7E-2E7D-A1A9-1218024E2B65}"/>
              </a:ext>
            </a:extLst>
          </p:cNvPr>
          <p:cNvPicPr>
            <a:picLocks noGrp="1" noChangeAspect="1"/>
          </p:cNvPicPr>
          <p:nvPr>
            <p:ph idx="1"/>
          </p:nvPr>
        </p:nvPicPr>
        <p:blipFill>
          <a:blip r:embed="rId2"/>
          <a:stretch>
            <a:fillRect/>
          </a:stretch>
        </p:blipFill>
        <p:spPr>
          <a:xfrm>
            <a:off x="3591662" y="1303034"/>
            <a:ext cx="5008674" cy="5001232"/>
          </a:xfrm>
        </p:spPr>
      </p:pic>
    </p:spTree>
    <p:extLst>
      <p:ext uri="{BB962C8B-B14F-4D97-AF65-F5344CB8AC3E}">
        <p14:creationId xmlns:p14="http://schemas.microsoft.com/office/powerpoint/2010/main" val="18793337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0719-939E-66BE-98D1-35A41524EA39}"/>
              </a:ext>
            </a:extLst>
          </p:cNvPr>
          <p:cNvSpPr>
            <a:spLocks noGrp="1"/>
          </p:cNvSpPr>
          <p:nvPr>
            <p:ph type="title"/>
          </p:nvPr>
        </p:nvSpPr>
        <p:spPr/>
        <p:txBody>
          <a:bodyPr/>
          <a:lstStyle/>
          <a:p>
            <a:r>
              <a:rPr lang="en-US" dirty="0"/>
              <a:t>Models from Chapters 12 and 13</a:t>
            </a:r>
          </a:p>
        </p:txBody>
      </p:sp>
      <p:sp>
        <p:nvSpPr>
          <p:cNvPr id="3" name="Content Placeholder 2">
            <a:extLst>
              <a:ext uri="{FF2B5EF4-FFF2-40B4-BE49-F238E27FC236}">
                <a16:creationId xmlns:a16="http://schemas.microsoft.com/office/drawing/2014/main" id="{8A2DE868-93AB-608F-0A9C-57CB4906E6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DE6E768-13FA-4CED-2421-728A0EF14E7F}"/>
              </a:ext>
            </a:extLst>
          </p:cNvPr>
          <p:cNvPicPr>
            <a:picLocks noChangeAspect="1"/>
          </p:cNvPicPr>
          <p:nvPr/>
        </p:nvPicPr>
        <p:blipFill>
          <a:blip r:embed="rId2"/>
          <a:stretch>
            <a:fillRect/>
          </a:stretch>
        </p:blipFill>
        <p:spPr>
          <a:xfrm>
            <a:off x="3375777" y="1282583"/>
            <a:ext cx="5048558" cy="5041054"/>
          </a:xfrm>
          <a:prstGeom prst="rect">
            <a:avLst/>
          </a:prstGeom>
        </p:spPr>
      </p:pic>
    </p:spTree>
    <p:extLst>
      <p:ext uri="{BB962C8B-B14F-4D97-AF65-F5344CB8AC3E}">
        <p14:creationId xmlns:p14="http://schemas.microsoft.com/office/powerpoint/2010/main" val="297441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LDA vs. QDA</a:t>
            </a:r>
          </a:p>
        </p:txBody>
      </p:sp>
      <p:sp>
        <p:nvSpPr>
          <p:cNvPr id="9" name="Slide Number Placeholder 8"/>
          <p:cNvSpPr>
            <a:spLocks noGrp="1"/>
          </p:cNvSpPr>
          <p:nvPr>
            <p:ph type="sldNum" sz="quarter" idx="12"/>
          </p:nvPr>
        </p:nvSpPr>
        <p:spPr/>
        <p:txBody>
          <a:bodyPr/>
          <a:lstStyle/>
          <a:p>
            <a:fld id="{E4FFCA10-EE3F-AF4E-9EA4-E5CA2D91A1E4}" type="slidenum">
              <a:rPr lang="en-US" smtClean="0"/>
              <a:t>7</a:t>
            </a:fld>
            <a:endParaRPr lang="en-US" dirty="0"/>
          </a:p>
        </p:txBody>
      </p:sp>
      <p:sp>
        <p:nvSpPr>
          <p:cNvPr id="4" name="Content Placeholder 3"/>
          <p:cNvSpPr>
            <a:spLocks noGrp="1"/>
          </p:cNvSpPr>
          <p:nvPr>
            <p:ph idx="1"/>
          </p:nvPr>
        </p:nvSpPr>
        <p:spPr>
          <a:xfrm>
            <a:off x="0" y="4609707"/>
            <a:ext cx="12192000" cy="1457137"/>
          </a:xfrm>
        </p:spPr>
        <p:txBody>
          <a:bodyPr>
            <a:normAutofit fontScale="85000" lnSpcReduction="20000"/>
          </a:bodyPr>
          <a:lstStyle/>
          <a:p>
            <a:r>
              <a:rPr lang="en-US" dirty="0"/>
              <a:t>If the decision boundary (purple dashed) is linear, it is more accurately approximated by LDA (black dotted) than by QDA (green solid).</a:t>
            </a:r>
          </a:p>
          <a:p>
            <a:r>
              <a:rPr lang="en-US" dirty="0"/>
              <a:t>If the decision boundary (purple dashed) is nonlinear, it is more accurately approximated by QDA (green solid) than by LDA (black dotted).</a:t>
            </a:r>
          </a:p>
        </p:txBody>
      </p:sp>
      <p:pic>
        <p:nvPicPr>
          <p:cNvPr id="6" name="Picture 5">
            <a:extLst>
              <a:ext uri="{FF2B5EF4-FFF2-40B4-BE49-F238E27FC236}">
                <a16:creationId xmlns:a16="http://schemas.microsoft.com/office/drawing/2014/main" id="{0484E6B3-32E4-B0F6-8CCE-A2E14C844125}"/>
              </a:ext>
            </a:extLst>
          </p:cNvPr>
          <p:cNvPicPr>
            <a:picLocks noChangeAspect="1"/>
          </p:cNvPicPr>
          <p:nvPr/>
        </p:nvPicPr>
        <p:blipFill>
          <a:blip r:embed="rId2"/>
          <a:stretch>
            <a:fillRect/>
          </a:stretch>
        </p:blipFill>
        <p:spPr>
          <a:xfrm>
            <a:off x="2739274" y="1203018"/>
            <a:ext cx="6713451" cy="3091721"/>
          </a:xfrm>
          <a:prstGeom prst="rect">
            <a:avLst/>
          </a:prstGeom>
        </p:spPr>
      </p:pic>
    </p:spTree>
    <p:extLst>
      <p:ext uri="{BB962C8B-B14F-4D97-AF65-F5344CB8AC3E}">
        <p14:creationId xmlns:p14="http://schemas.microsoft.com/office/powerpoint/2010/main" val="329891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4659-F225-D52A-4F59-EF363194782B}"/>
              </a:ext>
            </a:extLst>
          </p:cNvPr>
          <p:cNvSpPr>
            <a:spLocks noGrp="1"/>
          </p:cNvSpPr>
          <p:nvPr>
            <p:ph type="title"/>
          </p:nvPr>
        </p:nvSpPr>
        <p:spPr/>
        <p:txBody>
          <a:bodyPr/>
          <a:lstStyle/>
          <a:p>
            <a:r>
              <a:rPr lang="en-US" dirty="0"/>
              <a:t>LDA, QDA, and RDA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7A848A-AA3A-E914-98C1-1FC52F6A6E9F}"/>
                  </a:ext>
                </a:extLst>
              </p:cNvPr>
              <p:cNvSpPr>
                <a:spLocks noGrp="1"/>
              </p:cNvSpPr>
              <p:nvPr>
                <p:ph idx="1"/>
              </p:nvPr>
            </p:nvSpPr>
            <p:spPr>
              <a:xfrm>
                <a:off x="0" y="1423284"/>
                <a:ext cx="12192000" cy="5062591"/>
              </a:xfrm>
            </p:spPr>
            <p:txBody>
              <a:bodyPr>
                <a:normAutofit/>
              </a:bodyPr>
              <a:lstStyle/>
              <a:p>
                <a:r>
                  <a:rPr lang="en-US" dirty="0"/>
                  <a:t>LDA and QDA minimize the total probability of misclassification assuming that the data can truly be separated by hyperplanes or quadratic surfaces. </a:t>
                </a:r>
              </a:p>
              <a:p>
                <a:r>
                  <a:rPr lang="en-US" dirty="0"/>
                  <a:t>Reality may be, however, that the data are best separated by structures somewhere between linear and quadratic class boundaries. </a:t>
                </a:r>
              </a:p>
              <a:p>
                <a:r>
                  <a:rPr lang="en-US" dirty="0"/>
                  <a:t>RDA, proposed by Friedman (1989), is one way to bridge the separating surfaces between LDA and QDA such that</a:t>
                </a:r>
              </a:p>
              <a:p>
                <a:pPr marL="0" indent="0" algn="ctr">
                  <a:buNone/>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nor/>
                              </m:rPr>
                              <a:rPr lang="el-GR" dirty="0"/>
                              <m:t>Σ</m:t>
                            </m:r>
                          </m:e>
                          <m:sub>
                            <m:r>
                              <a:rPr lang="en-US" i="1">
                                <a:latin typeface="Cambria Math" panose="02040503050406030204" pitchFamily="18" charset="0"/>
                              </a:rPr>
                              <m:t>𝑙</m:t>
                            </m:r>
                          </m:sub>
                        </m:sSub>
                      </m:e>
                    </m:acc>
                  </m:oMath>
                </a14:m>
                <a:r>
                  <a:rPr lang="en-US" dirty="0"/>
                  <a:t> = </a:t>
                </a:r>
                <a14:m>
                  <m:oMath xmlns:m="http://schemas.openxmlformats.org/officeDocument/2006/math">
                    <m:r>
                      <m:rPr>
                        <m:sty m:val="p"/>
                      </m:rPr>
                      <a:rPr lang="el-GR" i="1" smtClean="0">
                        <a:latin typeface="Cambria Math" panose="02040503050406030204" pitchFamily="18" charset="0"/>
                      </a:rPr>
                      <m:t>λ</m:t>
                    </m:r>
                    <m:sSub>
                      <m:sSubPr>
                        <m:ctrlPr>
                          <a:rPr lang="en-US" i="1">
                            <a:latin typeface="Cambria Math" panose="02040503050406030204" pitchFamily="18" charset="0"/>
                          </a:rPr>
                        </m:ctrlPr>
                      </m:sSubPr>
                      <m:e>
                        <m:r>
                          <m:rPr>
                            <m:nor/>
                          </m:rPr>
                          <a:rPr lang="el-GR" dirty="0"/>
                          <m:t>Σ</m:t>
                        </m:r>
                      </m:e>
                      <m:sub>
                        <m:r>
                          <a:rPr lang="en-US" i="1">
                            <a:latin typeface="Cambria Math" panose="02040503050406030204" pitchFamily="18" charset="0"/>
                          </a:rPr>
                          <m:t>𝑙</m:t>
                        </m:r>
                      </m:sub>
                    </m:sSub>
                    <m:r>
                      <a:rPr lang="en-US" b="0" i="1" dirty="0" smtClean="0">
                        <a:latin typeface="Cambria Math" panose="02040503050406030204" pitchFamily="18" charset="0"/>
                      </a:rPr>
                      <m:t>+(1 −</m:t>
                    </m:r>
                    <m:r>
                      <m:rPr>
                        <m:sty m:val="p"/>
                      </m:rPr>
                      <a:rPr lang="el-GR" i="1">
                        <a:latin typeface="Cambria Math" panose="02040503050406030204" pitchFamily="18" charset="0"/>
                      </a:rPr>
                      <m:t>λ</m:t>
                    </m:r>
                    <m:r>
                      <a:rPr lang="en-US" b="0" i="1" dirty="0" smtClean="0">
                        <a:latin typeface="Cambria Math" panose="02040503050406030204" pitchFamily="18" charset="0"/>
                      </a:rPr>
                      <m:t>)</m:t>
                    </m:r>
                    <m:r>
                      <m:rPr>
                        <m:nor/>
                      </m:rPr>
                      <a:rPr lang="el-GR" dirty="0"/>
                      <m:t>Σ</m:t>
                    </m:r>
                    <m:r>
                      <m:rPr>
                        <m:nor/>
                      </m:rPr>
                      <a:rPr lang="en-US" b="0" i="0" dirty="0" smtClean="0"/>
                      <m:t>,</m:t>
                    </m:r>
                  </m:oMath>
                </a14:m>
                <a:endParaRPr lang="en-US" dirty="0"/>
              </a:p>
              <a:p>
                <a:pPr marL="0"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m:rPr>
                            <m:nor/>
                          </m:rPr>
                          <a:rPr lang="el-GR" dirty="0"/>
                          <m:t>Σ</m:t>
                        </m:r>
                      </m:e>
                      <m:sub>
                        <m:r>
                          <a:rPr lang="en-US" b="0" i="1" smtClean="0">
                            <a:latin typeface="Cambria Math" panose="02040503050406030204" pitchFamily="18" charset="0"/>
                          </a:rPr>
                          <m:t>𝑙</m:t>
                        </m:r>
                      </m:sub>
                    </m:sSub>
                    <m:r>
                      <a:rPr lang="en-US" b="0" i="1" smtClean="0">
                        <a:latin typeface="Cambria Math" panose="02040503050406030204" pitchFamily="18" charset="0"/>
                      </a:rPr>
                      <m:t> </m:t>
                    </m:r>
                  </m:oMath>
                </a14:m>
                <a:r>
                  <a:rPr lang="en-US" dirty="0"/>
                  <a:t>is the covariance matrix of the </a:t>
                </a:r>
                <a14:m>
                  <m:oMath xmlns:m="http://schemas.openxmlformats.org/officeDocument/2006/math">
                    <m:r>
                      <a:rPr lang="en-US" i="1">
                        <a:latin typeface="Cambria Math" panose="02040503050406030204" pitchFamily="18" charset="0"/>
                      </a:rPr>
                      <m:t>𝑙</m:t>
                    </m:r>
                  </m:oMath>
                </a14:m>
                <a:r>
                  <a:rPr lang="en-US" dirty="0"/>
                  <a:t>-</a:t>
                </a:r>
                <a:r>
                  <a:rPr lang="en-US" dirty="0" err="1"/>
                  <a:t>th</a:t>
                </a:r>
                <a:r>
                  <a:rPr lang="en-US" dirty="0"/>
                  <a:t> class and Σ is the pooled covariance matrix across all classes.</a:t>
                </a:r>
              </a:p>
            </p:txBody>
          </p:sp>
        </mc:Choice>
        <mc:Fallback xmlns="">
          <p:sp>
            <p:nvSpPr>
              <p:cNvPr id="3" name="Content Placeholder 2">
                <a:extLst>
                  <a:ext uri="{FF2B5EF4-FFF2-40B4-BE49-F238E27FC236}">
                    <a16:creationId xmlns:a16="http://schemas.microsoft.com/office/drawing/2014/main" id="{977A848A-AA3A-E914-98C1-1FC52F6A6E9F}"/>
                  </a:ext>
                </a:extLst>
              </p:cNvPr>
              <p:cNvSpPr>
                <a:spLocks noGrp="1" noRot="1" noChangeAspect="1" noMove="1" noResize="1" noEditPoints="1" noAdjustHandles="1" noChangeArrowheads="1" noChangeShapeType="1" noTextEdit="1"/>
              </p:cNvSpPr>
              <p:nvPr>
                <p:ph idx="1"/>
              </p:nvPr>
            </p:nvSpPr>
            <p:spPr>
              <a:xfrm>
                <a:off x="0" y="1423284"/>
                <a:ext cx="12192000" cy="5062591"/>
              </a:xfrm>
              <a:blipFill>
                <a:blip r:embed="rId2"/>
                <a:stretch>
                  <a:fillRect l="-1250" t="-2527" r="-1850" b="-2527"/>
                </a:stretch>
              </a:blipFill>
            </p:spPr>
            <p:txBody>
              <a:bodyPr/>
              <a:lstStyle/>
              <a:p>
                <a:r>
                  <a:rPr lang="en-US">
                    <a:noFill/>
                  </a:rPr>
                  <a:t> </a:t>
                </a:r>
              </a:p>
            </p:txBody>
          </p:sp>
        </mc:Fallback>
      </mc:AlternateContent>
    </p:spTree>
    <p:extLst>
      <p:ext uri="{BB962C8B-B14F-4D97-AF65-F5344CB8AC3E}">
        <p14:creationId xmlns:p14="http://schemas.microsoft.com/office/powerpoint/2010/main" val="452469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Mixture discriminant analysis (MDA)</a:t>
            </a:r>
          </a:p>
        </p:txBody>
      </p:sp>
      <p:sp>
        <p:nvSpPr>
          <p:cNvPr id="9" name="Slide Number Placeholder 8"/>
          <p:cNvSpPr>
            <a:spLocks noGrp="1"/>
          </p:cNvSpPr>
          <p:nvPr>
            <p:ph type="sldNum" sz="quarter" idx="12"/>
          </p:nvPr>
        </p:nvSpPr>
        <p:spPr/>
        <p:txBody>
          <a:bodyPr/>
          <a:lstStyle/>
          <a:p>
            <a:fld id="{E4FFCA10-EE3F-AF4E-9EA4-E5CA2D91A1E4}" type="slidenum">
              <a:rPr lang="en-US" smtClean="0"/>
              <a:t>9</a:t>
            </a:fld>
            <a:endParaRPr lang="en-US" dirty="0"/>
          </a:p>
        </p:txBody>
      </p:sp>
      <p:sp>
        <p:nvSpPr>
          <p:cNvPr id="4" name="Content Placeholder 3"/>
          <p:cNvSpPr>
            <a:spLocks noGrp="1"/>
          </p:cNvSpPr>
          <p:nvPr>
            <p:ph idx="1"/>
          </p:nvPr>
        </p:nvSpPr>
        <p:spPr/>
        <p:txBody>
          <a:bodyPr>
            <a:normAutofit/>
          </a:bodyPr>
          <a:lstStyle/>
          <a:p>
            <a:r>
              <a:rPr lang="en-US" dirty="0"/>
              <a:t>MDA is as an extension of LDA by allowing each class to be represented by </a:t>
            </a:r>
            <a:r>
              <a:rPr lang="en-US" i="1" dirty="0"/>
              <a:t>multiple </a:t>
            </a:r>
            <a:r>
              <a:rPr lang="en-US" dirty="0"/>
              <a:t>multivariate normal distributions.</a:t>
            </a:r>
          </a:p>
          <a:p>
            <a:endParaRPr lang="en-US" dirty="0"/>
          </a:p>
        </p:txBody>
      </p:sp>
      <p:pic>
        <p:nvPicPr>
          <p:cNvPr id="5" name="Picture 4">
            <a:extLst>
              <a:ext uri="{FF2B5EF4-FFF2-40B4-BE49-F238E27FC236}">
                <a16:creationId xmlns:a16="http://schemas.microsoft.com/office/drawing/2014/main" id="{E78CAF03-3C9C-16F3-3CC3-7E9BCE8DE493}"/>
              </a:ext>
            </a:extLst>
          </p:cNvPr>
          <p:cNvPicPr>
            <a:picLocks noChangeAspect="1"/>
          </p:cNvPicPr>
          <p:nvPr/>
        </p:nvPicPr>
        <p:blipFill>
          <a:blip r:embed="rId2"/>
          <a:stretch>
            <a:fillRect/>
          </a:stretch>
        </p:blipFill>
        <p:spPr>
          <a:xfrm>
            <a:off x="2104000" y="2506523"/>
            <a:ext cx="7344800" cy="3820058"/>
          </a:xfrm>
          <a:prstGeom prst="rect">
            <a:avLst/>
          </a:prstGeom>
        </p:spPr>
      </p:pic>
    </p:spTree>
    <p:extLst>
      <p:ext uri="{BB962C8B-B14F-4D97-AF65-F5344CB8AC3E}">
        <p14:creationId xmlns:p14="http://schemas.microsoft.com/office/powerpoint/2010/main" val="38075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16366C5ECADB4485298904C3B06167" ma:contentTypeVersion="14" ma:contentTypeDescription="Create a new document." ma:contentTypeScope="" ma:versionID="df12866ad10827026b4732572d7cf070">
  <xsd:schema xmlns:xsd="http://www.w3.org/2001/XMLSchema" xmlns:xs="http://www.w3.org/2001/XMLSchema" xmlns:p="http://schemas.microsoft.com/office/2006/metadata/properties" xmlns:ns3="cdcbbc24-cc3f-469f-b800-4c6b93d22b18" xmlns:ns4="da3d687a-66d5-413f-9f22-8fc148be0d2a" targetNamespace="http://schemas.microsoft.com/office/2006/metadata/properties" ma:root="true" ma:fieldsID="aa2075b3b57e31f202ba22185f5c2e53" ns3:_="" ns4:_="">
    <xsd:import namespace="cdcbbc24-cc3f-469f-b800-4c6b93d22b18"/>
    <xsd:import namespace="da3d687a-66d5-413f-9f22-8fc148be0d2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cbbc24-cc3f-469f-b800-4c6b93d22b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3d687a-66d5-413f-9f22-8fc148be0d2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11F64F-BD5E-46B6-8EDC-CE4655EEC7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cbbc24-cc3f-469f-b800-4c6b93d22b18"/>
    <ds:schemaRef ds:uri="da3d687a-66d5-413f-9f22-8fc148be0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F06D16-F9E3-404F-9792-5315496D8960}">
  <ds:schemaRefs>
    <ds:schemaRef ds:uri="http://schemas.microsoft.com/office/2006/documentManagement/types"/>
    <ds:schemaRef ds:uri="http://schemas.openxmlformats.org/package/2006/metadata/core-properties"/>
    <ds:schemaRef ds:uri="http://purl.org/dc/terms/"/>
    <ds:schemaRef ds:uri="http://purl.org/dc/elements/1.1/"/>
    <ds:schemaRef ds:uri="da3d687a-66d5-413f-9f22-8fc148be0d2a"/>
    <ds:schemaRef ds:uri="cdcbbc24-cc3f-469f-b800-4c6b93d22b18"/>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DFFE8CC-EB24-426D-BC1E-655E652A52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19461</TotalTime>
  <Words>3846</Words>
  <Application>Microsoft Office PowerPoint</Application>
  <PresentationFormat>Widescreen</PresentationFormat>
  <Paragraphs>469</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LMRoman10-Italic</vt:lpstr>
      <vt:lpstr>LMRoman10-Regular</vt:lpstr>
      <vt:lpstr>Arial</vt:lpstr>
      <vt:lpstr>Calibri</vt:lpstr>
      <vt:lpstr>Calibri Light</vt:lpstr>
      <vt:lpstr>Cambria Math</vt:lpstr>
      <vt:lpstr>Office Theme</vt:lpstr>
      <vt:lpstr>Predictive Modeling </vt:lpstr>
      <vt:lpstr>Overview</vt:lpstr>
      <vt:lpstr>Nonlinear Classification Models</vt:lpstr>
      <vt:lpstr>Nonlinear discriminant analysis</vt:lpstr>
      <vt:lpstr>A general form of discriminant analysis</vt:lpstr>
      <vt:lpstr>LDA, QDA, and RDA</vt:lpstr>
      <vt:lpstr>LDA vs. QDA</vt:lpstr>
      <vt:lpstr>LDA, QDA, and RDA</vt:lpstr>
      <vt:lpstr>Mixture discriminant analysis (MDA)</vt:lpstr>
      <vt:lpstr>Mixture discriminant analysis (MDA)</vt:lpstr>
      <vt:lpstr>The stock market data</vt:lpstr>
      <vt:lpstr>Train control function </vt:lpstr>
      <vt:lpstr>QDA</vt:lpstr>
      <vt:lpstr>QDA output</vt:lpstr>
      <vt:lpstr>ROC from QDA</vt:lpstr>
      <vt:lpstr>Confusion matrix from QDA</vt:lpstr>
      <vt:lpstr>RDA</vt:lpstr>
      <vt:lpstr>RDA output</vt:lpstr>
      <vt:lpstr>MDA</vt:lpstr>
      <vt:lpstr>MDA output</vt:lpstr>
      <vt:lpstr>Naïve Bayes and KNN</vt:lpstr>
      <vt:lpstr>Naïve Bayes</vt:lpstr>
      <vt:lpstr>Logistic regression vs. LDA</vt:lpstr>
      <vt:lpstr>Logistic regression vs. LDA</vt:lpstr>
      <vt:lpstr>KNN vs. LDA</vt:lpstr>
      <vt:lpstr>QDA vs. LDA, logistic regression, KNN</vt:lpstr>
      <vt:lpstr>Summary</vt:lpstr>
      <vt:lpstr>Naïve Bayes</vt:lpstr>
      <vt:lpstr>Naïve Bayes output</vt:lpstr>
      <vt:lpstr>KNN</vt:lpstr>
      <vt:lpstr>KNN output (K = 391)</vt:lpstr>
      <vt:lpstr>Neural networks</vt:lpstr>
      <vt:lpstr>Neural networks</vt:lpstr>
      <vt:lpstr>Neural networks</vt:lpstr>
      <vt:lpstr>Remarks on neural networks </vt:lpstr>
      <vt:lpstr>Neural networks</vt:lpstr>
      <vt:lpstr>Neural networks output</vt:lpstr>
      <vt:lpstr>Flexible Discriminant Analysis </vt:lpstr>
      <vt:lpstr>Flexible discriminant analysis (FDA)</vt:lpstr>
      <vt:lpstr>FDA</vt:lpstr>
      <vt:lpstr>FDA output</vt:lpstr>
      <vt:lpstr>Support Vector Machines</vt:lpstr>
      <vt:lpstr>Support vector machines </vt:lpstr>
      <vt:lpstr>Maximal margin classifier </vt:lpstr>
      <vt:lpstr>Support vector classifier </vt:lpstr>
      <vt:lpstr>Remarks </vt:lpstr>
      <vt:lpstr>Tuning parameter of cost “C”</vt:lpstr>
      <vt:lpstr>Linear boundary can fail</vt:lpstr>
      <vt:lpstr>Support vector machines (SVM)</vt:lpstr>
      <vt:lpstr>Remarks on SVM</vt:lpstr>
      <vt:lpstr>SVM</vt:lpstr>
      <vt:lpstr>SVM output</vt:lpstr>
      <vt:lpstr>Model comparison with ROC and Confusion Matrix</vt:lpstr>
      <vt:lpstr>Prediction based on different models </vt:lpstr>
      <vt:lpstr>ROCs based on different models </vt:lpstr>
      <vt:lpstr>ROCs based on different models </vt:lpstr>
      <vt:lpstr>ROCs based on different models </vt:lpstr>
      <vt:lpstr>Confusion matrices of different models </vt:lpstr>
      <vt:lpstr>Confusion matrices of different models </vt:lpstr>
      <vt:lpstr>Summary of output </vt:lpstr>
      <vt:lpstr>Model comparisons based on resamples of Training data</vt:lpstr>
      <vt:lpstr>Models from Chapter 13</vt:lpstr>
      <vt:lpstr>Models from Chapters 12 and 13</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dc:creator>
  <cp:lastModifiedBy>min wang</cp:lastModifiedBy>
  <cp:revision>329</cp:revision>
  <dcterms:created xsi:type="dcterms:W3CDTF">2018-12-23T22:17:12Z</dcterms:created>
  <dcterms:modified xsi:type="dcterms:W3CDTF">2022-07-17T04:01:32Z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0x010100B816366C5ECADB4485298904C3B06167</vt:lpwstr>
  </property>
</Properties>
</file>