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84" r:id="rId3"/>
    <p:sldMasterId id="2147483696" r:id="rId4"/>
  </p:sldMasterIdLst>
  <p:sldIdLst>
    <p:sldId id="256" r:id="rId5"/>
    <p:sldId id="257" r:id="rId6"/>
    <p:sldId id="258" r:id="rId7"/>
    <p:sldId id="270" r:id="rId8"/>
    <p:sldId id="263" r:id="rId9"/>
    <p:sldId id="261" r:id="rId10"/>
    <p:sldId id="268" r:id="rId11"/>
    <p:sldId id="260" r:id="rId12"/>
    <p:sldId id="264" r:id="rId13"/>
    <p:sldId id="265" r:id="rId14"/>
    <p:sldId id="266" r:id="rId15"/>
    <p:sldId id="267" r:id="rId16"/>
    <p:sldId id="262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397" autoAdjust="0"/>
  </p:normalViewPr>
  <p:slideViewPr>
    <p:cSldViewPr snapToGrid="0" snapToObjects="1">
      <p:cViewPr>
        <p:scale>
          <a:sx n="100" d="100"/>
          <a:sy n="100" d="100"/>
        </p:scale>
        <p:origin x="-1408" y="-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3B1B-D9A1-4346-8FE0-78BA384EB872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FEC5-F4AC-974F-A244-10D3E952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3B1B-D9A1-4346-8FE0-78BA384EB872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FEC5-F4AC-974F-A244-10D3E952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3B1B-D9A1-4346-8FE0-78BA384EB872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FEC5-F4AC-974F-A244-10D3E952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9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A9C1-2392-6546-A902-BC1EC0D703FC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D509-14B5-3442-B04E-AB2C23F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85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A9C1-2392-6546-A902-BC1EC0D703FC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D509-14B5-3442-B04E-AB2C23F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A9C1-2392-6546-A902-BC1EC0D703FC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D509-14B5-3442-B04E-AB2C23F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17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A9C1-2392-6546-A902-BC1EC0D703FC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D509-14B5-3442-B04E-AB2C23F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85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A9C1-2392-6546-A902-BC1EC0D703FC}" type="datetimeFigureOut">
              <a:rPr lang="en-US" smtClean="0"/>
              <a:t>6/1/16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D509-14B5-3442-B04E-AB2C23F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81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A9C1-2392-6546-A902-BC1EC0D703FC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D509-14B5-3442-B04E-AB2C23F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0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A9C1-2392-6546-A902-BC1EC0D703FC}" type="datetimeFigureOut">
              <a:rPr lang="en-US" smtClean="0"/>
              <a:t>6/1/16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D509-14B5-3442-B04E-AB2C23F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14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A9C1-2392-6546-A902-BC1EC0D703FC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D509-14B5-3442-B04E-AB2C23F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1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3B1B-D9A1-4346-8FE0-78BA384EB872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FEC5-F4AC-974F-A244-10D3E952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14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A9C1-2392-6546-A902-BC1EC0D703FC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D509-14B5-3442-B04E-AB2C23F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90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A9C1-2392-6546-A902-BC1EC0D703FC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D509-14B5-3442-B04E-AB2C23F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8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A9C1-2392-6546-A902-BC1EC0D703FC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D509-14B5-3442-B04E-AB2C23F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27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C5E7-EDC3-E347-9F8F-638D5C5790CD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12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C5E7-EDC3-E347-9F8F-638D5C5790CD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144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C5E7-EDC3-E347-9F8F-638D5C5790CD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507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C5E7-EDC3-E347-9F8F-638D5C5790CD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92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C5E7-EDC3-E347-9F8F-638D5C5790CD}" type="datetimeFigureOut">
              <a:rPr lang="en-US" smtClean="0"/>
              <a:t>6/1/16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16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C5E7-EDC3-E347-9F8F-638D5C5790CD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845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C5E7-EDC3-E347-9F8F-638D5C5790CD}" type="datetimeFigureOut">
              <a:rPr lang="en-US" smtClean="0"/>
              <a:t>6/1/16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3B1B-D9A1-4346-8FE0-78BA384EB872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FEC5-F4AC-974F-A244-10D3E952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507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C5E7-EDC3-E347-9F8F-638D5C5790CD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17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C5E7-EDC3-E347-9F8F-638D5C5790CD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925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C5E7-EDC3-E347-9F8F-638D5C5790CD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46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C5E7-EDC3-E347-9F8F-638D5C5790CD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97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C5E7-EDC3-E347-9F8F-638D5C5790CD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120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C5E7-EDC3-E347-9F8F-638D5C5790CD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144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C5E7-EDC3-E347-9F8F-638D5C5790CD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507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C5E7-EDC3-E347-9F8F-638D5C5790CD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92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C5E7-EDC3-E347-9F8F-638D5C5790CD}" type="datetimeFigureOut">
              <a:rPr lang="en-US" smtClean="0"/>
              <a:t>6/1/16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168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C5E7-EDC3-E347-9F8F-638D5C5790CD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8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3B1B-D9A1-4346-8FE0-78BA384EB872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FEC5-F4AC-974F-A244-10D3E952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92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C5E7-EDC3-E347-9F8F-638D5C5790CD}" type="datetimeFigureOut">
              <a:rPr lang="en-US" smtClean="0"/>
              <a:t>6/1/16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23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C5E7-EDC3-E347-9F8F-638D5C5790CD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17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C5E7-EDC3-E347-9F8F-638D5C5790CD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925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C5E7-EDC3-E347-9F8F-638D5C5790CD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46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C5E7-EDC3-E347-9F8F-638D5C5790CD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3B1B-D9A1-4346-8FE0-78BA384EB872}" type="datetimeFigureOut">
              <a:rPr lang="en-US" smtClean="0"/>
              <a:t>6/1/16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FEC5-F4AC-974F-A244-10D3E952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1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3B1B-D9A1-4346-8FE0-78BA384EB872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FEC5-F4AC-974F-A244-10D3E952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8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3B1B-D9A1-4346-8FE0-78BA384EB872}" type="datetimeFigureOut">
              <a:rPr lang="en-US" smtClean="0"/>
              <a:t>6/1/16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FEC5-F4AC-974F-A244-10D3E952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3B1B-D9A1-4346-8FE0-78BA384EB872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FEC5-F4AC-974F-A244-10D3E952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3B1B-D9A1-4346-8FE0-78BA384EB872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FEC5-F4AC-974F-A244-10D3E952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096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0083"/>
            <a:ext cx="8229600" cy="51858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83B1B-D9A1-4346-8FE0-78BA384EB872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DFEC5-F4AC-974F-A244-10D3E952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9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3A9C1-2392-6546-A902-BC1EC0D703FC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6D509-14B5-3442-B04E-AB2C23F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9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096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0083"/>
            <a:ext cx="8229600" cy="51858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FC5E7-EDC3-E347-9F8F-638D5C5790CD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9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096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0083"/>
            <a:ext cx="8229600" cy="51858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FC5E7-EDC3-E347-9F8F-638D5C5790CD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525D1-94EC-AA45-A259-B3226F47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9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cjrw2/infamous-cases-of-research-misconduc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It can happen to you: </a:t>
            </a:r>
            <a:br>
              <a:rPr lang="en-US" sz="3200" dirty="0" smtClean="0"/>
            </a:br>
            <a:r>
              <a:rPr lang="en-US" sz="2800" dirty="0" smtClean="0"/>
              <a:t>Sources </a:t>
            </a:r>
            <a:r>
              <a:rPr lang="en-US" sz="2800" dirty="0"/>
              <a:t>and proximity of lack of </a:t>
            </a:r>
            <a:r>
              <a:rPr lang="en-US" sz="2800" dirty="0" smtClean="0"/>
              <a:t>reproducibility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Ross Hardison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Penn State University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 descr="PSUmark20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2286000" cy="7642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50640" y="6063734"/>
            <a:ext cx="136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June 6,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5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Specific example: Motif enrichment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403"/>
            <a:ext cx="8229600" cy="368511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Paper in Nature with high resolution ChIP-exo data on binding sites for TFIIB and POL2 in a mammalian cell line</a:t>
            </a:r>
          </a:p>
          <a:p>
            <a:pPr lvl="1"/>
            <a:r>
              <a:rPr lang="en-US" sz="2000" dirty="0" err="1" smtClean="0"/>
              <a:t>Venters</a:t>
            </a:r>
            <a:r>
              <a:rPr lang="en-US" sz="2000" dirty="0" smtClean="0"/>
              <a:t> and Pugh (2013) Nature 502:53-58</a:t>
            </a:r>
          </a:p>
          <a:p>
            <a:r>
              <a:rPr lang="en-US" sz="2400" dirty="0" smtClean="0"/>
              <a:t>Valuable data; new, comprehensive insights into promoters genome-wide, defined by the key proteins that act at promoters</a:t>
            </a:r>
          </a:p>
          <a:p>
            <a:r>
              <a:rPr lang="en-US" sz="2400" dirty="0" smtClean="0"/>
              <a:t>Found that these biochemically defined promoters have matches to Core Promoter Elements</a:t>
            </a:r>
          </a:p>
          <a:p>
            <a:r>
              <a:rPr lang="en-US" sz="2400" dirty="0" smtClean="0"/>
              <a:t>Also found less enrichment in negative controls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133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837"/>
            <a:ext cx="8229600" cy="7096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are the motifs </a:t>
            </a:r>
            <a:r>
              <a:rPr lang="en-US" dirty="0" smtClean="0">
                <a:solidFill>
                  <a:srgbClr val="0000FF"/>
                </a:solidFill>
              </a:rPr>
              <a:t>enriched</a:t>
            </a:r>
            <a:r>
              <a:rPr lang="en-US" dirty="0" smtClean="0"/>
              <a:t> in the promoters?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6733"/>
            <a:ext cx="8229600" cy="28126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Brief Communication Arising paper says that the motifs are </a:t>
            </a:r>
            <a:r>
              <a:rPr lang="en-US" sz="2400" b="1" dirty="0" smtClean="0"/>
              <a:t>not</a:t>
            </a:r>
            <a:r>
              <a:rPr lang="en-US" sz="2400" dirty="0" smtClean="0"/>
              <a:t> enriched</a:t>
            </a:r>
          </a:p>
          <a:p>
            <a:pPr lvl="1"/>
            <a:r>
              <a:rPr lang="en-US" sz="2000" dirty="0" smtClean="0"/>
              <a:t>Siebert and </a:t>
            </a:r>
            <a:r>
              <a:rPr lang="en-US" sz="2000" dirty="0" err="1" smtClean="0"/>
              <a:t>Söding</a:t>
            </a:r>
            <a:r>
              <a:rPr lang="en-US" sz="2000" dirty="0" smtClean="0"/>
              <a:t> (2014) Nature 511: E11-E12</a:t>
            </a:r>
          </a:p>
          <a:p>
            <a:r>
              <a:rPr lang="en-US" sz="2400" dirty="0" smtClean="0"/>
              <a:t>Used a different method for calculating frequency in negative controls</a:t>
            </a:r>
          </a:p>
          <a:p>
            <a:r>
              <a:rPr lang="en-US" sz="2400" dirty="0" err="1" smtClean="0"/>
              <a:t>Venters</a:t>
            </a:r>
            <a:r>
              <a:rPr lang="en-US" sz="2400" dirty="0" smtClean="0"/>
              <a:t> and Pugh retracted the paper, despite the fact that the basic data are sound.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53721" y="3804285"/>
            <a:ext cx="4991227" cy="2514600"/>
            <a:chOff x="533401" y="3926205"/>
            <a:chExt cx="4991227" cy="2514600"/>
          </a:xfrm>
        </p:grpSpPr>
        <p:pic>
          <p:nvPicPr>
            <p:cNvPr id="4" name="Picture 3" descr="Screen Shot 2016-06-01 at 12.08.33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1" y="3926205"/>
              <a:ext cx="2504661" cy="2514600"/>
            </a:xfrm>
            <a:prstGeom prst="rect">
              <a:avLst/>
            </a:prstGeom>
          </p:spPr>
        </p:pic>
        <p:pic>
          <p:nvPicPr>
            <p:cNvPr id="5" name="Picture 4" descr="Screen Shot 2016-06-01 at 12.08.50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5300" y="3926205"/>
              <a:ext cx="2489328" cy="2514600"/>
            </a:xfrm>
            <a:prstGeom prst="rect">
              <a:avLst/>
            </a:prstGeom>
          </p:spPr>
        </p:pic>
      </p:grpSp>
      <p:pic>
        <p:nvPicPr>
          <p:cNvPr id="6" name="Picture 5" descr="Screen Shot 2016-06-01 at 12.09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41" y="3926205"/>
            <a:ext cx="2738291" cy="2514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34296" y="6378059"/>
            <a:ext cx="184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Venters</a:t>
            </a:r>
            <a:r>
              <a:rPr lang="en-US" dirty="0" smtClean="0"/>
              <a:t> and Pugh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73520" y="6404332"/>
            <a:ext cx="194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Siebert and </a:t>
            </a:r>
            <a:r>
              <a:rPr lang="en-US" dirty="0" err="1" smtClean="0"/>
              <a:t>Söding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6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</a:t>
            </a:r>
            <a:r>
              <a:rPr lang="en-US" sz="3200" dirty="0" smtClean="0"/>
              <a:t>. </a:t>
            </a:r>
            <a:r>
              <a:rPr lang="en-US" sz="3200" dirty="0"/>
              <a:t>Inappropriate </a:t>
            </a:r>
            <a:r>
              <a:rPr lang="en-US" sz="3200" dirty="0" smtClean="0"/>
              <a:t>analysis: 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3283"/>
            <a:ext cx="8229600" cy="5185834"/>
          </a:xfrm>
        </p:spPr>
        <p:txBody>
          <a:bodyPr>
            <a:noAutofit/>
          </a:bodyPr>
          <a:lstStyle/>
          <a:p>
            <a:r>
              <a:rPr lang="en-US" sz="2400" dirty="0" smtClean="0"/>
              <a:t>This may be one of the most pervasive problems in scientific research</a:t>
            </a:r>
          </a:p>
          <a:p>
            <a:r>
              <a:rPr lang="en-US" sz="2400" dirty="0" smtClean="0"/>
              <a:t>It is certainly a huge issue in Big Data</a:t>
            </a:r>
          </a:p>
          <a:p>
            <a:r>
              <a:rPr lang="en-US" sz="2400" dirty="0" smtClean="0"/>
              <a:t>In genomics, the negative dataset is not always obvious</a:t>
            </a:r>
          </a:p>
          <a:p>
            <a:pPr lvl="1"/>
            <a:r>
              <a:rPr lang="en-US" sz="2400" dirty="0" smtClean="0"/>
              <a:t>Use more than one!</a:t>
            </a:r>
          </a:p>
          <a:p>
            <a:r>
              <a:rPr lang="en-US" sz="2400" dirty="0" smtClean="0"/>
              <a:t>Even with appropriate negative datasets, care is needed in applying the analysis </a:t>
            </a:r>
          </a:p>
          <a:p>
            <a:pPr lvl="1"/>
            <a:r>
              <a:rPr lang="en-US" sz="2400" dirty="0" smtClean="0"/>
              <a:t>Vetting by independent analysts</a:t>
            </a:r>
          </a:p>
        </p:txBody>
      </p:sp>
    </p:spTree>
    <p:extLst>
      <p:ext uri="{BB962C8B-B14F-4D97-AF65-F5344CB8AC3E}">
        <p14:creationId xmlns:p14="http://schemas.microsoft.com/office/powerpoint/2010/main" val="8268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10883"/>
          </a:xfrm>
        </p:spPr>
        <p:txBody>
          <a:bodyPr>
            <a:noAutofit/>
          </a:bodyPr>
          <a:lstStyle/>
          <a:p>
            <a:r>
              <a:rPr lang="en-US" sz="3200" dirty="0"/>
              <a:t>E. Incomplete description of </a:t>
            </a:r>
            <a:r>
              <a:rPr lang="en-US" sz="3200" dirty="0" smtClean="0"/>
              <a:t>methods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80" y="1036319"/>
            <a:ext cx="8646160" cy="3454401"/>
          </a:xfrm>
        </p:spPr>
        <p:txBody>
          <a:bodyPr>
            <a:noAutofit/>
          </a:bodyPr>
          <a:lstStyle/>
          <a:p>
            <a:r>
              <a:rPr lang="en-US" sz="2400" dirty="0"/>
              <a:t>If you don’t tell people what you did, how can they reproduce it?</a:t>
            </a:r>
          </a:p>
          <a:p>
            <a:r>
              <a:rPr lang="en-US" sz="2400" dirty="0" smtClean="0"/>
              <a:t>This is a common problem, but it is not acceptable</a:t>
            </a:r>
          </a:p>
          <a:p>
            <a:r>
              <a:rPr lang="en-US" sz="2400" dirty="0" smtClean="0"/>
              <a:t>Supplementary material rarely has a limit, you can explain it there</a:t>
            </a:r>
          </a:p>
          <a:p>
            <a:r>
              <a:rPr lang="en-US" sz="2400" dirty="0" smtClean="0"/>
              <a:t>Have another researcher read the methods and ask them – Can you do this procedure following these methods?</a:t>
            </a:r>
          </a:p>
          <a:p>
            <a:r>
              <a:rPr lang="en-US" sz="2400" dirty="0" smtClean="0"/>
              <a:t>Use workflows that you make public, e.g. via Galaxy</a:t>
            </a:r>
          </a:p>
          <a:p>
            <a:r>
              <a:rPr lang="en-US" sz="2400" dirty="0" smtClean="0"/>
              <a:t>More later in the Boot Camp</a:t>
            </a:r>
            <a:endParaRPr lang="en-US" sz="2400" dirty="0"/>
          </a:p>
        </p:txBody>
      </p:sp>
      <p:pic>
        <p:nvPicPr>
          <p:cNvPr id="4" name="Picture 3" descr="Screen Shot 2016-06-01 at 9.53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640" y="4061460"/>
            <a:ext cx="4572000" cy="2162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3484" y="6282323"/>
            <a:ext cx="4717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University of Queensland, Research Computing Centre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000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Sources of lack of reproducibility	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479"/>
            <a:ext cx="8229600" cy="49754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A. Fabrication</a:t>
            </a:r>
          </a:p>
          <a:p>
            <a:r>
              <a:rPr lang="en-US" sz="2800" dirty="0" smtClean="0"/>
              <a:t>B. Inadequate measures for data quality and reproducibility</a:t>
            </a:r>
          </a:p>
          <a:p>
            <a:r>
              <a:rPr lang="en-US" sz="2800" dirty="0" smtClean="0"/>
              <a:t>C. Biased reporting of results</a:t>
            </a:r>
          </a:p>
          <a:p>
            <a:r>
              <a:rPr lang="en-US" sz="2800" dirty="0"/>
              <a:t>D</a:t>
            </a:r>
            <a:r>
              <a:rPr lang="en-US" sz="2800" dirty="0" smtClean="0"/>
              <a:t>. Inappropriate analysis</a:t>
            </a:r>
          </a:p>
          <a:p>
            <a:r>
              <a:rPr lang="en-US" sz="2800" dirty="0"/>
              <a:t>E</a:t>
            </a:r>
            <a:r>
              <a:rPr lang="en-US" sz="2800" dirty="0" smtClean="0"/>
              <a:t>. Incomplete description of methods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827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Sources of lack of reproducibility	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479"/>
            <a:ext cx="8229600" cy="49754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A. Fabrication</a:t>
            </a:r>
          </a:p>
          <a:p>
            <a:r>
              <a:rPr lang="en-US" sz="2800" dirty="0" smtClean="0"/>
              <a:t>B. Inadequate measures for data quality and reproducibility</a:t>
            </a:r>
          </a:p>
          <a:p>
            <a:r>
              <a:rPr lang="en-US" sz="2800" dirty="0" smtClean="0"/>
              <a:t>C. Biased reporting of results</a:t>
            </a:r>
          </a:p>
          <a:p>
            <a:r>
              <a:rPr lang="en-US" sz="2800" dirty="0"/>
              <a:t>D</a:t>
            </a:r>
            <a:r>
              <a:rPr lang="en-US" sz="2800" dirty="0" smtClean="0"/>
              <a:t>. Inappropriate analysis</a:t>
            </a:r>
          </a:p>
          <a:p>
            <a:r>
              <a:rPr lang="en-US" sz="2800" dirty="0"/>
              <a:t>E</a:t>
            </a:r>
            <a:r>
              <a:rPr lang="en-US" sz="2800" dirty="0" smtClean="0"/>
              <a:t>. Incomplete description of methods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46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A. Fabrication</a:t>
            </a:r>
            <a:r>
              <a:rPr lang="en-US" dirty="0"/>
              <a:t>: Infamous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0082"/>
            <a:ext cx="8229600" cy="5595197"/>
          </a:xfrm>
        </p:spPr>
        <p:txBody>
          <a:bodyPr>
            <a:noAutofit/>
          </a:bodyPr>
          <a:lstStyle/>
          <a:p>
            <a:r>
              <a:rPr lang="en-US" sz="2000" dirty="0" smtClean="0"/>
              <a:t>William </a:t>
            </a:r>
            <a:r>
              <a:rPr lang="en-US" sz="2000" dirty="0" err="1" smtClean="0"/>
              <a:t>Summerlin</a:t>
            </a:r>
            <a:r>
              <a:rPr lang="en-US" sz="2000" dirty="0" smtClean="0"/>
              <a:t> (1974) Memorial Sloan-Kettering Research Institute</a:t>
            </a:r>
          </a:p>
          <a:p>
            <a:pPr lvl="1"/>
            <a:r>
              <a:rPr lang="en-US" sz="1800" dirty="0" smtClean="0"/>
              <a:t>Transplant research: expected change in coat color; drew patches on mice with a black marker pen</a:t>
            </a:r>
          </a:p>
          <a:p>
            <a:r>
              <a:rPr lang="en-US" sz="2000" dirty="0" smtClean="0"/>
              <a:t>Eric </a:t>
            </a:r>
            <a:r>
              <a:rPr lang="en-US" sz="2000" dirty="0" err="1" smtClean="0"/>
              <a:t>Poehlman</a:t>
            </a:r>
            <a:r>
              <a:rPr lang="en-US" sz="2000" dirty="0" smtClean="0"/>
              <a:t> (1992-2002), University of Vermont</a:t>
            </a:r>
          </a:p>
          <a:p>
            <a:pPr lvl="1"/>
            <a:r>
              <a:rPr lang="en-US" sz="1800" dirty="0" smtClean="0"/>
              <a:t>Fabricated data in 10 research papers on hormone replacement therapy and ageing</a:t>
            </a:r>
          </a:p>
          <a:p>
            <a:r>
              <a:rPr lang="en-US" sz="2000" dirty="0" smtClean="0"/>
              <a:t>Andrew Wakefield (1998): Lancet paper linking autism with MMR vaccine</a:t>
            </a:r>
          </a:p>
          <a:p>
            <a:pPr lvl="1"/>
            <a:r>
              <a:rPr lang="en-US" sz="1800" dirty="0" smtClean="0"/>
              <a:t>“highly selective reporting of data”</a:t>
            </a:r>
          </a:p>
          <a:p>
            <a:r>
              <a:rPr lang="en-US" sz="2000" dirty="0" smtClean="0"/>
              <a:t>Hwang Woo-Suk (2004-2005) : papers in Science on production of human embryonic stem cells by somatic cell nuclear transfer</a:t>
            </a:r>
          </a:p>
          <a:p>
            <a:pPr lvl="1"/>
            <a:r>
              <a:rPr lang="en-US" sz="1800" dirty="0" smtClean="0"/>
              <a:t>Data fabrication</a:t>
            </a:r>
          </a:p>
          <a:p>
            <a:r>
              <a:rPr lang="en-US" sz="2000" dirty="0" smtClean="0"/>
              <a:t>Later today: Cancer treatment predictions from transcriptomes – was Anil </a:t>
            </a:r>
            <a:r>
              <a:rPr lang="en-US" sz="2000" dirty="0" err="1" smtClean="0"/>
              <a:t>Potti</a:t>
            </a:r>
            <a:r>
              <a:rPr lang="en-US" sz="2000" dirty="0" smtClean="0"/>
              <a:t> guilty of fabrication, or was it all data mix-ups and poor analysis?</a:t>
            </a:r>
          </a:p>
          <a:p>
            <a:endParaRPr lang="en-US" sz="2000" dirty="0" smtClean="0"/>
          </a:p>
          <a:p>
            <a:r>
              <a:rPr lang="en-US" sz="1400" dirty="0"/>
              <a:t>Selected examples from presentation by Chris </a:t>
            </a:r>
            <a:r>
              <a:rPr lang="en-US" sz="1400" dirty="0" err="1"/>
              <a:t>Willmott</a:t>
            </a:r>
            <a:r>
              <a:rPr lang="en-US" sz="1400" dirty="0"/>
              <a:t> (University of Leicester) </a:t>
            </a:r>
          </a:p>
          <a:p>
            <a:r>
              <a:rPr lang="en-US" sz="1400" dirty="0">
                <a:hlinkClick r:id="rId2"/>
              </a:rPr>
              <a:t>http://www.slideshare.net/cjrw2/infamous-cases-of-research-misconduct</a:t>
            </a:r>
            <a:endParaRPr lang="en-US" sz="14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0781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just someone else’s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0083"/>
            <a:ext cx="8229600" cy="1907117"/>
          </a:xfrm>
        </p:spPr>
        <p:txBody>
          <a:bodyPr>
            <a:normAutofit/>
          </a:bodyPr>
          <a:lstStyle/>
          <a:p>
            <a:r>
              <a:rPr lang="en-US" sz="2400" dirty="0"/>
              <a:t>When I was training, I thought you’d have to be crazy to think you’d get away with fabrication</a:t>
            </a:r>
          </a:p>
          <a:p>
            <a:r>
              <a:rPr lang="en-US" sz="2400" dirty="0"/>
              <a:t>Seriously – using your marker pen to paint mice???</a:t>
            </a:r>
          </a:p>
          <a:p>
            <a:endParaRPr lang="en-US" sz="2400" dirty="0"/>
          </a:p>
        </p:txBody>
      </p:sp>
      <p:pic>
        <p:nvPicPr>
          <p:cNvPr id="4" name="Picture 3" descr="Screen Shot 2016-06-01 at 9.32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42310"/>
            <a:ext cx="1701800" cy="2070100"/>
          </a:xfrm>
          <a:prstGeom prst="rect">
            <a:avLst/>
          </a:prstGeom>
        </p:spPr>
      </p:pic>
      <p:pic>
        <p:nvPicPr>
          <p:cNvPr id="5" name="Picture 4" descr="Screen Shot 2016-06-01 at 9.2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45" y="2555240"/>
            <a:ext cx="606875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7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fabrication rare or common?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3283"/>
            <a:ext cx="8229600" cy="5185834"/>
          </a:xfrm>
        </p:spPr>
        <p:txBody>
          <a:bodyPr>
            <a:noAutofit/>
          </a:bodyPr>
          <a:lstStyle/>
          <a:p>
            <a:r>
              <a:rPr lang="en-US" sz="2400" dirty="0" smtClean="0"/>
              <a:t>I’ve reviewed cases of fabrication </a:t>
            </a:r>
            <a:r>
              <a:rPr lang="en-US" sz="2400" i="1" dirty="0" smtClean="0"/>
              <a:t>at this University</a:t>
            </a:r>
            <a:r>
              <a:rPr lang="en-US" sz="2400" dirty="0" smtClean="0"/>
              <a:t>, under the direction of the Office for Research Protections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If you suspect data fabrication or other research misconduct</a:t>
            </a:r>
            <a:r>
              <a:rPr lang="en-US" sz="2000" dirty="0">
                <a:solidFill>
                  <a:srgbClr val="0000FF"/>
                </a:solidFill>
              </a:rPr>
              <a:t>, contact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Candice A. "Candy" </a:t>
            </a:r>
            <a:r>
              <a:rPr lang="en-US" sz="2000" dirty="0" err="1" smtClean="0">
                <a:solidFill>
                  <a:srgbClr val="0000FF"/>
                </a:solidFill>
              </a:rPr>
              <a:t>Yekel</a:t>
            </a:r>
            <a:r>
              <a:rPr lang="en-US" sz="2000" dirty="0" smtClean="0">
                <a:solidFill>
                  <a:srgbClr val="0000FF"/>
                </a:solidFill>
              </a:rPr>
              <a:t>, Associate </a:t>
            </a:r>
            <a:r>
              <a:rPr lang="en-US" sz="2000" dirty="0">
                <a:solidFill>
                  <a:srgbClr val="0000FF"/>
                </a:solidFill>
              </a:rPr>
              <a:t>Vice President for Research, Director, Office for Research Protections</a:t>
            </a:r>
            <a:endParaRPr lang="en-US" sz="2000" dirty="0" smtClean="0">
              <a:solidFill>
                <a:srgbClr val="0000FF"/>
              </a:solidFill>
            </a:endParaRPr>
          </a:p>
          <a:p>
            <a:r>
              <a:rPr lang="en-US" sz="2400" dirty="0" smtClean="0"/>
              <a:t>Last year, a Ph.D. thesis and degree were withdrawn because of plagiarism</a:t>
            </a:r>
          </a:p>
          <a:p>
            <a:r>
              <a:rPr lang="en-US" sz="2400" i="1" dirty="0" smtClean="0"/>
              <a:t>It does happen</a:t>
            </a:r>
            <a:r>
              <a:rPr lang="en-US" sz="2400" dirty="0" smtClean="0"/>
              <a:t>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43109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881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B. </a:t>
            </a:r>
            <a:r>
              <a:rPr lang="en-US" dirty="0"/>
              <a:t>Inadequate measures for data quality and </a:t>
            </a:r>
            <a:r>
              <a:rPr lang="en-US" dirty="0" smtClean="0"/>
              <a:t>reproducibility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6483"/>
            <a:ext cx="8229600" cy="483319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Errors arising from not </a:t>
            </a:r>
            <a:r>
              <a:rPr lang="en-US" sz="2400" dirty="0"/>
              <a:t>knowing what is </a:t>
            </a:r>
            <a:r>
              <a:rPr lang="en-US" sz="2400" dirty="0" smtClean="0"/>
              <a:t>reproducible</a:t>
            </a:r>
          </a:p>
          <a:p>
            <a:r>
              <a:rPr lang="en-US" sz="2400" dirty="0" smtClean="0"/>
              <a:t>More later from Dr. </a:t>
            </a:r>
            <a:r>
              <a:rPr lang="en-US" sz="2400" dirty="0" err="1" smtClean="0"/>
              <a:t>Qunhua</a:t>
            </a:r>
            <a:r>
              <a:rPr lang="en-US" sz="2400" dirty="0" smtClean="0"/>
              <a:t> Li</a:t>
            </a:r>
          </a:p>
          <a:p>
            <a:r>
              <a:rPr lang="en-US" sz="2400" dirty="0" smtClean="0"/>
              <a:t>Back when we had 3 determinations in an assay for each condition, reproducibility or not was pretty obvious</a:t>
            </a:r>
          </a:p>
          <a:p>
            <a:r>
              <a:rPr lang="en-US" sz="2400" dirty="0" smtClean="0"/>
              <a:t>Data space now is enormous</a:t>
            </a:r>
          </a:p>
          <a:p>
            <a:r>
              <a:rPr lang="en-US" sz="2400" dirty="0" smtClean="0"/>
              <a:t>When you have hundreds of millions of observations (e.g. mapped sequencing reads), how do you assess reproducibility in an objective manner?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6886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C. </a:t>
            </a:r>
            <a:r>
              <a:rPr lang="en-US" dirty="0" smtClean="0"/>
              <a:t>Biased reporting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083"/>
            <a:ext cx="8229600" cy="400261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Examples</a:t>
            </a:r>
          </a:p>
          <a:p>
            <a:pPr lvl="1"/>
            <a:r>
              <a:rPr lang="en-US" sz="2400" dirty="0" smtClean="0"/>
              <a:t>Reporting only some of the results – the ones that support the major conclusion</a:t>
            </a:r>
          </a:p>
          <a:p>
            <a:pPr lvl="1"/>
            <a:r>
              <a:rPr lang="en-US" sz="2400" dirty="0" smtClean="0"/>
              <a:t>Showing only portions of a Western blot</a:t>
            </a:r>
          </a:p>
          <a:p>
            <a:pPr lvl="1"/>
            <a:r>
              <a:rPr lang="en-US" sz="2400" dirty="0" smtClean="0"/>
              <a:t>Not using fully validated reagents </a:t>
            </a:r>
          </a:p>
          <a:p>
            <a:r>
              <a:rPr lang="en-US" sz="2400" dirty="0" smtClean="0"/>
              <a:t>More from Dr. Broach on this topic (Begley papers)</a:t>
            </a:r>
          </a:p>
          <a:p>
            <a:r>
              <a:rPr lang="en-US" sz="2400" dirty="0" smtClean="0"/>
              <a:t>One remedy: Have a different investigator replicate the result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6004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. </a:t>
            </a:r>
            <a:r>
              <a:rPr lang="en-US" dirty="0"/>
              <a:t>Inappropriate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443"/>
            <a:ext cx="8229600" cy="5185834"/>
          </a:xfrm>
        </p:spPr>
        <p:txBody>
          <a:bodyPr>
            <a:normAutofit/>
          </a:bodyPr>
          <a:lstStyle/>
          <a:p>
            <a:r>
              <a:rPr lang="en-US" sz="2400" dirty="0"/>
              <a:t>Analysis is </a:t>
            </a:r>
            <a:r>
              <a:rPr lang="en-US" sz="2400" dirty="0" smtClean="0"/>
              <a:t>misleading</a:t>
            </a:r>
          </a:p>
          <a:p>
            <a:r>
              <a:rPr lang="en-US" sz="2400" dirty="0" smtClean="0"/>
              <a:t>Usually </a:t>
            </a:r>
            <a:r>
              <a:rPr lang="en-US" sz="2400" dirty="0" err="1" smtClean="0"/>
              <a:t>inadvertant</a:t>
            </a:r>
            <a:endParaRPr lang="en-US" sz="2400" dirty="0" smtClean="0"/>
          </a:p>
          <a:p>
            <a:r>
              <a:rPr lang="en-US" sz="2400" dirty="0" smtClean="0"/>
              <a:t>Have plenty of high quality data in a well-designed experiment</a:t>
            </a:r>
          </a:p>
          <a:p>
            <a:r>
              <a:rPr lang="en-US" sz="2400" dirty="0" smtClean="0"/>
              <a:t>But are the results of your analyses robust and biologically meaningful?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811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example: Choice of negative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Genomes of most eukaryotes are large, complex, and highly heterogeneous</a:t>
            </a:r>
          </a:p>
          <a:p>
            <a:r>
              <a:rPr lang="en-US" sz="2400" dirty="0" smtClean="0"/>
              <a:t>The sequences are not random</a:t>
            </a:r>
          </a:p>
          <a:p>
            <a:r>
              <a:rPr lang="en-US" sz="2400" dirty="0" smtClean="0"/>
              <a:t>What do we mean by the “null expectation” when we calculate enrichment?</a:t>
            </a:r>
          </a:p>
          <a:p>
            <a:r>
              <a:rPr lang="en-US" sz="2400" dirty="0" smtClean="0"/>
              <a:t>This question does not have one common answer for all applications</a:t>
            </a:r>
          </a:p>
          <a:p>
            <a:pPr lvl="1"/>
            <a:r>
              <a:rPr lang="en-US" sz="2000" dirty="0" smtClean="0"/>
              <a:t>Random sequences of the same base composition as the targets of interest</a:t>
            </a:r>
          </a:p>
          <a:p>
            <a:pPr lvl="1"/>
            <a:r>
              <a:rPr lang="en-US" sz="2000" dirty="0" smtClean="0"/>
              <a:t>Randomly chosen DNA segments in the vicinity of the targets of interest (Genome structure correction)</a:t>
            </a:r>
          </a:p>
          <a:p>
            <a:pPr lvl="1"/>
            <a:r>
              <a:rPr lang="en-US" sz="2000" dirty="0" smtClean="0"/>
              <a:t>Others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08882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ossTheme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RossThemeBlue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RossThemeBlue.thmx</Template>
  <TotalTime>225</TotalTime>
  <Words>887</Words>
  <Application>Microsoft Macintosh PowerPoint</Application>
  <PresentationFormat>On-screen Show (4:3)</PresentationFormat>
  <Paragraphs>91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RossThemeBlue</vt:lpstr>
      <vt:lpstr>1_RossThemeBlue</vt:lpstr>
      <vt:lpstr>1_Custom Design</vt:lpstr>
      <vt:lpstr>2_Custom Design</vt:lpstr>
      <vt:lpstr>It can happen to you:  Sources and proximity of lack of reproducibility</vt:lpstr>
      <vt:lpstr>Sources of lack of reproducibility </vt:lpstr>
      <vt:lpstr>A. Fabrication: Infamous examples</vt:lpstr>
      <vt:lpstr>Is it just someone else’s problem?</vt:lpstr>
      <vt:lpstr>Is fabrication rare or common?</vt:lpstr>
      <vt:lpstr>B. Inadequate measures for data quality and reproducibility</vt:lpstr>
      <vt:lpstr>C. Biased reporting of results</vt:lpstr>
      <vt:lpstr>D. Inappropriate analysis</vt:lpstr>
      <vt:lpstr>General example: Choice of negative controls</vt:lpstr>
      <vt:lpstr>Specific example: Motif enrichment</vt:lpstr>
      <vt:lpstr>But are the motifs enriched in the promoters?</vt:lpstr>
      <vt:lpstr>D. Inappropriate analysis: summary</vt:lpstr>
      <vt:lpstr>E. Incomplete description of methods</vt:lpstr>
      <vt:lpstr>Sources of lack of reproducibility </vt:lpstr>
    </vt:vector>
  </TitlesOfParts>
  <Company>Penn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Hardison</dc:creator>
  <cp:lastModifiedBy>Ross Hardison</cp:lastModifiedBy>
  <cp:revision>34</cp:revision>
  <dcterms:created xsi:type="dcterms:W3CDTF">2016-05-23T16:15:23Z</dcterms:created>
  <dcterms:modified xsi:type="dcterms:W3CDTF">2016-06-02T02:02:39Z</dcterms:modified>
</cp:coreProperties>
</file>