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6" r:id="rId2"/>
  </p:sldMasterIdLst>
  <p:sldIdLst>
    <p:sldId id="256" r:id="rId3"/>
    <p:sldId id="284" r:id="rId4"/>
    <p:sldId id="294" r:id="rId5"/>
    <p:sldId id="257" r:id="rId6"/>
    <p:sldId id="258" r:id="rId7"/>
    <p:sldId id="264" r:id="rId8"/>
    <p:sldId id="265" r:id="rId9"/>
    <p:sldId id="261" r:id="rId10"/>
    <p:sldId id="259" r:id="rId11"/>
    <p:sldId id="260" r:id="rId12"/>
    <p:sldId id="279" r:id="rId13"/>
    <p:sldId id="266" r:id="rId14"/>
    <p:sldId id="267" r:id="rId15"/>
    <p:sldId id="268" r:id="rId16"/>
    <p:sldId id="271" r:id="rId17"/>
    <p:sldId id="278" r:id="rId18"/>
    <p:sldId id="272" r:id="rId19"/>
    <p:sldId id="273" r:id="rId20"/>
    <p:sldId id="274" r:id="rId21"/>
    <p:sldId id="275" r:id="rId22"/>
    <p:sldId id="276" r:id="rId23"/>
    <p:sldId id="277" r:id="rId24"/>
    <p:sldId id="286" r:id="rId25"/>
    <p:sldId id="295" r:id="rId26"/>
    <p:sldId id="288" r:id="rId27"/>
    <p:sldId id="289" r:id="rId28"/>
    <p:sldId id="290" r:id="rId29"/>
    <p:sldId id="291" r:id="rId30"/>
    <p:sldId id="262" r:id="rId31"/>
    <p:sldId id="26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AC955C-533B-43A2-997C-ABD770C0F800}" type="datetimeFigureOut">
              <a:rPr lang="en-IN" smtClean="0"/>
              <a:t>22-06-2025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1BDA3FE-A548-4451-BE8F-5B26D7CFF57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592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C955C-533B-43A2-997C-ABD770C0F800}"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DA3FE-A548-4451-BE8F-5B26D7CFF57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431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C955C-533B-43A2-997C-ABD770C0F800}"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DA3FE-A548-4451-BE8F-5B26D7CFF57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3923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9C66-BB5E-A549-D275-C71207CFE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7A0D28-391B-EA1B-2BB3-9D23333696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088951-A13E-349F-68FA-457F1DB048F3}"/>
              </a:ext>
            </a:extLst>
          </p:cNvPr>
          <p:cNvSpPr>
            <a:spLocks noGrp="1"/>
          </p:cNvSpPr>
          <p:nvPr>
            <p:ph type="dt" sz="half" idx="10"/>
          </p:nvPr>
        </p:nvSpPr>
        <p:spPr/>
        <p:txBody>
          <a:bodyPr/>
          <a:lstStyle/>
          <a:p>
            <a:fld id="{1C17F952-6E41-41FF-B8E2-13DD107FEE70}" type="datetime1">
              <a:rPr lang="en-US" smtClean="0"/>
              <a:t>6/22/2025</a:t>
            </a:fld>
            <a:endParaRPr lang="en-US"/>
          </a:p>
        </p:txBody>
      </p:sp>
      <p:sp>
        <p:nvSpPr>
          <p:cNvPr id="5" name="Footer Placeholder 4">
            <a:extLst>
              <a:ext uri="{FF2B5EF4-FFF2-40B4-BE49-F238E27FC236}">
                <a16:creationId xmlns:a16="http://schemas.microsoft.com/office/drawing/2014/main" id="{7E7250CE-650B-29FA-D245-C12487EB5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5C580-71CD-CDC3-0C3A-2D0C461AD6A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1584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7F53-0AEA-70C5-1E87-050DB86021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C7F4D2-8D0A-6E06-FF17-6D6981FCB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BA4D46-568E-0CAF-3131-A1D6B3F1DF4D}"/>
              </a:ext>
            </a:extLst>
          </p:cNvPr>
          <p:cNvSpPr>
            <a:spLocks noGrp="1"/>
          </p:cNvSpPr>
          <p:nvPr>
            <p:ph type="dt" sz="half" idx="10"/>
          </p:nvPr>
        </p:nvSpPr>
        <p:spPr/>
        <p:txBody>
          <a:bodyPr/>
          <a:lstStyle/>
          <a:p>
            <a:fld id="{F857B265-1FF3-44D7-9180-EB0D2903FE03}" type="datetime1">
              <a:rPr lang="en-US" smtClean="0"/>
              <a:t>6/22/2025</a:t>
            </a:fld>
            <a:endParaRPr lang="en-US"/>
          </a:p>
        </p:txBody>
      </p:sp>
      <p:sp>
        <p:nvSpPr>
          <p:cNvPr id="5" name="Footer Placeholder 4">
            <a:extLst>
              <a:ext uri="{FF2B5EF4-FFF2-40B4-BE49-F238E27FC236}">
                <a16:creationId xmlns:a16="http://schemas.microsoft.com/office/drawing/2014/main" id="{F5AF84D1-710C-6B77-6374-0F071E7DF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E12EC-D347-F742-5068-5845FFE47F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91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506B-DD7B-B684-4336-E0B1697F14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8DCA45-5E47-A8F7-9EE4-B4D3B9E1B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D04EDC-86B2-53D6-493F-7240A0E52A19}"/>
              </a:ext>
            </a:extLst>
          </p:cNvPr>
          <p:cNvSpPr>
            <a:spLocks noGrp="1"/>
          </p:cNvSpPr>
          <p:nvPr>
            <p:ph type="dt" sz="half" idx="10"/>
          </p:nvPr>
        </p:nvSpPr>
        <p:spPr/>
        <p:txBody>
          <a:bodyPr/>
          <a:lstStyle/>
          <a:p>
            <a:fld id="{BD612446-251A-4749-B407-17D0A21B8639}" type="datetime1">
              <a:rPr lang="en-US" smtClean="0"/>
              <a:t>6/22/2025</a:t>
            </a:fld>
            <a:endParaRPr lang="en-US"/>
          </a:p>
        </p:txBody>
      </p:sp>
      <p:sp>
        <p:nvSpPr>
          <p:cNvPr id="5" name="Footer Placeholder 4">
            <a:extLst>
              <a:ext uri="{FF2B5EF4-FFF2-40B4-BE49-F238E27FC236}">
                <a16:creationId xmlns:a16="http://schemas.microsoft.com/office/drawing/2014/main" id="{D07BF6E9-0D42-DF2C-4D2D-D681ED720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117A9-1748-608E-74C2-1AB710B3632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6838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258A-86D7-608C-922D-8DD126D8B4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3CE98C-8098-98F8-24CC-65C423417F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38C463-9277-85B4-9F57-19DA6874C9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B720F4-7510-FC24-6EC7-C6378ADEF853}"/>
              </a:ext>
            </a:extLst>
          </p:cNvPr>
          <p:cNvSpPr>
            <a:spLocks noGrp="1"/>
          </p:cNvSpPr>
          <p:nvPr>
            <p:ph type="dt" sz="half" idx="10"/>
          </p:nvPr>
        </p:nvSpPr>
        <p:spPr/>
        <p:txBody>
          <a:bodyPr/>
          <a:lstStyle/>
          <a:p>
            <a:fld id="{084DA9B8-2111-4933-A2E6-98C174383D97}" type="datetime1">
              <a:rPr lang="en-US" smtClean="0"/>
              <a:t>6/22/2025</a:t>
            </a:fld>
            <a:endParaRPr lang="en-US"/>
          </a:p>
        </p:txBody>
      </p:sp>
      <p:sp>
        <p:nvSpPr>
          <p:cNvPr id="6" name="Footer Placeholder 5">
            <a:extLst>
              <a:ext uri="{FF2B5EF4-FFF2-40B4-BE49-F238E27FC236}">
                <a16:creationId xmlns:a16="http://schemas.microsoft.com/office/drawing/2014/main" id="{AE508CB6-AEEA-B49E-413C-F76002FD7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93F4F-170B-5138-534D-B5187EC6E22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1798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A3E5-907C-E70F-FF0D-87DF3201F8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FD9059-035A-0822-5D00-6C3F1B870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F17718-E1D1-A795-A005-4CBE7692BD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7CC9BE-9E55-9295-34F4-4F0EBF0A0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F04B7-5A43-4755-7459-6383ADD667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EB4D7-D083-C60A-BCCB-86E0EDB671AF}"/>
              </a:ext>
            </a:extLst>
          </p:cNvPr>
          <p:cNvSpPr>
            <a:spLocks noGrp="1"/>
          </p:cNvSpPr>
          <p:nvPr>
            <p:ph type="dt" sz="half" idx="10"/>
          </p:nvPr>
        </p:nvSpPr>
        <p:spPr/>
        <p:txBody>
          <a:bodyPr/>
          <a:lstStyle/>
          <a:p>
            <a:fld id="{1D722C6B-AD46-42AA-AB3F-52EF028A1EA9}" type="datetime1">
              <a:rPr lang="en-US" smtClean="0"/>
              <a:t>6/22/2025</a:t>
            </a:fld>
            <a:endParaRPr lang="en-US"/>
          </a:p>
        </p:txBody>
      </p:sp>
      <p:sp>
        <p:nvSpPr>
          <p:cNvPr id="8" name="Footer Placeholder 7">
            <a:extLst>
              <a:ext uri="{FF2B5EF4-FFF2-40B4-BE49-F238E27FC236}">
                <a16:creationId xmlns:a16="http://schemas.microsoft.com/office/drawing/2014/main" id="{7B2ADC47-DC49-3631-1308-EDC800E44A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9DA164-7C56-C29E-E070-A1A12BAE767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6073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DFAB-3923-30FA-C0DC-6DDBC62DF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521168-BD5D-AC4D-2B77-78CF25AB4E5D}"/>
              </a:ext>
            </a:extLst>
          </p:cNvPr>
          <p:cNvSpPr>
            <a:spLocks noGrp="1"/>
          </p:cNvSpPr>
          <p:nvPr>
            <p:ph type="dt" sz="half" idx="10"/>
          </p:nvPr>
        </p:nvSpPr>
        <p:spPr/>
        <p:txBody>
          <a:bodyPr/>
          <a:lstStyle/>
          <a:p>
            <a:fld id="{573E27F1-6834-4966-A99A-E9AA913AD873}" type="datetime1">
              <a:rPr lang="en-US" smtClean="0"/>
              <a:t>6/22/2025</a:t>
            </a:fld>
            <a:endParaRPr lang="en-US"/>
          </a:p>
        </p:txBody>
      </p:sp>
      <p:sp>
        <p:nvSpPr>
          <p:cNvPr id="4" name="Footer Placeholder 3">
            <a:extLst>
              <a:ext uri="{FF2B5EF4-FFF2-40B4-BE49-F238E27FC236}">
                <a16:creationId xmlns:a16="http://schemas.microsoft.com/office/drawing/2014/main" id="{162F462F-9FFA-BA5A-D069-D81AAA019B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95E7A2-6E4D-0DCA-3889-3714354F1F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8230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56586-175B-9739-C00E-6E229E8523AE}"/>
              </a:ext>
            </a:extLst>
          </p:cNvPr>
          <p:cNvSpPr>
            <a:spLocks noGrp="1"/>
          </p:cNvSpPr>
          <p:nvPr>
            <p:ph type="dt" sz="half" idx="10"/>
          </p:nvPr>
        </p:nvSpPr>
        <p:spPr/>
        <p:txBody>
          <a:bodyPr/>
          <a:lstStyle/>
          <a:p>
            <a:fld id="{EEB0E07B-D056-4A94-942E-295A24A10AAC}" type="datetime1">
              <a:rPr lang="en-US" smtClean="0"/>
              <a:t>6/22/2025</a:t>
            </a:fld>
            <a:endParaRPr lang="en-US"/>
          </a:p>
        </p:txBody>
      </p:sp>
      <p:sp>
        <p:nvSpPr>
          <p:cNvPr id="3" name="Footer Placeholder 2">
            <a:extLst>
              <a:ext uri="{FF2B5EF4-FFF2-40B4-BE49-F238E27FC236}">
                <a16:creationId xmlns:a16="http://schemas.microsoft.com/office/drawing/2014/main" id="{59B23E95-96C8-92F0-D23B-578A1DE474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5C8146-A01F-47A3-4F2E-A4747BE977F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8094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846-9CE5-302C-D1F1-3FBF1DEFB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243CFA-19CB-CD9D-2C1A-D3B96947D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EEEF61-A306-C6C4-CE52-53B06CBA2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3B686-781A-846B-00CD-065914623BB1}"/>
              </a:ext>
            </a:extLst>
          </p:cNvPr>
          <p:cNvSpPr>
            <a:spLocks noGrp="1"/>
          </p:cNvSpPr>
          <p:nvPr>
            <p:ph type="dt" sz="half" idx="10"/>
          </p:nvPr>
        </p:nvSpPr>
        <p:spPr/>
        <p:txBody>
          <a:bodyPr/>
          <a:lstStyle/>
          <a:p>
            <a:fld id="{9B6302D6-FDF2-4082-8342-F828AD8140E7}" type="datetime1">
              <a:rPr lang="en-US" smtClean="0"/>
              <a:t>6/22/2025</a:t>
            </a:fld>
            <a:endParaRPr lang="en-US"/>
          </a:p>
        </p:txBody>
      </p:sp>
      <p:sp>
        <p:nvSpPr>
          <p:cNvPr id="6" name="Footer Placeholder 5">
            <a:extLst>
              <a:ext uri="{FF2B5EF4-FFF2-40B4-BE49-F238E27FC236}">
                <a16:creationId xmlns:a16="http://schemas.microsoft.com/office/drawing/2014/main" id="{F9E73737-98D6-F51F-635F-3D5316D19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D2E7B-6EE3-0BC3-F578-21633D4F822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099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C955C-533B-43A2-997C-ABD770C0F800}"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DA3FE-A548-4451-BE8F-5B26D7CFF57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319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900E-78A7-CF75-6BAD-9CF0E8776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0C1725-810F-2B53-814A-929E3803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B4414C-2F6F-6AB2-57C5-44CC5FE04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0D46B-5533-FC60-32A0-A22463D1FC24}"/>
              </a:ext>
            </a:extLst>
          </p:cNvPr>
          <p:cNvSpPr>
            <a:spLocks noGrp="1"/>
          </p:cNvSpPr>
          <p:nvPr>
            <p:ph type="dt" sz="half" idx="10"/>
          </p:nvPr>
        </p:nvSpPr>
        <p:spPr/>
        <p:txBody>
          <a:bodyPr/>
          <a:lstStyle/>
          <a:p>
            <a:fld id="{AAFC6D84-3FDA-4D24-8715-4A6FE6300DF6}" type="datetime1">
              <a:rPr lang="en-US" smtClean="0"/>
              <a:t>6/22/2025</a:t>
            </a:fld>
            <a:endParaRPr lang="en-US"/>
          </a:p>
        </p:txBody>
      </p:sp>
      <p:sp>
        <p:nvSpPr>
          <p:cNvPr id="6" name="Footer Placeholder 5">
            <a:extLst>
              <a:ext uri="{FF2B5EF4-FFF2-40B4-BE49-F238E27FC236}">
                <a16:creationId xmlns:a16="http://schemas.microsoft.com/office/drawing/2014/main" id="{6E042C29-F8EB-95FD-4C8E-80C86B1BA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28FF1-F88A-078D-6941-2E05B34C679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3490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116C-852E-071C-26FE-AD2B752A08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A0A0A0-9467-D201-3328-34ACF90ABA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0AFF3-8873-020F-58C6-725C82EA4BFA}"/>
              </a:ext>
            </a:extLst>
          </p:cNvPr>
          <p:cNvSpPr>
            <a:spLocks noGrp="1"/>
          </p:cNvSpPr>
          <p:nvPr>
            <p:ph type="dt" sz="half" idx="10"/>
          </p:nvPr>
        </p:nvSpPr>
        <p:spPr/>
        <p:txBody>
          <a:bodyPr/>
          <a:lstStyle/>
          <a:p>
            <a:fld id="{5EDE2D1D-2DAF-4DFF-BD09-4FD2A2A7F15F}" type="datetime1">
              <a:rPr lang="en-US" smtClean="0"/>
              <a:t>6/22/2025</a:t>
            </a:fld>
            <a:endParaRPr lang="en-US"/>
          </a:p>
        </p:txBody>
      </p:sp>
      <p:sp>
        <p:nvSpPr>
          <p:cNvPr id="5" name="Footer Placeholder 4">
            <a:extLst>
              <a:ext uri="{FF2B5EF4-FFF2-40B4-BE49-F238E27FC236}">
                <a16:creationId xmlns:a16="http://schemas.microsoft.com/office/drawing/2014/main" id="{CCC80B48-993B-58F5-0005-0C1FE77D8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BF647-7CDF-1A58-FD57-A45C325B4EF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9184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2CFE8B-45FC-4EA8-4197-3CF7220D2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1D224A-F5C0-CA74-7520-975118DC38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44473-F295-6AE5-7532-4902C1ABA0CA}"/>
              </a:ext>
            </a:extLst>
          </p:cNvPr>
          <p:cNvSpPr>
            <a:spLocks noGrp="1"/>
          </p:cNvSpPr>
          <p:nvPr>
            <p:ph type="dt" sz="half" idx="10"/>
          </p:nvPr>
        </p:nvSpPr>
        <p:spPr/>
        <p:txBody>
          <a:bodyPr/>
          <a:lstStyle/>
          <a:p>
            <a:fld id="{4F14BFF4-3EB3-4525-8860-F6F72EA7B5E9}" type="datetime1">
              <a:rPr lang="en-US" smtClean="0"/>
              <a:t>6/22/2025</a:t>
            </a:fld>
            <a:endParaRPr lang="en-US"/>
          </a:p>
        </p:txBody>
      </p:sp>
      <p:sp>
        <p:nvSpPr>
          <p:cNvPr id="5" name="Footer Placeholder 4">
            <a:extLst>
              <a:ext uri="{FF2B5EF4-FFF2-40B4-BE49-F238E27FC236}">
                <a16:creationId xmlns:a16="http://schemas.microsoft.com/office/drawing/2014/main" id="{3D723BC8-17CA-9233-8016-94E8B55FC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58EA6-66F8-C166-B256-64C7929DE1F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05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C955C-533B-43A2-997C-ABD770C0F800}"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DA3FE-A548-4451-BE8F-5B26D7CFF57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234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C955C-533B-43A2-997C-ABD770C0F800}" type="datetimeFigureOut">
              <a:rPr lang="en-IN" smtClean="0"/>
              <a:t>22-06-2025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DA3FE-A548-4451-BE8F-5B26D7CFF57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4985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C955C-533B-43A2-997C-ABD770C0F800}" type="datetimeFigureOut">
              <a:rPr lang="en-IN" smtClean="0"/>
              <a:t>22-06-2025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BDA3FE-A548-4451-BE8F-5B26D7CFF57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047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AC955C-533B-43A2-997C-ABD770C0F800}" type="datetimeFigureOut">
              <a:rPr lang="en-IN" smtClean="0"/>
              <a:t>22-06-2025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BDA3FE-A548-4451-BE8F-5B26D7CFF57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643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C955C-533B-43A2-997C-ABD770C0F800}" type="datetimeFigureOut">
              <a:rPr lang="en-IN" smtClean="0"/>
              <a:t>22-06-2025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BDA3FE-A548-4451-BE8F-5B26D7CFF578}" type="slidenum">
              <a:rPr lang="en-IN" smtClean="0"/>
              <a:t>‹#›</a:t>
            </a:fld>
            <a:endParaRPr lang="en-IN"/>
          </a:p>
        </p:txBody>
      </p:sp>
    </p:spTree>
    <p:extLst>
      <p:ext uri="{BB962C8B-B14F-4D97-AF65-F5344CB8AC3E}">
        <p14:creationId xmlns:p14="http://schemas.microsoft.com/office/powerpoint/2010/main" val="3214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AC955C-533B-43A2-997C-ABD770C0F800}" type="datetimeFigureOut">
              <a:rPr lang="en-IN" smtClean="0"/>
              <a:t>22-06-2025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DA3FE-A548-4451-BE8F-5B26D7CFF57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742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7AC955C-533B-43A2-997C-ABD770C0F800}" type="datetimeFigureOut">
              <a:rPr lang="en-IN" smtClean="0"/>
              <a:t>22-06-2025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1BDA3FE-A548-4451-BE8F-5B26D7CFF57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668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AC955C-533B-43A2-997C-ABD770C0F800}" type="datetimeFigureOut">
              <a:rPr lang="en-IN" smtClean="0"/>
              <a:t>22-06-2025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1BDA3FE-A548-4451-BE8F-5B26D7CFF57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23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69D1A-0014-B319-AFBA-B9FBD3FE0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F8F137-347F-E7AA-3F76-4F3FC17D2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27900-FA82-1A24-1C18-DA29BCA05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C955C-533B-43A2-997C-ABD770C0F800}" type="datetimeFigureOut">
              <a:rPr lang="en-IN" smtClean="0"/>
              <a:t>22-06-2025</a:t>
            </a:fld>
            <a:endParaRPr lang="en-IN"/>
          </a:p>
        </p:txBody>
      </p:sp>
      <p:sp>
        <p:nvSpPr>
          <p:cNvPr id="5" name="Footer Placeholder 4">
            <a:extLst>
              <a:ext uri="{FF2B5EF4-FFF2-40B4-BE49-F238E27FC236}">
                <a16:creationId xmlns:a16="http://schemas.microsoft.com/office/drawing/2014/main" id="{2D6A667C-EA82-6A7E-358F-778D6C639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3A8938-6A27-BBD6-7CB6-B292FDE5C9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DA3FE-A548-4451-BE8F-5B26D7CFF578}" type="slidenum">
              <a:rPr lang="en-IN" smtClean="0"/>
              <a:t>‹#›</a:t>
            </a:fld>
            <a:endParaRPr lang="en-IN"/>
          </a:p>
        </p:txBody>
      </p:sp>
    </p:spTree>
    <p:extLst>
      <p:ext uri="{BB962C8B-B14F-4D97-AF65-F5344CB8AC3E}">
        <p14:creationId xmlns:p14="http://schemas.microsoft.com/office/powerpoint/2010/main" val="133936695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EFA9-B579-429B-75B3-A9FBA23CD5FE}"/>
              </a:ext>
            </a:extLst>
          </p:cNvPr>
          <p:cNvSpPr>
            <a:spLocks noGrp="1"/>
          </p:cNvSpPr>
          <p:nvPr>
            <p:ph type="ctrTitle"/>
          </p:nvPr>
        </p:nvSpPr>
        <p:spPr>
          <a:xfrm>
            <a:off x="1747370" y="802298"/>
            <a:ext cx="9862037" cy="3491910"/>
          </a:xfrm>
        </p:spPr>
        <p:txBody>
          <a:bodyPr>
            <a:normAutofit/>
          </a:bodyPr>
          <a:lstStyle/>
          <a:p>
            <a:pPr algn="ctr"/>
            <a:r>
              <a:rPr lang="en-US" sz="6000" b="1" dirty="0">
                <a:effectLst/>
                <a:latin typeface="Times New Roman" panose="02020603050405020304" pitchFamily="18" charset="0"/>
                <a:ea typeface="Times New Roman" panose="02020603050405020304" pitchFamily="18" charset="0"/>
              </a:rPr>
              <a:t>AI-Based Desktop Voice Assistant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F5FEF32-D60A-88DA-DB29-C98CF4DD05FB}"/>
              </a:ext>
            </a:extLst>
          </p:cNvPr>
          <p:cNvSpPr>
            <a:spLocks noGrp="1"/>
          </p:cNvSpPr>
          <p:nvPr>
            <p:ph type="subTitle" idx="1"/>
          </p:nvPr>
        </p:nvSpPr>
        <p:spPr>
          <a:xfrm>
            <a:off x="1747371" y="4098365"/>
            <a:ext cx="10081956" cy="1515358"/>
          </a:xfrm>
        </p:spPr>
        <p:txBody>
          <a:bodyPr>
            <a:normAutofit fontScale="25000" lnSpcReduction="20000"/>
          </a:bodyPr>
          <a:lstStyle/>
          <a:p>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IOMP</a:t>
            </a:r>
            <a:r>
              <a:rPr lang="en-US" sz="6400" b="1"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IT-25-</a:t>
            </a:r>
            <a:r>
              <a:rPr lang="en-US" sz="6400" spc="-25" dirty="0">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6400" dirty="0">
                <a:latin typeface="Times New Roman" panose="02020603050405020304" pitchFamily="18" charset="0"/>
                <a:cs typeface="Times New Roman" panose="02020603050405020304" pitchFamily="18" charset="0"/>
              </a:rPr>
              <a:t>-By</a:t>
            </a:r>
          </a:p>
          <a:p>
            <a:r>
              <a:rPr lang="en-US" sz="6400" dirty="0" err="1">
                <a:effectLst/>
                <a:latin typeface="Times New Roman" panose="02020603050405020304" pitchFamily="18" charset="0"/>
                <a:ea typeface="Times New Roman" panose="02020603050405020304" pitchFamily="18" charset="0"/>
                <a:cs typeface="Times New Roman" panose="02020603050405020304" pitchFamily="18" charset="0"/>
              </a:rPr>
              <a:t>B.V.Mohan</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Karthik - 22261A1207</a:t>
            </a:r>
          </a:p>
          <a:p>
            <a:r>
              <a:rPr lang="en-US" sz="6400" spc="-10" dirty="0" err="1">
                <a:effectLst/>
                <a:latin typeface="Times New Roman" panose="02020603050405020304" pitchFamily="18" charset="0"/>
                <a:ea typeface="Times New Roman" panose="02020603050405020304" pitchFamily="18" charset="0"/>
                <a:cs typeface="Times New Roman" panose="02020603050405020304" pitchFamily="18" charset="0"/>
              </a:rPr>
              <a:t>P.Sindhuja</a:t>
            </a:r>
            <a:r>
              <a:rPr lang="en-US" sz="6400" spc="-1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6400" spc="-10" dirty="0">
                <a:effectLst/>
                <a:latin typeface="Times New Roman" panose="02020603050405020304" pitchFamily="18" charset="0"/>
                <a:ea typeface="Times New Roman" panose="02020603050405020304" pitchFamily="18" charset="0"/>
                <a:cs typeface="Times New Roman" panose="02020603050405020304" pitchFamily="18" charset="0"/>
              </a:rPr>
              <a:t>22261A1243</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15D5B00-1E2E-B7E3-931A-5717151F8DAA}"/>
              </a:ext>
            </a:extLst>
          </p:cNvPr>
          <p:cNvSpPr txBox="1"/>
          <p:nvPr/>
        </p:nvSpPr>
        <p:spPr>
          <a:xfrm>
            <a:off x="8090704" y="4062714"/>
            <a:ext cx="3761772" cy="2308324"/>
          </a:xfrm>
          <a:prstGeom prst="rect">
            <a:avLst/>
          </a:prstGeom>
          <a:noFill/>
        </p:spPr>
        <p:txBody>
          <a:bodyPr wrap="square" rtlCol="0">
            <a:spAutoFit/>
          </a:bodyPr>
          <a:lstStyle/>
          <a:p>
            <a:pPr marL="464820">
              <a:tabLst>
                <a:tab pos="497459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Dr</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err="1">
                <a:effectLst/>
                <a:latin typeface="Times New Roman" panose="02020603050405020304" pitchFamily="18" charset="0"/>
                <a:ea typeface="Times New Roman" panose="02020603050405020304" pitchFamily="18" charset="0"/>
                <a:cs typeface="Times New Roman" panose="02020603050405020304" pitchFamily="18" charset="0"/>
              </a:rPr>
              <a:t>U.Chaitanya</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64820">
              <a:spcBef>
                <a:spcPts val="260"/>
              </a:spcBef>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Internal</a:t>
            </a:r>
            <a:r>
              <a:rPr lang="en-US" sz="1600" b="1"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cs typeface="Times New Roman" panose="02020603050405020304" pitchFamily="18" charset="0"/>
              </a:rPr>
              <a:t>Supervisor</a:t>
            </a:r>
          </a:p>
          <a:p>
            <a:pPr marL="464820">
              <a:spcBef>
                <a:spcPts val="260"/>
              </a:spcBef>
            </a:pPr>
            <a:endParaRPr lang="en-US" sz="1600" b="1"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64820">
              <a:spcBef>
                <a:spcPts val="260"/>
              </a:spcBef>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Dr</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err="1">
                <a:effectLst/>
                <a:latin typeface="Times New Roman" panose="02020603050405020304" pitchFamily="18" charset="0"/>
                <a:ea typeface="Times New Roman" panose="02020603050405020304" pitchFamily="18" charset="0"/>
                <a:cs typeface="Times New Roman" panose="02020603050405020304" pitchFamily="18" charset="0"/>
              </a:rPr>
              <a:t>U.Chaitanya</a:t>
            </a:r>
            <a:endParaRPr lang="en-US" sz="1600" b="1" spc="-10" dirty="0">
              <a:latin typeface="Times New Roman" panose="02020603050405020304" pitchFamily="18" charset="0"/>
              <a:ea typeface="Times New Roman" panose="02020603050405020304" pitchFamily="18" charset="0"/>
              <a:cs typeface="Times New Roman" panose="02020603050405020304" pitchFamily="18" charset="0"/>
            </a:endParaRPr>
          </a:p>
          <a:p>
            <a:pPr marL="464820">
              <a:spcBef>
                <a:spcPts val="260"/>
              </a:spcBef>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IOMP</a:t>
            </a:r>
            <a:r>
              <a:rPr lang="en-US" sz="1600" b="1" spc="-10" dirty="0">
                <a:effectLst/>
                <a:latin typeface="Times New Roman" panose="02020603050405020304" pitchFamily="18" charset="0"/>
                <a:ea typeface="Times New Roman" panose="02020603050405020304" pitchFamily="18" charset="0"/>
                <a:cs typeface="Times New Roman" panose="02020603050405020304" pitchFamily="18" charset="0"/>
              </a:rPr>
              <a:t> Supervisor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p>
            <a:br>
              <a:rPr lang="en-US" sz="18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369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1ADE4-9D9B-2AF5-0471-BC2A42892B45}"/>
              </a:ext>
            </a:extLst>
          </p:cNvPr>
          <p:cNvSpPr txBox="1"/>
          <p:nvPr/>
        </p:nvSpPr>
        <p:spPr>
          <a:xfrm>
            <a:off x="635854" y="675838"/>
            <a:ext cx="11316929" cy="4093428"/>
          </a:xfrm>
          <a:prstGeom prst="rect">
            <a:avLst/>
          </a:prstGeom>
          <a:noFill/>
        </p:spPr>
        <p:txBody>
          <a:bodyPr wrap="square" rtlCol="0" anchor="ctr">
            <a:spAutoFit/>
          </a:bodyPr>
          <a:lstStyle/>
          <a:p>
            <a:r>
              <a:rPr lang="en-US" sz="4000" b="1" dirty="0">
                <a:latin typeface="Times New Roman" panose="02020603050405020304" pitchFamily="18" charset="0"/>
                <a:cs typeface="Times New Roman" panose="02020603050405020304" pitchFamily="18" charset="0"/>
              </a:rPr>
              <a:t>Software Requirements</a:t>
            </a:r>
          </a:p>
          <a:p>
            <a:endParaRPr lang="en-US" sz="4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Operating </a:t>
            </a:r>
            <a:r>
              <a:rPr lang="en-US" dirty="0" err="1">
                <a:latin typeface="Times New Roman" panose="02020603050405020304" pitchFamily="18" charset="0"/>
                <a:cs typeface="Times New Roman" panose="02020603050405020304" pitchFamily="18" charset="0"/>
              </a:rPr>
              <a:t>System:Windows</a:t>
            </a:r>
            <a:r>
              <a:rPr lang="en-US" dirty="0">
                <a:latin typeface="Times New Roman" panose="02020603050405020304" pitchFamily="18" charset="0"/>
                <a:cs typeface="Times New Roman" panose="02020603050405020304" pitchFamily="18" charset="0"/>
              </a:rPr>
              <a:t> 10/11</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Programming </a:t>
            </a:r>
            <a:r>
              <a:rPr lang="en-IN" dirty="0" err="1">
                <a:latin typeface="Times New Roman" panose="02020603050405020304" pitchFamily="18" charset="0"/>
                <a:cs typeface="Times New Roman" panose="02020603050405020304" pitchFamily="18" charset="0"/>
              </a:rPr>
              <a:t>Language:Python</a:t>
            </a:r>
            <a:r>
              <a:rPr lang="en-IN" dirty="0">
                <a:latin typeface="Times New Roman" panose="02020603050405020304" pitchFamily="18" charset="0"/>
                <a:cs typeface="Times New Roman" panose="02020603050405020304" pitchFamily="18" charset="0"/>
              </a:rPr>
              <a:t> 3.8+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Development </a:t>
            </a:r>
            <a:r>
              <a:rPr lang="en-IN" dirty="0" err="1">
                <a:latin typeface="Times New Roman" panose="02020603050405020304" pitchFamily="18" charset="0"/>
                <a:cs typeface="Times New Roman" panose="02020603050405020304" pitchFamily="18" charset="0"/>
              </a:rPr>
              <a:t>Environment:Jupyter</a:t>
            </a:r>
            <a:r>
              <a:rPr lang="en-IN" dirty="0">
                <a:latin typeface="Times New Roman" panose="02020603050405020304" pitchFamily="18" charset="0"/>
                <a:cs typeface="Times New Roman" panose="02020603050405020304" pitchFamily="18" charset="0"/>
              </a:rPr>
              <a:t> Notebook / VS Code / PyCharm.</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React.js </a:t>
            </a:r>
          </a:p>
          <a:p>
            <a:pPr marL="285750" indent="-285750" algn="just">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HTML,CSS,JavaScript</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Speech Recognition API</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Natural Language Processing APIs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Text to Speech API</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Web &amp; Knowledge APIs</a:t>
            </a: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0259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605F5-2248-38B9-CCB0-8A60E68615D6}"/>
              </a:ext>
            </a:extLst>
          </p:cNvPr>
          <p:cNvSpPr>
            <a:spLocks noGrp="1"/>
          </p:cNvSpPr>
          <p:nvPr>
            <p:ph type="title"/>
          </p:nvPr>
        </p:nvSpPr>
        <p:spPr>
          <a:xfrm>
            <a:off x="0" y="0"/>
            <a:ext cx="4044099" cy="1049235"/>
          </a:xfrm>
        </p:spPr>
        <p:txBody>
          <a:bodyPr/>
          <a:lstStyle/>
          <a:p>
            <a:r>
              <a:rPr lang="en-IN" dirty="0"/>
              <a:t>LITERATURE SURVEY</a:t>
            </a:r>
          </a:p>
        </p:txBody>
      </p:sp>
      <p:graphicFrame>
        <p:nvGraphicFramePr>
          <p:cNvPr id="5" name="Content Placeholder 4">
            <a:extLst>
              <a:ext uri="{FF2B5EF4-FFF2-40B4-BE49-F238E27FC236}">
                <a16:creationId xmlns:a16="http://schemas.microsoft.com/office/drawing/2014/main" id="{01C8B78D-E8F5-04DB-EB39-19C8CD609560}"/>
              </a:ext>
            </a:extLst>
          </p:cNvPr>
          <p:cNvGraphicFramePr>
            <a:graphicFrameLocks noGrp="1"/>
          </p:cNvGraphicFramePr>
          <p:nvPr>
            <p:ph idx="1"/>
            <p:extLst>
              <p:ext uri="{D42A27DB-BD31-4B8C-83A1-F6EECF244321}">
                <p14:modId xmlns:p14="http://schemas.microsoft.com/office/powerpoint/2010/main" val="352651233"/>
              </p:ext>
            </p:extLst>
          </p:nvPr>
        </p:nvGraphicFramePr>
        <p:xfrm>
          <a:off x="1" y="734034"/>
          <a:ext cx="12191999" cy="6690360"/>
        </p:xfrm>
        <a:graphic>
          <a:graphicData uri="http://schemas.openxmlformats.org/drawingml/2006/table">
            <a:tbl>
              <a:tblPr firstRow="1" bandRow="1">
                <a:tableStyleId>{5C22544A-7EE6-4342-B048-85BDC9FD1C3A}</a:tableStyleId>
              </a:tblPr>
              <a:tblGrid>
                <a:gridCol w="1018115">
                  <a:extLst>
                    <a:ext uri="{9D8B030D-6E8A-4147-A177-3AD203B41FA5}">
                      <a16:colId xmlns:a16="http://schemas.microsoft.com/office/drawing/2014/main" val="4290606997"/>
                    </a:ext>
                  </a:extLst>
                </a:gridCol>
                <a:gridCol w="2465314">
                  <a:extLst>
                    <a:ext uri="{9D8B030D-6E8A-4147-A177-3AD203B41FA5}">
                      <a16:colId xmlns:a16="http://schemas.microsoft.com/office/drawing/2014/main" val="1611395382"/>
                    </a:ext>
                  </a:extLst>
                </a:gridCol>
                <a:gridCol w="1741714">
                  <a:extLst>
                    <a:ext uri="{9D8B030D-6E8A-4147-A177-3AD203B41FA5}">
                      <a16:colId xmlns:a16="http://schemas.microsoft.com/office/drawing/2014/main" val="190452245"/>
                    </a:ext>
                  </a:extLst>
                </a:gridCol>
                <a:gridCol w="1741714">
                  <a:extLst>
                    <a:ext uri="{9D8B030D-6E8A-4147-A177-3AD203B41FA5}">
                      <a16:colId xmlns:a16="http://schemas.microsoft.com/office/drawing/2014/main" val="3462105241"/>
                    </a:ext>
                  </a:extLst>
                </a:gridCol>
                <a:gridCol w="1741714">
                  <a:extLst>
                    <a:ext uri="{9D8B030D-6E8A-4147-A177-3AD203B41FA5}">
                      <a16:colId xmlns:a16="http://schemas.microsoft.com/office/drawing/2014/main" val="2163203733"/>
                    </a:ext>
                  </a:extLst>
                </a:gridCol>
                <a:gridCol w="1741714">
                  <a:extLst>
                    <a:ext uri="{9D8B030D-6E8A-4147-A177-3AD203B41FA5}">
                      <a16:colId xmlns:a16="http://schemas.microsoft.com/office/drawing/2014/main" val="1644682193"/>
                    </a:ext>
                  </a:extLst>
                </a:gridCol>
                <a:gridCol w="1741714">
                  <a:extLst>
                    <a:ext uri="{9D8B030D-6E8A-4147-A177-3AD203B41FA5}">
                      <a16:colId xmlns:a16="http://schemas.microsoft.com/office/drawing/2014/main" val="23261950"/>
                    </a:ext>
                  </a:extLst>
                </a:gridCol>
              </a:tblGrid>
              <a:tr h="370840">
                <a:tc>
                  <a:txBody>
                    <a:bodyPr/>
                    <a:lstStyle/>
                    <a:p>
                      <a:r>
                        <a:rPr lang="en-IN" sz="1300" b="1" dirty="0" err="1">
                          <a:latin typeface="Times New Roman" panose="02020603050405020304" pitchFamily="18" charset="0"/>
                          <a:cs typeface="Times New Roman" panose="02020603050405020304" pitchFamily="18" charset="0"/>
                        </a:rPr>
                        <a:t>S.No</a:t>
                      </a:r>
                      <a:r>
                        <a:rPr lang="en-IN" sz="1300" b="1" dirty="0">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txBody>
                  <a:tcPr anchor="ctr"/>
                </a:tc>
                <a:tc>
                  <a:txBody>
                    <a:bodyPr/>
                    <a:lstStyle/>
                    <a:p>
                      <a:r>
                        <a:rPr lang="en-US" sz="1300" dirty="0">
                          <a:latin typeface="Times New Roman" panose="02020603050405020304" pitchFamily="18" charset="0"/>
                          <a:cs typeface="Times New Roman" panose="02020603050405020304" pitchFamily="18" charset="0"/>
                        </a:rPr>
                        <a:t>Author Names and Year of Publication</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Journal or Conference Name and Publisher</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Methodology/Algorithm/</a:t>
                      </a:r>
                    </a:p>
                    <a:p>
                      <a:r>
                        <a:rPr lang="en-IN" sz="1300" dirty="0">
                          <a:latin typeface="Times New Roman" panose="02020603050405020304" pitchFamily="18" charset="0"/>
                          <a:cs typeface="Times New Roman" panose="02020603050405020304" pitchFamily="18" charset="0"/>
                        </a:rPr>
                        <a:t>Techniques Used</a:t>
                      </a:r>
                    </a:p>
                  </a:txBody>
                  <a:tcPr/>
                </a:tc>
                <a:tc>
                  <a:txBody>
                    <a:bodyPr/>
                    <a:lstStyle/>
                    <a:p>
                      <a:r>
                        <a:rPr lang="en-IN" sz="1300" dirty="0">
                          <a:latin typeface="Times New Roman" panose="02020603050405020304" pitchFamily="18" charset="0"/>
                          <a:cs typeface="Times New Roman" panose="02020603050405020304" pitchFamily="18" charset="0"/>
                        </a:rPr>
                        <a:t>Merits</a:t>
                      </a:r>
                    </a:p>
                  </a:txBody>
                  <a:tcPr/>
                </a:tc>
                <a:tc>
                  <a:txBody>
                    <a:bodyPr/>
                    <a:lstStyle/>
                    <a:p>
                      <a:r>
                        <a:rPr lang="en-IN" sz="1300" dirty="0">
                          <a:latin typeface="Times New Roman" panose="02020603050405020304" pitchFamily="18" charset="0"/>
                          <a:cs typeface="Times New Roman" panose="02020603050405020304" pitchFamily="18" charset="0"/>
                        </a:rPr>
                        <a:t>Demerits</a:t>
                      </a:r>
                    </a:p>
                  </a:txBody>
                  <a:tcPr/>
                </a:tc>
                <a:tc>
                  <a:txBody>
                    <a:bodyPr/>
                    <a:lstStyle/>
                    <a:p>
                      <a:r>
                        <a:rPr lang="en-IN" sz="1300" dirty="0">
                          <a:latin typeface="Times New Roman" panose="02020603050405020304" pitchFamily="18" charset="0"/>
                          <a:cs typeface="Times New Roman" panose="02020603050405020304" pitchFamily="18" charset="0"/>
                        </a:rPr>
                        <a:t>Research Gaps</a:t>
                      </a:r>
                    </a:p>
                  </a:txBody>
                  <a:tcPr/>
                </a:tc>
                <a:extLst>
                  <a:ext uri="{0D108BD9-81ED-4DB2-BD59-A6C34878D82A}">
                    <a16:rowId xmlns:a16="http://schemas.microsoft.com/office/drawing/2014/main" val="3984430411"/>
                  </a:ext>
                </a:extLst>
              </a:tr>
              <a:tr h="370840">
                <a:tc>
                  <a:txBody>
                    <a:bodyPr/>
                    <a:lstStyle/>
                    <a:p>
                      <a:r>
                        <a:rPr lang="en-IN" sz="1300" dirty="0">
                          <a:latin typeface="Times New Roman" panose="02020603050405020304" pitchFamily="18" charset="0"/>
                          <a:cs typeface="Times New Roman" panose="02020603050405020304" pitchFamily="18" charset="0"/>
                        </a:rPr>
                        <a:t>1.</a:t>
                      </a:r>
                    </a:p>
                  </a:txBody>
                  <a:tcPr/>
                </a:tc>
                <a:tc>
                  <a:txBody>
                    <a:bodyPr/>
                    <a:lstStyle/>
                    <a:p>
                      <a:r>
                        <a:rPr lang="en-IN" sz="1300" dirty="0">
                          <a:latin typeface="Times New Roman" panose="02020603050405020304" pitchFamily="18" charset="0"/>
                          <a:cs typeface="Times New Roman" panose="02020603050405020304" pitchFamily="18" charset="0"/>
                        </a:rPr>
                        <a:t>Yuqi Huang, 2023</a:t>
                      </a:r>
                    </a:p>
                  </a:txBody>
                  <a:tcPr/>
                </a:tc>
                <a:tc>
                  <a:txBody>
                    <a:bodyPr/>
                    <a:lstStyle/>
                    <a:p>
                      <a:r>
                        <a:rPr lang="en-US" sz="1300" dirty="0">
                          <a:latin typeface="Times New Roman" panose="02020603050405020304" pitchFamily="18" charset="0"/>
                          <a:cs typeface="Times New Roman" panose="02020603050405020304" pitchFamily="18" charset="0"/>
                        </a:rPr>
                        <a:t>SHS Web of Conferences, SDMC 2022</a:t>
                      </a:r>
                      <a:endParaRPr lang="en-IN" sz="1300" dirty="0">
                        <a:latin typeface="Times New Roman" panose="02020603050405020304" pitchFamily="18" charset="0"/>
                        <a:cs typeface="Times New Roman" panose="02020603050405020304" pitchFamily="18" charset="0"/>
                      </a:endParaRPr>
                    </a:p>
                  </a:txBody>
                  <a:tcPr/>
                </a:tc>
                <a:tc>
                  <a:txBody>
                    <a:bodyPr/>
                    <a:lstStyle/>
                    <a:p>
                      <a:r>
                        <a:rPr lang="it-IT" sz="1300" dirty="0">
                          <a:latin typeface="Times New Roman" panose="02020603050405020304" pitchFamily="18" charset="0"/>
                          <a:cs typeface="Times New Roman" panose="02020603050405020304" pitchFamily="18" charset="0"/>
                        </a:rPr>
                        <a:t>Natural Language Processing (NLP), AI Integration</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Provides a comprehensive view on voice assistant development in the AI era.</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Focused on general voice assistant systems, not desktop-specific.</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More focus needed on desktop-oriented voice assistant optimization and offline operation.</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5624896"/>
                  </a:ext>
                </a:extLst>
              </a:tr>
              <a:tr h="370840">
                <a:tc>
                  <a:txBody>
                    <a:bodyPr/>
                    <a:lstStyle/>
                    <a:p>
                      <a:r>
                        <a:rPr lang="en-IN" sz="1300" dirty="0">
                          <a:latin typeface="Times New Roman" panose="02020603050405020304" pitchFamily="18" charset="0"/>
                          <a:cs typeface="Times New Roman" panose="02020603050405020304" pitchFamily="18" charset="0"/>
                        </a:rPr>
                        <a:t>2.</a:t>
                      </a:r>
                    </a:p>
                  </a:txBody>
                  <a:tcPr/>
                </a:tc>
                <a:tc>
                  <a:txBody>
                    <a:bodyPr/>
                    <a:lstStyle/>
                    <a:p>
                      <a:r>
                        <a:rPr lang="en-IN" sz="1300" dirty="0">
                          <a:latin typeface="Times New Roman" panose="02020603050405020304" pitchFamily="18" charset="0"/>
                          <a:cs typeface="Times New Roman" panose="02020603050405020304" pitchFamily="18" charset="0"/>
                        </a:rPr>
                        <a:t>P. </a:t>
                      </a:r>
                      <a:r>
                        <a:rPr lang="en-IN" sz="1300" dirty="0" err="1">
                          <a:latin typeface="Times New Roman" panose="02020603050405020304" pitchFamily="18" charset="0"/>
                          <a:cs typeface="Times New Roman" panose="02020603050405020304" pitchFamily="18" charset="0"/>
                        </a:rPr>
                        <a:t>Kunekar</a:t>
                      </a:r>
                      <a:r>
                        <a:rPr lang="en-IN" sz="1300" dirty="0">
                          <a:latin typeface="Times New Roman" panose="02020603050405020304" pitchFamily="18" charset="0"/>
                          <a:cs typeface="Times New Roman" panose="02020603050405020304" pitchFamily="18" charset="0"/>
                        </a:rPr>
                        <a:t>, A. Deshmukh, S. </a:t>
                      </a:r>
                      <a:r>
                        <a:rPr lang="en-IN" sz="1300" dirty="0" err="1">
                          <a:latin typeface="Times New Roman" panose="02020603050405020304" pitchFamily="18" charset="0"/>
                          <a:cs typeface="Times New Roman" panose="02020603050405020304" pitchFamily="18" charset="0"/>
                        </a:rPr>
                        <a:t>Gajalwad</a:t>
                      </a:r>
                      <a:r>
                        <a:rPr lang="en-IN" sz="1300" dirty="0">
                          <a:latin typeface="Times New Roman" panose="02020603050405020304" pitchFamily="18" charset="0"/>
                          <a:cs typeface="Times New Roman" panose="02020603050405020304" pitchFamily="18" charset="0"/>
                        </a:rPr>
                        <a:t>, A. </a:t>
                      </a:r>
                      <a:r>
                        <a:rPr lang="en-IN" sz="1300" dirty="0" err="1">
                          <a:latin typeface="Times New Roman" panose="02020603050405020304" pitchFamily="18" charset="0"/>
                          <a:cs typeface="Times New Roman" panose="02020603050405020304" pitchFamily="18" charset="0"/>
                        </a:rPr>
                        <a:t>Bichare</a:t>
                      </a:r>
                      <a:r>
                        <a:rPr lang="en-IN" sz="1300" dirty="0">
                          <a:latin typeface="Times New Roman" panose="02020603050405020304" pitchFamily="18" charset="0"/>
                          <a:cs typeface="Times New Roman" panose="02020603050405020304" pitchFamily="18" charset="0"/>
                        </a:rPr>
                        <a:t>, K. </a:t>
                      </a:r>
                      <a:r>
                        <a:rPr lang="en-IN" sz="1300" dirty="0" err="1">
                          <a:latin typeface="Times New Roman" panose="02020603050405020304" pitchFamily="18" charset="0"/>
                          <a:cs typeface="Times New Roman" panose="02020603050405020304" pitchFamily="18" charset="0"/>
                        </a:rPr>
                        <a:t>Gunjal</a:t>
                      </a:r>
                      <a:r>
                        <a:rPr lang="en-IN" sz="1300" dirty="0">
                          <a:latin typeface="Times New Roman" panose="02020603050405020304" pitchFamily="18" charset="0"/>
                          <a:cs typeface="Times New Roman" panose="02020603050405020304" pitchFamily="18" charset="0"/>
                        </a:rPr>
                        <a:t>, S. </a:t>
                      </a:r>
                      <a:r>
                        <a:rPr lang="en-IN" sz="1300" dirty="0" err="1">
                          <a:latin typeface="Times New Roman" panose="02020603050405020304" pitchFamily="18" charset="0"/>
                          <a:cs typeface="Times New Roman" panose="02020603050405020304" pitchFamily="18" charset="0"/>
                        </a:rPr>
                        <a:t>Hingade</a:t>
                      </a:r>
                      <a:r>
                        <a:rPr lang="en-IN" sz="1300" dirty="0">
                          <a:latin typeface="Times New Roman" panose="02020603050405020304" pitchFamily="18" charset="0"/>
                          <a:cs typeface="Times New Roman" panose="02020603050405020304" pitchFamily="18" charset="0"/>
                        </a:rPr>
                        <a:t>, 2023</a:t>
                      </a:r>
                    </a:p>
                  </a:txBody>
                  <a:tcPr/>
                </a:tc>
                <a:tc>
                  <a:txBody>
                    <a:bodyPr/>
                    <a:lstStyle/>
                    <a:p>
                      <a:r>
                        <a:rPr lang="en-IN" sz="1300" dirty="0">
                          <a:latin typeface="Times New Roman" panose="02020603050405020304" pitchFamily="18" charset="0"/>
                          <a:cs typeface="Times New Roman" panose="02020603050405020304" pitchFamily="18" charset="0"/>
                        </a:rPr>
                        <a:t>5th Biennial International Conference on Nascent Technologies in Engineering (ICNTE)</a:t>
                      </a:r>
                    </a:p>
                  </a:txBody>
                  <a:tcPr/>
                </a:tc>
                <a:tc>
                  <a:txBody>
                    <a:bodyPr/>
                    <a:lstStyle/>
                    <a:p>
                      <a:r>
                        <a:rPr lang="en-US" sz="1300" dirty="0">
                          <a:latin typeface="Times New Roman" panose="02020603050405020304" pitchFamily="18" charset="0"/>
                          <a:cs typeface="Times New Roman" panose="02020603050405020304" pitchFamily="18" charset="0"/>
                        </a:rPr>
                        <a:t>AI-based Speech Recognition, NLP, Desktop Assistant Architecture</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Discusses AI-based desktop assistants specifically, contributing to desktop environment improvements.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May not integrate seamlessly with existing desktop applications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Need for better integration with diverse desktop applications and offline support.</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4339807"/>
                  </a:ext>
                </a:extLst>
              </a:tr>
              <a:tr h="370840">
                <a:tc>
                  <a:txBody>
                    <a:bodyPr/>
                    <a:lstStyle/>
                    <a:p>
                      <a:r>
                        <a:rPr lang="en-IN" sz="1300" dirty="0">
                          <a:latin typeface="Times New Roman" panose="02020603050405020304" pitchFamily="18" charset="0"/>
                          <a:cs typeface="Times New Roman" panose="02020603050405020304" pitchFamily="18" charset="0"/>
                        </a:rPr>
                        <a:t>3.</a:t>
                      </a:r>
                    </a:p>
                  </a:txBody>
                  <a:tcPr/>
                </a:tc>
                <a:tc>
                  <a:txBody>
                    <a:bodyPr/>
                    <a:lstStyle/>
                    <a:p>
                      <a:r>
                        <a:rPr lang="en-IN" sz="1300" dirty="0">
                          <a:latin typeface="Times New Roman" panose="02020603050405020304" pitchFamily="18" charset="0"/>
                          <a:cs typeface="Times New Roman" panose="02020603050405020304" pitchFamily="18" charset="0"/>
                        </a:rPr>
                        <a:t>S. </a:t>
                      </a:r>
                      <a:r>
                        <a:rPr lang="en-IN" sz="1300" dirty="0" err="1">
                          <a:latin typeface="Times New Roman" panose="02020603050405020304" pitchFamily="18" charset="0"/>
                          <a:cs typeface="Times New Roman" panose="02020603050405020304" pitchFamily="18" charset="0"/>
                        </a:rPr>
                        <a:t>Gowroju</a:t>
                      </a:r>
                      <a:r>
                        <a:rPr lang="en-IN" sz="1300" dirty="0">
                          <a:latin typeface="Times New Roman" panose="02020603050405020304" pitchFamily="18" charset="0"/>
                          <a:cs typeface="Times New Roman" panose="02020603050405020304" pitchFamily="18" charset="0"/>
                        </a:rPr>
                        <a:t>, S. Kumar, S. Choudhary, 2024</a:t>
                      </a:r>
                    </a:p>
                  </a:txBody>
                  <a:tcPr/>
                </a:tc>
                <a:tc>
                  <a:txBody>
                    <a:bodyPr/>
                    <a:lstStyle/>
                    <a:p>
                      <a:r>
                        <a:rPr lang="en-US" sz="1300" dirty="0">
                          <a:latin typeface="Times New Roman" panose="02020603050405020304" pitchFamily="18" charset="0"/>
                          <a:cs typeface="Times New Roman" panose="02020603050405020304" pitchFamily="18" charset="0"/>
                        </a:rPr>
                        <a:t>7th International Conference on Contemporary Computing and Informatics (IC3I)</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NLP-driven Voice Recognition, Contextual Understanding</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Improves desktop interaction with voice recognition by focusing on NLP-driven systems.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Limited to specific use cases, may not scale to general desktop environments.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Further research on broad multi-platform support and adaptive learning.</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7733408"/>
                  </a:ext>
                </a:extLst>
              </a:tr>
              <a:tr h="370840">
                <a:tc>
                  <a:txBody>
                    <a:bodyPr/>
                    <a:lstStyle/>
                    <a:p>
                      <a:r>
                        <a:rPr lang="en-IN" sz="1300" dirty="0">
                          <a:latin typeface="Times New Roman" panose="02020603050405020304" pitchFamily="18" charset="0"/>
                          <a:cs typeface="Times New Roman" panose="02020603050405020304" pitchFamily="18" charset="0"/>
                        </a:rPr>
                        <a:t>4.</a:t>
                      </a:r>
                    </a:p>
                  </a:txBody>
                  <a:tcPr/>
                </a:tc>
                <a:tc>
                  <a:txBody>
                    <a:bodyPr/>
                    <a:lstStyle/>
                    <a:p>
                      <a:r>
                        <a:rPr lang="da-DK" sz="1300" dirty="0">
                          <a:latin typeface="Times New Roman" panose="02020603050405020304" pitchFamily="18" charset="0"/>
                          <a:cs typeface="Times New Roman" panose="02020603050405020304" pitchFamily="18" charset="0"/>
                        </a:rPr>
                        <a:t>S. Alharbi et al., 2021</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IEEE Access</a:t>
                      </a:r>
                    </a:p>
                  </a:txBody>
                  <a:tcPr/>
                </a:tc>
                <a:tc>
                  <a:txBody>
                    <a:bodyPr/>
                    <a:lstStyle/>
                    <a:p>
                      <a:r>
                        <a:rPr lang="en-US" sz="1300" dirty="0">
                          <a:latin typeface="Times New Roman" panose="02020603050405020304" pitchFamily="18" charset="0"/>
                          <a:cs typeface="Times New Roman" panose="02020603050405020304" pitchFamily="18" charset="0"/>
                        </a:rPr>
                        <a:t>Automatic Speech Recognition (ASR), Systematic Literature Review</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Thorough review of existing speech recognition systems and their capabilities.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Focused mainly on the technical aspects of speech recognition.</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Lack of specific focus on desktop integration and voice assistant performance in real-world use.</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1594120"/>
                  </a:ext>
                </a:extLst>
              </a:tr>
              <a:tr h="200834">
                <a:tc>
                  <a:txBody>
                    <a:bodyPr/>
                    <a:lstStyle/>
                    <a:p>
                      <a:r>
                        <a:rPr lang="en-IN" sz="1300" dirty="0">
                          <a:latin typeface="Times New Roman" panose="02020603050405020304" pitchFamily="18" charset="0"/>
                          <a:cs typeface="Times New Roman" panose="02020603050405020304" pitchFamily="18" charset="0"/>
                        </a:rPr>
                        <a:t>5.</a:t>
                      </a:r>
                    </a:p>
                  </a:txBody>
                  <a:tcPr/>
                </a:tc>
                <a:tc>
                  <a:txBody>
                    <a:bodyPr/>
                    <a:lstStyle/>
                    <a:p>
                      <a:r>
                        <a:rPr lang="es-ES" sz="1300" dirty="0">
                          <a:latin typeface="Times New Roman" panose="02020603050405020304" pitchFamily="18" charset="0"/>
                          <a:cs typeface="Times New Roman" panose="02020603050405020304" pitchFamily="18" charset="0"/>
                        </a:rPr>
                        <a:t>R. Benny, A. </a:t>
                      </a:r>
                      <a:r>
                        <a:rPr lang="es-ES" sz="1300" dirty="0" err="1">
                          <a:latin typeface="Times New Roman" panose="02020603050405020304" pitchFamily="18" charset="0"/>
                          <a:cs typeface="Times New Roman" panose="02020603050405020304" pitchFamily="18" charset="0"/>
                        </a:rPr>
                        <a:t>Muralidharan</a:t>
                      </a:r>
                      <a:r>
                        <a:rPr lang="es-ES" sz="1300" dirty="0">
                          <a:latin typeface="Times New Roman" panose="02020603050405020304" pitchFamily="18" charset="0"/>
                          <a:cs typeface="Times New Roman" panose="02020603050405020304" pitchFamily="18" charset="0"/>
                        </a:rPr>
                        <a:t>, M. </a:t>
                      </a:r>
                      <a:r>
                        <a:rPr lang="es-ES" sz="1300" dirty="0" err="1">
                          <a:latin typeface="Times New Roman" panose="02020603050405020304" pitchFamily="18" charset="0"/>
                          <a:cs typeface="Times New Roman" panose="02020603050405020304" pitchFamily="18" charset="0"/>
                        </a:rPr>
                        <a:t>Subramanian</a:t>
                      </a:r>
                      <a:r>
                        <a:rPr lang="es-ES" sz="1300" dirty="0">
                          <a:latin typeface="Times New Roman" panose="02020603050405020304" pitchFamily="18" charset="0"/>
                          <a:cs typeface="Times New Roman" panose="02020603050405020304" pitchFamily="18" charset="0"/>
                        </a:rPr>
                        <a:t>, 2024</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Second International Conference on Emerging Trends in Information Technology and Engineering (ICETITE)</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OpenAI-based voice assistants, Machine Learning, Performance Evaluation</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Use of OpenAI for improved interaction and AI-driven enhancements for voice assistants.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May require a stable internet connection, not ideal for offline environments.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More research needed on offline performance, adaptive learning in real-world desktop use cases.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8512493"/>
                  </a:ext>
                </a:extLst>
              </a:tr>
            </a:tbl>
          </a:graphicData>
        </a:graphic>
      </p:graphicFrame>
    </p:spTree>
    <p:extLst>
      <p:ext uri="{BB962C8B-B14F-4D97-AF65-F5344CB8AC3E}">
        <p14:creationId xmlns:p14="http://schemas.microsoft.com/office/powerpoint/2010/main" val="402095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B8541-9E0C-5F6B-C6BD-360EC6CDAB3A}"/>
              </a:ext>
            </a:extLst>
          </p:cNvPr>
          <p:cNvSpPr txBox="1"/>
          <p:nvPr/>
        </p:nvSpPr>
        <p:spPr>
          <a:xfrm>
            <a:off x="1130711" y="471948"/>
            <a:ext cx="9537290" cy="5201424"/>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Problem  Statement</a:t>
            </a:r>
          </a:p>
          <a:p>
            <a:endParaRPr lang="en-IN" sz="4000" b="1"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Despite rapid advancements in user interface technologies, desktop users still rely primarily on traditional input methods like the keyboard and mouse. These methods limit hands-free interaction, reduce efficiency, and hinder accessibility, especially for users with physical challenges or those performing multiple tasks. Existing voice assistants are often tailored for mobile platforms and require constant internet access, offering minimal integration with desktop systems and lacking support for offline functionality.</a:t>
            </a:r>
          </a:p>
          <a:p>
            <a:pPr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is a clear need for a dedicated AI-based Desktop Voice Assistant that can ensure accurate speech recognition, deliver context-aware responses, and automate common tasks such as file management, system control, and application launching. It should also provide adaptive behavior based on user preferences and work efficiently in both online and offline environments. Such a solution would bridge the gap in accessibility, productivity, and user convenience in modern desktop computing.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29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452F9-4BFC-5144-6F8B-8EBF638F091E}"/>
              </a:ext>
            </a:extLst>
          </p:cNvPr>
          <p:cNvSpPr txBox="1"/>
          <p:nvPr/>
        </p:nvSpPr>
        <p:spPr>
          <a:xfrm>
            <a:off x="865239" y="855406"/>
            <a:ext cx="10545096" cy="2431435"/>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Objectives</a:t>
            </a:r>
          </a:p>
          <a:p>
            <a:endParaRPr lang="en-IN" sz="4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Utilizing Natural Language Processing (NLP) to understand and process user instructions effectively.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Enabling execution of tasks such as file management, web browsing, email operations, multimedia control, and other system-level actions.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offline support to ensure usability without continuous internet connectivity.</a:t>
            </a:r>
          </a:p>
        </p:txBody>
      </p:sp>
    </p:spTree>
    <p:extLst>
      <p:ext uri="{BB962C8B-B14F-4D97-AF65-F5344CB8AC3E}">
        <p14:creationId xmlns:p14="http://schemas.microsoft.com/office/powerpoint/2010/main" val="273632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1730C-15A8-23EC-06E2-2982588575EB}"/>
              </a:ext>
            </a:extLst>
          </p:cNvPr>
          <p:cNvSpPr txBox="1"/>
          <p:nvPr/>
        </p:nvSpPr>
        <p:spPr>
          <a:xfrm>
            <a:off x="1081547" y="508606"/>
            <a:ext cx="9743769" cy="464742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Modules Description</a:t>
            </a:r>
          </a:p>
          <a:p>
            <a:endParaRPr lang="en-IN" sz="4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Speech Recognition Module</a:t>
            </a:r>
          </a:p>
          <a:p>
            <a:pPr algn="just"/>
            <a:r>
              <a:rPr lang="en-US" dirty="0">
                <a:latin typeface="Times New Roman" panose="02020603050405020304" pitchFamily="18" charset="0"/>
                <a:cs typeface="Times New Roman" panose="02020603050405020304" pitchFamily="18" charset="0"/>
              </a:rPr>
              <a:t>           1.Captures voice input from the user.</a:t>
            </a:r>
          </a:p>
          <a:p>
            <a:pPr algn="just"/>
            <a:r>
              <a:rPr lang="en-US" dirty="0">
                <a:latin typeface="Times New Roman" panose="02020603050405020304" pitchFamily="18" charset="0"/>
                <a:cs typeface="Times New Roman" panose="02020603050405020304" pitchFamily="18" charset="0"/>
              </a:rPr>
              <a:t>           2.Converts speech to text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Natural Language Processing (NLP) </a:t>
            </a:r>
          </a:p>
          <a:p>
            <a:pPr algn="just"/>
            <a:r>
              <a:rPr lang="en-US" dirty="0">
                <a:latin typeface="Times New Roman" panose="02020603050405020304" pitchFamily="18" charset="0"/>
                <a:cs typeface="Times New Roman" panose="02020603050405020304" pitchFamily="18" charset="0"/>
              </a:rPr>
              <a:t>           1.Analyzes the text input.</a:t>
            </a:r>
          </a:p>
          <a:p>
            <a:pPr algn="just"/>
            <a:r>
              <a:rPr lang="en-US" dirty="0">
                <a:latin typeface="Times New Roman" panose="02020603050405020304" pitchFamily="18" charset="0"/>
                <a:cs typeface="Times New Roman" panose="02020603050405020304" pitchFamily="18" charset="0"/>
              </a:rPr>
              <a:t>           2.Extracts intent and identifies commands.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Command Execution</a:t>
            </a:r>
          </a:p>
          <a:p>
            <a:pPr algn="just"/>
            <a:r>
              <a:rPr lang="en-US" dirty="0">
                <a:latin typeface="Times New Roman" panose="02020603050405020304" pitchFamily="18" charset="0"/>
                <a:cs typeface="Times New Roman" panose="02020603050405020304" pitchFamily="18" charset="0"/>
              </a:rPr>
              <a:t>           1.Maps recognized commands to desktop actions.</a:t>
            </a:r>
          </a:p>
          <a:p>
            <a:pPr algn="just"/>
            <a:r>
              <a:rPr lang="en-US" dirty="0">
                <a:latin typeface="Times New Roman" panose="02020603050405020304" pitchFamily="18" charset="0"/>
                <a:cs typeface="Times New Roman" panose="02020603050405020304" pitchFamily="18" charset="0"/>
              </a:rPr>
              <a:t>           2.Executes tasks such as file management, system operations, web browsing, etc.</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Machine Learning </a:t>
            </a:r>
          </a:p>
          <a:p>
            <a:pPr algn="just"/>
            <a:r>
              <a:rPr lang="en-US" dirty="0">
                <a:latin typeface="Times New Roman" panose="02020603050405020304" pitchFamily="18" charset="0"/>
                <a:cs typeface="Times New Roman" panose="02020603050405020304" pitchFamily="18" charset="0"/>
              </a:rPr>
              <a:t>           1.Adapts based on user behavior and usage patterns.</a:t>
            </a:r>
          </a:p>
          <a:p>
            <a:pPr algn="just"/>
            <a:r>
              <a:rPr lang="en-US" dirty="0">
                <a:latin typeface="Times New Roman" panose="02020603050405020304" pitchFamily="18" charset="0"/>
                <a:cs typeface="Times New Roman" panose="02020603050405020304" pitchFamily="18" charset="0"/>
              </a:rPr>
              <a:t>           2.Enhances recognition accuracy and personalization over time.</a:t>
            </a:r>
          </a:p>
        </p:txBody>
      </p:sp>
    </p:spTree>
    <p:extLst>
      <p:ext uri="{BB962C8B-B14F-4D97-AF65-F5344CB8AC3E}">
        <p14:creationId xmlns:p14="http://schemas.microsoft.com/office/powerpoint/2010/main" val="95629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12E70B-1761-371C-37C9-1CE7500ECDAB}"/>
              </a:ext>
            </a:extLst>
          </p:cNvPr>
          <p:cNvSpPr>
            <a:spLocks noGrp="1"/>
          </p:cNvSpPr>
          <p:nvPr>
            <p:ph type="title"/>
          </p:nvPr>
        </p:nvSpPr>
        <p:spPr/>
        <p:txBody>
          <a:bodyPr/>
          <a:lstStyle/>
          <a:p>
            <a:r>
              <a:rPr lang="en-IN" dirty="0"/>
              <a:t>MODEL</a:t>
            </a:r>
          </a:p>
        </p:txBody>
      </p:sp>
      <p:sp>
        <p:nvSpPr>
          <p:cNvPr id="4" name="Content Placeholder 3">
            <a:extLst>
              <a:ext uri="{FF2B5EF4-FFF2-40B4-BE49-F238E27FC236}">
                <a16:creationId xmlns:a16="http://schemas.microsoft.com/office/drawing/2014/main" id="{F66E1F50-C133-FB46-ADCC-64E125F636E5}"/>
              </a:ext>
            </a:extLst>
          </p:cNvPr>
          <p:cNvSpPr>
            <a:spLocks noGrp="1"/>
          </p:cNvSpPr>
          <p:nvPr>
            <p:ph idx="1"/>
          </p:nvPr>
        </p:nvSpPr>
        <p:spPr>
          <a:xfrm>
            <a:off x="1451579" y="1620078"/>
            <a:ext cx="9603275" cy="4522305"/>
          </a:xfrm>
        </p:spPr>
        <p:txBody>
          <a:bodyPr>
            <a:normAutofit fontScale="70000" lnSpcReduction="20000"/>
          </a:bodyPr>
          <a:lstStyle/>
          <a:p>
            <a:pPr marL="0" indent="0">
              <a:buNone/>
            </a:pPr>
            <a:endParaRPr lang="en-US" b="1" dirty="0"/>
          </a:p>
          <a:p>
            <a:r>
              <a:rPr lang="en-US" b="1" dirty="0"/>
              <a:t>Microphone Module</a:t>
            </a:r>
            <a:br>
              <a:rPr lang="en-US" dirty="0"/>
            </a:br>
            <a:r>
              <a:rPr lang="en-US" dirty="0"/>
              <a:t>Captures the user's voice input with real-time audio sensing capability.</a:t>
            </a:r>
          </a:p>
          <a:p>
            <a:r>
              <a:rPr lang="en-US" b="1" dirty="0"/>
              <a:t>ASR (Automatic Speech Recognition) Module</a:t>
            </a:r>
            <a:br>
              <a:rPr lang="en-US" dirty="0"/>
            </a:br>
            <a:r>
              <a:rPr lang="en-US" dirty="0"/>
              <a:t>Converts spoken language into text using a speech-to-text engine.</a:t>
            </a:r>
          </a:p>
          <a:p>
            <a:r>
              <a:rPr lang="en-US" b="1" dirty="0"/>
              <a:t>NLP (Natural Language Processing) Unit</a:t>
            </a:r>
            <a:br>
              <a:rPr lang="en-US" dirty="0"/>
            </a:br>
            <a:r>
              <a:rPr lang="en-US" dirty="0"/>
              <a:t>Processes the text to identify user intent and extracts actionable commands.</a:t>
            </a:r>
          </a:p>
          <a:p>
            <a:r>
              <a:rPr lang="en-US" b="1" dirty="0"/>
              <a:t>Command Processor</a:t>
            </a:r>
            <a:br>
              <a:rPr lang="en-US" dirty="0"/>
            </a:br>
            <a:r>
              <a:rPr lang="en-US" dirty="0"/>
              <a:t>Matches recognized commands against a predefined task database.</a:t>
            </a:r>
          </a:p>
          <a:p>
            <a:r>
              <a:rPr lang="en-US" b="1" dirty="0"/>
              <a:t>Execution Unit</a:t>
            </a:r>
            <a:br>
              <a:rPr lang="en-US" dirty="0"/>
            </a:br>
            <a:r>
              <a:rPr lang="en-US" dirty="0"/>
              <a:t>Interfaces with the operating system or external APIs to perform the required action.</a:t>
            </a:r>
          </a:p>
          <a:p>
            <a:r>
              <a:rPr lang="en-US" b="1" dirty="0"/>
              <a:t>Feedback Module</a:t>
            </a:r>
            <a:br>
              <a:rPr lang="en-US" dirty="0"/>
            </a:br>
            <a:r>
              <a:rPr lang="en-US" dirty="0"/>
              <a:t>Delivers confirmation or response through audio output or visual display.</a:t>
            </a:r>
          </a:p>
          <a:p>
            <a:r>
              <a:rPr lang="en-US" b="1" dirty="0"/>
              <a:t>Learning Module</a:t>
            </a:r>
            <a:br>
              <a:rPr lang="en-US" dirty="0"/>
            </a:br>
            <a:r>
              <a:rPr lang="en-US" dirty="0"/>
              <a:t>Logs user interactions and uses machine learning techniques to improve accuracy and personalization over time.</a:t>
            </a:r>
          </a:p>
          <a:p>
            <a:endParaRPr lang="en-IN" dirty="0"/>
          </a:p>
        </p:txBody>
      </p:sp>
    </p:spTree>
    <p:extLst>
      <p:ext uri="{BB962C8B-B14F-4D97-AF65-F5344CB8AC3E}">
        <p14:creationId xmlns:p14="http://schemas.microsoft.com/office/powerpoint/2010/main" val="359051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FF58BE-A726-9CA8-EF89-32B617C43583}"/>
              </a:ext>
            </a:extLst>
          </p:cNvPr>
          <p:cNvSpPr txBox="1"/>
          <p:nvPr/>
        </p:nvSpPr>
        <p:spPr>
          <a:xfrm>
            <a:off x="648929" y="319585"/>
            <a:ext cx="5063613"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Architecture</a:t>
            </a:r>
          </a:p>
        </p:txBody>
      </p:sp>
      <p:pic>
        <p:nvPicPr>
          <p:cNvPr id="4" name="Picture 3">
            <a:extLst>
              <a:ext uri="{FF2B5EF4-FFF2-40B4-BE49-F238E27FC236}">
                <a16:creationId xmlns:a16="http://schemas.microsoft.com/office/drawing/2014/main" id="{2AE4CCA3-9718-5B81-3F59-2FE2336E1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938" y="1027471"/>
            <a:ext cx="7461148" cy="5689126"/>
          </a:xfrm>
          <a:prstGeom prst="rect">
            <a:avLst/>
          </a:prstGeom>
        </p:spPr>
      </p:pic>
    </p:spTree>
    <p:extLst>
      <p:ext uri="{BB962C8B-B14F-4D97-AF65-F5344CB8AC3E}">
        <p14:creationId xmlns:p14="http://schemas.microsoft.com/office/powerpoint/2010/main" val="315337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F90F8A-8B45-6A29-0B2D-1E68B18F3CC1}"/>
              </a:ext>
            </a:extLst>
          </p:cNvPr>
          <p:cNvSpPr txBox="1"/>
          <p:nvPr/>
        </p:nvSpPr>
        <p:spPr>
          <a:xfrm>
            <a:off x="1229033" y="255640"/>
            <a:ext cx="8905568" cy="2215991"/>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UML Diagrams</a:t>
            </a:r>
          </a:p>
          <a:p>
            <a:r>
              <a:rPr lang="en-IN" sz="4000" b="1" dirty="0">
                <a:latin typeface="Times New Roman" panose="02020603050405020304" pitchFamily="18" charset="0"/>
                <a:cs typeface="Times New Roman" panose="02020603050405020304" pitchFamily="18" charset="0"/>
              </a:rPr>
              <a:t>Class Diagram</a:t>
            </a:r>
          </a:p>
          <a:p>
            <a:endParaRPr lang="en-IN" sz="4000" b="1" dirty="0">
              <a:latin typeface="Times New Roman" panose="02020603050405020304" pitchFamily="18" charset="0"/>
              <a:cs typeface="Times New Roman" panose="02020603050405020304" pitchFamily="18" charset="0"/>
            </a:endParaRPr>
          </a:p>
          <a:p>
            <a:pPr algn="ctr"/>
            <a:endParaRPr lang="en-IN" sz="1800" b="1" dirty="0">
              <a:latin typeface="Times New Roman" panose="02020603050405020304" pitchFamily="18" charset="0"/>
              <a:cs typeface="Times New Roman" panose="02020603050405020304" pitchFamily="18" charset="0"/>
            </a:endParaRPr>
          </a:p>
        </p:txBody>
      </p:sp>
      <p:pic>
        <p:nvPicPr>
          <p:cNvPr id="4100" name="Picture 4" descr="PlantUML Diagram">
            <a:extLst>
              <a:ext uri="{FF2B5EF4-FFF2-40B4-BE49-F238E27FC236}">
                <a16:creationId xmlns:a16="http://schemas.microsoft.com/office/drawing/2014/main" id="{A9E93866-48F1-7A36-50F3-0CE46416A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778" y="1564850"/>
            <a:ext cx="8439150" cy="521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39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D931E3-648C-2BFC-11CA-025AA8927887}"/>
              </a:ext>
            </a:extLst>
          </p:cNvPr>
          <p:cNvSpPr txBox="1"/>
          <p:nvPr/>
        </p:nvSpPr>
        <p:spPr>
          <a:xfrm>
            <a:off x="589935" y="570271"/>
            <a:ext cx="9851923"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Activity Diagram</a:t>
            </a:r>
          </a:p>
        </p:txBody>
      </p:sp>
      <p:pic>
        <p:nvPicPr>
          <p:cNvPr id="5122" name="Picture 2" descr="PlantUML Diagram">
            <a:extLst>
              <a:ext uri="{FF2B5EF4-FFF2-40B4-BE49-F238E27FC236}">
                <a16:creationId xmlns:a16="http://schemas.microsoft.com/office/drawing/2014/main" id="{1FD29796-5759-BB9A-F20E-3FDD4E8C2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89" y="1278157"/>
            <a:ext cx="11023076" cy="5353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495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8073B-4746-6A2B-7F0B-2A72700FDE7C}"/>
              </a:ext>
            </a:extLst>
          </p:cNvPr>
          <p:cNvSpPr txBox="1"/>
          <p:nvPr/>
        </p:nvSpPr>
        <p:spPr>
          <a:xfrm>
            <a:off x="658762" y="540775"/>
            <a:ext cx="758067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Use Case Diagram</a:t>
            </a:r>
          </a:p>
        </p:txBody>
      </p:sp>
      <p:pic>
        <p:nvPicPr>
          <p:cNvPr id="6146" name="Picture 2" descr="PlantUML Diagram">
            <a:extLst>
              <a:ext uri="{FF2B5EF4-FFF2-40B4-BE49-F238E27FC236}">
                <a16:creationId xmlns:a16="http://schemas.microsoft.com/office/drawing/2014/main" id="{A17262A2-BD4D-E5B0-0B1C-A313071F5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 y="1559653"/>
            <a:ext cx="10983177" cy="5133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61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Freeform 3"/>
          <p:cNvSpPr/>
          <p:nvPr/>
        </p:nvSpPr>
        <p:spPr>
          <a:xfrm>
            <a:off x="448303" y="452286"/>
            <a:ext cx="2046419" cy="1071793"/>
          </a:xfrm>
          <a:custGeom>
            <a:avLst/>
            <a:gdLst/>
            <a:ahLst/>
            <a:cxnLst/>
            <a:rect l="l" t="t" r="r" b="b"/>
            <a:pathLst>
              <a:path w="3207341" h="1607690">
                <a:moveTo>
                  <a:pt x="0" y="0"/>
                </a:moveTo>
                <a:lnTo>
                  <a:pt x="3207340" y="0"/>
                </a:lnTo>
                <a:lnTo>
                  <a:pt x="3207340" y="1607690"/>
                </a:lnTo>
                <a:lnTo>
                  <a:pt x="0" y="1607690"/>
                </a:lnTo>
                <a:lnTo>
                  <a:pt x="0" y="0"/>
                </a:lnTo>
                <a:close/>
              </a:path>
            </a:pathLst>
          </a:custGeom>
          <a:blipFill>
            <a:blip r:embed="rId2" cstate="print"/>
            <a:stretch>
              <a:fillRect/>
            </a:stretch>
          </a:blipFill>
        </p:spPr>
      </p:sp>
      <p:sp>
        <p:nvSpPr>
          <p:cNvPr id="7" name="TextBox 4"/>
          <p:cNvSpPr txBox="1"/>
          <p:nvPr/>
        </p:nvSpPr>
        <p:spPr>
          <a:xfrm>
            <a:off x="2000889" y="553804"/>
            <a:ext cx="9799648" cy="956993"/>
          </a:xfrm>
          <a:prstGeom prst="rect">
            <a:avLst/>
          </a:prstGeom>
        </p:spPr>
        <p:txBody>
          <a:bodyPr lIns="0" tIns="0" rIns="0" bIns="0" rtlCol="0" anchor="t">
            <a:spAutoFit/>
          </a:bodyPr>
          <a:lstStyle/>
          <a:p>
            <a:pPr algn="ctr" defTabSz="609630">
              <a:lnSpc>
                <a:spcPts val="3920"/>
              </a:lnSpc>
              <a:spcBef>
                <a:spcPct val="0"/>
              </a:spcBef>
            </a:pPr>
            <a:r>
              <a:rPr lang="en-US" sz="2800">
                <a:solidFill>
                  <a:srgbClr val="000000"/>
                </a:solidFill>
                <a:latin typeface="Radley"/>
                <a:ea typeface="Radley"/>
                <a:cs typeface="Radley"/>
                <a:sym typeface="Radley"/>
              </a:rPr>
              <a:t>MAHATMA GANDHI INSTITUTE OF TECHNOLOGY(A)</a:t>
            </a:r>
          </a:p>
          <a:p>
            <a:pPr algn="ctr" defTabSz="609630">
              <a:lnSpc>
                <a:spcPts val="3920"/>
              </a:lnSpc>
              <a:spcBef>
                <a:spcPct val="0"/>
              </a:spcBef>
            </a:pPr>
            <a:r>
              <a:rPr lang="en-US" sz="2800">
                <a:solidFill>
                  <a:srgbClr val="000000"/>
                </a:solidFill>
                <a:latin typeface="Radley"/>
                <a:ea typeface="Radley"/>
                <a:cs typeface="Radley"/>
                <a:sym typeface="Radley"/>
              </a:rPr>
              <a:t> DEPARTMENT OF INFORMATION TECHNOLOGY</a:t>
            </a:r>
          </a:p>
        </p:txBody>
      </p:sp>
      <p:sp>
        <p:nvSpPr>
          <p:cNvPr id="3" name="TextBox 2">
            <a:extLst>
              <a:ext uri="{FF2B5EF4-FFF2-40B4-BE49-F238E27FC236}">
                <a16:creationId xmlns:a16="http://schemas.microsoft.com/office/drawing/2014/main" id="{256BF364-F702-4F91-181C-FC74BE9CAFBC}"/>
              </a:ext>
            </a:extLst>
          </p:cNvPr>
          <p:cNvSpPr txBox="1"/>
          <p:nvPr/>
        </p:nvSpPr>
        <p:spPr>
          <a:xfrm>
            <a:off x="3051313" y="1727605"/>
            <a:ext cx="6102626" cy="3412729"/>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An Industry Oriented Mini Project(IT653PC)</a:t>
            </a:r>
          </a:p>
          <a:p>
            <a:pPr algn="ctr"/>
            <a:r>
              <a:rPr lang="en-US" b="1" dirty="0">
                <a:latin typeface="Times New Roman" panose="02020603050405020304" pitchFamily="18" charset="0"/>
                <a:cs typeface="Times New Roman" panose="02020603050405020304" pitchFamily="18" charset="0"/>
              </a:rPr>
              <a:t>On</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AI BASED DESKTOP VOICE ASSISTANT</a:t>
            </a:r>
          </a:p>
          <a:p>
            <a:pPr algn="ctr"/>
            <a:r>
              <a:rPr lang="en-US" b="1" dirty="0">
                <a:latin typeface="Times New Roman" panose="02020603050405020304" pitchFamily="18" charset="0"/>
                <a:cs typeface="Times New Roman" panose="02020603050405020304" pitchFamily="18" charset="0"/>
              </a:rPr>
              <a:t>By</a:t>
            </a:r>
          </a:p>
          <a:p>
            <a:pPr algn="ctr"/>
            <a:endParaRPr lang="en-US" b="1" dirty="0">
              <a:latin typeface="Times New Roman" panose="02020603050405020304" pitchFamily="18" charset="0"/>
              <a:cs typeface="Times New Roman" panose="02020603050405020304" pitchFamily="18" charset="0"/>
            </a:endParaRPr>
          </a:p>
          <a:p>
            <a:pPr algn="ctr">
              <a:lnSpc>
                <a:spcPct val="150000"/>
              </a:lnSpc>
            </a:pPr>
            <a:r>
              <a:rPr lang="en-US" b="1" dirty="0" err="1">
                <a:latin typeface="Times New Roman" panose="02020603050405020304" pitchFamily="18" charset="0"/>
                <a:cs typeface="Times New Roman" panose="02020603050405020304" pitchFamily="18" charset="0"/>
              </a:rPr>
              <a:t>B.V.Mohan</a:t>
            </a:r>
            <a:r>
              <a:rPr lang="en-US" b="1" dirty="0">
                <a:latin typeface="Times New Roman" panose="02020603050405020304" pitchFamily="18" charset="0"/>
                <a:cs typeface="Times New Roman" panose="02020603050405020304" pitchFamily="18" charset="0"/>
              </a:rPr>
              <a:t> Karthik(22261A1207)</a:t>
            </a:r>
          </a:p>
          <a:p>
            <a:pPr algn="ctr">
              <a:lnSpc>
                <a:spcPct val="150000"/>
              </a:lnSpc>
            </a:pPr>
            <a:r>
              <a:rPr lang="en-US" b="1" spc="-10" dirty="0" err="1">
                <a:latin typeface="Times New Roman" panose="02020603050405020304" pitchFamily="18" charset="0"/>
                <a:ea typeface="Times New Roman" panose="02020603050405020304" pitchFamily="18" charset="0"/>
                <a:cs typeface="Times New Roman" panose="02020603050405020304" pitchFamily="18" charset="0"/>
              </a:rPr>
              <a:t>P.Sindhuja</a:t>
            </a:r>
            <a:r>
              <a:rPr lang="en-US" b="1" dirty="0">
                <a:latin typeface="Times New Roman" panose="02020603050405020304" pitchFamily="18" charset="0"/>
                <a:cs typeface="Times New Roman" panose="02020603050405020304" pitchFamily="18" charset="0"/>
              </a:rPr>
              <a:t>(22261A1243)</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Batch ID: IT-25-26</a:t>
            </a:r>
          </a:p>
        </p:txBody>
      </p:sp>
      <p:sp>
        <p:nvSpPr>
          <p:cNvPr id="4" name="TextBox 6">
            <a:extLst>
              <a:ext uri="{FF2B5EF4-FFF2-40B4-BE49-F238E27FC236}">
                <a16:creationId xmlns:a16="http://schemas.microsoft.com/office/drawing/2014/main" id="{D70F17DC-6866-2287-B6F9-6655CEC32B62}"/>
              </a:ext>
            </a:extLst>
          </p:cNvPr>
          <p:cNvSpPr txBox="1"/>
          <p:nvPr/>
        </p:nvSpPr>
        <p:spPr>
          <a:xfrm>
            <a:off x="890410" y="5140334"/>
            <a:ext cx="3016469"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Internal Supervisor</a:t>
            </a:r>
          </a:p>
          <a:p>
            <a:r>
              <a:rPr lang="en-US" sz="2000" dirty="0">
                <a:latin typeface="Times New Roman" panose="02020603050405020304" pitchFamily="18" charset="0"/>
                <a:cs typeface="Times New Roman" panose="02020603050405020304" pitchFamily="18" charset="0"/>
              </a:rPr>
              <a:t>Dr. U. Chaitanya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Assistant Professor</a:t>
            </a:r>
          </a:p>
        </p:txBody>
      </p:sp>
      <p:sp>
        <p:nvSpPr>
          <p:cNvPr id="8" name="TextBox 6">
            <a:extLst>
              <a:ext uri="{FF2B5EF4-FFF2-40B4-BE49-F238E27FC236}">
                <a16:creationId xmlns:a16="http://schemas.microsoft.com/office/drawing/2014/main" id="{D70F17DC-6866-2287-B6F9-6655CEC32B62}"/>
              </a:ext>
            </a:extLst>
          </p:cNvPr>
          <p:cNvSpPr txBox="1"/>
          <p:nvPr/>
        </p:nvSpPr>
        <p:spPr>
          <a:xfrm>
            <a:off x="9288974" y="5140333"/>
            <a:ext cx="3016469"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IOMP Supervisor</a:t>
            </a:r>
          </a:p>
          <a:p>
            <a:r>
              <a:rPr lang="en-US" sz="2000" dirty="0" err="1">
                <a:latin typeface="Times New Roman" panose="02020603050405020304" pitchFamily="18" charset="0"/>
                <a:cs typeface="Times New Roman" panose="02020603050405020304" pitchFamily="18" charset="0"/>
              </a:rPr>
              <a:t>Dr.U.Chaitanya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Assistant Professor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A725A5-671E-0E34-9305-5690F3289190}"/>
              </a:ext>
            </a:extLst>
          </p:cNvPr>
          <p:cNvSpPr txBox="1"/>
          <p:nvPr/>
        </p:nvSpPr>
        <p:spPr>
          <a:xfrm>
            <a:off x="1030147" y="763929"/>
            <a:ext cx="184731" cy="369332"/>
          </a:xfrm>
          <a:prstGeom prst="rect">
            <a:avLst/>
          </a:prstGeom>
          <a:noFill/>
        </p:spPr>
        <p:txBody>
          <a:bodyPr wrap="none" rtlCol="0">
            <a:spAutoFit/>
          </a:bodyPr>
          <a:lstStyle/>
          <a:p>
            <a:endParaRPr lang="en-IN" dirty="0"/>
          </a:p>
        </p:txBody>
      </p:sp>
      <p:sp>
        <p:nvSpPr>
          <p:cNvPr id="6" name="Rectangle 1">
            <a:extLst>
              <a:ext uri="{FF2B5EF4-FFF2-40B4-BE49-F238E27FC236}">
                <a16:creationId xmlns:a16="http://schemas.microsoft.com/office/drawing/2014/main" id="{14528C8D-157B-265B-6E80-777A9D487F0B}"/>
              </a:ext>
            </a:extLst>
          </p:cNvPr>
          <p:cNvSpPr>
            <a:spLocks noChangeArrowheads="1"/>
          </p:cNvSpPr>
          <p:nvPr/>
        </p:nvSpPr>
        <p:spPr bwMode="auto">
          <a:xfrm>
            <a:off x="816965" y="271486"/>
            <a:ext cx="628505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Sequence Diagram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0" name="Picture 2" descr="PlantUML Diagram">
            <a:extLst>
              <a:ext uri="{FF2B5EF4-FFF2-40B4-BE49-F238E27FC236}">
                <a16:creationId xmlns:a16="http://schemas.microsoft.com/office/drawing/2014/main" id="{FD5A5937-065F-12B7-5444-F23F54E68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65" y="1256371"/>
            <a:ext cx="10159469" cy="530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891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EBCC4E-7CC8-DCDA-3BFF-0A4C6323381C}"/>
              </a:ext>
            </a:extLst>
          </p:cNvPr>
          <p:cNvSpPr txBox="1"/>
          <p:nvPr/>
        </p:nvSpPr>
        <p:spPr>
          <a:xfrm>
            <a:off x="1002890" y="629265"/>
            <a:ext cx="840658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Deployment Diagram</a:t>
            </a:r>
          </a:p>
        </p:txBody>
      </p:sp>
      <p:pic>
        <p:nvPicPr>
          <p:cNvPr id="4" name="Picture 3">
            <a:extLst>
              <a:ext uri="{FF2B5EF4-FFF2-40B4-BE49-F238E27FC236}">
                <a16:creationId xmlns:a16="http://schemas.microsoft.com/office/drawing/2014/main" id="{9E91DE9D-861E-54FF-C0FB-20F1F7DB9324}"/>
              </a:ext>
            </a:extLst>
          </p:cNvPr>
          <p:cNvPicPr>
            <a:picLocks noChangeAspect="1"/>
          </p:cNvPicPr>
          <p:nvPr/>
        </p:nvPicPr>
        <p:blipFill>
          <a:blip r:embed="rId2"/>
          <a:stretch>
            <a:fillRect/>
          </a:stretch>
        </p:blipFill>
        <p:spPr>
          <a:xfrm>
            <a:off x="1099440" y="1528497"/>
            <a:ext cx="9993120" cy="3801005"/>
          </a:xfrm>
          <a:prstGeom prst="rect">
            <a:avLst/>
          </a:prstGeom>
        </p:spPr>
      </p:pic>
    </p:spTree>
    <p:extLst>
      <p:ext uri="{BB962C8B-B14F-4D97-AF65-F5344CB8AC3E}">
        <p14:creationId xmlns:p14="http://schemas.microsoft.com/office/powerpoint/2010/main" val="2002364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4FAE7C-CAB4-6696-1071-8CAE6108FBF2}"/>
              </a:ext>
            </a:extLst>
          </p:cNvPr>
          <p:cNvPicPr>
            <a:picLocks noChangeAspect="1"/>
          </p:cNvPicPr>
          <p:nvPr/>
        </p:nvPicPr>
        <p:blipFill>
          <a:blip r:embed="rId2"/>
          <a:stretch>
            <a:fillRect/>
          </a:stretch>
        </p:blipFill>
        <p:spPr>
          <a:xfrm>
            <a:off x="2317455" y="1586134"/>
            <a:ext cx="7163800" cy="3410426"/>
          </a:xfrm>
          <a:prstGeom prst="rect">
            <a:avLst/>
          </a:prstGeom>
        </p:spPr>
      </p:pic>
      <p:sp>
        <p:nvSpPr>
          <p:cNvPr id="4" name="TextBox 3">
            <a:extLst>
              <a:ext uri="{FF2B5EF4-FFF2-40B4-BE49-F238E27FC236}">
                <a16:creationId xmlns:a16="http://schemas.microsoft.com/office/drawing/2014/main" id="{5C928956-D392-0CA1-38E6-9B498A6AFD62}"/>
              </a:ext>
            </a:extLst>
          </p:cNvPr>
          <p:cNvSpPr txBox="1"/>
          <p:nvPr/>
        </p:nvSpPr>
        <p:spPr>
          <a:xfrm>
            <a:off x="1199535" y="412955"/>
            <a:ext cx="636147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Object Diagram</a:t>
            </a:r>
          </a:p>
        </p:txBody>
      </p:sp>
    </p:spTree>
    <p:extLst>
      <p:ext uri="{BB962C8B-B14F-4D97-AF65-F5344CB8AC3E}">
        <p14:creationId xmlns:p14="http://schemas.microsoft.com/office/powerpoint/2010/main" val="2892700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2949333-0875-C2BE-B171-ADAD764711D5}"/>
              </a:ext>
            </a:extLst>
          </p:cNvPr>
          <p:cNvGraphicFramePr>
            <a:graphicFrameLocks noGrp="1"/>
          </p:cNvGraphicFramePr>
          <p:nvPr>
            <p:extLst>
              <p:ext uri="{D42A27DB-BD31-4B8C-83A1-F6EECF244321}">
                <p14:modId xmlns:p14="http://schemas.microsoft.com/office/powerpoint/2010/main" val="2444538616"/>
              </p:ext>
            </p:extLst>
          </p:nvPr>
        </p:nvGraphicFramePr>
        <p:xfrm>
          <a:off x="596347" y="536713"/>
          <a:ext cx="11251098" cy="5464021"/>
        </p:xfrm>
        <a:graphic>
          <a:graphicData uri="http://schemas.openxmlformats.org/drawingml/2006/table">
            <a:tbl>
              <a:tblPr/>
              <a:tblGrid>
                <a:gridCol w="1875183">
                  <a:extLst>
                    <a:ext uri="{9D8B030D-6E8A-4147-A177-3AD203B41FA5}">
                      <a16:colId xmlns:a16="http://schemas.microsoft.com/office/drawing/2014/main" val="3500276677"/>
                    </a:ext>
                  </a:extLst>
                </a:gridCol>
                <a:gridCol w="1875183">
                  <a:extLst>
                    <a:ext uri="{9D8B030D-6E8A-4147-A177-3AD203B41FA5}">
                      <a16:colId xmlns:a16="http://schemas.microsoft.com/office/drawing/2014/main" val="3433266787"/>
                    </a:ext>
                  </a:extLst>
                </a:gridCol>
                <a:gridCol w="1875183">
                  <a:extLst>
                    <a:ext uri="{9D8B030D-6E8A-4147-A177-3AD203B41FA5}">
                      <a16:colId xmlns:a16="http://schemas.microsoft.com/office/drawing/2014/main" val="253536142"/>
                    </a:ext>
                  </a:extLst>
                </a:gridCol>
                <a:gridCol w="1875183">
                  <a:extLst>
                    <a:ext uri="{9D8B030D-6E8A-4147-A177-3AD203B41FA5}">
                      <a16:colId xmlns:a16="http://schemas.microsoft.com/office/drawing/2014/main" val="492153870"/>
                    </a:ext>
                  </a:extLst>
                </a:gridCol>
                <a:gridCol w="1875183">
                  <a:extLst>
                    <a:ext uri="{9D8B030D-6E8A-4147-A177-3AD203B41FA5}">
                      <a16:colId xmlns:a16="http://schemas.microsoft.com/office/drawing/2014/main" val="1649797195"/>
                    </a:ext>
                  </a:extLst>
                </a:gridCol>
                <a:gridCol w="1875183">
                  <a:extLst>
                    <a:ext uri="{9D8B030D-6E8A-4147-A177-3AD203B41FA5}">
                      <a16:colId xmlns:a16="http://schemas.microsoft.com/office/drawing/2014/main" val="4083976507"/>
                    </a:ext>
                  </a:extLst>
                </a:gridCol>
              </a:tblGrid>
              <a:tr h="218079">
                <a:tc>
                  <a:txBody>
                    <a:bodyPr/>
                    <a:lstStyle/>
                    <a:p>
                      <a:r>
                        <a:rPr lang="en-IN" sz="1200" b="1"/>
                        <a:t>Test Case ID</a:t>
                      </a:r>
                      <a:endParaRPr lang="en-IN" sz="1200"/>
                    </a:p>
                  </a:txBody>
                  <a:tcPr marL="20173" marR="20173" marT="10087" marB="10087" anchor="ctr">
                    <a:lnL>
                      <a:noFill/>
                    </a:lnL>
                    <a:lnR>
                      <a:noFill/>
                    </a:lnR>
                    <a:lnT>
                      <a:noFill/>
                    </a:lnT>
                    <a:lnB>
                      <a:noFill/>
                    </a:lnB>
                    <a:noFill/>
                  </a:tcPr>
                </a:tc>
                <a:tc>
                  <a:txBody>
                    <a:bodyPr/>
                    <a:lstStyle/>
                    <a:p>
                      <a:r>
                        <a:rPr lang="en-IN" sz="1200" b="1"/>
                        <a:t>Test Case Name</a:t>
                      </a:r>
                      <a:endParaRPr lang="en-IN" sz="1200"/>
                    </a:p>
                  </a:txBody>
                  <a:tcPr marL="20173" marR="20173" marT="10087" marB="10087" anchor="ctr">
                    <a:lnL>
                      <a:noFill/>
                    </a:lnL>
                    <a:lnR>
                      <a:noFill/>
                    </a:lnR>
                    <a:lnT>
                      <a:noFill/>
                    </a:lnT>
                    <a:lnB>
                      <a:noFill/>
                    </a:lnB>
                    <a:noFill/>
                  </a:tcPr>
                </a:tc>
                <a:tc>
                  <a:txBody>
                    <a:bodyPr/>
                    <a:lstStyle/>
                    <a:p>
                      <a:r>
                        <a:rPr lang="en-IN" sz="1200" b="1"/>
                        <a:t>Test Description</a:t>
                      </a:r>
                      <a:endParaRPr lang="en-IN" sz="1200"/>
                    </a:p>
                  </a:txBody>
                  <a:tcPr marL="20173" marR="20173" marT="10087" marB="10087" anchor="ctr">
                    <a:lnL>
                      <a:noFill/>
                    </a:lnL>
                    <a:lnR>
                      <a:noFill/>
                    </a:lnR>
                    <a:lnT>
                      <a:noFill/>
                    </a:lnT>
                    <a:lnB>
                      <a:noFill/>
                    </a:lnB>
                    <a:noFill/>
                  </a:tcPr>
                </a:tc>
                <a:tc>
                  <a:txBody>
                    <a:bodyPr/>
                    <a:lstStyle/>
                    <a:p>
                      <a:r>
                        <a:rPr lang="en-IN" sz="1200" b="1"/>
                        <a:t>Expected Output</a:t>
                      </a:r>
                      <a:endParaRPr lang="en-IN" sz="1200"/>
                    </a:p>
                  </a:txBody>
                  <a:tcPr marL="20173" marR="20173" marT="10087" marB="10087" anchor="ctr">
                    <a:lnL>
                      <a:noFill/>
                    </a:lnL>
                    <a:lnR>
                      <a:noFill/>
                    </a:lnR>
                    <a:lnT>
                      <a:noFill/>
                    </a:lnT>
                    <a:lnB>
                      <a:noFill/>
                    </a:lnB>
                    <a:noFill/>
                  </a:tcPr>
                </a:tc>
                <a:tc>
                  <a:txBody>
                    <a:bodyPr/>
                    <a:lstStyle/>
                    <a:p>
                      <a:r>
                        <a:rPr lang="en-IN" sz="1200" b="1"/>
                        <a:t>Actual Output</a:t>
                      </a:r>
                      <a:endParaRPr lang="en-IN" sz="1200"/>
                    </a:p>
                  </a:txBody>
                  <a:tcPr marL="20173" marR="20173" marT="10087" marB="10087" anchor="ctr">
                    <a:lnL>
                      <a:noFill/>
                    </a:lnL>
                    <a:lnR>
                      <a:noFill/>
                    </a:lnR>
                    <a:lnT>
                      <a:noFill/>
                    </a:lnT>
                    <a:lnB>
                      <a:noFill/>
                    </a:lnB>
                    <a:noFill/>
                  </a:tcPr>
                </a:tc>
                <a:tc>
                  <a:txBody>
                    <a:bodyPr/>
                    <a:lstStyle/>
                    <a:p>
                      <a:r>
                        <a:rPr lang="en-IN" sz="1200" b="1"/>
                        <a:t>Remarks</a:t>
                      </a:r>
                      <a:endParaRPr lang="en-IN" sz="1200"/>
                    </a:p>
                  </a:txBody>
                  <a:tcPr marL="20173" marR="20173" marT="10087" marB="10087" anchor="ctr">
                    <a:lnL>
                      <a:noFill/>
                    </a:lnL>
                    <a:lnR>
                      <a:noFill/>
                    </a:lnR>
                    <a:lnT>
                      <a:noFill/>
                    </a:lnT>
                    <a:lnB>
                      <a:noFill/>
                    </a:lnB>
                    <a:noFill/>
                  </a:tcPr>
                </a:tc>
                <a:extLst>
                  <a:ext uri="{0D108BD9-81ED-4DB2-BD59-A6C34878D82A}">
                    <a16:rowId xmlns:a16="http://schemas.microsoft.com/office/drawing/2014/main" val="2608395530"/>
                  </a:ext>
                </a:extLst>
              </a:tr>
              <a:tr h="685393">
                <a:tc>
                  <a:txBody>
                    <a:bodyPr/>
                    <a:lstStyle/>
                    <a:p>
                      <a:r>
                        <a:rPr lang="en-IN" sz="1200" dirty="0"/>
                        <a:t>TC_01</a:t>
                      </a:r>
                    </a:p>
                  </a:txBody>
                  <a:tcPr marL="20173" marR="20173" marT="10087" marB="10087" anchor="ctr">
                    <a:lnL>
                      <a:noFill/>
                    </a:lnL>
                    <a:lnR>
                      <a:noFill/>
                    </a:lnR>
                    <a:lnT>
                      <a:noFill/>
                    </a:lnT>
                    <a:lnB>
                      <a:noFill/>
                    </a:lnB>
                    <a:noFill/>
                  </a:tcPr>
                </a:tc>
                <a:tc>
                  <a:txBody>
                    <a:bodyPr/>
                    <a:lstStyle/>
                    <a:p>
                      <a:r>
                        <a:rPr lang="en-IN" sz="1200" dirty="0"/>
                        <a:t>Initial Page</a:t>
                      </a:r>
                    </a:p>
                  </a:txBody>
                  <a:tcPr marL="20173" marR="20173" marT="10087" marB="10087" anchor="ctr">
                    <a:lnL>
                      <a:noFill/>
                    </a:lnL>
                    <a:lnR>
                      <a:noFill/>
                    </a:lnR>
                    <a:lnT>
                      <a:noFill/>
                    </a:lnT>
                    <a:lnB>
                      <a:noFill/>
                    </a:lnB>
                    <a:noFill/>
                  </a:tcPr>
                </a:tc>
                <a:tc>
                  <a:txBody>
                    <a:bodyPr/>
                    <a:lstStyle/>
                    <a:p>
                      <a:r>
                        <a:rPr lang="en-US" sz="1200"/>
                        <a:t>Verify if the application loads the initial home or welcome screen correctly</a:t>
                      </a:r>
                    </a:p>
                  </a:txBody>
                  <a:tcPr marL="20173" marR="20173" marT="10087" marB="10087" anchor="ctr">
                    <a:lnL>
                      <a:noFill/>
                    </a:lnL>
                    <a:lnR>
                      <a:noFill/>
                    </a:lnR>
                    <a:lnT>
                      <a:noFill/>
                    </a:lnT>
                    <a:lnB>
                      <a:noFill/>
                    </a:lnB>
                    <a:noFill/>
                  </a:tcPr>
                </a:tc>
                <a:tc>
                  <a:txBody>
                    <a:bodyPr/>
                    <a:lstStyle/>
                    <a:p>
                      <a:r>
                        <a:rPr lang="en-US" sz="1200"/>
                        <a:t>Initial screen with logo and start button is displayed</a:t>
                      </a:r>
                    </a:p>
                  </a:txBody>
                  <a:tcPr marL="20173" marR="20173" marT="10087" marB="10087" anchor="ctr">
                    <a:lnL>
                      <a:noFill/>
                    </a:lnL>
                    <a:lnR>
                      <a:noFill/>
                    </a:lnR>
                    <a:lnT>
                      <a:noFill/>
                    </a:lnT>
                    <a:lnB>
                      <a:noFill/>
                    </a:lnB>
                    <a:noFill/>
                  </a:tcPr>
                </a:tc>
                <a:tc>
                  <a:txBody>
                    <a:bodyPr/>
                    <a:lstStyle/>
                    <a:p>
                      <a:r>
                        <a:rPr lang="en-IN" sz="1200"/>
                        <a:t>Initial screen loaded successfully</a:t>
                      </a:r>
                    </a:p>
                  </a:txBody>
                  <a:tcPr marL="20173" marR="20173" marT="10087" marB="10087" anchor="ctr">
                    <a:lnL>
                      <a:noFill/>
                    </a:lnL>
                    <a:lnR>
                      <a:noFill/>
                    </a:lnR>
                    <a:lnT>
                      <a:noFill/>
                    </a:lnT>
                    <a:lnB>
                      <a:noFill/>
                    </a:lnB>
                    <a:noFill/>
                  </a:tcPr>
                </a:tc>
                <a:tc>
                  <a:txBody>
                    <a:bodyPr/>
                    <a:lstStyle/>
                    <a:p>
                      <a:r>
                        <a:rPr lang="en-IN" sz="1200"/>
                        <a:t>Success</a:t>
                      </a:r>
                    </a:p>
                  </a:txBody>
                  <a:tcPr marL="20173" marR="20173" marT="10087" marB="10087" anchor="ctr">
                    <a:lnL>
                      <a:noFill/>
                    </a:lnL>
                    <a:lnR>
                      <a:noFill/>
                    </a:lnR>
                    <a:lnT>
                      <a:noFill/>
                    </a:lnT>
                    <a:lnB>
                      <a:noFill/>
                    </a:lnB>
                    <a:noFill/>
                  </a:tcPr>
                </a:tc>
                <a:extLst>
                  <a:ext uri="{0D108BD9-81ED-4DB2-BD59-A6C34878D82A}">
                    <a16:rowId xmlns:a16="http://schemas.microsoft.com/office/drawing/2014/main" val="737379146"/>
                  </a:ext>
                </a:extLst>
              </a:tr>
              <a:tr h="778856">
                <a:tc>
                  <a:txBody>
                    <a:bodyPr/>
                    <a:lstStyle/>
                    <a:p>
                      <a:r>
                        <a:rPr lang="en-IN" sz="1200"/>
                        <a:t>TC_02</a:t>
                      </a:r>
                    </a:p>
                  </a:txBody>
                  <a:tcPr marL="20173" marR="20173" marT="10087" marB="10087" anchor="ctr">
                    <a:lnL>
                      <a:noFill/>
                    </a:lnL>
                    <a:lnR>
                      <a:noFill/>
                    </a:lnR>
                    <a:lnT>
                      <a:noFill/>
                    </a:lnT>
                    <a:lnB>
                      <a:noFill/>
                    </a:lnB>
                    <a:noFill/>
                  </a:tcPr>
                </a:tc>
                <a:tc>
                  <a:txBody>
                    <a:bodyPr/>
                    <a:lstStyle/>
                    <a:p>
                      <a:r>
                        <a:rPr lang="en-IN" sz="1200" dirty="0"/>
                        <a:t>Date &amp; Time</a:t>
                      </a:r>
                    </a:p>
                  </a:txBody>
                  <a:tcPr marL="20173" marR="20173" marT="10087" marB="10087" anchor="ctr">
                    <a:lnL>
                      <a:noFill/>
                    </a:lnL>
                    <a:lnR>
                      <a:noFill/>
                    </a:lnR>
                    <a:lnT>
                      <a:noFill/>
                    </a:lnT>
                    <a:lnB>
                      <a:noFill/>
                    </a:lnB>
                    <a:noFill/>
                  </a:tcPr>
                </a:tc>
                <a:tc>
                  <a:txBody>
                    <a:bodyPr/>
                    <a:lstStyle/>
                    <a:p>
                      <a:r>
                        <a:rPr lang="en-US" sz="1200"/>
                        <a:t>Test if the system correctly detects and logs current date and time from the device</a:t>
                      </a:r>
                    </a:p>
                  </a:txBody>
                  <a:tcPr marL="20173" marR="20173" marT="10087" marB="10087" anchor="ctr">
                    <a:lnL>
                      <a:noFill/>
                    </a:lnL>
                    <a:lnR>
                      <a:noFill/>
                    </a:lnR>
                    <a:lnT>
                      <a:noFill/>
                    </a:lnT>
                    <a:lnB>
                      <a:noFill/>
                    </a:lnB>
                    <a:noFill/>
                  </a:tcPr>
                </a:tc>
                <a:tc>
                  <a:txBody>
                    <a:bodyPr/>
                    <a:lstStyle/>
                    <a:p>
                      <a:r>
                        <a:rPr lang="en-US" sz="1200"/>
                        <a:t>Current system date and time are auto-filled in the form</a:t>
                      </a:r>
                    </a:p>
                  </a:txBody>
                  <a:tcPr marL="20173" marR="20173" marT="10087" marB="10087" anchor="ctr">
                    <a:lnL>
                      <a:noFill/>
                    </a:lnL>
                    <a:lnR>
                      <a:noFill/>
                    </a:lnR>
                    <a:lnT>
                      <a:noFill/>
                    </a:lnT>
                    <a:lnB>
                      <a:noFill/>
                    </a:lnB>
                    <a:noFill/>
                  </a:tcPr>
                </a:tc>
                <a:tc>
                  <a:txBody>
                    <a:bodyPr/>
                    <a:lstStyle/>
                    <a:p>
                      <a:r>
                        <a:rPr lang="en-US" sz="1200"/>
                        <a:t>Date and time detected and shown correctly</a:t>
                      </a:r>
                    </a:p>
                  </a:txBody>
                  <a:tcPr marL="20173" marR="20173" marT="10087" marB="10087" anchor="ctr">
                    <a:lnL>
                      <a:noFill/>
                    </a:lnL>
                    <a:lnR>
                      <a:noFill/>
                    </a:lnR>
                    <a:lnT>
                      <a:noFill/>
                    </a:lnT>
                    <a:lnB>
                      <a:noFill/>
                    </a:lnB>
                    <a:noFill/>
                  </a:tcPr>
                </a:tc>
                <a:tc>
                  <a:txBody>
                    <a:bodyPr/>
                    <a:lstStyle/>
                    <a:p>
                      <a:r>
                        <a:rPr lang="en-IN" sz="1200"/>
                        <a:t>Success</a:t>
                      </a:r>
                    </a:p>
                  </a:txBody>
                  <a:tcPr marL="20173" marR="20173" marT="10087" marB="10087" anchor="ctr">
                    <a:lnL>
                      <a:noFill/>
                    </a:lnL>
                    <a:lnR>
                      <a:noFill/>
                    </a:lnR>
                    <a:lnT>
                      <a:noFill/>
                    </a:lnT>
                    <a:lnB>
                      <a:noFill/>
                    </a:lnB>
                    <a:noFill/>
                  </a:tcPr>
                </a:tc>
                <a:extLst>
                  <a:ext uri="{0D108BD9-81ED-4DB2-BD59-A6C34878D82A}">
                    <a16:rowId xmlns:a16="http://schemas.microsoft.com/office/drawing/2014/main" val="2257941870"/>
                  </a:ext>
                </a:extLst>
              </a:tr>
              <a:tr h="685393">
                <a:tc>
                  <a:txBody>
                    <a:bodyPr/>
                    <a:lstStyle/>
                    <a:p>
                      <a:r>
                        <a:rPr lang="en-IN" sz="1200"/>
                        <a:t>TC_03</a:t>
                      </a:r>
                    </a:p>
                  </a:txBody>
                  <a:tcPr marL="20173" marR="20173" marT="10087" marB="10087" anchor="ctr">
                    <a:lnL>
                      <a:noFill/>
                    </a:lnL>
                    <a:lnR>
                      <a:noFill/>
                    </a:lnR>
                    <a:lnT>
                      <a:noFill/>
                    </a:lnT>
                    <a:lnB>
                      <a:noFill/>
                    </a:lnB>
                    <a:noFill/>
                  </a:tcPr>
                </a:tc>
                <a:tc>
                  <a:txBody>
                    <a:bodyPr/>
                    <a:lstStyle/>
                    <a:p>
                      <a:r>
                        <a:rPr lang="en-IN" sz="1200"/>
                        <a:t>Wikipedia</a:t>
                      </a:r>
                    </a:p>
                  </a:txBody>
                  <a:tcPr marL="20173" marR="20173" marT="10087" marB="10087" anchor="ctr">
                    <a:lnL>
                      <a:noFill/>
                    </a:lnL>
                    <a:lnR>
                      <a:noFill/>
                    </a:lnR>
                    <a:lnT>
                      <a:noFill/>
                    </a:lnT>
                    <a:lnB>
                      <a:noFill/>
                    </a:lnB>
                    <a:noFill/>
                  </a:tcPr>
                </a:tc>
                <a:tc>
                  <a:txBody>
                    <a:bodyPr/>
                    <a:lstStyle/>
                    <a:p>
                      <a:r>
                        <a:rPr lang="en-US" sz="1200"/>
                        <a:t>Check if clicking on the "Learn More" button opens relevant Wikipedia information</a:t>
                      </a:r>
                    </a:p>
                  </a:txBody>
                  <a:tcPr marL="20173" marR="20173" marT="10087" marB="10087" anchor="ctr">
                    <a:lnL>
                      <a:noFill/>
                    </a:lnL>
                    <a:lnR>
                      <a:noFill/>
                    </a:lnR>
                    <a:lnT>
                      <a:noFill/>
                    </a:lnT>
                    <a:lnB>
                      <a:noFill/>
                    </a:lnB>
                    <a:noFill/>
                  </a:tcPr>
                </a:tc>
                <a:tc>
                  <a:txBody>
                    <a:bodyPr/>
                    <a:lstStyle/>
                    <a:p>
                      <a:r>
                        <a:rPr lang="en-US" sz="1200"/>
                        <a:t>Wikipedia page opens in a new browser tab/window</a:t>
                      </a:r>
                    </a:p>
                  </a:txBody>
                  <a:tcPr marL="20173" marR="20173" marT="10087" marB="10087" anchor="ctr">
                    <a:lnL>
                      <a:noFill/>
                    </a:lnL>
                    <a:lnR>
                      <a:noFill/>
                    </a:lnR>
                    <a:lnT>
                      <a:noFill/>
                    </a:lnT>
                    <a:lnB>
                      <a:noFill/>
                    </a:lnB>
                    <a:noFill/>
                  </a:tcPr>
                </a:tc>
                <a:tc>
                  <a:txBody>
                    <a:bodyPr/>
                    <a:lstStyle/>
                    <a:p>
                      <a:r>
                        <a:rPr lang="en-US" sz="1200"/>
                        <a:t>Wikipedia article opened as expected</a:t>
                      </a:r>
                    </a:p>
                  </a:txBody>
                  <a:tcPr marL="20173" marR="20173" marT="10087" marB="10087" anchor="ctr">
                    <a:lnL>
                      <a:noFill/>
                    </a:lnL>
                    <a:lnR>
                      <a:noFill/>
                    </a:lnR>
                    <a:lnT>
                      <a:noFill/>
                    </a:lnT>
                    <a:lnB>
                      <a:noFill/>
                    </a:lnB>
                    <a:noFill/>
                  </a:tcPr>
                </a:tc>
                <a:tc>
                  <a:txBody>
                    <a:bodyPr/>
                    <a:lstStyle/>
                    <a:p>
                      <a:r>
                        <a:rPr lang="en-IN" sz="1200"/>
                        <a:t>Success</a:t>
                      </a:r>
                    </a:p>
                  </a:txBody>
                  <a:tcPr marL="20173" marR="20173" marT="10087" marB="10087" anchor="ctr">
                    <a:lnL>
                      <a:noFill/>
                    </a:lnL>
                    <a:lnR>
                      <a:noFill/>
                    </a:lnR>
                    <a:lnT>
                      <a:noFill/>
                    </a:lnT>
                    <a:lnB>
                      <a:noFill/>
                    </a:lnB>
                    <a:noFill/>
                  </a:tcPr>
                </a:tc>
                <a:extLst>
                  <a:ext uri="{0D108BD9-81ED-4DB2-BD59-A6C34878D82A}">
                    <a16:rowId xmlns:a16="http://schemas.microsoft.com/office/drawing/2014/main" val="1585770998"/>
                  </a:ext>
                </a:extLst>
              </a:tr>
              <a:tr h="685393">
                <a:tc>
                  <a:txBody>
                    <a:bodyPr/>
                    <a:lstStyle/>
                    <a:p>
                      <a:r>
                        <a:rPr lang="en-IN" sz="1200"/>
                        <a:t>TC_04</a:t>
                      </a:r>
                    </a:p>
                  </a:txBody>
                  <a:tcPr marL="20173" marR="20173" marT="10087" marB="10087" anchor="ctr">
                    <a:lnL>
                      <a:noFill/>
                    </a:lnL>
                    <a:lnR>
                      <a:noFill/>
                    </a:lnR>
                    <a:lnT>
                      <a:noFill/>
                    </a:lnT>
                    <a:lnB>
                      <a:noFill/>
                    </a:lnB>
                    <a:noFill/>
                  </a:tcPr>
                </a:tc>
                <a:tc>
                  <a:txBody>
                    <a:bodyPr/>
                    <a:lstStyle/>
                    <a:p>
                      <a:r>
                        <a:rPr lang="en-IN" sz="1200"/>
                        <a:t>Youtube</a:t>
                      </a:r>
                    </a:p>
                  </a:txBody>
                  <a:tcPr marL="20173" marR="20173" marT="10087" marB="10087" anchor="ctr">
                    <a:lnL>
                      <a:noFill/>
                    </a:lnL>
                    <a:lnR>
                      <a:noFill/>
                    </a:lnR>
                    <a:lnT>
                      <a:noFill/>
                    </a:lnT>
                    <a:lnB>
                      <a:noFill/>
                    </a:lnB>
                    <a:noFill/>
                  </a:tcPr>
                </a:tc>
                <a:tc>
                  <a:txBody>
                    <a:bodyPr/>
                    <a:lstStyle/>
                    <a:p>
                      <a:r>
                        <a:rPr lang="en-US" sz="1200"/>
                        <a:t>Test if YouTube video content related to health or fitness is embedded/linked</a:t>
                      </a:r>
                    </a:p>
                  </a:txBody>
                  <a:tcPr marL="20173" marR="20173" marT="10087" marB="10087" anchor="ctr">
                    <a:lnL>
                      <a:noFill/>
                    </a:lnL>
                    <a:lnR>
                      <a:noFill/>
                    </a:lnR>
                    <a:lnT>
                      <a:noFill/>
                    </a:lnT>
                    <a:lnB>
                      <a:noFill/>
                    </a:lnB>
                    <a:noFill/>
                  </a:tcPr>
                </a:tc>
                <a:tc>
                  <a:txBody>
                    <a:bodyPr/>
                    <a:lstStyle/>
                    <a:p>
                      <a:r>
                        <a:rPr lang="en-US" sz="1200"/>
                        <a:t>Health-related video loads and plays without buffering issues</a:t>
                      </a:r>
                    </a:p>
                  </a:txBody>
                  <a:tcPr marL="20173" marR="20173" marT="10087" marB="10087" anchor="ctr">
                    <a:lnL>
                      <a:noFill/>
                    </a:lnL>
                    <a:lnR>
                      <a:noFill/>
                    </a:lnR>
                    <a:lnT>
                      <a:noFill/>
                    </a:lnT>
                    <a:lnB>
                      <a:noFill/>
                    </a:lnB>
                    <a:noFill/>
                  </a:tcPr>
                </a:tc>
                <a:tc>
                  <a:txBody>
                    <a:bodyPr/>
                    <a:lstStyle/>
                    <a:p>
                      <a:r>
                        <a:rPr lang="en-US" sz="1200"/>
                        <a:t>Video loaded and played smoothly</a:t>
                      </a:r>
                    </a:p>
                  </a:txBody>
                  <a:tcPr marL="20173" marR="20173" marT="10087" marB="10087" anchor="ctr">
                    <a:lnL>
                      <a:noFill/>
                    </a:lnL>
                    <a:lnR>
                      <a:noFill/>
                    </a:lnR>
                    <a:lnT>
                      <a:noFill/>
                    </a:lnT>
                    <a:lnB>
                      <a:noFill/>
                    </a:lnB>
                    <a:noFill/>
                  </a:tcPr>
                </a:tc>
                <a:tc>
                  <a:txBody>
                    <a:bodyPr/>
                    <a:lstStyle/>
                    <a:p>
                      <a:r>
                        <a:rPr lang="en-IN" sz="1200"/>
                        <a:t>Success</a:t>
                      </a:r>
                    </a:p>
                  </a:txBody>
                  <a:tcPr marL="20173" marR="20173" marT="10087" marB="10087" anchor="ctr">
                    <a:lnL>
                      <a:noFill/>
                    </a:lnL>
                    <a:lnR>
                      <a:noFill/>
                    </a:lnR>
                    <a:lnT>
                      <a:noFill/>
                    </a:lnT>
                    <a:lnB>
                      <a:noFill/>
                    </a:lnB>
                    <a:noFill/>
                  </a:tcPr>
                </a:tc>
                <a:extLst>
                  <a:ext uri="{0D108BD9-81ED-4DB2-BD59-A6C34878D82A}">
                    <a16:rowId xmlns:a16="http://schemas.microsoft.com/office/drawing/2014/main" val="1810342902"/>
                  </a:ext>
                </a:extLst>
              </a:tr>
              <a:tr h="498468">
                <a:tc>
                  <a:txBody>
                    <a:bodyPr/>
                    <a:lstStyle/>
                    <a:p>
                      <a:r>
                        <a:rPr lang="en-IN" sz="1200"/>
                        <a:t>TC_05</a:t>
                      </a:r>
                    </a:p>
                  </a:txBody>
                  <a:tcPr marL="20173" marR="20173" marT="10087" marB="10087" anchor="ctr">
                    <a:lnL>
                      <a:noFill/>
                    </a:lnL>
                    <a:lnR>
                      <a:noFill/>
                    </a:lnR>
                    <a:lnT>
                      <a:noFill/>
                    </a:lnT>
                    <a:lnB>
                      <a:noFill/>
                    </a:lnB>
                    <a:noFill/>
                  </a:tcPr>
                </a:tc>
                <a:tc>
                  <a:txBody>
                    <a:bodyPr/>
                    <a:lstStyle/>
                    <a:p>
                      <a:r>
                        <a:rPr lang="en-IN" sz="1200"/>
                        <a:t>Offline Songs</a:t>
                      </a:r>
                    </a:p>
                  </a:txBody>
                  <a:tcPr marL="20173" marR="20173" marT="10087" marB="10087" anchor="ctr">
                    <a:lnL>
                      <a:noFill/>
                    </a:lnL>
                    <a:lnR>
                      <a:noFill/>
                    </a:lnR>
                    <a:lnT>
                      <a:noFill/>
                    </a:lnT>
                    <a:lnB>
                      <a:noFill/>
                    </a:lnB>
                    <a:noFill/>
                  </a:tcPr>
                </a:tc>
                <a:tc>
                  <a:txBody>
                    <a:bodyPr/>
                    <a:lstStyle/>
                    <a:p>
                      <a:r>
                        <a:rPr lang="en-US" sz="1200"/>
                        <a:t>Verify if songs or audio play without internet connection</a:t>
                      </a:r>
                    </a:p>
                  </a:txBody>
                  <a:tcPr marL="20173" marR="20173" marT="10087" marB="10087" anchor="ctr">
                    <a:lnL>
                      <a:noFill/>
                    </a:lnL>
                    <a:lnR>
                      <a:noFill/>
                    </a:lnR>
                    <a:lnT>
                      <a:noFill/>
                    </a:lnT>
                    <a:lnB>
                      <a:noFill/>
                    </a:lnB>
                    <a:noFill/>
                  </a:tcPr>
                </a:tc>
                <a:tc>
                  <a:txBody>
                    <a:bodyPr/>
                    <a:lstStyle/>
                    <a:p>
                      <a:r>
                        <a:rPr lang="en-US" sz="1200"/>
                        <a:t>Audio files should play from local storage</a:t>
                      </a:r>
                    </a:p>
                  </a:txBody>
                  <a:tcPr marL="20173" marR="20173" marT="10087" marB="10087" anchor="ctr">
                    <a:lnL>
                      <a:noFill/>
                    </a:lnL>
                    <a:lnR>
                      <a:noFill/>
                    </a:lnR>
                    <a:lnT>
                      <a:noFill/>
                    </a:lnT>
                    <a:lnB>
                      <a:noFill/>
                    </a:lnB>
                    <a:noFill/>
                  </a:tcPr>
                </a:tc>
                <a:tc>
                  <a:txBody>
                    <a:bodyPr/>
                    <a:lstStyle/>
                    <a:p>
                      <a:r>
                        <a:rPr lang="en-US" sz="1200"/>
                        <a:t>Songs played correctly in offline mode</a:t>
                      </a:r>
                    </a:p>
                  </a:txBody>
                  <a:tcPr marL="20173" marR="20173" marT="10087" marB="10087" anchor="ctr">
                    <a:lnL>
                      <a:noFill/>
                    </a:lnL>
                    <a:lnR>
                      <a:noFill/>
                    </a:lnR>
                    <a:lnT>
                      <a:noFill/>
                    </a:lnT>
                    <a:lnB>
                      <a:noFill/>
                    </a:lnB>
                    <a:noFill/>
                  </a:tcPr>
                </a:tc>
                <a:tc>
                  <a:txBody>
                    <a:bodyPr/>
                    <a:lstStyle/>
                    <a:p>
                      <a:r>
                        <a:rPr lang="en-IN" sz="1200"/>
                        <a:t>Success</a:t>
                      </a:r>
                    </a:p>
                  </a:txBody>
                  <a:tcPr marL="20173" marR="20173" marT="10087" marB="10087" anchor="ctr">
                    <a:lnL>
                      <a:noFill/>
                    </a:lnL>
                    <a:lnR>
                      <a:noFill/>
                    </a:lnR>
                    <a:lnT>
                      <a:noFill/>
                    </a:lnT>
                    <a:lnB>
                      <a:noFill/>
                    </a:lnB>
                    <a:noFill/>
                  </a:tcPr>
                </a:tc>
                <a:extLst>
                  <a:ext uri="{0D108BD9-81ED-4DB2-BD59-A6C34878D82A}">
                    <a16:rowId xmlns:a16="http://schemas.microsoft.com/office/drawing/2014/main" val="3192813220"/>
                  </a:ext>
                </a:extLst>
              </a:tr>
              <a:tr h="498468">
                <a:tc>
                  <a:txBody>
                    <a:bodyPr/>
                    <a:lstStyle/>
                    <a:p>
                      <a:r>
                        <a:rPr lang="en-IN" sz="1200"/>
                        <a:t>TC_06</a:t>
                      </a:r>
                    </a:p>
                  </a:txBody>
                  <a:tcPr marL="20173" marR="20173" marT="10087" marB="10087" anchor="ctr">
                    <a:lnL>
                      <a:noFill/>
                    </a:lnL>
                    <a:lnR>
                      <a:noFill/>
                    </a:lnR>
                    <a:lnT>
                      <a:noFill/>
                    </a:lnT>
                    <a:lnB>
                      <a:noFill/>
                    </a:lnB>
                    <a:noFill/>
                  </a:tcPr>
                </a:tc>
                <a:tc>
                  <a:txBody>
                    <a:bodyPr/>
                    <a:lstStyle/>
                    <a:p>
                      <a:r>
                        <a:rPr lang="en-IN" sz="1200"/>
                        <a:t>Searching in Google</a:t>
                      </a:r>
                    </a:p>
                  </a:txBody>
                  <a:tcPr marL="20173" marR="20173" marT="10087" marB="10087" anchor="ctr">
                    <a:lnL>
                      <a:noFill/>
                    </a:lnL>
                    <a:lnR>
                      <a:noFill/>
                    </a:lnR>
                    <a:lnT>
                      <a:noFill/>
                    </a:lnT>
                    <a:lnB>
                      <a:noFill/>
                    </a:lnB>
                    <a:noFill/>
                  </a:tcPr>
                </a:tc>
                <a:tc>
                  <a:txBody>
                    <a:bodyPr/>
                    <a:lstStyle/>
                    <a:p>
                      <a:r>
                        <a:rPr lang="en-US" sz="1200"/>
                        <a:t>Test if voice or text-based search opens Google search results</a:t>
                      </a:r>
                    </a:p>
                  </a:txBody>
                  <a:tcPr marL="20173" marR="20173" marT="10087" marB="10087" anchor="ctr">
                    <a:lnL>
                      <a:noFill/>
                    </a:lnL>
                    <a:lnR>
                      <a:noFill/>
                    </a:lnR>
                    <a:lnT>
                      <a:noFill/>
                    </a:lnT>
                    <a:lnB>
                      <a:noFill/>
                    </a:lnB>
                    <a:noFill/>
                  </a:tcPr>
                </a:tc>
                <a:tc>
                  <a:txBody>
                    <a:bodyPr/>
                    <a:lstStyle/>
                    <a:p>
                      <a:r>
                        <a:rPr lang="en-US" sz="1200"/>
                        <a:t>Google search results shown based on user query</a:t>
                      </a:r>
                    </a:p>
                  </a:txBody>
                  <a:tcPr marL="20173" marR="20173" marT="10087" marB="10087" anchor="ctr">
                    <a:lnL>
                      <a:noFill/>
                    </a:lnL>
                    <a:lnR>
                      <a:noFill/>
                    </a:lnR>
                    <a:lnT>
                      <a:noFill/>
                    </a:lnT>
                    <a:lnB>
                      <a:noFill/>
                    </a:lnB>
                    <a:noFill/>
                  </a:tcPr>
                </a:tc>
                <a:tc>
                  <a:txBody>
                    <a:bodyPr/>
                    <a:lstStyle/>
                    <a:p>
                      <a:r>
                        <a:rPr lang="en-US" sz="1200"/>
                        <a:t>Google search executed and results displayed</a:t>
                      </a:r>
                    </a:p>
                  </a:txBody>
                  <a:tcPr marL="20173" marR="20173" marT="10087" marB="10087" anchor="ctr">
                    <a:lnL>
                      <a:noFill/>
                    </a:lnL>
                    <a:lnR>
                      <a:noFill/>
                    </a:lnR>
                    <a:lnT>
                      <a:noFill/>
                    </a:lnT>
                    <a:lnB>
                      <a:noFill/>
                    </a:lnB>
                    <a:noFill/>
                  </a:tcPr>
                </a:tc>
                <a:tc>
                  <a:txBody>
                    <a:bodyPr/>
                    <a:lstStyle/>
                    <a:p>
                      <a:r>
                        <a:rPr lang="en-IN" sz="1200"/>
                        <a:t>Success</a:t>
                      </a:r>
                    </a:p>
                  </a:txBody>
                  <a:tcPr marL="20173" marR="20173" marT="10087" marB="10087" anchor="ctr">
                    <a:lnL>
                      <a:noFill/>
                    </a:lnL>
                    <a:lnR>
                      <a:noFill/>
                    </a:lnR>
                    <a:lnT>
                      <a:noFill/>
                    </a:lnT>
                    <a:lnB>
                      <a:noFill/>
                    </a:lnB>
                    <a:noFill/>
                  </a:tcPr>
                </a:tc>
                <a:extLst>
                  <a:ext uri="{0D108BD9-81ED-4DB2-BD59-A6C34878D82A}">
                    <a16:rowId xmlns:a16="http://schemas.microsoft.com/office/drawing/2014/main" val="296041020"/>
                  </a:ext>
                </a:extLst>
              </a:tr>
              <a:tr h="591931">
                <a:tc>
                  <a:txBody>
                    <a:bodyPr/>
                    <a:lstStyle/>
                    <a:p>
                      <a:r>
                        <a:rPr lang="en-IN" sz="1200"/>
                        <a:t>TC_07</a:t>
                      </a:r>
                    </a:p>
                  </a:txBody>
                  <a:tcPr marL="20173" marR="20173" marT="10087" marB="10087" anchor="ctr">
                    <a:lnL>
                      <a:noFill/>
                    </a:lnL>
                    <a:lnR>
                      <a:noFill/>
                    </a:lnR>
                    <a:lnT>
                      <a:noFill/>
                    </a:lnT>
                    <a:lnB>
                      <a:noFill/>
                    </a:lnB>
                    <a:noFill/>
                  </a:tcPr>
                </a:tc>
                <a:tc>
                  <a:txBody>
                    <a:bodyPr/>
                    <a:lstStyle/>
                    <a:p>
                      <a:r>
                        <a:rPr lang="en-IN" sz="1200"/>
                        <a:t>Screenshot</a:t>
                      </a:r>
                    </a:p>
                  </a:txBody>
                  <a:tcPr marL="20173" marR="20173" marT="10087" marB="10087" anchor="ctr">
                    <a:lnL>
                      <a:noFill/>
                    </a:lnL>
                    <a:lnR>
                      <a:noFill/>
                    </a:lnR>
                    <a:lnT>
                      <a:noFill/>
                    </a:lnT>
                    <a:lnB>
                      <a:noFill/>
                    </a:lnB>
                    <a:noFill/>
                  </a:tcPr>
                </a:tc>
                <a:tc>
                  <a:txBody>
                    <a:bodyPr/>
                    <a:lstStyle/>
                    <a:p>
                      <a:r>
                        <a:rPr lang="en-US" sz="1200"/>
                        <a:t>Check if the app allows users to take a screenshot of their current dashboard</a:t>
                      </a:r>
                    </a:p>
                  </a:txBody>
                  <a:tcPr marL="20173" marR="20173" marT="10087" marB="10087" anchor="ctr">
                    <a:lnL>
                      <a:noFill/>
                    </a:lnL>
                    <a:lnR>
                      <a:noFill/>
                    </a:lnR>
                    <a:lnT>
                      <a:noFill/>
                    </a:lnT>
                    <a:lnB>
                      <a:noFill/>
                    </a:lnB>
                    <a:noFill/>
                  </a:tcPr>
                </a:tc>
                <a:tc>
                  <a:txBody>
                    <a:bodyPr/>
                    <a:lstStyle/>
                    <a:p>
                      <a:r>
                        <a:rPr lang="en-US" sz="1200"/>
                        <a:t>Screenshot is saved to gallery or a specified folder</a:t>
                      </a:r>
                    </a:p>
                  </a:txBody>
                  <a:tcPr marL="20173" marR="20173" marT="10087" marB="10087" anchor="ctr">
                    <a:lnL>
                      <a:noFill/>
                    </a:lnL>
                    <a:lnR>
                      <a:noFill/>
                    </a:lnR>
                    <a:lnT>
                      <a:noFill/>
                    </a:lnT>
                    <a:lnB>
                      <a:noFill/>
                    </a:lnB>
                    <a:noFill/>
                  </a:tcPr>
                </a:tc>
                <a:tc>
                  <a:txBody>
                    <a:bodyPr/>
                    <a:lstStyle/>
                    <a:p>
                      <a:r>
                        <a:rPr lang="en-US" sz="1200"/>
                        <a:t>Screenshot captured and saved correctly</a:t>
                      </a:r>
                    </a:p>
                  </a:txBody>
                  <a:tcPr marL="20173" marR="20173" marT="10087" marB="10087" anchor="ctr">
                    <a:lnL>
                      <a:noFill/>
                    </a:lnL>
                    <a:lnR>
                      <a:noFill/>
                    </a:lnR>
                    <a:lnT>
                      <a:noFill/>
                    </a:lnT>
                    <a:lnB>
                      <a:noFill/>
                    </a:lnB>
                    <a:noFill/>
                  </a:tcPr>
                </a:tc>
                <a:tc>
                  <a:txBody>
                    <a:bodyPr/>
                    <a:lstStyle/>
                    <a:p>
                      <a:r>
                        <a:rPr lang="en-IN" sz="1200"/>
                        <a:t>Success</a:t>
                      </a:r>
                    </a:p>
                  </a:txBody>
                  <a:tcPr marL="20173" marR="20173" marT="10087" marB="10087" anchor="ctr">
                    <a:lnL>
                      <a:noFill/>
                    </a:lnL>
                    <a:lnR>
                      <a:noFill/>
                    </a:lnR>
                    <a:lnT>
                      <a:noFill/>
                    </a:lnT>
                    <a:lnB>
                      <a:noFill/>
                    </a:lnB>
                    <a:noFill/>
                  </a:tcPr>
                </a:tc>
                <a:extLst>
                  <a:ext uri="{0D108BD9-81ED-4DB2-BD59-A6C34878D82A}">
                    <a16:rowId xmlns:a16="http://schemas.microsoft.com/office/drawing/2014/main" val="448055367"/>
                  </a:ext>
                </a:extLst>
              </a:tr>
              <a:tr h="685393">
                <a:tc>
                  <a:txBody>
                    <a:bodyPr/>
                    <a:lstStyle/>
                    <a:p>
                      <a:r>
                        <a:rPr lang="en-IN" sz="1200"/>
                        <a:t>TC_08</a:t>
                      </a:r>
                    </a:p>
                  </a:txBody>
                  <a:tcPr marL="20173" marR="20173" marT="10087" marB="10087" anchor="ctr">
                    <a:lnL>
                      <a:noFill/>
                    </a:lnL>
                    <a:lnR>
                      <a:noFill/>
                    </a:lnR>
                    <a:lnT>
                      <a:noFill/>
                    </a:lnT>
                    <a:lnB>
                      <a:noFill/>
                    </a:lnB>
                    <a:noFill/>
                  </a:tcPr>
                </a:tc>
                <a:tc>
                  <a:txBody>
                    <a:bodyPr/>
                    <a:lstStyle/>
                    <a:p>
                      <a:r>
                        <a:rPr lang="en-IN" sz="1200"/>
                        <a:t>Going Offline</a:t>
                      </a:r>
                    </a:p>
                  </a:txBody>
                  <a:tcPr marL="20173" marR="20173" marT="10087" marB="10087" anchor="ctr">
                    <a:lnL>
                      <a:noFill/>
                    </a:lnL>
                    <a:lnR>
                      <a:noFill/>
                    </a:lnR>
                    <a:lnT>
                      <a:noFill/>
                    </a:lnT>
                    <a:lnB>
                      <a:noFill/>
                    </a:lnB>
                    <a:noFill/>
                  </a:tcPr>
                </a:tc>
                <a:tc>
                  <a:txBody>
                    <a:bodyPr/>
                    <a:lstStyle/>
                    <a:p>
                      <a:r>
                        <a:rPr lang="en-US" sz="1200"/>
                        <a:t>Validate if the app notifies or handles functionality when device goes offline</a:t>
                      </a:r>
                    </a:p>
                  </a:txBody>
                  <a:tcPr marL="20173" marR="20173" marT="10087" marB="10087" anchor="ctr">
                    <a:lnL>
                      <a:noFill/>
                    </a:lnL>
                    <a:lnR>
                      <a:noFill/>
                    </a:lnR>
                    <a:lnT>
                      <a:noFill/>
                    </a:lnT>
                    <a:lnB>
                      <a:noFill/>
                    </a:lnB>
                    <a:noFill/>
                  </a:tcPr>
                </a:tc>
                <a:tc>
                  <a:txBody>
                    <a:bodyPr/>
                    <a:lstStyle/>
                    <a:p>
                      <a:r>
                        <a:rPr lang="en-US" sz="1200"/>
                        <a:t>"You're Offline" message shown and offline features enabled</a:t>
                      </a:r>
                    </a:p>
                  </a:txBody>
                  <a:tcPr marL="20173" marR="20173" marT="10087" marB="10087" anchor="ctr">
                    <a:lnL>
                      <a:noFill/>
                    </a:lnL>
                    <a:lnR>
                      <a:noFill/>
                    </a:lnR>
                    <a:lnT>
                      <a:noFill/>
                    </a:lnT>
                    <a:lnB>
                      <a:noFill/>
                    </a:lnB>
                    <a:noFill/>
                  </a:tcPr>
                </a:tc>
                <a:tc>
                  <a:txBody>
                    <a:bodyPr/>
                    <a:lstStyle/>
                    <a:p>
                      <a:r>
                        <a:rPr lang="en-US" sz="1200"/>
                        <a:t>Offline message displayed; essential features accessible offline</a:t>
                      </a:r>
                    </a:p>
                  </a:txBody>
                  <a:tcPr marL="20173" marR="20173" marT="10087" marB="10087" anchor="ctr">
                    <a:lnL>
                      <a:noFill/>
                    </a:lnL>
                    <a:lnR>
                      <a:noFill/>
                    </a:lnR>
                    <a:lnT>
                      <a:noFill/>
                    </a:lnT>
                    <a:lnB>
                      <a:noFill/>
                    </a:lnB>
                    <a:noFill/>
                  </a:tcPr>
                </a:tc>
                <a:tc>
                  <a:txBody>
                    <a:bodyPr/>
                    <a:lstStyle/>
                    <a:p>
                      <a:r>
                        <a:rPr lang="en-IN" sz="1200" dirty="0"/>
                        <a:t>Success</a:t>
                      </a:r>
                    </a:p>
                  </a:txBody>
                  <a:tcPr marL="20173" marR="20173" marT="10087" marB="10087" anchor="ctr">
                    <a:lnL>
                      <a:noFill/>
                    </a:lnL>
                    <a:lnR>
                      <a:noFill/>
                    </a:lnR>
                    <a:lnT>
                      <a:noFill/>
                    </a:lnT>
                    <a:lnB>
                      <a:noFill/>
                    </a:lnB>
                    <a:noFill/>
                  </a:tcPr>
                </a:tc>
                <a:extLst>
                  <a:ext uri="{0D108BD9-81ED-4DB2-BD59-A6C34878D82A}">
                    <a16:rowId xmlns:a16="http://schemas.microsoft.com/office/drawing/2014/main" val="1555338185"/>
                  </a:ext>
                </a:extLst>
              </a:tr>
            </a:tbl>
          </a:graphicData>
        </a:graphic>
      </p:graphicFrame>
      <p:sp>
        <p:nvSpPr>
          <p:cNvPr id="5" name="TextBox 4">
            <a:extLst>
              <a:ext uri="{FF2B5EF4-FFF2-40B4-BE49-F238E27FC236}">
                <a16:creationId xmlns:a16="http://schemas.microsoft.com/office/drawing/2014/main" id="{C3CAB5CE-FD8B-9EF5-3E37-FDE2DA2C25BF}"/>
              </a:ext>
            </a:extLst>
          </p:cNvPr>
          <p:cNvSpPr txBox="1"/>
          <p:nvPr/>
        </p:nvSpPr>
        <p:spPr>
          <a:xfrm>
            <a:off x="596347" y="0"/>
            <a:ext cx="8319053" cy="369332"/>
          </a:xfrm>
          <a:prstGeom prst="rect">
            <a:avLst/>
          </a:prstGeom>
          <a:noFill/>
        </p:spPr>
        <p:txBody>
          <a:bodyPr wrap="square" rtlCol="0">
            <a:spAutoFit/>
          </a:bodyPr>
          <a:lstStyle/>
          <a:p>
            <a:r>
              <a:rPr lang="en-IN" dirty="0"/>
              <a:t>TESTCASES</a:t>
            </a:r>
          </a:p>
        </p:txBody>
      </p:sp>
    </p:spTree>
    <p:extLst>
      <p:ext uri="{BB962C8B-B14F-4D97-AF65-F5344CB8AC3E}">
        <p14:creationId xmlns:p14="http://schemas.microsoft.com/office/powerpoint/2010/main" val="1687014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F6844-7077-BE6C-CE16-7BD21D72003D}"/>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2455920-2F83-BEB0-95DC-64DD77515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006" y="863120"/>
            <a:ext cx="8421275" cy="4734586"/>
          </a:xfrm>
          <a:prstGeom prst="rect">
            <a:avLst/>
          </a:prstGeom>
        </p:spPr>
      </p:pic>
      <p:sp>
        <p:nvSpPr>
          <p:cNvPr id="10" name="TextBox 9">
            <a:extLst>
              <a:ext uri="{FF2B5EF4-FFF2-40B4-BE49-F238E27FC236}">
                <a16:creationId xmlns:a16="http://schemas.microsoft.com/office/drawing/2014/main" id="{A1434EE7-1F5B-A0BB-F9C7-53EDE83C7BF9}"/>
              </a:ext>
            </a:extLst>
          </p:cNvPr>
          <p:cNvSpPr txBox="1"/>
          <p:nvPr/>
        </p:nvSpPr>
        <p:spPr>
          <a:xfrm>
            <a:off x="1617006" y="5625548"/>
            <a:ext cx="8421276" cy="369332"/>
          </a:xfrm>
          <a:prstGeom prst="rect">
            <a:avLst/>
          </a:prstGeom>
          <a:noFill/>
        </p:spPr>
        <p:txBody>
          <a:bodyPr wrap="square" rtlCol="0">
            <a:spAutoFit/>
          </a:bodyPr>
          <a:lstStyle/>
          <a:p>
            <a:pPr algn="ctr"/>
            <a:r>
              <a:rPr lang="en-IN" dirty="0"/>
              <a:t>INITIAL PAGE</a:t>
            </a:r>
          </a:p>
        </p:txBody>
      </p:sp>
      <p:sp>
        <p:nvSpPr>
          <p:cNvPr id="2" name="TextBox 1">
            <a:extLst>
              <a:ext uri="{FF2B5EF4-FFF2-40B4-BE49-F238E27FC236}">
                <a16:creationId xmlns:a16="http://schemas.microsoft.com/office/drawing/2014/main" id="{D6332D15-156E-13FD-9A3C-BF50B841FCB7}"/>
              </a:ext>
            </a:extLst>
          </p:cNvPr>
          <p:cNvSpPr txBox="1"/>
          <p:nvPr/>
        </p:nvSpPr>
        <p:spPr>
          <a:xfrm>
            <a:off x="1617006" y="129209"/>
            <a:ext cx="842127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CODE EXECUTION &amp; RESULT</a:t>
            </a:r>
          </a:p>
        </p:txBody>
      </p:sp>
    </p:spTree>
    <p:extLst>
      <p:ext uri="{BB962C8B-B14F-4D97-AF65-F5344CB8AC3E}">
        <p14:creationId xmlns:p14="http://schemas.microsoft.com/office/powerpoint/2010/main" val="108627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CA1A6-AB74-AEB4-BECB-E450912ACE43}"/>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93A2F15-DD28-F714-EAA4-A0E77C59C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006" y="445481"/>
            <a:ext cx="8421275" cy="4734586"/>
          </a:xfrm>
          <a:prstGeom prst="rect">
            <a:avLst/>
          </a:prstGeom>
        </p:spPr>
      </p:pic>
      <p:sp>
        <p:nvSpPr>
          <p:cNvPr id="10" name="TextBox 9">
            <a:extLst>
              <a:ext uri="{FF2B5EF4-FFF2-40B4-BE49-F238E27FC236}">
                <a16:creationId xmlns:a16="http://schemas.microsoft.com/office/drawing/2014/main" id="{6E7F7B86-D41B-BD64-B20E-C5681892CCDC}"/>
              </a:ext>
            </a:extLst>
          </p:cNvPr>
          <p:cNvSpPr txBox="1"/>
          <p:nvPr/>
        </p:nvSpPr>
        <p:spPr>
          <a:xfrm>
            <a:off x="1617006" y="5625548"/>
            <a:ext cx="8421276" cy="369332"/>
          </a:xfrm>
          <a:prstGeom prst="rect">
            <a:avLst/>
          </a:prstGeom>
          <a:noFill/>
        </p:spPr>
        <p:txBody>
          <a:bodyPr wrap="square" rtlCol="0">
            <a:spAutoFit/>
          </a:bodyPr>
          <a:lstStyle/>
          <a:p>
            <a:pPr algn="ctr"/>
            <a:r>
              <a:rPr lang="en-IN" dirty="0"/>
              <a:t>DATE &amp; TIME</a:t>
            </a:r>
          </a:p>
        </p:txBody>
      </p:sp>
      <p:pic>
        <p:nvPicPr>
          <p:cNvPr id="2" name="Picture 1">
            <a:extLst>
              <a:ext uri="{FF2B5EF4-FFF2-40B4-BE49-F238E27FC236}">
                <a16:creationId xmlns:a16="http://schemas.microsoft.com/office/drawing/2014/main" id="{5C3ED0EE-C7A5-9B2A-3EB6-BD248CDF4D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4592" y="445481"/>
            <a:ext cx="8353689" cy="4734586"/>
          </a:xfrm>
          <a:prstGeom prst="rect">
            <a:avLst/>
          </a:prstGeom>
          <a:noFill/>
          <a:ln>
            <a:noFill/>
          </a:ln>
        </p:spPr>
      </p:pic>
    </p:spTree>
    <p:extLst>
      <p:ext uri="{BB962C8B-B14F-4D97-AF65-F5344CB8AC3E}">
        <p14:creationId xmlns:p14="http://schemas.microsoft.com/office/powerpoint/2010/main" val="219865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C478D-3FD5-53A8-9120-255A3807FF5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564652A-A8C8-E88A-3ACE-FBEBF793E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006" y="445481"/>
            <a:ext cx="8421275" cy="4734586"/>
          </a:xfrm>
          <a:prstGeom prst="rect">
            <a:avLst/>
          </a:prstGeom>
        </p:spPr>
      </p:pic>
      <p:sp>
        <p:nvSpPr>
          <p:cNvPr id="10" name="TextBox 9">
            <a:extLst>
              <a:ext uri="{FF2B5EF4-FFF2-40B4-BE49-F238E27FC236}">
                <a16:creationId xmlns:a16="http://schemas.microsoft.com/office/drawing/2014/main" id="{67B9CCC1-C60C-4AD2-5659-CFFFE92EF85C}"/>
              </a:ext>
            </a:extLst>
          </p:cNvPr>
          <p:cNvSpPr txBox="1"/>
          <p:nvPr/>
        </p:nvSpPr>
        <p:spPr>
          <a:xfrm>
            <a:off x="1617006" y="5625548"/>
            <a:ext cx="8421276" cy="369332"/>
          </a:xfrm>
          <a:prstGeom prst="rect">
            <a:avLst/>
          </a:prstGeom>
          <a:noFill/>
        </p:spPr>
        <p:txBody>
          <a:bodyPr wrap="square" rtlCol="0">
            <a:spAutoFit/>
          </a:bodyPr>
          <a:lstStyle/>
          <a:p>
            <a:pPr algn="ctr"/>
            <a:r>
              <a:rPr lang="en-IN" dirty="0"/>
              <a:t>YOUTUBE</a:t>
            </a:r>
          </a:p>
        </p:txBody>
      </p:sp>
      <p:pic>
        <p:nvPicPr>
          <p:cNvPr id="2" name="Picture 1">
            <a:extLst>
              <a:ext uri="{FF2B5EF4-FFF2-40B4-BE49-F238E27FC236}">
                <a16:creationId xmlns:a16="http://schemas.microsoft.com/office/drawing/2014/main" id="{BAA29F88-C386-7D5E-59A0-8247CF9467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4592" y="445481"/>
            <a:ext cx="8353689" cy="4734586"/>
          </a:xfrm>
          <a:prstGeom prst="rect">
            <a:avLst/>
          </a:prstGeom>
          <a:noFill/>
          <a:ln>
            <a:noFill/>
          </a:ln>
        </p:spPr>
      </p:pic>
      <p:pic>
        <p:nvPicPr>
          <p:cNvPr id="3" name="Picture 2">
            <a:extLst>
              <a:ext uri="{FF2B5EF4-FFF2-40B4-BE49-F238E27FC236}">
                <a16:creationId xmlns:a16="http://schemas.microsoft.com/office/drawing/2014/main" id="{47309C10-EDA6-2991-62EB-C252535841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17006" y="445481"/>
            <a:ext cx="8421274" cy="4734586"/>
          </a:xfrm>
          <a:prstGeom prst="rect">
            <a:avLst/>
          </a:prstGeom>
          <a:noFill/>
          <a:ln>
            <a:noFill/>
          </a:ln>
        </p:spPr>
      </p:pic>
    </p:spTree>
    <p:extLst>
      <p:ext uri="{BB962C8B-B14F-4D97-AF65-F5344CB8AC3E}">
        <p14:creationId xmlns:p14="http://schemas.microsoft.com/office/powerpoint/2010/main" val="2707308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F5727-566E-3E28-1A69-5770E81792D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1F60F497-1C49-49D4-1A36-8D8C4E3FF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006" y="445481"/>
            <a:ext cx="8421275" cy="4734586"/>
          </a:xfrm>
          <a:prstGeom prst="rect">
            <a:avLst/>
          </a:prstGeom>
        </p:spPr>
      </p:pic>
      <p:sp>
        <p:nvSpPr>
          <p:cNvPr id="10" name="TextBox 9">
            <a:extLst>
              <a:ext uri="{FF2B5EF4-FFF2-40B4-BE49-F238E27FC236}">
                <a16:creationId xmlns:a16="http://schemas.microsoft.com/office/drawing/2014/main" id="{BA7286CA-637C-C22E-9F73-35ABF8BC1606}"/>
              </a:ext>
            </a:extLst>
          </p:cNvPr>
          <p:cNvSpPr txBox="1"/>
          <p:nvPr/>
        </p:nvSpPr>
        <p:spPr>
          <a:xfrm>
            <a:off x="1617006" y="5625548"/>
            <a:ext cx="8421276" cy="369332"/>
          </a:xfrm>
          <a:prstGeom prst="rect">
            <a:avLst/>
          </a:prstGeom>
          <a:noFill/>
        </p:spPr>
        <p:txBody>
          <a:bodyPr wrap="square" rtlCol="0">
            <a:spAutoFit/>
          </a:bodyPr>
          <a:lstStyle/>
          <a:p>
            <a:pPr algn="ctr"/>
            <a:r>
              <a:rPr lang="en-IN" dirty="0"/>
              <a:t>OFFLINE SONGS</a:t>
            </a:r>
          </a:p>
        </p:txBody>
      </p:sp>
      <p:pic>
        <p:nvPicPr>
          <p:cNvPr id="2" name="Picture 1">
            <a:extLst>
              <a:ext uri="{FF2B5EF4-FFF2-40B4-BE49-F238E27FC236}">
                <a16:creationId xmlns:a16="http://schemas.microsoft.com/office/drawing/2014/main" id="{7FF1EAAE-A83F-1925-68AD-1FAD6E27AE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4592" y="445481"/>
            <a:ext cx="8353689" cy="4734586"/>
          </a:xfrm>
          <a:prstGeom prst="rect">
            <a:avLst/>
          </a:prstGeom>
          <a:noFill/>
          <a:ln>
            <a:noFill/>
          </a:ln>
        </p:spPr>
      </p:pic>
      <p:pic>
        <p:nvPicPr>
          <p:cNvPr id="3" name="Picture 2">
            <a:extLst>
              <a:ext uri="{FF2B5EF4-FFF2-40B4-BE49-F238E27FC236}">
                <a16:creationId xmlns:a16="http://schemas.microsoft.com/office/drawing/2014/main" id="{79EA539C-18CC-19DB-E20E-DEBE794ED1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17006" y="445481"/>
            <a:ext cx="8421274" cy="4734586"/>
          </a:xfrm>
          <a:prstGeom prst="rect">
            <a:avLst/>
          </a:prstGeom>
          <a:noFill/>
          <a:ln>
            <a:noFill/>
          </a:ln>
        </p:spPr>
      </p:pic>
      <p:pic>
        <p:nvPicPr>
          <p:cNvPr id="4" name="Picture 3">
            <a:extLst>
              <a:ext uri="{FF2B5EF4-FFF2-40B4-BE49-F238E27FC236}">
                <a16:creationId xmlns:a16="http://schemas.microsoft.com/office/drawing/2014/main" id="{D4878D34-2A17-E4BF-DB34-E1CF526AEF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17006" y="445481"/>
            <a:ext cx="8421274" cy="4734585"/>
          </a:xfrm>
          <a:prstGeom prst="rect">
            <a:avLst/>
          </a:prstGeom>
          <a:noFill/>
          <a:ln>
            <a:noFill/>
          </a:ln>
        </p:spPr>
      </p:pic>
    </p:spTree>
    <p:extLst>
      <p:ext uri="{BB962C8B-B14F-4D97-AF65-F5344CB8AC3E}">
        <p14:creationId xmlns:p14="http://schemas.microsoft.com/office/powerpoint/2010/main" val="411789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07B3B-B460-C035-E5BE-8D7D2C3FB10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E34427A-3D03-ACE9-C18A-AD70030CA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006" y="445481"/>
            <a:ext cx="8421275" cy="4734586"/>
          </a:xfrm>
          <a:prstGeom prst="rect">
            <a:avLst/>
          </a:prstGeom>
        </p:spPr>
      </p:pic>
      <p:sp>
        <p:nvSpPr>
          <p:cNvPr id="10" name="TextBox 9">
            <a:extLst>
              <a:ext uri="{FF2B5EF4-FFF2-40B4-BE49-F238E27FC236}">
                <a16:creationId xmlns:a16="http://schemas.microsoft.com/office/drawing/2014/main" id="{AEAC5329-E098-7960-F592-7E4117DBDF1F}"/>
              </a:ext>
            </a:extLst>
          </p:cNvPr>
          <p:cNvSpPr txBox="1"/>
          <p:nvPr/>
        </p:nvSpPr>
        <p:spPr>
          <a:xfrm>
            <a:off x="1617006" y="5625548"/>
            <a:ext cx="8421276" cy="369332"/>
          </a:xfrm>
          <a:prstGeom prst="rect">
            <a:avLst/>
          </a:prstGeom>
          <a:noFill/>
        </p:spPr>
        <p:txBody>
          <a:bodyPr wrap="square" rtlCol="0">
            <a:spAutoFit/>
          </a:bodyPr>
          <a:lstStyle/>
          <a:p>
            <a:pPr algn="ctr"/>
            <a:r>
              <a:rPr lang="en-IN" dirty="0"/>
              <a:t>SCREENSHOT</a:t>
            </a:r>
          </a:p>
        </p:txBody>
      </p:sp>
      <p:pic>
        <p:nvPicPr>
          <p:cNvPr id="2" name="Picture 1">
            <a:extLst>
              <a:ext uri="{FF2B5EF4-FFF2-40B4-BE49-F238E27FC236}">
                <a16:creationId xmlns:a16="http://schemas.microsoft.com/office/drawing/2014/main" id="{2DEABDC8-29DF-4DD3-FE5E-2ACFCA1C04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4592" y="445481"/>
            <a:ext cx="8353689" cy="4734586"/>
          </a:xfrm>
          <a:prstGeom prst="rect">
            <a:avLst/>
          </a:prstGeom>
          <a:noFill/>
          <a:ln>
            <a:noFill/>
          </a:ln>
        </p:spPr>
      </p:pic>
      <p:pic>
        <p:nvPicPr>
          <p:cNvPr id="3" name="Picture 2">
            <a:extLst>
              <a:ext uri="{FF2B5EF4-FFF2-40B4-BE49-F238E27FC236}">
                <a16:creationId xmlns:a16="http://schemas.microsoft.com/office/drawing/2014/main" id="{5F6FE282-20EF-DE80-DB9E-8625A64ECC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17006" y="445481"/>
            <a:ext cx="8421274" cy="4734586"/>
          </a:xfrm>
          <a:prstGeom prst="rect">
            <a:avLst/>
          </a:prstGeom>
          <a:noFill/>
          <a:ln>
            <a:noFill/>
          </a:ln>
        </p:spPr>
      </p:pic>
      <p:pic>
        <p:nvPicPr>
          <p:cNvPr id="4" name="Picture 3">
            <a:extLst>
              <a:ext uri="{FF2B5EF4-FFF2-40B4-BE49-F238E27FC236}">
                <a16:creationId xmlns:a16="http://schemas.microsoft.com/office/drawing/2014/main" id="{F77DEFAF-E792-5702-F985-AEF7C466C8E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17006" y="445481"/>
            <a:ext cx="8421274" cy="4734585"/>
          </a:xfrm>
          <a:prstGeom prst="rect">
            <a:avLst/>
          </a:prstGeom>
          <a:noFill/>
          <a:ln>
            <a:noFill/>
          </a:ln>
        </p:spPr>
      </p:pic>
      <p:pic>
        <p:nvPicPr>
          <p:cNvPr id="5" name="Picture 4">
            <a:extLst>
              <a:ext uri="{FF2B5EF4-FFF2-40B4-BE49-F238E27FC236}">
                <a16:creationId xmlns:a16="http://schemas.microsoft.com/office/drawing/2014/main" id="{73054A54-609F-944A-9BE6-7324830B299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17005" y="445481"/>
            <a:ext cx="8421273" cy="4822258"/>
          </a:xfrm>
          <a:prstGeom prst="rect">
            <a:avLst/>
          </a:prstGeom>
          <a:noFill/>
          <a:ln>
            <a:noFill/>
          </a:ln>
        </p:spPr>
      </p:pic>
    </p:spTree>
    <p:extLst>
      <p:ext uri="{BB962C8B-B14F-4D97-AF65-F5344CB8AC3E}">
        <p14:creationId xmlns:p14="http://schemas.microsoft.com/office/powerpoint/2010/main" val="3143725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C596B-37FA-8AF3-A376-4258B6CE15EE}"/>
              </a:ext>
            </a:extLst>
          </p:cNvPr>
          <p:cNvSpPr txBox="1"/>
          <p:nvPr/>
        </p:nvSpPr>
        <p:spPr>
          <a:xfrm>
            <a:off x="358815" y="266218"/>
            <a:ext cx="8824942" cy="464742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Conclusion &amp; Future Scope</a:t>
            </a:r>
          </a:p>
          <a:p>
            <a:endParaRPr lang="en-IN" sz="40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AI Desktop Voice Assistant project effectively showcases the integration of voice recognition, intelligent command processing, and personalized interaction to enhance user convenience and productivity. By capturing voice inputs and leveraging NLP for intent detection, the system enables users to perform a wide range of tasks—such as opening applications, searching the web, setting reminders, and retrieving information—through simple natural language command.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AI assistant can be further enhanced with:</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Machine Learning Algorithms for personalized responses.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Multi-platform support.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Smart Home Integration for controlling IoT devices.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Conversational AI improvements for a more interactive user experience.</a:t>
            </a:r>
          </a:p>
        </p:txBody>
      </p:sp>
    </p:spTree>
    <p:extLst>
      <p:ext uri="{BB962C8B-B14F-4D97-AF65-F5344CB8AC3E}">
        <p14:creationId xmlns:p14="http://schemas.microsoft.com/office/powerpoint/2010/main" val="37705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39FE8-655A-B341-C4D4-71ED8F0D1D72}"/>
            </a:ext>
          </a:extLst>
        </p:cNvPr>
        <p:cNvGrpSpPr/>
        <p:nvPr/>
      </p:nvGrpSpPr>
      <p:grpSpPr>
        <a:xfrm>
          <a:off x="0" y="0"/>
          <a:ext cx="0" cy="0"/>
          <a:chOff x="0" y="0"/>
          <a:chExt cx="0" cy="0"/>
        </a:xfrm>
      </p:grpSpPr>
      <p:sp>
        <p:nvSpPr>
          <p:cNvPr id="11" name="TextBox 8">
            <a:extLst>
              <a:ext uri="{FF2B5EF4-FFF2-40B4-BE49-F238E27FC236}">
                <a16:creationId xmlns:a16="http://schemas.microsoft.com/office/drawing/2014/main" id="{8064282A-EC6C-517D-9F5C-64CFC0D9EA25}"/>
              </a:ext>
            </a:extLst>
          </p:cNvPr>
          <p:cNvSpPr txBox="1"/>
          <p:nvPr/>
        </p:nvSpPr>
        <p:spPr>
          <a:xfrm>
            <a:off x="802453" y="256258"/>
            <a:ext cx="2804347" cy="1006238"/>
          </a:xfrm>
          <a:prstGeom prst="rect">
            <a:avLst/>
          </a:prstGeom>
        </p:spPr>
        <p:txBody>
          <a:bodyPr wrap="square" lIns="0" tIns="0" rIns="0" bIns="0" rtlCol="0" anchor="t">
            <a:spAutoFit/>
          </a:bodyPr>
          <a:lstStyle/>
          <a:p>
            <a:pPr algn="ctr">
              <a:lnSpc>
                <a:spcPts val="8587"/>
              </a:lnSpc>
            </a:pPr>
            <a:r>
              <a:rPr lang="en-US" sz="6134" dirty="0">
                <a:solidFill>
                  <a:srgbClr val="000000"/>
                </a:solidFill>
                <a:latin typeface="Times New Roman" panose="02020603050405020304" pitchFamily="18" charset="0"/>
                <a:ea typeface="Radley"/>
                <a:cs typeface="Times New Roman" panose="02020603050405020304" pitchFamily="18" charset="0"/>
                <a:sym typeface="Radley"/>
              </a:rPr>
              <a:t>Index</a:t>
            </a:r>
          </a:p>
        </p:txBody>
      </p:sp>
      <p:sp>
        <p:nvSpPr>
          <p:cNvPr id="12" name="TextBox 9">
            <a:extLst>
              <a:ext uri="{FF2B5EF4-FFF2-40B4-BE49-F238E27FC236}">
                <a16:creationId xmlns:a16="http://schemas.microsoft.com/office/drawing/2014/main" id="{BAB17B2E-72A8-1D9E-55D4-BC4611C8C67D}"/>
              </a:ext>
            </a:extLst>
          </p:cNvPr>
          <p:cNvSpPr txBox="1"/>
          <p:nvPr/>
        </p:nvSpPr>
        <p:spPr>
          <a:xfrm>
            <a:off x="1117600" y="1498600"/>
            <a:ext cx="4137271" cy="3972241"/>
          </a:xfrm>
          <a:prstGeom prst="rect">
            <a:avLst/>
          </a:prstGeom>
        </p:spPr>
        <p:txBody>
          <a:bodyPr lIns="0" tIns="0" rIns="0" bIns="0" rtlCol="0" anchor="t">
            <a:spAutoFit/>
          </a:bodyPr>
          <a:lstStyle/>
          <a:p>
            <a:pPr marL="403035" lvl="1" indent="-201517">
              <a:lnSpc>
                <a:spcPts val="2613"/>
              </a:lnSpc>
              <a:buAutoNum type="arabicPeriod"/>
            </a:pPr>
            <a:r>
              <a:rPr lang="en-US" sz="1867" dirty="0">
                <a:solidFill>
                  <a:srgbClr val="000000"/>
                </a:solidFill>
                <a:latin typeface="Canva Sans"/>
                <a:ea typeface="Canva Sans"/>
                <a:cs typeface="Canva Sans"/>
                <a:sym typeface="Canva Sans"/>
              </a:rPr>
              <a:t>Abstract</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Introduction</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Existing System</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Proposed System</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Application</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Requirements</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Literature Survey</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Problem Statement</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Objective of Project</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Modules Description</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Algorithm/Model/</a:t>
            </a:r>
          </a:p>
          <a:p>
            <a:pPr marL="403035" lvl="1" indent="-201517">
              <a:lnSpc>
                <a:spcPts val="2613"/>
              </a:lnSpc>
              <a:buAutoNum type="arabicPeriod"/>
            </a:pPr>
            <a:r>
              <a:rPr lang="en-US" sz="1867" dirty="0">
                <a:solidFill>
                  <a:srgbClr val="000000"/>
                </a:solidFill>
                <a:latin typeface="Canva Sans"/>
                <a:ea typeface="Canva Sans"/>
                <a:cs typeface="Canva Sans"/>
                <a:sym typeface="Canva Sans"/>
              </a:rPr>
              <a:t>Design</a:t>
            </a:r>
          </a:p>
        </p:txBody>
      </p:sp>
      <p:sp>
        <p:nvSpPr>
          <p:cNvPr id="13" name="TextBox 10">
            <a:extLst>
              <a:ext uri="{FF2B5EF4-FFF2-40B4-BE49-F238E27FC236}">
                <a16:creationId xmlns:a16="http://schemas.microsoft.com/office/drawing/2014/main" id="{49BA68D8-1DAC-3CDF-51F0-3E6EF39146A7}"/>
              </a:ext>
            </a:extLst>
          </p:cNvPr>
          <p:cNvSpPr txBox="1"/>
          <p:nvPr/>
        </p:nvSpPr>
        <p:spPr>
          <a:xfrm>
            <a:off x="5254202" y="1529448"/>
            <a:ext cx="6517497" cy="1313565"/>
          </a:xfrm>
          <a:prstGeom prst="rect">
            <a:avLst/>
          </a:prstGeom>
        </p:spPr>
        <p:txBody>
          <a:bodyPr lIns="0" tIns="0" rIns="0" bIns="0" rtlCol="0" anchor="t">
            <a:spAutoFit/>
          </a:bodyPr>
          <a:lstStyle/>
          <a:p>
            <a:pPr>
              <a:lnSpc>
                <a:spcPts val="2613"/>
              </a:lnSpc>
            </a:pPr>
            <a:r>
              <a:rPr lang="en-US" sz="1867" dirty="0">
                <a:solidFill>
                  <a:srgbClr val="000000"/>
                </a:solidFill>
                <a:latin typeface="Canva Sans"/>
                <a:ea typeface="Canva Sans"/>
                <a:cs typeface="Canva Sans"/>
                <a:sym typeface="Canva Sans"/>
              </a:rPr>
              <a:t>13. Code Execution</a:t>
            </a:r>
          </a:p>
          <a:p>
            <a:pPr>
              <a:lnSpc>
                <a:spcPts val="2613"/>
              </a:lnSpc>
            </a:pPr>
            <a:r>
              <a:rPr lang="en-US" sz="1867" dirty="0">
                <a:solidFill>
                  <a:srgbClr val="000000"/>
                </a:solidFill>
                <a:latin typeface="Canva Sans"/>
                <a:ea typeface="Canva Sans"/>
                <a:cs typeface="Canva Sans"/>
                <a:sym typeface="Canva Sans"/>
              </a:rPr>
              <a:t>14.Test Cases</a:t>
            </a:r>
          </a:p>
          <a:p>
            <a:pPr>
              <a:lnSpc>
                <a:spcPts val="2613"/>
              </a:lnSpc>
            </a:pPr>
            <a:r>
              <a:rPr lang="en-US" sz="1867" dirty="0">
                <a:solidFill>
                  <a:srgbClr val="000000"/>
                </a:solidFill>
                <a:latin typeface="Canva Sans"/>
                <a:ea typeface="Canva Sans"/>
                <a:cs typeface="Canva Sans"/>
                <a:sym typeface="Canva Sans"/>
              </a:rPr>
              <a:t>15. Conclusion and Future Enhancement</a:t>
            </a:r>
          </a:p>
          <a:p>
            <a:pPr>
              <a:lnSpc>
                <a:spcPts val="2613"/>
              </a:lnSpc>
            </a:pPr>
            <a:r>
              <a:rPr lang="en-US" sz="1867" dirty="0">
                <a:solidFill>
                  <a:srgbClr val="000000"/>
                </a:solidFill>
                <a:latin typeface="Canva Sans"/>
                <a:ea typeface="Canva Sans"/>
                <a:cs typeface="Canva Sans"/>
                <a:sym typeface="Canva Sans"/>
              </a:rPr>
              <a:t>16. References</a:t>
            </a:r>
          </a:p>
        </p:txBody>
      </p:sp>
    </p:spTree>
    <p:extLst>
      <p:ext uri="{BB962C8B-B14F-4D97-AF65-F5344CB8AC3E}">
        <p14:creationId xmlns:p14="http://schemas.microsoft.com/office/powerpoint/2010/main" val="1280281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389298-78D2-FC30-3DA9-F9FED6A373D2}"/>
              </a:ext>
            </a:extLst>
          </p:cNvPr>
          <p:cNvSpPr>
            <a:spLocks noGrp="1"/>
          </p:cNvSpPr>
          <p:nvPr>
            <p:ph type="title"/>
          </p:nvPr>
        </p:nvSpPr>
        <p:spPr/>
        <p:txBody>
          <a:bodyPr/>
          <a:lstStyle/>
          <a:p>
            <a:r>
              <a:rPr lang="en-IN" dirty="0"/>
              <a:t>References:</a:t>
            </a:r>
          </a:p>
        </p:txBody>
      </p:sp>
      <p:sp>
        <p:nvSpPr>
          <p:cNvPr id="4" name="Content Placeholder 3">
            <a:extLst>
              <a:ext uri="{FF2B5EF4-FFF2-40B4-BE49-F238E27FC236}">
                <a16:creationId xmlns:a16="http://schemas.microsoft.com/office/drawing/2014/main" id="{7E954C37-E858-B17C-73CE-BE15E6CF7E39}"/>
              </a:ext>
            </a:extLst>
          </p:cNvPr>
          <p:cNvSpPr>
            <a:spLocks noGrp="1"/>
          </p:cNvSpPr>
          <p:nvPr>
            <p:ph idx="1"/>
          </p:nvPr>
        </p:nvSpPr>
        <p:spPr>
          <a:xfrm>
            <a:off x="1451579" y="2015732"/>
            <a:ext cx="9832306" cy="4037749"/>
          </a:xfrm>
        </p:spPr>
        <p:txBody>
          <a:bodyPr>
            <a:noAutofit/>
          </a:bodyPr>
          <a:lstStyle/>
          <a:p>
            <a:pPr marL="0" indent="0" algn="just">
              <a:buNone/>
            </a:pPr>
            <a:r>
              <a:rPr lang="en-US" sz="1400" dirty="0">
                <a:latin typeface="Times New Roman" panose="02020603050405020304" pitchFamily="18" charset="0"/>
                <a:cs typeface="Times New Roman" panose="02020603050405020304" pitchFamily="18" charset="0"/>
              </a:rPr>
              <a:t>[1] Yuqi </a:t>
            </a:r>
            <a:r>
              <a:rPr lang="en-US" sz="1400" dirty="0" err="1">
                <a:latin typeface="Times New Roman" panose="02020603050405020304" pitchFamily="18" charset="0"/>
                <a:cs typeface="Times New Roman" panose="02020603050405020304" pitchFamily="18" charset="0"/>
              </a:rPr>
              <a:t>HuangBeijing</a:t>
            </a:r>
            <a:r>
              <a:rPr lang="en-US" sz="1400" dirty="0">
                <a:latin typeface="Times New Roman" panose="02020603050405020304" pitchFamily="18" charset="0"/>
                <a:cs typeface="Times New Roman" panose="02020603050405020304" pitchFamily="18" charset="0"/>
              </a:rPr>
              <a:t> Etown Academy, No.12 </a:t>
            </a:r>
            <a:r>
              <a:rPr lang="en-US" sz="1400" dirty="0" err="1">
                <a:latin typeface="Times New Roman" panose="02020603050405020304" pitchFamily="18" charset="0"/>
                <a:cs typeface="Times New Roman" panose="02020603050405020304" pitchFamily="18" charset="0"/>
              </a:rPr>
              <a:t>Sihe</a:t>
            </a:r>
            <a:r>
              <a:rPr lang="en-US" sz="1400" dirty="0">
                <a:latin typeface="Times New Roman" panose="02020603050405020304" pitchFamily="18" charset="0"/>
                <a:cs typeface="Times New Roman" panose="02020603050405020304" pitchFamily="18" charset="0"/>
              </a:rPr>
              <a:t> Road. Daxing District. Beijing, China.” Research on the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Development of Voice Assistants in the Era of Artificial Intelligence “SHS Web of Conferences 155, 03019</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(2023) https://doi.org/10.1051/shsconf/202315503019 SDMC 2022</a:t>
            </a:r>
          </a:p>
          <a:p>
            <a:pPr marL="0" indent="0" algn="just">
              <a:buNone/>
            </a:pPr>
            <a:r>
              <a:rPr lang="en-US" sz="1400" dirty="0">
                <a:latin typeface="Times New Roman" panose="02020603050405020304" pitchFamily="18" charset="0"/>
                <a:cs typeface="Times New Roman" panose="02020603050405020304" pitchFamily="18" charset="0"/>
              </a:rPr>
              <a:t>[2] P. </a:t>
            </a:r>
            <a:r>
              <a:rPr lang="en-US" sz="1400" dirty="0" err="1">
                <a:latin typeface="Times New Roman" panose="02020603050405020304" pitchFamily="18" charset="0"/>
                <a:cs typeface="Times New Roman" panose="02020603050405020304" pitchFamily="18" charset="0"/>
              </a:rPr>
              <a:t>Kunekar</a:t>
            </a:r>
            <a:r>
              <a:rPr lang="en-US" sz="1400" dirty="0">
                <a:latin typeface="Times New Roman" panose="02020603050405020304" pitchFamily="18" charset="0"/>
                <a:cs typeface="Times New Roman" panose="02020603050405020304" pitchFamily="18" charset="0"/>
              </a:rPr>
              <a:t>, A. Deshmukh, S. </a:t>
            </a:r>
            <a:r>
              <a:rPr lang="en-US" sz="1400" dirty="0" err="1">
                <a:latin typeface="Times New Roman" panose="02020603050405020304" pitchFamily="18" charset="0"/>
                <a:cs typeface="Times New Roman" panose="02020603050405020304" pitchFamily="18" charset="0"/>
              </a:rPr>
              <a:t>Gajalwad</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Bichare</a:t>
            </a:r>
            <a:r>
              <a:rPr lang="en-US" sz="1400" dirty="0">
                <a:latin typeface="Times New Roman" panose="02020603050405020304" pitchFamily="18" charset="0"/>
                <a:cs typeface="Times New Roman" panose="02020603050405020304" pitchFamily="18" charset="0"/>
              </a:rPr>
              <a:t>, K. </a:t>
            </a:r>
            <a:r>
              <a:rPr lang="en-US" sz="1400" dirty="0" err="1">
                <a:latin typeface="Times New Roman" panose="02020603050405020304" pitchFamily="18" charset="0"/>
                <a:cs typeface="Times New Roman" panose="02020603050405020304" pitchFamily="18" charset="0"/>
              </a:rPr>
              <a:t>Gunjal</a:t>
            </a:r>
            <a:r>
              <a:rPr lang="en-US" sz="1400" dirty="0">
                <a:latin typeface="Times New Roman" panose="02020603050405020304" pitchFamily="18" charset="0"/>
                <a:cs typeface="Times New Roman" panose="02020603050405020304" pitchFamily="18" charset="0"/>
              </a:rPr>
              <a:t> and S. </a:t>
            </a:r>
            <a:r>
              <a:rPr lang="en-US" sz="1400" dirty="0" err="1">
                <a:latin typeface="Times New Roman" panose="02020603050405020304" pitchFamily="18" charset="0"/>
                <a:cs typeface="Times New Roman" panose="02020603050405020304" pitchFamily="18" charset="0"/>
              </a:rPr>
              <a:t>Hingade</a:t>
            </a:r>
            <a:r>
              <a:rPr lang="en-US" sz="1400" dirty="0">
                <a:latin typeface="Times New Roman" panose="02020603050405020304" pitchFamily="18" charset="0"/>
                <a:cs typeface="Times New Roman" panose="02020603050405020304" pitchFamily="18" charset="0"/>
              </a:rPr>
              <a:t>, "AI-based Desktop Voice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Assistant," 2023 5th Biennial International Conference on Nascent Technologies in Engineering (ICNTE), Navi</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Mumbai, India, 2023, pp. 1-4,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10.1109/ICNTE56631.2023.10146699. </a:t>
            </a:r>
          </a:p>
          <a:p>
            <a:pPr marL="0" indent="0" algn="just">
              <a:buNone/>
            </a:pPr>
            <a:r>
              <a:rPr lang="en-US" sz="1400" dirty="0">
                <a:latin typeface="Times New Roman" panose="02020603050405020304" pitchFamily="18" charset="0"/>
                <a:cs typeface="Times New Roman" panose="02020603050405020304" pitchFamily="18" charset="0"/>
              </a:rPr>
              <a:t>[3] S. </a:t>
            </a:r>
            <a:r>
              <a:rPr lang="en-US" sz="1400" dirty="0" err="1">
                <a:latin typeface="Times New Roman" panose="02020603050405020304" pitchFamily="18" charset="0"/>
                <a:cs typeface="Times New Roman" panose="02020603050405020304" pitchFamily="18" charset="0"/>
              </a:rPr>
              <a:t>Gowroju</a:t>
            </a:r>
            <a:r>
              <a:rPr lang="en-US" sz="1400" dirty="0">
                <a:latin typeface="Times New Roman" panose="02020603050405020304" pitchFamily="18" charset="0"/>
                <a:cs typeface="Times New Roman" panose="02020603050405020304" pitchFamily="18" charset="0"/>
              </a:rPr>
              <a:t>, S. Kumar and S. Choudhary, "Natural Language Processing-Driven Voice Recognition System for</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Enhancing Desktop Assistant Interactions," 2024 7th International Conference on Contemporary Computing</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and Informatics (IC3I), Greater Noida, India, 2024, pp. 1136-1141,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10.1109/IC3I61595.2024.10829162</a:t>
            </a:r>
            <a:r>
              <a:rPr lang="en-US" sz="1400" dirty="0"/>
              <a:t>.</a:t>
            </a:r>
          </a:p>
          <a:p>
            <a:pPr marL="0" indent="0" algn="just">
              <a:buNone/>
            </a:pPr>
            <a:r>
              <a:rPr lang="en-US" sz="1400" dirty="0">
                <a:latin typeface="Times New Roman" panose="02020603050405020304" pitchFamily="18" charset="0"/>
                <a:cs typeface="Times New Roman" panose="02020603050405020304" pitchFamily="18" charset="0"/>
              </a:rPr>
              <a:t>[4]</a:t>
            </a:r>
            <a:r>
              <a:rPr lang="en-US" sz="1400" dirty="0"/>
              <a:t> </a:t>
            </a:r>
            <a:r>
              <a:rPr lang="en-US" sz="1400" dirty="0">
                <a:latin typeface="Times New Roman" panose="02020603050405020304" pitchFamily="18" charset="0"/>
                <a:cs typeface="Times New Roman" panose="02020603050405020304" pitchFamily="18" charset="0"/>
              </a:rPr>
              <a:t>S. Alharbi et al., "Automatic Speech Recognition: Systematic Literature Review," in IEEE Access, vol. 9, pp. 131858-</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131876, 2021,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10.1109/ACCESS.2021.3112535.</a:t>
            </a:r>
          </a:p>
          <a:p>
            <a:pPr marL="0" indent="0" algn="just">
              <a:buNone/>
            </a:pPr>
            <a:r>
              <a:rPr lang="en-US" sz="1400" dirty="0">
                <a:latin typeface="Times New Roman" panose="02020603050405020304" pitchFamily="18" charset="0"/>
                <a:cs typeface="Times New Roman" panose="02020603050405020304" pitchFamily="18" charset="0"/>
              </a:rPr>
              <a:t>[5] R. Benny, A. Muralidharan and M. Subramanian, "OpenAI-Enhanced Personal Desktop Assistant: A Revolution in Human-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Computer Interaction," 2024 Second International Conference on Emerging Trends in Information Technology and Engineering</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(ICETITE), Vellore, India, 2024, pp. 1-7,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10.1109/ic-ETITE58242.2024.10493339.</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p>
          <a:p>
            <a:endParaRPr lang="en-US" sz="1400" dirty="0"/>
          </a:p>
          <a:p>
            <a:endParaRPr lang="en-US" sz="1400" dirty="0"/>
          </a:p>
          <a:p>
            <a:endParaRPr lang="en-IN" sz="1400" dirty="0"/>
          </a:p>
        </p:txBody>
      </p:sp>
    </p:spTree>
    <p:extLst>
      <p:ext uri="{BB962C8B-B14F-4D97-AF65-F5344CB8AC3E}">
        <p14:creationId xmlns:p14="http://schemas.microsoft.com/office/powerpoint/2010/main" val="90408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2E45D3-B3B3-1F10-320D-C609FCEDB7ED}"/>
              </a:ext>
            </a:extLst>
          </p:cNvPr>
          <p:cNvSpPr txBox="1"/>
          <p:nvPr/>
        </p:nvSpPr>
        <p:spPr>
          <a:xfrm>
            <a:off x="115747" y="1"/>
            <a:ext cx="11366339" cy="10587514"/>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Abstract</a:t>
            </a:r>
          </a:p>
          <a:p>
            <a:endParaRPr lang="en-IN" sz="40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Desktop Voice Assistant is a software application that allows users to interact with their desktop computers through voice commands instead of traditional input methods like keyboard or mouse. It uses speech recognition, Natural Language Processing (NLP), and Artificial Intelligence (AI) to understand, interpret, and execute user commands</a:t>
            </a:r>
            <a:r>
              <a:rPr lang="en-US" dirty="0"/>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This AI-driven voice assistant functions as an intelligent system capable of managing multiple tasks such as file administration, internet browsing, email handling, multimedia control, and system operations. The assistant utilizes NLP and Automatic Speech Recognition (ASR) to accurately understand and execute user commands. Additionally, machine learning algorithms enhance the assistant’s ability to improve its accuracy and responsiveness over time, adapting to user preferences and behavioral patterns. </a:t>
            </a:r>
          </a:p>
          <a:p>
            <a:pPr algn="just"/>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6366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EB1C11-68E1-606B-1D08-273CB7AFF5D9}"/>
              </a:ext>
            </a:extLst>
          </p:cNvPr>
          <p:cNvSpPr txBox="1"/>
          <p:nvPr/>
        </p:nvSpPr>
        <p:spPr>
          <a:xfrm>
            <a:off x="570271" y="167148"/>
            <a:ext cx="10913805" cy="4431983"/>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Introduction</a:t>
            </a:r>
          </a:p>
          <a:p>
            <a:endParaRPr lang="en-IN" sz="4400"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With the increasing dependence on computers and automation, there is a growing need for more intuitive and accessible ways to interact with technology. Traditional input methods like keyboard and mouse can be limiting, especially in multitasking environments or for users with physical impairments. Voice-controlled assistants offer a hands-free, efficient solution by enabling natural communication between users and machines.</a:t>
            </a:r>
          </a:p>
          <a:p>
            <a:pPr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presents an AI-Based Desktop Voice Assistant that utilizes Natural Language Processing (NLP) to accurately understand and respond to user voice commands. It can perform tasks such as opening applications, browsing the internet, managing emails, retrieving information, and controlling system settings. Designed to enhance productivity, accessibility, and user convenience, the assistant provides an intelligent and adaptive interface tailored for modern desktop usage.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11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CAC403-8E01-C9B9-E57C-D87CDD29ECB1}"/>
              </a:ext>
            </a:extLst>
          </p:cNvPr>
          <p:cNvSpPr txBox="1"/>
          <p:nvPr/>
        </p:nvSpPr>
        <p:spPr>
          <a:xfrm>
            <a:off x="641684" y="410886"/>
            <a:ext cx="10812379" cy="3877985"/>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Existing System</a:t>
            </a:r>
          </a:p>
          <a:p>
            <a:endParaRPr lang="en-IN" sz="40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desktop interaction depends on keyboard and mouse, limiting hands-free accessibility.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assistants like Cortana, Google Assistant, and Siri are primarily designed for mobile or cloud platforms.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assistants offer limited desktop application integration and lack custom task automation features for desktops.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internet connectivity is often required, reducing offline functionality.</a:t>
            </a:r>
          </a:p>
          <a:p>
            <a:pPr algn="just" defTabSz="914400"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solutions are not optimized for desktop-specific workflows or multitasking needs.</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Accessibility for users with physical impairments is still restricted with existing systems.</a:t>
            </a: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76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9B18C-7F18-8A2F-AD4D-AB5DAAFA2301}"/>
              </a:ext>
            </a:extLst>
          </p:cNvPr>
          <p:cNvSpPr txBox="1"/>
          <p:nvPr/>
        </p:nvSpPr>
        <p:spPr>
          <a:xfrm>
            <a:off x="727587" y="648928"/>
            <a:ext cx="11041626" cy="5201424"/>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Proposed System</a:t>
            </a:r>
          </a:p>
          <a:p>
            <a:pPr algn="just"/>
            <a:endParaRPr lang="en-IN" sz="40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is an AI-based Desktop Voice Assistant for smart and hands-free interaction with computers.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Automatic Speech Recognition (ASR) and Natural Language Processing (NLP) to interpret voice commands accurately.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Incorporates Machine Learning to adapt to user behavior, preferences, and frequently used commands.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Capable of performing tasks such as: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File management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browsing</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Email handling</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Multimedia control</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operations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Supports both online and offline functionalities for greater flexibility.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Offers personalized command handling for better user experience.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seamless integration with desktop applications.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Designed to improve productivity, accessibility, and user convenience in desktop environments.</a:t>
            </a:r>
          </a:p>
        </p:txBody>
      </p:sp>
    </p:spTree>
    <p:extLst>
      <p:ext uri="{BB962C8B-B14F-4D97-AF65-F5344CB8AC3E}">
        <p14:creationId xmlns:p14="http://schemas.microsoft.com/office/powerpoint/2010/main" val="175697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2B3AA7-10FB-57E9-56CA-752C710D089A}"/>
              </a:ext>
            </a:extLst>
          </p:cNvPr>
          <p:cNvSpPr txBox="1"/>
          <p:nvPr/>
        </p:nvSpPr>
        <p:spPr>
          <a:xfrm>
            <a:off x="501446" y="707922"/>
            <a:ext cx="11690554" cy="2431435"/>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Applications of AI Voice Assistant</a:t>
            </a:r>
          </a:p>
          <a:p>
            <a:endParaRPr lang="en-US" sz="4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Professionals – Helps automate daily tasks like scheduling meetings, sending emails, and browsing the internet.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Students – Aids in research, Wikipedia searches, and document management.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People with Disabilities – Offers hands-free computer navigation for improved accessibility.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General Users – Provides convenience by executing voice commands efficiently.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63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D06F0D-7477-569E-F3FE-07BE9B3C9416}"/>
              </a:ext>
            </a:extLst>
          </p:cNvPr>
          <p:cNvSpPr txBox="1"/>
          <p:nvPr/>
        </p:nvSpPr>
        <p:spPr>
          <a:xfrm>
            <a:off x="348589" y="412141"/>
            <a:ext cx="11130115" cy="3262432"/>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Hardware Requirements</a:t>
            </a:r>
          </a:p>
          <a:p>
            <a:endParaRPr lang="en-IN" sz="4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Processor: Intel Core i5 or higher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RAM: Minimum 8GB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Storage: At least 20GB free space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Microphone: High-quality microphone for accurate speech recognition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Speakers: For audio output and voice responses.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GPU (Optional): Dedicated GPU (NVIDIA/AMD) for AI model acceleration.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Internet Connection: Required for cloud-based speech recognition APIs.</a:t>
            </a:r>
          </a:p>
        </p:txBody>
      </p:sp>
    </p:spTree>
    <p:extLst>
      <p:ext uri="{BB962C8B-B14F-4D97-AF65-F5344CB8AC3E}">
        <p14:creationId xmlns:p14="http://schemas.microsoft.com/office/powerpoint/2010/main" val="22574665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 dockstate="right" visibility="0" width="438" row="7">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2FD48F6-4019-4D7F-80CE-991950E4C83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A51B0B7B-6471-41A1-A0E0-8964084C906B}">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Gallery</Template>
  <TotalTime>16511</TotalTime>
  <Words>2306</Words>
  <Application>Microsoft Office PowerPoint</Application>
  <PresentationFormat>Widescreen</PresentationFormat>
  <Paragraphs>288</Paragraphs>
  <Slides>30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Calibri Light</vt:lpstr>
      <vt:lpstr>Canva Sans</vt:lpstr>
      <vt:lpstr>Gill Sans MT</vt:lpstr>
      <vt:lpstr>Radley</vt:lpstr>
      <vt:lpstr>Times New Roman</vt:lpstr>
      <vt:lpstr>Gallery</vt:lpstr>
      <vt:lpstr>Office Theme</vt:lpstr>
      <vt:lpstr>AI-Based Desktop Voice Assistant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Sindhuja P</dc:creator>
  <cp:lastModifiedBy>Balaji Mohan</cp:lastModifiedBy>
  <cp:revision>13</cp:revision>
  <dcterms:created xsi:type="dcterms:W3CDTF">2025-03-02T08:57:13Z</dcterms:created>
  <dcterms:modified xsi:type="dcterms:W3CDTF">2025-06-26T17:39:48Z</dcterms:modified>
</cp:coreProperties>
</file>