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67" r:id="rId5"/>
    <p:sldId id="258" r:id="rId6"/>
    <p:sldId id="259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18E1B3-1C0A-4925-8D4D-D75D40C28C93}" v="5" dt="2024-12-05T20:31:28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83" d="100"/>
          <a:sy n="83" d="100"/>
        </p:scale>
        <p:origin x="39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26D6-6CB7-4D98-B4B0-B57B1400700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410A-6D06-419E-A778-6D82EAF2E9E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22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26D6-6CB7-4D98-B4B0-B57B1400700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410A-6D06-419E-A778-6D82EAF2E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8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26D6-6CB7-4D98-B4B0-B57B1400700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410A-6D06-419E-A778-6D82EAF2E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3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26D6-6CB7-4D98-B4B0-B57B1400700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410A-6D06-419E-A778-6D82EAF2E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26D6-6CB7-4D98-B4B0-B57B1400700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410A-6D06-419E-A778-6D82EAF2E9E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64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26D6-6CB7-4D98-B4B0-B57B1400700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410A-6D06-419E-A778-6D82EAF2E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26D6-6CB7-4D98-B4B0-B57B1400700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410A-6D06-419E-A778-6D82EAF2E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0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26D6-6CB7-4D98-B4B0-B57B1400700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410A-6D06-419E-A778-6D82EAF2E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7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26D6-6CB7-4D98-B4B0-B57B1400700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410A-6D06-419E-A778-6D82EAF2E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9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95526D6-6CB7-4D98-B4B0-B57B1400700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29410A-6D06-419E-A778-6D82EAF2E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53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526D6-6CB7-4D98-B4B0-B57B1400700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410A-6D06-419E-A778-6D82EAF2E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7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5526D6-6CB7-4D98-B4B0-B57B1400700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29410A-6D06-419E-A778-6D82EAF2E9E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65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BFF947-0568-41C8-9D1F-B98750138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146F29-E510-4DB4-B56B-1A8766645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81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FDA1FA-3541-46E6-83FF-BDDA692BB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339824" y="0"/>
            <a:ext cx="68583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0ACE7-E307-5AE5-D758-277EC17A9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6471" y="577885"/>
            <a:ext cx="5849196" cy="5399577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Airbnb is an online marketplace that connects people looking for accommodations with those who have spaces available for short-term or long-term stays. 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  <a:latin typeface="+mn-lt"/>
              </a:rPr>
              <a:t>Keywords: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Variety of Accommodations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Host Services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Guest Experience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Global Reach</a:t>
            </a:r>
            <a:endParaRPr lang="en-US" sz="2000" b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7" name="Picture 6" descr="A hand holding a phone in a room&#10;&#10;Description automatically generated">
            <a:extLst>
              <a:ext uri="{FF2B5EF4-FFF2-40B4-BE49-F238E27FC236}">
                <a16:creationId xmlns:a16="http://schemas.microsoft.com/office/drawing/2014/main" id="{4BBD75C5-69A8-4C57-552B-953B49A52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79" y="1328370"/>
            <a:ext cx="4020297" cy="2020198"/>
          </a:xfrm>
          <a:prstGeom prst="rect">
            <a:avLst/>
          </a:prstGeom>
        </p:spPr>
      </p:pic>
      <p:pic>
        <p:nvPicPr>
          <p:cNvPr id="5" name="Picture 4" descr="A red and white logo&#10;&#10;Description automatically generated">
            <a:extLst>
              <a:ext uri="{FF2B5EF4-FFF2-40B4-BE49-F238E27FC236}">
                <a16:creationId xmlns:a16="http://schemas.microsoft.com/office/drawing/2014/main" id="{D192122A-8F40-6C1B-79A6-A9CA96AB7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79" y="3509435"/>
            <a:ext cx="4020297" cy="182923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6A7830-4B1A-416E-8782-4D0DC1F29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61343" y="4343400"/>
            <a:ext cx="5202616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50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938BB-58D9-6881-EF8E-E60F6887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DCCED-7D8D-194C-2510-47E6E8075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947" y="2573867"/>
            <a:ext cx="4202853" cy="1710266"/>
          </a:xfrm>
        </p:spPr>
        <p:txBody>
          <a:bodyPr/>
          <a:lstStyle/>
          <a:p>
            <a:pPr algn="just"/>
            <a:r>
              <a:rPr lang="en-US" dirty="0"/>
              <a:t>This graph depicts that most of the availability of the Airbnb rooms are in the neighborhood group named Staten Island and the least availability is for Brooklyn.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9AEAB2-C2EE-398B-0206-E8ABB718E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333" y="497746"/>
            <a:ext cx="6214534" cy="537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46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E1AF813-2D2F-4B78-9216-388AF161E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7181D2-95D5-4439-9BDF-14D4FDC7B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AC1063E8-8936-B655-C423-43C2061DC4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125" b="8675"/>
          <a:stretch/>
        </p:blipFill>
        <p:spPr>
          <a:xfrm>
            <a:off x="20" y="10"/>
            <a:ext cx="12191980" cy="63406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ADE362-B464-1C4B-209A-29A1EA400ACE}"/>
              </a:ext>
            </a:extLst>
          </p:cNvPr>
          <p:cNvSpPr txBox="1"/>
          <p:nvPr/>
        </p:nvSpPr>
        <p:spPr>
          <a:xfrm>
            <a:off x="7476067" y="5812493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Special Thanks to Professor Div </a:t>
            </a:r>
            <a:r>
              <a:rPr lang="en-US" sz="1200" dirty="0" err="1"/>
              <a:t>Pithadia</a:t>
            </a:r>
            <a:r>
              <a:rPr lang="en-US" sz="1200" dirty="0"/>
              <a:t> for  the guidance throughout the journey.</a:t>
            </a:r>
          </a:p>
        </p:txBody>
      </p:sp>
    </p:spTree>
    <p:extLst>
      <p:ext uri="{BB962C8B-B14F-4D97-AF65-F5344CB8AC3E}">
        <p14:creationId xmlns:p14="http://schemas.microsoft.com/office/powerpoint/2010/main" val="4645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30F5-84E3-423B-6EB5-8F7E202C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22063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DATA EXPLORING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B8D47-82B7-07BB-AF46-6F3F7E8F4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14370"/>
            <a:ext cx="10058400" cy="3581399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This data has 26 features and 102599 records. This is a raw data where there are many attributes which are not required for further analysis.</a:t>
            </a:r>
          </a:p>
          <a:p>
            <a:pPr algn="just">
              <a:lnSpc>
                <a:spcPct val="100000"/>
              </a:lnSpc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This dataset contains the information about the host,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neighbourhood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, location in terms of latitude and longitude, price, service fees, information about reviews by the customers.</a:t>
            </a:r>
          </a:p>
          <a:p>
            <a:pPr algn="just">
              <a:lnSpc>
                <a:spcPct val="100000"/>
              </a:lnSpc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2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6219-FED3-F7D5-7B76-84F1D7197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DATA EXPLORING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88CC63-BCCE-05D0-C015-E94096B1D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834" y="692017"/>
            <a:ext cx="4047900" cy="5473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9D2DC2-A77F-53FE-B391-70E45FA3A138}"/>
              </a:ext>
            </a:extLst>
          </p:cNvPr>
          <p:cNvSpPr txBox="1"/>
          <p:nvPr/>
        </p:nvSpPr>
        <p:spPr>
          <a:xfrm>
            <a:off x="887969" y="2700867"/>
            <a:ext cx="4047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dirty="0">
                <a:effectLst/>
                <a:latin typeface="Consolas" panose="020B0609020204030204" pitchFamily="49" charset="0"/>
              </a:rPr>
              <a:t>Columns dropped:</a:t>
            </a:r>
          </a:p>
          <a:p>
            <a:pPr algn="just"/>
            <a:endParaRPr lang="en-US" b="0" dirty="0"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b="0" dirty="0">
                <a:effectLst/>
                <a:latin typeface="Consolas" panose="020B0609020204030204" pitchFamily="49" charset="0"/>
              </a:rPr>
              <a:t>Name</a:t>
            </a:r>
          </a:p>
          <a:p>
            <a:pPr algn="just"/>
            <a:r>
              <a:rPr lang="en-US" b="0" dirty="0">
                <a:effectLst/>
                <a:latin typeface="Consolas" panose="020B0609020204030204" pitchFamily="49" charset="0"/>
              </a:rPr>
              <a:t>Country</a:t>
            </a:r>
            <a:endParaRPr lang="en-US" dirty="0">
              <a:latin typeface="Consolas" panose="020B0609020204030204" pitchFamily="49" charset="0"/>
            </a:endParaRPr>
          </a:p>
          <a:p>
            <a:pPr algn="just"/>
            <a:r>
              <a:rPr lang="en-US" b="0" dirty="0">
                <a:effectLst/>
                <a:latin typeface="Consolas" panose="020B0609020204030204" pitchFamily="49" charset="0"/>
              </a:rPr>
              <a:t>country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0" dirty="0">
                <a:effectLst/>
                <a:latin typeface="Consolas" panose="020B0609020204030204" pitchFamily="49" charset="0"/>
              </a:rPr>
              <a:t>code</a:t>
            </a:r>
          </a:p>
          <a:p>
            <a:pPr algn="just"/>
            <a:r>
              <a:rPr lang="en-US" b="0" dirty="0">
                <a:effectLst/>
                <a:latin typeface="Consolas" panose="020B0609020204030204" pitchFamily="49" charset="0"/>
              </a:rPr>
              <a:t>House rules</a:t>
            </a:r>
          </a:p>
          <a:p>
            <a:pPr algn="just"/>
            <a:r>
              <a:rPr lang="en-US" b="0" dirty="0">
                <a:effectLst/>
                <a:latin typeface="Consolas" panose="020B0609020204030204" pitchFamily="49" charset="0"/>
              </a:rPr>
              <a:t>license</a:t>
            </a:r>
          </a:p>
          <a:p>
            <a:pPr algn="just"/>
            <a:r>
              <a:rPr lang="en-US" b="0" dirty="0">
                <a:effectLst/>
                <a:latin typeface="Consolas" panose="020B0609020204030204" pitchFamily="49" charset="0"/>
              </a:rPr>
              <a:t>last review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3C8738-C136-2244-7068-4D399DD2ECAC}"/>
              </a:ext>
            </a:extLst>
          </p:cNvPr>
          <p:cNvCxnSpPr/>
          <p:nvPr/>
        </p:nvCxnSpPr>
        <p:spPr>
          <a:xfrm>
            <a:off x="6925733" y="2277533"/>
            <a:ext cx="11768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F29B37-CF89-E281-05C8-DB458C6297FB}"/>
              </a:ext>
            </a:extLst>
          </p:cNvPr>
          <p:cNvCxnSpPr/>
          <p:nvPr/>
        </p:nvCxnSpPr>
        <p:spPr>
          <a:xfrm>
            <a:off x="6925733" y="2455333"/>
            <a:ext cx="812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8A5C42-ECDB-02D7-EC4F-20F4AE7DE790}"/>
              </a:ext>
            </a:extLst>
          </p:cNvPr>
          <p:cNvCxnSpPr/>
          <p:nvPr/>
        </p:nvCxnSpPr>
        <p:spPr>
          <a:xfrm>
            <a:off x="6925733" y="3708400"/>
            <a:ext cx="5249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D5A75-7B0D-363B-0358-B877A20CCA87}"/>
              </a:ext>
            </a:extLst>
          </p:cNvPr>
          <p:cNvCxnSpPr/>
          <p:nvPr/>
        </p:nvCxnSpPr>
        <p:spPr>
          <a:xfrm>
            <a:off x="6925733" y="4047067"/>
            <a:ext cx="2709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49365C-36E8-D0CB-B393-760F5D6757F2}"/>
              </a:ext>
            </a:extLst>
          </p:cNvPr>
          <p:cNvCxnSpPr/>
          <p:nvPr/>
        </p:nvCxnSpPr>
        <p:spPr>
          <a:xfrm>
            <a:off x="6925733" y="4572000"/>
            <a:ext cx="1041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406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92D3-7BFF-3A74-9CC3-065FAD75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282B5D-A149-6523-7CF9-FAB43BC12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2017524"/>
            <a:ext cx="9524999" cy="412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09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22CE-043F-E8ED-D3F0-0CF85330C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Insights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44023D-952B-3EB3-A8A5-8AFE06072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844" y="872068"/>
            <a:ext cx="7242733" cy="4521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A90DE-0F88-66B1-1BF2-34CC7D2FADC9}"/>
              </a:ext>
            </a:extLst>
          </p:cNvPr>
          <p:cNvSpPr txBox="1"/>
          <p:nvPr/>
        </p:nvSpPr>
        <p:spPr>
          <a:xfrm>
            <a:off x="911014" y="2438400"/>
            <a:ext cx="31529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INSIGHTS: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Popularity of Neighborhood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Market Concentration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Demand and Supply Trends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Market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Potential for Expansion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1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6561-52F2-0440-1EC0-92DC2B82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Insights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D854AAE-045D-B038-4B0F-A3C30DEDD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8560" y="660400"/>
            <a:ext cx="6969459" cy="539496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76A5B9-0185-EF4E-7057-810323D7DC68}"/>
              </a:ext>
            </a:extLst>
          </p:cNvPr>
          <p:cNvSpPr txBox="1"/>
          <p:nvPr/>
        </p:nvSpPr>
        <p:spPr>
          <a:xfrm>
            <a:off x="1024467" y="2629436"/>
            <a:ext cx="29689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INSIGHTS: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Common Room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Least Common Room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Supply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Market Segmentation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Potential Opportunities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870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4983-A164-0238-4C9F-278AD0EB9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148C81-FC8E-C0A6-6111-667B931A5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7560" y="921703"/>
            <a:ext cx="6237205" cy="52758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4C15D-3C07-AF37-6B7C-A2C9EFD10ED8}"/>
              </a:ext>
            </a:extLst>
          </p:cNvPr>
          <p:cNvSpPr txBox="1"/>
          <p:nvPr/>
        </p:nvSpPr>
        <p:spPr>
          <a:xfrm>
            <a:off x="812799" y="2954867"/>
            <a:ext cx="340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highest reviews per month by Room type is for Hotel Room. However, the lowest average reviews is for Entire Home/Apartment.</a:t>
            </a:r>
          </a:p>
        </p:txBody>
      </p:sp>
    </p:spTree>
    <p:extLst>
      <p:ext uri="{BB962C8B-B14F-4D97-AF65-F5344CB8AC3E}">
        <p14:creationId xmlns:p14="http://schemas.microsoft.com/office/powerpoint/2010/main" val="149371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AA59E-6038-739B-D51B-E3CB76A3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51130"/>
          </a:xfrm>
        </p:spPr>
        <p:txBody>
          <a:bodyPr/>
          <a:lstStyle/>
          <a:p>
            <a:r>
              <a:rPr lang="en-US" dirty="0"/>
              <a:t>Data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55470-5461-A922-CBCF-8FB82C0CA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45734"/>
            <a:ext cx="4859868" cy="4377265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6400" dirty="0">
                <a:solidFill>
                  <a:schemeClr val="tx1"/>
                </a:solidFill>
                <a:latin typeface="Consolas" panose="020B0609020204030204" pitchFamily="49" charset="0"/>
              </a:rPr>
              <a:t>This graph shows number of </a:t>
            </a:r>
            <a:r>
              <a:rPr lang="en-US" sz="6400" dirty="0" err="1">
                <a:solidFill>
                  <a:schemeClr val="tx1"/>
                </a:solidFill>
                <a:latin typeface="Consolas" panose="020B0609020204030204" pitchFamily="49" charset="0"/>
              </a:rPr>
              <a:t>neighbourhood</a:t>
            </a:r>
            <a:r>
              <a:rPr lang="en-US" sz="6400" dirty="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sz="6400" b="1" dirty="0">
                <a:solidFill>
                  <a:schemeClr val="tx1"/>
                </a:solidFill>
                <a:latin typeface="Consolas" panose="020B0609020204030204" pitchFamily="49" charset="0"/>
              </a:rPr>
              <a:t>Brooklyn</a:t>
            </a:r>
            <a:r>
              <a:rPr lang="en-US" sz="6400" dirty="0">
                <a:solidFill>
                  <a:schemeClr val="tx1"/>
                </a:solidFill>
                <a:latin typeface="Consolas" panose="020B0609020204030204" pitchFamily="49" charset="0"/>
              </a:rPr>
              <a:t> with its price.</a:t>
            </a:r>
          </a:p>
          <a:p>
            <a:pPr algn="just">
              <a:lnSpc>
                <a:spcPct val="120000"/>
              </a:lnSpc>
            </a:pPr>
            <a:br>
              <a:rPr lang="en-US" sz="6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6400" dirty="0">
                <a:solidFill>
                  <a:schemeClr val="tx1"/>
                </a:solidFill>
                <a:latin typeface="Consolas" panose="020B0609020204030204" pitchFamily="49" charset="0"/>
              </a:rPr>
              <a:t>Are there any high or low outliers?</a:t>
            </a:r>
          </a:p>
          <a:p>
            <a:pPr algn="just">
              <a:lnSpc>
                <a:spcPct val="120000"/>
              </a:lnSpc>
            </a:pPr>
            <a:endParaRPr lang="en-US" sz="6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20000"/>
              </a:lnSpc>
            </a:pPr>
            <a:r>
              <a:rPr lang="en-US" sz="6400" dirty="0">
                <a:solidFill>
                  <a:schemeClr val="tx1"/>
                </a:solidFill>
                <a:latin typeface="Consolas" panose="020B0609020204030204" pitchFamily="49" charset="0"/>
              </a:rPr>
              <a:t>There are bars far away from the rest (very high or low prices), it indicates that some </a:t>
            </a:r>
            <a:r>
              <a:rPr lang="en-US" sz="6400" dirty="0" err="1">
                <a:solidFill>
                  <a:schemeClr val="tx1"/>
                </a:solidFill>
                <a:latin typeface="Consolas" panose="020B0609020204030204" pitchFamily="49" charset="0"/>
              </a:rPr>
              <a:t>neighbourhoods</a:t>
            </a:r>
            <a:r>
              <a:rPr lang="en-US" sz="6400" dirty="0">
                <a:solidFill>
                  <a:schemeClr val="tx1"/>
                </a:solidFill>
                <a:latin typeface="Consolas" panose="020B0609020204030204" pitchFamily="49" charset="0"/>
              </a:rPr>
              <a:t> are significantly more or less expensive.	</a:t>
            </a:r>
          </a:p>
          <a:p>
            <a:pPr algn="just">
              <a:lnSpc>
                <a:spcPct val="120000"/>
              </a:lnSpc>
            </a:pPr>
            <a:br>
              <a:rPr lang="en-US" sz="6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6400" dirty="0">
                <a:solidFill>
                  <a:schemeClr val="tx1"/>
                </a:solidFill>
                <a:latin typeface="Consolas" panose="020B0609020204030204" pitchFamily="49" charset="0"/>
              </a:rPr>
              <a:t>What is the typical average price range for Brooklyn </a:t>
            </a:r>
            <a:r>
              <a:rPr lang="en-US" sz="6400" dirty="0" err="1">
                <a:solidFill>
                  <a:schemeClr val="tx1"/>
                </a:solidFill>
                <a:latin typeface="Consolas" panose="020B0609020204030204" pitchFamily="49" charset="0"/>
              </a:rPr>
              <a:t>neighbourhoods</a:t>
            </a:r>
            <a:r>
              <a:rPr lang="en-US" sz="6400" dirty="0">
                <a:solidFill>
                  <a:schemeClr val="tx1"/>
                </a:solidFill>
                <a:latin typeface="Consolas" panose="020B0609020204030204" pitchFamily="49" charset="0"/>
              </a:rPr>
              <a:t>?</a:t>
            </a:r>
          </a:p>
          <a:p>
            <a:pPr algn="just">
              <a:lnSpc>
                <a:spcPct val="120000"/>
              </a:lnSpc>
            </a:pPr>
            <a:r>
              <a:rPr lang="en-US" sz="6400" dirty="0">
                <a:solidFill>
                  <a:schemeClr val="tx1"/>
                </a:solidFill>
                <a:latin typeface="Consolas" panose="020B0609020204030204" pitchFamily="49" charset="0"/>
              </a:rPr>
              <a:t>Approximately 620 to 640 dollars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BBCF2-4B35-4FD1-7FB6-04CE0810C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006" y="1147103"/>
            <a:ext cx="6016234" cy="456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23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4390-E2A1-7415-1113-EE84500E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A3F872-94C4-E871-A35B-86D0FAF31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6068" y="1097916"/>
            <a:ext cx="6367660" cy="484033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E016B8-E568-7792-CB82-AA9244923C0A}"/>
              </a:ext>
            </a:extLst>
          </p:cNvPr>
          <p:cNvSpPr txBox="1"/>
          <p:nvPr/>
        </p:nvSpPr>
        <p:spPr>
          <a:xfrm>
            <a:off x="1213705" y="2551837"/>
            <a:ext cx="30704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This graph shows number of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neighbourhoods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in a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neighbourhood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group </a:t>
            </a:r>
            <a:r>
              <a:rPr lang="en-US" b="1" dirty="0">
                <a:effectLst/>
                <a:latin typeface="Consolas" panose="020B0609020204030204" pitchFamily="49" charset="0"/>
              </a:rPr>
              <a:t>Manhattan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with its price.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217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176</TotalTime>
  <Words>305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Wingdings</vt:lpstr>
      <vt:lpstr>Retrospect</vt:lpstr>
      <vt:lpstr>PowerPoint Presentation</vt:lpstr>
      <vt:lpstr>DATA EXPLORING</vt:lpstr>
      <vt:lpstr>DATA EXPLORING</vt:lpstr>
      <vt:lpstr>Data Insights</vt:lpstr>
      <vt:lpstr>Data Insights</vt:lpstr>
      <vt:lpstr>Data Insights</vt:lpstr>
      <vt:lpstr>Data Insights</vt:lpstr>
      <vt:lpstr>Data Insights</vt:lpstr>
      <vt:lpstr>Data Insights</vt:lpstr>
      <vt:lpstr>Data 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Priyanka Singh</dc:creator>
  <cp:lastModifiedBy>Priyanka Singh</cp:lastModifiedBy>
  <cp:revision>2</cp:revision>
  <dcterms:created xsi:type="dcterms:W3CDTF">2024-12-05T18:23:41Z</dcterms:created>
  <dcterms:modified xsi:type="dcterms:W3CDTF">2024-12-28T00:41:15Z</dcterms:modified>
</cp:coreProperties>
</file>