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65" r:id="rId2"/>
    <p:sldId id="264" r:id="rId3"/>
    <p:sldId id="263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5B6F14-207A-4756-93BB-B234F35217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5F3A37-1BA6-4513-8549-313B24DBC173}">
      <dgm:prSet/>
      <dgm:spPr/>
      <dgm:t>
        <a:bodyPr/>
        <a:lstStyle/>
        <a:p>
          <a:pPr>
            <a:defRPr cap="all"/>
          </a:pPr>
          <a:r>
            <a:rPr lang="en-US"/>
            <a:t>Implement an AI that plays optimally in all Tic Tac Toe scenarios.</a:t>
          </a:r>
        </a:p>
      </dgm:t>
    </dgm:pt>
    <dgm:pt modelId="{3987ECD2-C68B-44C8-A48E-1A66E94A4BBF}" type="parTrans" cxnId="{B9EF2CA0-02B4-4FB4-B416-C06822528A5C}">
      <dgm:prSet/>
      <dgm:spPr/>
      <dgm:t>
        <a:bodyPr/>
        <a:lstStyle/>
        <a:p>
          <a:endParaRPr lang="en-US"/>
        </a:p>
      </dgm:t>
    </dgm:pt>
    <dgm:pt modelId="{EC8D9AA6-BAC3-4925-B484-49B555C1666F}" type="sibTrans" cxnId="{B9EF2CA0-02B4-4FB4-B416-C06822528A5C}">
      <dgm:prSet/>
      <dgm:spPr/>
      <dgm:t>
        <a:bodyPr/>
        <a:lstStyle/>
        <a:p>
          <a:endParaRPr lang="en-US"/>
        </a:p>
      </dgm:t>
    </dgm:pt>
    <dgm:pt modelId="{ACA074EA-C9FA-4410-A447-141D46FE1490}">
      <dgm:prSet/>
      <dgm:spPr/>
      <dgm:t>
        <a:bodyPr/>
        <a:lstStyle/>
        <a:p>
          <a:pPr>
            <a:defRPr cap="all"/>
          </a:pPr>
          <a:r>
            <a:rPr lang="en-US"/>
            <a:t>Reduce computation time using alpha-beta pruning.	</a:t>
          </a:r>
        </a:p>
      </dgm:t>
    </dgm:pt>
    <dgm:pt modelId="{0D8E2E90-E1D5-488C-9001-C7963E254F96}" type="parTrans" cxnId="{A212EA0C-0753-487F-95B4-04DE33D31394}">
      <dgm:prSet/>
      <dgm:spPr/>
      <dgm:t>
        <a:bodyPr/>
        <a:lstStyle/>
        <a:p>
          <a:endParaRPr lang="en-US"/>
        </a:p>
      </dgm:t>
    </dgm:pt>
    <dgm:pt modelId="{25E6BD53-172E-49BB-A77D-DE832D7AC836}" type="sibTrans" cxnId="{A212EA0C-0753-487F-95B4-04DE33D31394}">
      <dgm:prSet/>
      <dgm:spPr/>
      <dgm:t>
        <a:bodyPr/>
        <a:lstStyle/>
        <a:p>
          <a:endParaRPr lang="en-US"/>
        </a:p>
      </dgm:t>
    </dgm:pt>
    <dgm:pt modelId="{03379509-A5BA-45C8-8AD5-2AAAA8B013DB}">
      <dgm:prSet/>
      <dgm:spPr/>
      <dgm:t>
        <a:bodyPr/>
        <a:lstStyle/>
        <a:p>
          <a:pPr>
            <a:defRPr cap="all"/>
          </a:pPr>
          <a:r>
            <a:rPr lang="en-US"/>
            <a:t>Analyze performance against human and random agents.</a:t>
          </a:r>
        </a:p>
      </dgm:t>
    </dgm:pt>
    <dgm:pt modelId="{64A5D2AC-57E5-412D-8E3A-C114780E929A}" type="parTrans" cxnId="{A57FE629-364C-47DF-82DB-DBCA10289E79}">
      <dgm:prSet/>
      <dgm:spPr/>
      <dgm:t>
        <a:bodyPr/>
        <a:lstStyle/>
        <a:p>
          <a:endParaRPr lang="en-US"/>
        </a:p>
      </dgm:t>
    </dgm:pt>
    <dgm:pt modelId="{A7EECECF-A6B6-43E5-83E9-0C4711BCB1C3}" type="sibTrans" cxnId="{A57FE629-364C-47DF-82DB-DBCA10289E79}">
      <dgm:prSet/>
      <dgm:spPr/>
      <dgm:t>
        <a:bodyPr/>
        <a:lstStyle/>
        <a:p>
          <a:endParaRPr lang="en-US"/>
        </a:p>
      </dgm:t>
    </dgm:pt>
    <dgm:pt modelId="{4C9E45FF-03CC-4A57-BE50-5DBB11D6F8EF}" type="pres">
      <dgm:prSet presAssocID="{3D5B6F14-207A-4756-93BB-B234F3521790}" presName="root" presStyleCnt="0">
        <dgm:presLayoutVars>
          <dgm:dir/>
          <dgm:resizeHandles val="exact"/>
        </dgm:presLayoutVars>
      </dgm:prSet>
      <dgm:spPr/>
    </dgm:pt>
    <dgm:pt modelId="{146A0FE6-5AC0-4E97-97B9-92A136088B0D}" type="pres">
      <dgm:prSet presAssocID="{365F3A37-1BA6-4513-8549-313B24DBC173}" presName="compNode" presStyleCnt="0"/>
      <dgm:spPr/>
    </dgm:pt>
    <dgm:pt modelId="{43EF7FB5-BE41-43B5-87C5-286554EA6614}" type="pres">
      <dgm:prSet presAssocID="{365F3A37-1BA6-4513-8549-313B24DBC173}" presName="iconBgRect" presStyleLbl="bgShp" presStyleIdx="0" presStyleCnt="3"/>
      <dgm:spPr/>
    </dgm:pt>
    <dgm:pt modelId="{FC64B4E0-22A5-4C20-BC99-317F6DDA0942}" type="pres">
      <dgm:prSet presAssocID="{365F3A37-1BA6-4513-8549-313B24DBC1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BCE7B38F-462B-4D96-8247-658BE3E59CC1}" type="pres">
      <dgm:prSet presAssocID="{365F3A37-1BA6-4513-8549-313B24DBC173}" presName="spaceRect" presStyleCnt="0"/>
      <dgm:spPr/>
    </dgm:pt>
    <dgm:pt modelId="{2285FD16-C613-44EC-87B3-8B7CF04DEADF}" type="pres">
      <dgm:prSet presAssocID="{365F3A37-1BA6-4513-8549-313B24DBC173}" presName="textRect" presStyleLbl="revTx" presStyleIdx="0" presStyleCnt="3">
        <dgm:presLayoutVars>
          <dgm:chMax val="1"/>
          <dgm:chPref val="1"/>
        </dgm:presLayoutVars>
      </dgm:prSet>
      <dgm:spPr/>
    </dgm:pt>
    <dgm:pt modelId="{7594A30E-40A3-46EE-ABF5-77419281A877}" type="pres">
      <dgm:prSet presAssocID="{EC8D9AA6-BAC3-4925-B484-49B555C1666F}" presName="sibTrans" presStyleCnt="0"/>
      <dgm:spPr/>
    </dgm:pt>
    <dgm:pt modelId="{6270EC01-9B20-4799-BC2E-7374CFB5A3ED}" type="pres">
      <dgm:prSet presAssocID="{ACA074EA-C9FA-4410-A447-141D46FE1490}" presName="compNode" presStyleCnt="0"/>
      <dgm:spPr/>
    </dgm:pt>
    <dgm:pt modelId="{207403FA-CFEE-401A-8288-39E119CB83AB}" type="pres">
      <dgm:prSet presAssocID="{ACA074EA-C9FA-4410-A447-141D46FE1490}" presName="iconBgRect" presStyleLbl="bgShp" presStyleIdx="1" presStyleCnt="3"/>
      <dgm:spPr/>
    </dgm:pt>
    <dgm:pt modelId="{80551FB9-E79B-4B83-A6AF-7EA6BAAE5EB3}" type="pres">
      <dgm:prSet presAssocID="{ACA074EA-C9FA-4410-A447-141D46FE14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34C9033-EB26-4138-BBB6-816F7ADFCC38}" type="pres">
      <dgm:prSet presAssocID="{ACA074EA-C9FA-4410-A447-141D46FE1490}" presName="spaceRect" presStyleCnt="0"/>
      <dgm:spPr/>
    </dgm:pt>
    <dgm:pt modelId="{72D96941-D3D4-41EB-B88E-E6B5A9CC2F4A}" type="pres">
      <dgm:prSet presAssocID="{ACA074EA-C9FA-4410-A447-141D46FE1490}" presName="textRect" presStyleLbl="revTx" presStyleIdx="1" presStyleCnt="3">
        <dgm:presLayoutVars>
          <dgm:chMax val="1"/>
          <dgm:chPref val="1"/>
        </dgm:presLayoutVars>
      </dgm:prSet>
      <dgm:spPr/>
    </dgm:pt>
    <dgm:pt modelId="{4DE282D0-308B-432C-8BC2-C94A83E6959A}" type="pres">
      <dgm:prSet presAssocID="{25E6BD53-172E-49BB-A77D-DE832D7AC836}" presName="sibTrans" presStyleCnt="0"/>
      <dgm:spPr/>
    </dgm:pt>
    <dgm:pt modelId="{C2EB116E-8CAB-4DBC-B2B6-094073787584}" type="pres">
      <dgm:prSet presAssocID="{03379509-A5BA-45C8-8AD5-2AAAA8B013DB}" presName="compNode" presStyleCnt="0"/>
      <dgm:spPr/>
    </dgm:pt>
    <dgm:pt modelId="{3FB2101A-6A6B-40B7-881D-B8479D7B6712}" type="pres">
      <dgm:prSet presAssocID="{03379509-A5BA-45C8-8AD5-2AAAA8B013DB}" presName="iconBgRect" presStyleLbl="bgShp" presStyleIdx="2" presStyleCnt="3"/>
      <dgm:spPr/>
    </dgm:pt>
    <dgm:pt modelId="{0A7F0A5D-1CED-45D6-A935-9D96EC1BA77F}" type="pres">
      <dgm:prSet presAssocID="{03379509-A5BA-45C8-8AD5-2AAAA8B013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FD86546-8919-4438-8F58-87A3F3A380BD}" type="pres">
      <dgm:prSet presAssocID="{03379509-A5BA-45C8-8AD5-2AAAA8B013DB}" presName="spaceRect" presStyleCnt="0"/>
      <dgm:spPr/>
    </dgm:pt>
    <dgm:pt modelId="{EF395F32-6605-407A-A0C0-2AF80F945E69}" type="pres">
      <dgm:prSet presAssocID="{03379509-A5BA-45C8-8AD5-2AAAA8B013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12EA0C-0753-487F-95B4-04DE33D31394}" srcId="{3D5B6F14-207A-4756-93BB-B234F3521790}" destId="{ACA074EA-C9FA-4410-A447-141D46FE1490}" srcOrd="1" destOrd="0" parTransId="{0D8E2E90-E1D5-488C-9001-C7963E254F96}" sibTransId="{25E6BD53-172E-49BB-A77D-DE832D7AC836}"/>
    <dgm:cxn modelId="{A57FE629-364C-47DF-82DB-DBCA10289E79}" srcId="{3D5B6F14-207A-4756-93BB-B234F3521790}" destId="{03379509-A5BA-45C8-8AD5-2AAAA8B013DB}" srcOrd="2" destOrd="0" parTransId="{64A5D2AC-57E5-412D-8E3A-C114780E929A}" sibTransId="{A7EECECF-A6B6-43E5-83E9-0C4711BCB1C3}"/>
    <dgm:cxn modelId="{B9EF2CA0-02B4-4FB4-B416-C06822528A5C}" srcId="{3D5B6F14-207A-4756-93BB-B234F3521790}" destId="{365F3A37-1BA6-4513-8549-313B24DBC173}" srcOrd="0" destOrd="0" parTransId="{3987ECD2-C68B-44C8-A48E-1A66E94A4BBF}" sibTransId="{EC8D9AA6-BAC3-4925-B484-49B555C1666F}"/>
    <dgm:cxn modelId="{A7728AC9-8165-46FE-95B1-FDC773825E0D}" type="presOf" srcId="{03379509-A5BA-45C8-8AD5-2AAAA8B013DB}" destId="{EF395F32-6605-407A-A0C0-2AF80F945E69}" srcOrd="0" destOrd="0" presId="urn:microsoft.com/office/officeart/2018/5/layout/IconCircleLabelList"/>
    <dgm:cxn modelId="{635692E9-6A3D-4E5F-93AD-F7B7E03288AA}" type="presOf" srcId="{365F3A37-1BA6-4513-8549-313B24DBC173}" destId="{2285FD16-C613-44EC-87B3-8B7CF04DEADF}" srcOrd="0" destOrd="0" presId="urn:microsoft.com/office/officeart/2018/5/layout/IconCircleLabelList"/>
    <dgm:cxn modelId="{97B88CEC-EFF5-4A23-86DC-469A324A2E42}" type="presOf" srcId="{ACA074EA-C9FA-4410-A447-141D46FE1490}" destId="{72D96941-D3D4-41EB-B88E-E6B5A9CC2F4A}" srcOrd="0" destOrd="0" presId="urn:microsoft.com/office/officeart/2018/5/layout/IconCircleLabelList"/>
    <dgm:cxn modelId="{2D0F68F8-260A-4A72-A3F1-6D34B2B6FD4C}" type="presOf" srcId="{3D5B6F14-207A-4756-93BB-B234F3521790}" destId="{4C9E45FF-03CC-4A57-BE50-5DBB11D6F8EF}" srcOrd="0" destOrd="0" presId="urn:microsoft.com/office/officeart/2018/5/layout/IconCircleLabelList"/>
    <dgm:cxn modelId="{F857446E-A8DE-48BE-8CCB-CC17D5334D35}" type="presParOf" srcId="{4C9E45FF-03CC-4A57-BE50-5DBB11D6F8EF}" destId="{146A0FE6-5AC0-4E97-97B9-92A136088B0D}" srcOrd="0" destOrd="0" presId="urn:microsoft.com/office/officeart/2018/5/layout/IconCircleLabelList"/>
    <dgm:cxn modelId="{76B73D1E-6DFA-4969-A582-6EB9D6A80DD5}" type="presParOf" srcId="{146A0FE6-5AC0-4E97-97B9-92A136088B0D}" destId="{43EF7FB5-BE41-43B5-87C5-286554EA6614}" srcOrd="0" destOrd="0" presId="urn:microsoft.com/office/officeart/2018/5/layout/IconCircleLabelList"/>
    <dgm:cxn modelId="{275FE26B-F5FF-4CA2-B853-7D6D0F84B89E}" type="presParOf" srcId="{146A0FE6-5AC0-4E97-97B9-92A136088B0D}" destId="{FC64B4E0-22A5-4C20-BC99-317F6DDA0942}" srcOrd="1" destOrd="0" presId="urn:microsoft.com/office/officeart/2018/5/layout/IconCircleLabelList"/>
    <dgm:cxn modelId="{26FC11E8-AFB4-4FC0-9079-58A2D94839CA}" type="presParOf" srcId="{146A0FE6-5AC0-4E97-97B9-92A136088B0D}" destId="{BCE7B38F-462B-4D96-8247-658BE3E59CC1}" srcOrd="2" destOrd="0" presId="urn:microsoft.com/office/officeart/2018/5/layout/IconCircleLabelList"/>
    <dgm:cxn modelId="{4A54D159-7D94-4C8F-AC57-3ADB0DC3FC93}" type="presParOf" srcId="{146A0FE6-5AC0-4E97-97B9-92A136088B0D}" destId="{2285FD16-C613-44EC-87B3-8B7CF04DEADF}" srcOrd="3" destOrd="0" presId="urn:microsoft.com/office/officeart/2018/5/layout/IconCircleLabelList"/>
    <dgm:cxn modelId="{70C069C0-C2A6-44A0-B32E-A3D9A26C8B97}" type="presParOf" srcId="{4C9E45FF-03CC-4A57-BE50-5DBB11D6F8EF}" destId="{7594A30E-40A3-46EE-ABF5-77419281A877}" srcOrd="1" destOrd="0" presId="urn:microsoft.com/office/officeart/2018/5/layout/IconCircleLabelList"/>
    <dgm:cxn modelId="{7873857A-F4F9-41BF-B442-B1982945747C}" type="presParOf" srcId="{4C9E45FF-03CC-4A57-BE50-5DBB11D6F8EF}" destId="{6270EC01-9B20-4799-BC2E-7374CFB5A3ED}" srcOrd="2" destOrd="0" presId="urn:microsoft.com/office/officeart/2018/5/layout/IconCircleLabelList"/>
    <dgm:cxn modelId="{CEC647F0-8F31-4025-99E0-8FAC0E7F71B3}" type="presParOf" srcId="{6270EC01-9B20-4799-BC2E-7374CFB5A3ED}" destId="{207403FA-CFEE-401A-8288-39E119CB83AB}" srcOrd="0" destOrd="0" presId="urn:microsoft.com/office/officeart/2018/5/layout/IconCircleLabelList"/>
    <dgm:cxn modelId="{FE45DA6A-8884-48B8-A36A-3947EE75B7AE}" type="presParOf" srcId="{6270EC01-9B20-4799-BC2E-7374CFB5A3ED}" destId="{80551FB9-E79B-4B83-A6AF-7EA6BAAE5EB3}" srcOrd="1" destOrd="0" presId="urn:microsoft.com/office/officeart/2018/5/layout/IconCircleLabelList"/>
    <dgm:cxn modelId="{4951D69D-4A8F-4684-81F6-4BCC3CD1271B}" type="presParOf" srcId="{6270EC01-9B20-4799-BC2E-7374CFB5A3ED}" destId="{334C9033-EB26-4138-BBB6-816F7ADFCC38}" srcOrd="2" destOrd="0" presId="urn:microsoft.com/office/officeart/2018/5/layout/IconCircleLabelList"/>
    <dgm:cxn modelId="{22146BFD-E467-41D5-98B0-68C9066C448F}" type="presParOf" srcId="{6270EC01-9B20-4799-BC2E-7374CFB5A3ED}" destId="{72D96941-D3D4-41EB-B88E-E6B5A9CC2F4A}" srcOrd="3" destOrd="0" presId="urn:microsoft.com/office/officeart/2018/5/layout/IconCircleLabelList"/>
    <dgm:cxn modelId="{FDB297CA-7A9A-488D-B536-437E4D4DFBA6}" type="presParOf" srcId="{4C9E45FF-03CC-4A57-BE50-5DBB11D6F8EF}" destId="{4DE282D0-308B-432C-8BC2-C94A83E6959A}" srcOrd="3" destOrd="0" presId="urn:microsoft.com/office/officeart/2018/5/layout/IconCircleLabelList"/>
    <dgm:cxn modelId="{D5A9240A-626C-4BC9-A160-5D8ABA71FEED}" type="presParOf" srcId="{4C9E45FF-03CC-4A57-BE50-5DBB11D6F8EF}" destId="{C2EB116E-8CAB-4DBC-B2B6-094073787584}" srcOrd="4" destOrd="0" presId="urn:microsoft.com/office/officeart/2018/5/layout/IconCircleLabelList"/>
    <dgm:cxn modelId="{9AC99FB4-CD49-458D-935F-3F0FDA0B4D0B}" type="presParOf" srcId="{C2EB116E-8CAB-4DBC-B2B6-094073787584}" destId="{3FB2101A-6A6B-40B7-881D-B8479D7B6712}" srcOrd="0" destOrd="0" presId="urn:microsoft.com/office/officeart/2018/5/layout/IconCircleLabelList"/>
    <dgm:cxn modelId="{C1EABF38-EF72-43A5-BC14-4C1F535B52F2}" type="presParOf" srcId="{C2EB116E-8CAB-4DBC-B2B6-094073787584}" destId="{0A7F0A5D-1CED-45D6-A935-9D96EC1BA77F}" srcOrd="1" destOrd="0" presId="urn:microsoft.com/office/officeart/2018/5/layout/IconCircleLabelList"/>
    <dgm:cxn modelId="{EF517EB2-6094-42A7-A751-4E4FECA6FD2C}" type="presParOf" srcId="{C2EB116E-8CAB-4DBC-B2B6-094073787584}" destId="{DFD86546-8919-4438-8F58-87A3F3A380BD}" srcOrd="2" destOrd="0" presId="urn:microsoft.com/office/officeart/2018/5/layout/IconCircleLabelList"/>
    <dgm:cxn modelId="{09B6E167-968D-41EC-825D-9DB85DFBDB22}" type="presParOf" srcId="{C2EB116E-8CAB-4DBC-B2B6-094073787584}" destId="{EF395F32-6605-407A-A0C0-2AF80F945E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F7FB5-BE41-43B5-87C5-286554EA6614}">
      <dsp:nvSpPr>
        <dsp:cNvPr id="0" name=""/>
        <dsp:cNvSpPr/>
      </dsp:nvSpPr>
      <dsp:spPr>
        <a:xfrm>
          <a:off x="489869" y="333318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4B4E0-22A5-4C20-BC99-317F6DDA0942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5FD16-C613-44EC-87B3-8B7CF04DEADF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Implement an AI that plays optimally in all Tic Tac Toe scenarios.</a:t>
          </a:r>
        </a:p>
      </dsp:txBody>
      <dsp:txXfrm>
        <a:off x="73057" y="2043319"/>
        <a:ext cx="2137500" cy="720000"/>
      </dsp:txXfrm>
    </dsp:sp>
    <dsp:sp modelId="{207403FA-CFEE-401A-8288-39E119CB83AB}">
      <dsp:nvSpPr>
        <dsp:cNvPr id="0" name=""/>
        <dsp:cNvSpPr/>
      </dsp:nvSpPr>
      <dsp:spPr>
        <a:xfrm>
          <a:off x="3001432" y="333318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51FB9-E79B-4B83-A6AF-7EA6BAAE5EB3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96941-D3D4-41EB-B88E-E6B5A9CC2F4A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Reduce computation time using alpha-beta pruning.	</a:t>
          </a:r>
        </a:p>
      </dsp:txBody>
      <dsp:txXfrm>
        <a:off x="2584620" y="2043319"/>
        <a:ext cx="2137500" cy="720000"/>
      </dsp:txXfrm>
    </dsp:sp>
    <dsp:sp modelId="{3FB2101A-6A6B-40B7-881D-B8479D7B6712}">
      <dsp:nvSpPr>
        <dsp:cNvPr id="0" name=""/>
        <dsp:cNvSpPr/>
      </dsp:nvSpPr>
      <dsp:spPr>
        <a:xfrm>
          <a:off x="5512995" y="333318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F0A5D-1CED-45D6-A935-9D96EC1BA77F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95F32-6605-407A-A0C0-2AF80F945E69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Analyze performance against human and random agents.</a:t>
          </a:r>
        </a:p>
      </dsp:txBody>
      <dsp:txXfrm>
        <a:off x="5096182" y="2043319"/>
        <a:ext cx="21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044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73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5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6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7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7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04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4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3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6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5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04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2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A7E406-A9B9-466E-9CF9-D4FFFA44A84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558874-624C-4D1B-B6DD-4F37F746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51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60672" cy="2160240"/>
          </a:xfrm>
        </p:spPr>
        <p:txBody>
          <a:bodyPr>
            <a:noAutofit/>
          </a:bodyPr>
          <a:lstStyle/>
          <a:p>
            <a:pPr algn="ctr"/>
            <a:r>
              <a:rPr lang="en-US" sz="4800"/>
              <a:t>Developing a Tic Tac Toe AI Agent Using Minimax with Alpha-Beta Pruning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96952"/>
            <a:ext cx="8100392" cy="3188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Team Members:</a:t>
            </a:r>
          </a:p>
          <a:p>
            <a:pPr marL="114300" indent="0">
              <a:buNone/>
            </a:pPr>
            <a:r>
              <a:rPr lang="en-IN" sz="3200" dirty="0"/>
              <a:t>             Priyanka Singh</a:t>
            </a:r>
          </a:p>
          <a:p>
            <a:pPr marL="114300" indent="0">
              <a:buNone/>
            </a:pPr>
            <a:r>
              <a:rPr lang="en-IN" sz="3200" dirty="0"/>
              <a:t>             Heli </a:t>
            </a:r>
            <a:r>
              <a:rPr lang="en-IN" sz="3200" dirty="0" err="1"/>
              <a:t>Sureja</a:t>
            </a:r>
            <a:endParaRPr lang="en-IN" sz="3200" dirty="0"/>
          </a:p>
          <a:p>
            <a:pPr marL="114300" indent="0">
              <a:buNone/>
            </a:pPr>
            <a:r>
              <a:rPr lang="en-IN" sz="3200" b="1" dirty="0"/>
              <a:t>Subject: </a:t>
            </a:r>
            <a:r>
              <a:rPr lang="en-IN" sz="3200" dirty="0"/>
              <a:t>Introduction to Artificial Intelligence</a:t>
            </a:r>
          </a:p>
          <a:p>
            <a:pPr marL="114300" indent="0">
              <a:buNone/>
            </a:pPr>
            <a:r>
              <a:rPr lang="en-IN" sz="3200" b="1" dirty="0"/>
              <a:t>Under guidance of: </a:t>
            </a:r>
            <a:r>
              <a:rPr lang="en-IN" sz="3200" dirty="0"/>
              <a:t>Prof. Shivanjali Khare</a:t>
            </a:r>
          </a:p>
          <a:p>
            <a:pPr marL="114300" indent="0">
              <a:buNone/>
            </a:pPr>
            <a:endParaRPr lang="en-IN" sz="3200" dirty="0"/>
          </a:p>
        </p:txBody>
      </p:sp>
      <p:pic>
        <p:nvPicPr>
          <p:cNvPr id="4" name="Picture 3" descr="Tic Tac Toe Game PNG Images &amp; PSDs for Download | PixelSquid - S11800208D">
            <a:extLst>
              <a:ext uri="{FF2B5EF4-FFF2-40B4-BE49-F238E27FC236}">
                <a16:creationId xmlns:a16="http://schemas.microsoft.com/office/drawing/2014/main" id="{4C985A35-08BC-247E-4F78-ABC05C3BE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98766"/>
            <a:ext cx="1964668" cy="1964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951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lang="en-IN"/>
              <a:t>Objective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05E799F-73B6-0C6F-A96B-DA909A512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13439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8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4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en-US"/>
              <a:t>Research Question &amp; Methodology</a:t>
            </a:r>
            <a:endParaRPr lang="en-IN"/>
          </a:p>
        </p:txBody>
      </p:sp>
      <p:pic>
        <p:nvPicPr>
          <p:cNvPr id="30" name="Picture 29" descr="Geometric shapes on a wooden background">
            <a:extLst>
              <a:ext uri="{FF2B5EF4-FFF2-40B4-BE49-F238E27FC236}">
                <a16:creationId xmlns:a16="http://schemas.microsoft.com/office/drawing/2014/main" id="{C5ED0DC5-7A60-93F1-B3C3-496F10E7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751" r="43997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Research Question:</a:t>
            </a:r>
          </a:p>
          <a:p>
            <a:pPr>
              <a:lnSpc>
                <a:spcPct val="90000"/>
              </a:lnSpc>
            </a:pPr>
            <a:r>
              <a:rPr lang="en-US" sz="1700"/>
              <a:t>Can an AI agent using </a:t>
            </a:r>
            <a:r>
              <a:rPr lang="en-US" sz="1700" err="1"/>
              <a:t>Minimax</a:t>
            </a:r>
            <a:r>
              <a:rPr lang="en-US" sz="1700"/>
              <a:t> with alpha-beta pruning consistently outperform random or human strategies in Tic </a:t>
            </a:r>
            <a:r>
              <a:rPr lang="en-US" sz="1700" err="1"/>
              <a:t>Tac</a:t>
            </a:r>
            <a:r>
              <a:rPr lang="en-US" sz="1700"/>
              <a:t> Toe?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/>
          </a:p>
          <a:p>
            <a:pPr marL="0" indent="0">
              <a:lnSpc>
                <a:spcPct val="90000"/>
              </a:lnSpc>
              <a:buNone/>
            </a:pPr>
            <a:r>
              <a:rPr lang="en-US" sz="1700" b="1"/>
              <a:t>Methodology:	</a:t>
            </a:r>
          </a:p>
          <a:p>
            <a:pPr>
              <a:lnSpc>
                <a:spcPct val="90000"/>
              </a:lnSpc>
            </a:pPr>
            <a:r>
              <a:rPr lang="en-US" sz="1700"/>
              <a:t>Represent the game tree of all possible moves.	</a:t>
            </a:r>
          </a:p>
          <a:p>
            <a:pPr>
              <a:lnSpc>
                <a:spcPct val="90000"/>
              </a:lnSpc>
            </a:pPr>
            <a:r>
              <a:rPr lang="en-US" sz="1700"/>
              <a:t>Use </a:t>
            </a:r>
            <a:r>
              <a:rPr lang="en-US" sz="1700" err="1"/>
              <a:t>Minimax</a:t>
            </a:r>
            <a:r>
              <a:rPr lang="en-US" sz="1700"/>
              <a:t> to simulate opponent behavior.	</a:t>
            </a:r>
          </a:p>
          <a:p>
            <a:pPr>
              <a:lnSpc>
                <a:spcPct val="90000"/>
              </a:lnSpc>
            </a:pPr>
            <a:r>
              <a:rPr lang="en-US" sz="1700"/>
              <a:t>Use alpha-beta pruning to eliminate unnecessary branches.</a:t>
            </a:r>
          </a:p>
          <a:p>
            <a:pPr>
              <a:lnSpc>
                <a:spcPct val="90000"/>
              </a:lnSpc>
            </a:pPr>
            <a:r>
              <a:rPr lang="en-US" sz="1700"/>
              <a:t>Compare AI agent’s performance against human and random players.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22977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12" y="0"/>
            <a:ext cx="8351188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018" y="0"/>
            <a:ext cx="1827609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009" y="1072609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2800" dirty="0">
                <a:solidFill>
                  <a:schemeClr val="tx2"/>
                </a:solidFill>
              </a:rP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0033" y="458762"/>
            <a:ext cx="5949387" cy="6066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b="1" dirty="0"/>
              <a:t>Programming Language</a:t>
            </a:r>
            <a:r>
              <a:rPr lang="en-IN" sz="1700" dirty="0"/>
              <a:t>: Python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/>
              <a:t>Libraries/Frameworks:</a:t>
            </a:r>
            <a:r>
              <a:rPr lang="en-IN" sz="1700" dirty="0"/>
              <a:t>	</a:t>
            </a:r>
          </a:p>
          <a:p>
            <a:r>
              <a:rPr lang="en-IN" sz="1700" dirty="0" err="1"/>
              <a:t>pygame</a:t>
            </a:r>
            <a:r>
              <a:rPr lang="en-IN" sz="1700" dirty="0"/>
              <a:t> (for GUI-based game visualization)	</a:t>
            </a:r>
          </a:p>
          <a:p>
            <a:r>
              <a:rPr lang="en-IN" sz="1700" dirty="0"/>
              <a:t>time (for performance measurement)	</a:t>
            </a:r>
          </a:p>
          <a:p>
            <a:r>
              <a:rPr lang="en-IN" sz="1700" dirty="0"/>
              <a:t>random (for opponent simulation)</a:t>
            </a:r>
          </a:p>
          <a:p>
            <a:pPr marL="0" indent="0">
              <a:buNone/>
            </a:pPr>
            <a:endParaRPr lang="en-IN" sz="1700" dirty="0"/>
          </a:p>
          <a:p>
            <a:pPr marL="0" indent="0">
              <a:buNone/>
            </a:pPr>
            <a:r>
              <a:rPr lang="en-IN" sz="1700" b="1" dirty="0"/>
              <a:t>AI Technique:	</a:t>
            </a:r>
          </a:p>
          <a:p>
            <a:r>
              <a:rPr lang="en-IN" sz="1700" dirty="0"/>
              <a:t>Minimax algorithm	</a:t>
            </a:r>
          </a:p>
          <a:p>
            <a:r>
              <a:rPr lang="en-IN" sz="1700" dirty="0"/>
              <a:t>Alpha-beta pruning to optimize search</a:t>
            </a:r>
          </a:p>
        </p:txBody>
      </p:sp>
    </p:spTree>
    <p:extLst>
      <p:ext uri="{BB962C8B-B14F-4D97-AF65-F5344CB8AC3E}">
        <p14:creationId xmlns:p14="http://schemas.microsoft.com/office/powerpoint/2010/main" val="125609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r>
              <a:rPr lang="en-IN" dirty="0"/>
              <a:t>Deliverables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998133"/>
            <a:ext cx="5141517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/>
              <a:t>Python Code: </a:t>
            </a:r>
            <a:r>
              <a:rPr lang="en-US" sz="2200"/>
              <a:t>Complete Tic Tac Toe game with AI opponent.</a:t>
            </a:r>
          </a:p>
          <a:p>
            <a:pPr>
              <a:lnSpc>
                <a:spcPct val="90000"/>
              </a:lnSpc>
            </a:pPr>
            <a:r>
              <a:rPr lang="en-US" sz="2200" b="1"/>
              <a:t>Project Report:</a:t>
            </a:r>
            <a:r>
              <a:rPr lang="en-US" sz="2200"/>
              <a:t> Methodology, explanation, challenges, and results.	</a:t>
            </a:r>
          </a:p>
          <a:p>
            <a:pPr>
              <a:lnSpc>
                <a:spcPct val="90000"/>
              </a:lnSpc>
            </a:pPr>
            <a:r>
              <a:rPr lang="en-US" sz="2200" b="1"/>
              <a:t>Demo Video: </a:t>
            </a:r>
            <a:r>
              <a:rPr lang="en-US" sz="2200"/>
              <a:t>AI playing against a human and random bot.</a:t>
            </a:r>
          </a:p>
          <a:p>
            <a:pPr>
              <a:lnSpc>
                <a:spcPct val="90000"/>
              </a:lnSpc>
            </a:pPr>
            <a:r>
              <a:rPr lang="en-US" sz="2200" b="1"/>
              <a:t>Performance Charts: </a:t>
            </a:r>
            <a:r>
              <a:rPr lang="en-US" sz="2200"/>
              <a:t>Win rates and response times.	</a:t>
            </a:r>
          </a:p>
          <a:p>
            <a:pPr>
              <a:lnSpc>
                <a:spcPct val="90000"/>
              </a:lnSpc>
            </a:pPr>
            <a:r>
              <a:rPr lang="en-US" sz="2200" b="1" err="1"/>
              <a:t>GitHub</a:t>
            </a:r>
            <a:r>
              <a:rPr lang="en-US" sz="2200" b="1"/>
              <a:t> Repository: </a:t>
            </a:r>
            <a:r>
              <a:rPr lang="en-US" sz="2200"/>
              <a:t>Shared with instructor.</a:t>
            </a:r>
            <a:endParaRPr lang="en-IN" sz="22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71BA8442-8126-219C-E198-778165CD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40" r="24649" b="-3"/>
          <a:stretch/>
        </p:blipFill>
        <p:spPr>
          <a:xfrm>
            <a:off x="6589430" y="1998131"/>
            <a:ext cx="2037837" cy="37915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7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en-IN" dirty="0"/>
              <a:t>Evaluation Methodology</a:t>
            </a:r>
            <a:endParaRPr lang="en-IN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9407B8A3-D90D-5A20-BF81-9DD047F8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85" r="19063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Success Metrics: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	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Win Rate: % of games won by the AI against random and human players.	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Optimality: Ensure AI never loses a game.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Efficiency: Track average decision time with and without pruning.	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Human Feedback: Evaluate challenge level from test users.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812960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68</TotalTime>
  <Words>285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Developing a Tic Tac Toe AI Agent Using Minimax with Alpha-Beta Pruning</vt:lpstr>
      <vt:lpstr>Objective</vt:lpstr>
      <vt:lpstr>Research Question &amp; Methodology</vt:lpstr>
      <vt:lpstr>Tools &amp; Techniques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Priyanka Singh</cp:lastModifiedBy>
  <cp:revision>8</cp:revision>
  <dcterms:created xsi:type="dcterms:W3CDTF">2025-04-07T01:26:58Z</dcterms:created>
  <dcterms:modified xsi:type="dcterms:W3CDTF">2025-04-07T02:40:56Z</dcterms:modified>
</cp:coreProperties>
</file>