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9" r:id="rId2"/>
    <p:sldId id="419" r:id="rId3"/>
    <p:sldId id="400" r:id="rId4"/>
    <p:sldId id="403" r:id="rId5"/>
    <p:sldId id="401" r:id="rId6"/>
    <p:sldId id="402" r:id="rId7"/>
    <p:sldId id="404" r:id="rId8"/>
    <p:sldId id="405" r:id="rId9"/>
    <p:sldId id="406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8" r:id="rId20"/>
    <p:sldId id="420" r:id="rId21"/>
    <p:sldId id="41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61CD7-B497-4BFA-B04D-84B42546B25D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6338C-3A05-4114-944D-2F60B2622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0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946A6-F873-4D6C-B4A6-658E68BE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838380-2C35-44D4-BD02-75CD55C83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AE01A-C78E-49F5-BB38-9DD2753D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B24-7CE8-4EE0-BD79-CD60595D75DF}" type="datetime1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B4739-0770-44D1-A59C-EF947C5A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E8A1-3BA0-421B-9A20-35F38CF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9B8C2-E655-4E06-86E2-CB170D6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29A596-364C-4D77-8BA6-A47C2D6F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7B194-FF2E-467E-9F50-F350AA38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637-2906-44E1-A5D2-7FD321C9923C}" type="datetime1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3C03B-94AB-4D33-A9DB-A40A16C3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21EB2-D341-429D-8D0D-FA3A65AB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3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AE079D-66F9-423D-86F9-5E047ADA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85076F-FA6A-4CB0-BDF1-92B33CC50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BC494-928F-40DD-BD29-87B93C57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230A-EC4E-4992-8A5F-B528F6EB300A}" type="datetime1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C5F83-6EC5-4C7B-B28C-999F48E8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5E082-B45B-4A0C-B264-E5575E57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EBB60-DC65-4427-A9CD-57124FCE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F60D6-F704-4884-B90E-3D824C6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7D0D9-EAED-4FCB-90F1-D3F1616D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05BF-B14F-4FB8-8DD7-C3BE0ADECDFB}" type="datetime1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DEDA1-B4DC-45F2-A97A-1240768E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9F83B-065D-4922-AA05-84F5C312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B5335-43AE-444F-B8AA-9469AAD1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7BA7E-F16C-474C-99D8-99F38474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47229-49F8-4BBE-937D-405D4764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BAD6-830B-403F-BADC-572414F9A6AD}" type="datetime1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F597E-D0DC-4281-B729-F7BD407B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B4442-E956-47BF-BE5B-3F351C9B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2C941-9272-46F1-A62E-7830F039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1B325-946A-4F78-AA80-777D3C26B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6A139D-7FF3-425D-A8AD-1F7264D9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3022EE-0E4E-4784-8D9E-C13938C2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0BC-B873-49F1-A567-E8A7592CBB92}" type="datetime1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00F02-A9EE-458D-885C-BFD7A50D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6B20B-E044-42C0-93F0-70D46BC2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C976-DA0B-4B05-8B3A-C633CAEE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040454-69F7-443A-97D9-2E02B18F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CD9878-786D-4354-B0B8-892B15B4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B39A71-9DD0-4B41-ABB0-ABA66557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80ADFF-9364-4383-8F30-9DB1A6D82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C9F071-8C9F-4AE3-A0CB-6F9621DE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E5E-8A7C-4E6D-83FC-DF11E87A46F3}" type="datetime1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ECFEB4-408F-4958-A640-93BE2ED6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5E2E68-10A3-42F2-AF95-9653D701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6E59B-C82E-45CF-8999-EF5BACAB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84D5F-08D1-4C13-894F-A83A07E3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DCCC-4F82-41E6-B401-20238AEAA0A5}" type="datetime1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CB0422-B536-45A0-B208-0D8A24BC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9FE061-63AE-43AD-B950-263F3C3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51A6E0-D387-4361-BB50-A2E585C1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1289-9F46-46C6-AB7A-61A248A9759A}" type="datetime1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B686ED-9A6A-47C4-9682-C31EE061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11C3D3-3C17-4081-AC14-F74FD7A6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2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C0C06-F840-4F86-8AD7-B7552971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5795D-A278-499D-8564-0347D030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6F1334-1052-45F4-A5CB-A5715463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B2074-7985-4E65-A2C7-F6BA11CB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A75F-AED3-4870-9FAB-CA9445FDA7AC}" type="datetime1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9CCF89-FA61-4EE9-B5E2-0517BEA3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D4E065-3F32-4058-BF19-3C2AE508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3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A5C55-3B62-473A-BE67-81F603E9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658429-9D83-4C02-8224-B7AC17D4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76D163-A1FC-41CD-AFB2-8042545D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CBA74-9718-4B05-A864-17916E9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6E67-9892-4838-9549-1580CD355D9B}" type="datetime1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0436A-B7DB-4FCB-BFC3-162CF93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D1E6E7-BE00-4940-9C84-7BE89DB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57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E16B-D034-416E-A633-014F670F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D58A73-12BD-461F-B35E-2D66CEAE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58D44-564D-4345-86E1-CBABAF2EB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051E-5174-4584-812E-91F64CCB00E1}" type="datetime1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AA9B29-BBC2-4DF4-89B7-87585606E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3DCE1-BB7B-4D89-AA24-22464D3B2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F9C8-9F32-4087-8E80-4E3E5352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6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7652"/>
            <a:ext cx="9132524" cy="1296144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  Modern Methods in Data Analysis   </a:t>
            </a:r>
            <a:br>
              <a:rPr lang="en-US" sz="5300" dirty="0"/>
            </a:br>
            <a:r>
              <a:rPr lang="en-US" sz="5300" dirty="0"/>
              <a:t> </a:t>
            </a:r>
            <a:r>
              <a:rPr lang="en-US" sz="3100" dirty="0"/>
              <a:t>Lecture </a:t>
            </a:r>
            <a:r>
              <a:rPr lang="ru-RU" sz="3100" dirty="0"/>
              <a:t>4</a:t>
            </a:r>
            <a:r>
              <a:rPr lang="en-US" sz="3100" dirty="0"/>
              <a:t>: Correlation, Prediction, and NN</a:t>
            </a:r>
            <a:endParaRPr lang="ru-RU" sz="3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79179"/>
            <a:ext cx="9036496" cy="446449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and methods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students who have passed are able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analogous new methods 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new data types and/or issues</a:t>
            </a:r>
          </a:p>
          <a:p>
            <a:pPr algn="l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Versus, say, learning systems like scikit-learn that can be used with no knowledge of methods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1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4245"/>
          </a:xfrm>
        </p:spPr>
        <p:txBody>
          <a:bodyPr>
            <a:normAutofit/>
          </a:bodyPr>
          <a:lstStyle/>
          <a:p>
            <a:r>
              <a:rPr lang="en-US" sz="2800" dirty="0"/>
              <a:t>Issue: Build a feed-forward NN to relate Iris sepal sizes with petal sizes;</a:t>
            </a:r>
            <a:br>
              <a:rPr lang="en-US" sz="2800" dirty="0"/>
            </a:br>
            <a:r>
              <a:rPr lang="en-US" sz="2800" dirty="0"/>
              <a:t>weights </a:t>
            </a:r>
            <a:r>
              <a:rPr lang="en-US" sz="2800" dirty="0" err="1"/>
              <a:t>w</a:t>
            </a:r>
            <a:r>
              <a:rPr lang="en-US" sz="2800" baseline="-25000" dirty="0" err="1"/>
              <a:t>ij</a:t>
            </a:r>
            <a:r>
              <a:rPr lang="en-US" sz="2800" dirty="0"/>
              <a:t> and </a:t>
            </a:r>
            <a:r>
              <a:rPr lang="en-US" sz="2800" dirty="0" err="1"/>
              <a:t>v</a:t>
            </a:r>
            <a:r>
              <a:rPr lang="en-US" sz="2800" baseline="-25000" dirty="0" err="1"/>
              <a:t>jk</a:t>
            </a:r>
            <a:r>
              <a:rPr lang="en-US" sz="2800" dirty="0"/>
              <a:t> unknown [V=(</a:t>
            </a:r>
            <a:r>
              <a:rPr lang="en-US" sz="2800" dirty="0" err="1"/>
              <a:t>v</a:t>
            </a:r>
            <a:r>
              <a:rPr lang="en-US" sz="2800" baseline="-25000" dirty="0" err="1"/>
              <a:t>jk</a:t>
            </a:r>
            <a:r>
              <a:rPr lang="en-US" sz="2800" dirty="0"/>
              <a:t>), W=(</a:t>
            </a:r>
            <a:r>
              <a:rPr lang="en-US" sz="2800" dirty="0" err="1"/>
              <a:t>w</a:t>
            </a:r>
            <a:r>
              <a:rPr lang="en-US" sz="2800" baseline="-25000" dirty="0" err="1"/>
              <a:t>ij</a:t>
            </a:r>
            <a:r>
              <a:rPr lang="en-US" sz="2800" dirty="0"/>
              <a:t>)}</a:t>
            </a:r>
            <a:endParaRPr lang="ru-RU" sz="2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2B7A6B-CD35-473F-9E2F-FB4E5F7E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744" y="3051314"/>
            <a:ext cx="3525416" cy="140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 layer (identical)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Hidden layer (</a:t>
            </a:r>
            <a:r>
              <a:rPr lang="en-US" sz="2000" dirty="0" err="1"/>
              <a:t>th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E14A7E7-0DC0-4310-8019-7A154BCBF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8894" y="2414337"/>
            <a:ext cx="6380747" cy="3543300"/>
            <a:chOff x="2917" y="4492"/>
            <a:chExt cx="7200" cy="4320"/>
          </a:xfrm>
        </p:grpSpPr>
        <p:sp>
          <p:nvSpPr>
            <p:cNvPr id="9" name="AutoShape 36">
              <a:extLst>
                <a:ext uri="{FF2B5EF4-FFF2-40B4-BE49-F238E27FC236}">
                  <a16:creationId xmlns:a16="http://schemas.microsoft.com/office/drawing/2014/main" id="{39A15A52-B2D6-4608-B198-E323196D0E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17" y="449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E73DB968-236B-4B2E-88D9-5CF830FC9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8217"/>
              <a:ext cx="541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= 1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imes New Roman" panose="02020603050405020304" pitchFamily="18" charset="0"/>
                  <a:cs typeface="Tahoma" panose="020B0604030504040204" pitchFamily="34" charset="0"/>
                </a:rPr>
                <a:t>Input  (linear)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4D326BFF-2FE5-4B7F-8462-BBA753669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96CB8353-3E2C-48AB-A1DB-81A047E44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1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00642134-CBCF-4ED4-9F32-CA9CC1BF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4772"/>
              <a:ext cx="6286" cy="3503"/>
              <a:chOff x="3384" y="4772"/>
              <a:chExt cx="6286" cy="3503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E4DFC033-C870-4BD5-9D10-B88496FD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4772"/>
                <a:ext cx="3063" cy="3503"/>
                <a:chOff x="4727" y="4772"/>
                <a:chExt cx="3063" cy="3503"/>
              </a:xfrm>
            </p:grpSpPr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66C05990-FBCA-4825-9780-88A3EAF1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" y="5193"/>
                  <a:ext cx="555" cy="4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III1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Text Box 31">
                  <a:extLst>
                    <a:ext uri="{FF2B5EF4-FFF2-40B4-BE49-F238E27FC236}">
                      <a16:creationId xmlns:a16="http://schemas.microsoft.com/office/drawing/2014/main" id="{0E843BBF-ED75-4ADE-A91C-75EFAAEA3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76" y="5193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Text Box 30">
                  <a:extLst>
                    <a:ext uri="{FF2B5EF4-FFF2-40B4-BE49-F238E27FC236}">
                      <a16:creationId xmlns:a16="http://schemas.microsoft.com/office/drawing/2014/main" id="{5324EDBF-C634-4CF5-A234-5093432D75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6314"/>
                  <a:ext cx="557" cy="4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6455FC53-03C1-4E9D-9B22-A95E0FBE6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Text Box 28">
                  <a:extLst>
                    <a:ext uri="{FF2B5EF4-FFF2-40B4-BE49-F238E27FC236}">
                      <a16:creationId xmlns:a16="http://schemas.microsoft.com/office/drawing/2014/main" id="{A60A3248-5B6D-427C-8A35-024D5823C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Text Box 27">
                  <a:extLst>
                    <a:ext uri="{FF2B5EF4-FFF2-40B4-BE49-F238E27FC236}">
                      <a16:creationId xmlns:a16="http://schemas.microsoft.com/office/drawing/2014/main" id="{461DF060-4B61-4A9C-A40F-4FC068E72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Text Box 26">
                  <a:extLst>
                    <a:ext uri="{FF2B5EF4-FFF2-40B4-BE49-F238E27FC236}">
                      <a16:creationId xmlns:a16="http://schemas.microsoft.com/office/drawing/2014/main" id="{A42319D6-D2A5-466B-81EF-8D7C95639F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38489BBE-CE1F-44F6-AC45-8BA013EC8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 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1275C234-AB00-4054-9C1D-7041002D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7855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65FC5CA9-BB9B-418D-A60D-39AA859A8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Line 22">
                  <a:extLst>
                    <a:ext uri="{FF2B5EF4-FFF2-40B4-BE49-F238E27FC236}">
                      <a16:creationId xmlns:a16="http://schemas.microsoft.com/office/drawing/2014/main" id="{FD87CFED-3FB6-454A-A93C-C4C0C2D53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22822557-E0B3-4599-A815-0E8D035A4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A090016D-A99D-4762-9D55-A91BA699B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C97F3D48-0706-4AB3-B950-03F9DA304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Line 18">
                  <a:extLst>
                    <a:ext uri="{FF2B5EF4-FFF2-40B4-BE49-F238E27FC236}">
                      <a16:creationId xmlns:a16="http://schemas.microsoft.com/office/drawing/2014/main" id="{34439A0C-560E-4D0E-9049-9A957CCD4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68614D2B-3754-46B4-B6A0-96DEF0D53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3DF354F1-3B60-472E-B887-2D4DBF8AA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4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5">
                  <a:extLst>
                    <a:ext uri="{FF2B5EF4-FFF2-40B4-BE49-F238E27FC236}">
                      <a16:creationId xmlns:a16="http://schemas.microsoft.com/office/drawing/2014/main" id="{6350CA7A-F9F2-4693-B9FA-AF70314D7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8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14">
                  <a:extLst>
                    <a:ext uri="{FF2B5EF4-FFF2-40B4-BE49-F238E27FC236}">
                      <a16:creationId xmlns:a16="http://schemas.microsoft.com/office/drawing/2014/main" id="{932885AF-F3F0-4D20-932D-F09DDBA72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F619F4CD-2210-4119-BC04-F430E22D8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8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12">
                  <a:extLst>
                    <a:ext uri="{FF2B5EF4-FFF2-40B4-BE49-F238E27FC236}">
                      <a16:creationId xmlns:a16="http://schemas.microsoft.com/office/drawing/2014/main" id="{E0F28C50-2352-4B91-B496-92E69C3FB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094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11">
                  <a:extLst>
                    <a:ext uri="{FF2B5EF4-FFF2-40B4-BE49-F238E27FC236}">
                      <a16:creationId xmlns:a16="http://schemas.microsoft.com/office/drawing/2014/main" id="{F0BC43AD-FE54-4A43-90B0-8B9DC52CA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702" y="5613"/>
                  <a:ext cx="417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10">
                  <a:extLst>
                    <a:ext uri="{FF2B5EF4-FFF2-40B4-BE49-F238E27FC236}">
                      <a16:creationId xmlns:a16="http://schemas.microsoft.com/office/drawing/2014/main" id="{3D95F323-6362-41B2-B992-0EB3E9142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Line 9">
                  <a:extLst>
                    <a:ext uri="{FF2B5EF4-FFF2-40B4-BE49-F238E27FC236}">
                      <a16:creationId xmlns:a16="http://schemas.microsoft.com/office/drawing/2014/main" id="{62E2ADB3-E078-41A1-9705-2705BBF1E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55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8">
                  <a:extLst>
                    <a:ext uri="{FF2B5EF4-FFF2-40B4-BE49-F238E27FC236}">
                      <a16:creationId xmlns:a16="http://schemas.microsoft.com/office/drawing/2014/main" id="{E18358BC-DA62-4506-9026-1D98F9CA0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45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7">
                  <a:extLst>
                    <a:ext uri="{FF2B5EF4-FFF2-40B4-BE49-F238E27FC236}">
                      <a16:creationId xmlns:a16="http://schemas.microsoft.com/office/drawing/2014/main" id="{AD9E936C-2BCD-4020-B0FE-FAB8B0406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84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2F66733-BC6B-4120-8347-E97BEF52C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6524"/>
                <a:ext cx="6266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j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             </a:t>
                </a:r>
                <a:r>
                  <a:rPr kumimoji="0" lang="en-US" altLang="ru-RU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w21           w22            w23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w11  w12    w13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w31     w32     w33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DABE89E2-439C-4785-B2F4-A24EF063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4842"/>
                <a:ext cx="6266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         </a:t>
                </a:r>
                <a:r>
                  <a:rPr lang="cy-GB" sz="1200" dirty="0"/>
                  <a:t>ŷ </a:t>
                </a:r>
                <a:r>
                  <a:rPr kumimoji="0" lang="en-US" altLang="ru-RU" sz="12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</a:t>
                </a:r>
                <a:r>
                  <a:rPr lang="cy-GB" sz="1200" dirty="0"/>
                  <a:t>ŷ </a:t>
                </a:r>
                <a:r>
                  <a:rPr kumimoji="0" lang="en-US" altLang="ru-RU" sz="12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  <a:endParaRPr lang="en-US" altLang="ru-RU" sz="1400" baseline="-30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k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1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v11    v12   v21 v22   v31     v32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A3A2E68-9876-420F-9B62-5D35598F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7435"/>
                <a:ext cx="69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ru-RU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i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8A4A51B-6830-444D-A1AA-DBD19AC2C636}"/>
              </a:ext>
            </a:extLst>
          </p:cNvPr>
          <p:cNvSpPr txBox="1"/>
          <p:nvPr/>
        </p:nvSpPr>
        <p:spPr>
          <a:xfrm>
            <a:off x="1864895" y="6124074"/>
            <a:ext cx="416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Quiz: What sizes are of </a:t>
            </a:r>
            <a:r>
              <a:rPr lang="en-US" b="1" dirty="0"/>
              <a:t>W</a:t>
            </a:r>
            <a:r>
              <a:rPr lang="en-US" dirty="0"/>
              <a:t> and </a:t>
            </a:r>
            <a:r>
              <a:rPr lang="en-US" b="1" dirty="0"/>
              <a:t>V matrices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C24701-8E4F-B4B5-AC84-B29D687C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23C243-22D2-D9AA-C0A0-235657A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192032"/>
            <a:ext cx="11490158" cy="2747700"/>
          </a:xfrm>
        </p:spPr>
        <p:txBody>
          <a:bodyPr>
            <a:normAutofit/>
          </a:bodyPr>
          <a:lstStyle/>
          <a:p>
            <a:r>
              <a:rPr lang="en-US" sz="2800" dirty="0"/>
              <a:t>Mapping </a:t>
            </a:r>
            <a:r>
              <a:rPr lang="cy-GB" sz="2800" dirty="0"/>
              <a:t>ŷ</a:t>
            </a:r>
            <a:r>
              <a:rPr lang="en-US" sz="2800" dirty="0"/>
              <a:t> = F(x)?</a:t>
            </a:r>
            <a:br>
              <a:rPr lang="en-US" sz="2800" dirty="0"/>
            </a:br>
            <a:r>
              <a:rPr lang="en-US" sz="2800" dirty="0"/>
              <a:t>Hidden layer:</a:t>
            </a:r>
            <a:br>
              <a:rPr lang="en-US" sz="2800" dirty="0"/>
            </a:br>
            <a:r>
              <a:rPr lang="en-US" sz="2800" dirty="0"/>
              <a:t>unit j input </a:t>
            </a:r>
            <a:r>
              <a:rPr lang="en-US" sz="2800" dirty="0">
                <a:latin typeface="+mn-lt"/>
              </a:rPr>
              <a:t>:          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zj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=w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, vector:          z=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 j 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output:        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zj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),                                     vector:          u=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)</a:t>
            </a:r>
            <a:br>
              <a:rPr lang="en-US" sz="2800" dirty="0"/>
            </a:br>
            <a:r>
              <a:rPr lang="en-US" sz="2800" dirty="0"/>
              <a:t>Output layer:</a:t>
            </a:r>
            <a:br>
              <a:rPr lang="en-US" sz="2800" dirty="0"/>
            </a:br>
            <a:r>
              <a:rPr lang="en-US" sz="2800" dirty="0"/>
              <a:t>unit k input=output:   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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4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en-US" sz="2400" baseline="-250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jk</a:t>
            </a:r>
            <a:r>
              <a:rPr lang="en-US" sz="2400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zj</a:t>
            </a:r>
            <a:r>
              <a:rPr lang="en-US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                  vector: </a:t>
            </a:r>
            <a:r>
              <a:rPr lang="cy-GB" sz="2800" b="1" dirty="0"/>
              <a:t>ŷ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US" sz="2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(z)*V=</a:t>
            </a:r>
            <a:r>
              <a:rPr lang="en-US" sz="2800" b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b="1" dirty="0">
                <a:effectLst/>
                <a:latin typeface="+mn-lt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*V</a:t>
            </a:r>
            <a:endParaRPr lang="ru-RU" sz="2800" b="1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2B7A6B-CD35-473F-9E2F-FB4E5F7E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05" y="3506554"/>
            <a:ext cx="3525416" cy="140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 layer (identical)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Hidden layer (</a:t>
            </a:r>
            <a:r>
              <a:rPr lang="en-US" sz="2000" dirty="0" err="1"/>
              <a:t>th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E14A7E7-0DC0-4310-8019-7A154BCBF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8895" y="2949575"/>
            <a:ext cx="6380747" cy="3543300"/>
            <a:chOff x="2917" y="4492"/>
            <a:chExt cx="7200" cy="4320"/>
          </a:xfrm>
        </p:grpSpPr>
        <p:sp>
          <p:nvSpPr>
            <p:cNvPr id="9" name="AutoShape 36">
              <a:extLst>
                <a:ext uri="{FF2B5EF4-FFF2-40B4-BE49-F238E27FC236}">
                  <a16:creationId xmlns:a16="http://schemas.microsoft.com/office/drawing/2014/main" id="{39A15A52-B2D6-4608-B198-E323196D0E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17" y="449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E73DB968-236B-4B2E-88D9-5CF830FC9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8217"/>
              <a:ext cx="541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= 1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imes New Roman" panose="02020603050405020304" pitchFamily="18" charset="0"/>
                  <a:cs typeface="Tahoma" panose="020B0604030504040204" pitchFamily="34" charset="0"/>
                </a:rPr>
                <a:t>Input  (linear)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4D326BFF-2FE5-4B7F-8462-BBA753669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96CB8353-3E2C-48AB-A1DB-81A047E44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1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00642134-CBCF-4ED4-9F32-CA9CC1BF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4750"/>
              <a:ext cx="6286" cy="3525"/>
              <a:chOff x="3384" y="4750"/>
              <a:chExt cx="6286" cy="3525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E4DFC033-C870-4BD5-9D10-B88496FD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4772"/>
                <a:ext cx="3063" cy="3503"/>
                <a:chOff x="4727" y="4772"/>
                <a:chExt cx="3063" cy="3503"/>
              </a:xfrm>
            </p:grpSpPr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66C05990-FBCA-4825-9780-88A3EAF1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" y="5193"/>
                  <a:ext cx="555" cy="4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III1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Text Box 31">
                  <a:extLst>
                    <a:ext uri="{FF2B5EF4-FFF2-40B4-BE49-F238E27FC236}">
                      <a16:creationId xmlns:a16="http://schemas.microsoft.com/office/drawing/2014/main" id="{0E843BBF-ED75-4ADE-A91C-75EFAAEA3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76" y="5193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Text Box 30">
                  <a:extLst>
                    <a:ext uri="{FF2B5EF4-FFF2-40B4-BE49-F238E27FC236}">
                      <a16:creationId xmlns:a16="http://schemas.microsoft.com/office/drawing/2014/main" id="{5324EDBF-C634-4CF5-A234-5093432D75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6314"/>
                  <a:ext cx="557" cy="4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6455FC53-03C1-4E9D-9B22-A95E0FBE6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Text Box 28">
                  <a:extLst>
                    <a:ext uri="{FF2B5EF4-FFF2-40B4-BE49-F238E27FC236}">
                      <a16:creationId xmlns:a16="http://schemas.microsoft.com/office/drawing/2014/main" id="{A60A3248-5B6D-427C-8A35-024D5823C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Text Box 27">
                  <a:extLst>
                    <a:ext uri="{FF2B5EF4-FFF2-40B4-BE49-F238E27FC236}">
                      <a16:creationId xmlns:a16="http://schemas.microsoft.com/office/drawing/2014/main" id="{461DF060-4B61-4A9C-A40F-4FC068E72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Text Box 26">
                  <a:extLst>
                    <a:ext uri="{FF2B5EF4-FFF2-40B4-BE49-F238E27FC236}">
                      <a16:creationId xmlns:a16="http://schemas.microsoft.com/office/drawing/2014/main" id="{A42319D6-D2A5-466B-81EF-8D7C95639F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38489BBE-CE1F-44F6-AC45-8BA013EC8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 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1275C234-AB00-4054-9C1D-7041002D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7855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65FC5CA9-BB9B-418D-A60D-39AA859A8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Line 22">
                  <a:extLst>
                    <a:ext uri="{FF2B5EF4-FFF2-40B4-BE49-F238E27FC236}">
                      <a16:creationId xmlns:a16="http://schemas.microsoft.com/office/drawing/2014/main" id="{FD87CFED-3FB6-454A-A93C-C4C0C2D53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22822557-E0B3-4599-A815-0E8D035A4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A090016D-A99D-4762-9D55-A91BA699B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C97F3D48-0706-4AB3-B950-03F9DA304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Line 18">
                  <a:extLst>
                    <a:ext uri="{FF2B5EF4-FFF2-40B4-BE49-F238E27FC236}">
                      <a16:creationId xmlns:a16="http://schemas.microsoft.com/office/drawing/2014/main" id="{34439A0C-560E-4D0E-9049-9A957CCD4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68614D2B-3754-46B4-B6A0-96DEF0D53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3DF354F1-3B60-472E-B887-2D4DBF8AA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4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5">
                  <a:extLst>
                    <a:ext uri="{FF2B5EF4-FFF2-40B4-BE49-F238E27FC236}">
                      <a16:creationId xmlns:a16="http://schemas.microsoft.com/office/drawing/2014/main" id="{6350CA7A-F9F2-4693-B9FA-AF70314D7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8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14">
                  <a:extLst>
                    <a:ext uri="{FF2B5EF4-FFF2-40B4-BE49-F238E27FC236}">
                      <a16:creationId xmlns:a16="http://schemas.microsoft.com/office/drawing/2014/main" id="{932885AF-F3F0-4D20-932D-F09DDBA72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F619F4CD-2210-4119-BC04-F430E22D8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8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12">
                  <a:extLst>
                    <a:ext uri="{FF2B5EF4-FFF2-40B4-BE49-F238E27FC236}">
                      <a16:creationId xmlns:a16="http://schemas.microsoft.com/office/drawing/2014/main" id="{E0F28C50-2352-4B91-B496-92E69C3FB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094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11">
                  <a:extLst>
                    <a:ext uri="{FF2B5EF4-FFF2-40B4-BE49-F238E27FC236}">
                      <a16:creationId xmlns:a16="http://schemas.microsoft.com/office/drawing/2014/main" id="{F0BC43AD-FE54-4A43-90B0-8B9DC52CA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702" y="5613"/>
                  <a:ext cx="417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10">
                  <a:extLst>
                    <a:ext uri="{FF2B5EF4-FFF2-40B4-BE49-F238E27FC236}">
                      <a16:creationId xmlns:a16="http://schemas.microsoft.com/office/drawing/2014/main" id="{3D95F323-6362-41B2-B992-0EB3E9142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Line 9">
                  <a:extLst>
                    <a:ext uri="{FF2B5EF4-FFF2-40B4-BE49-F238E27FC236}">
                      <a16:creationId xmlns:a16="http://schemas.microsoft.com/office/drawing/2014/main" id="{62E2ADB3-E078-41A1-9705-2705BBF1E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55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8">
                  <a:extLst>
                    <a:ext uri="{FF2B5EF4-FFF2-40B4-BE49-F238E27FC236}">
                      <a16:creationId xmlns:a16="http://schemas.microsoft.com/office/drawing/2014/main" id="{E18358BC-DA62-4506-9026-1D98F9CA0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45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7">
                  <a:extLst>
                    <a:ext uri="{FF2B5EF4-FFF2-40B4-BE49-F238E27FC236}">
                      <a16:creationId xmlns:a16="http://schemas.microsoft.com/office/drawing/2014/main" id="{AD9E936C-2BCD-4020-B0FE-FAB8B0406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84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2F66733-BC6B-4120-8347-E97BEF52C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6524"/>
                <a:ext cx="6266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j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             </a:t>
                </a:r>
                <a:r>
                  <a:rPr kumimoji="0" lang="en-US" altLang="ru-RU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w21           w22            w23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w11  w12    w13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w31     w32     w33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DABE89E2-439C-4785-B2F4-A24EF063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4750"/>
                <a:ext cx="6266" cy="1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ru-RU" sz="1400" baseline="-30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k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v11    v12   v21 v22   v31     v32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A3A2E68-9876-420F-9B62-5D35598F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7435"/>
                <a:ext cx="69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ru-RU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i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3EDFA1-BF61-C215-1DA4-78C5D296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3FB3C2-B5DB-E288-8761-EB0D0D1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0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1" y="95596"/>
            <a:ext cx="11490158" cy="2988491"/>
          </a:xfrm>
        </p:spPr>
        <p:txBody>
          <a:bodyPr>
            <a:normAutofit/>
          </a:bodyPr>
          <a:lstStyle/>
          <a:p>
            <a:r>
              <a:rPr lang="en-US" sz="2800" dirty="0"/>
              <a:t>Mapping </a:t>
            </a:r>
            <a:r>
              <a:rPr lang="cy-GB" sz="2800" b="1" dirty="0">
                <a:latin typeface="+mn-lt"/>
              </a:rPr>
              <a:t>ŷ</a:t>
            </a: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en-US" sz="2800" b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b="1" dirty="0">
                <a:effectLst/>
                <a:latin typeface="+mn-lt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*V</a:t>
            </a:r>
            <a:br>
              <a:rPr lang="en-US" sz="2800" dirty="0"/>
            </a:br>
            <a:r>
              <a:rPr lang="en-US" sz="2800" dirty="0"/>
              <a:t>Matrices </a:t>
            </a:r>
            <a:r>
              <a:rPr lang="en-US" sz="2800" b="1" dirty="0"/>
              <a:t>W, V </a:t>
            </a:r>
            <a:r>
              <a:rPr lang="en-US" sz="2800" dirty="0"/>
              <a:t>are unknown. </a:t>
            </a:r>
            <a:r>
              <a:rPr lang="en-US" sz="2800" dirty="0">
                <a:solidFill>
                  <a:srgbClr val="0070C0"/>
                </a:solidFill>
              </a:rPr>
              <a:t>Use data to estimate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800" dirty="0">
                <a:solidFill>
                  <a:srgbClr val="0070C0"/>
                </a:solidFill>
              </a:rPr>
              <a:t> and </a:t>
            </a:r>
            <a:r>
              <a:rPr lang="en-US" sz="2800" b="1" dirty="0">
                <a:solidFill>
                  <a:srgbClr val="0070C0"/>
                </a:solidFill>
              </a:rPr>
              <a:t>W</a:t>
            </a:r>
            <a:r>
              <a:rPr lang="en-US" sz="2800" dirty="0"/>
              <a:t>. How?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Minimize quadratic error!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/>
              <a:t>Observed:  </a:t>
            </a:r>
            <a:r>
              <a:rPr lang="en-US" sz="2800" b="1" dirty="0"/>
              <a:t>y=(y</a:t>
            </a:r>
            <a:r>
              <a:rPr lang="en-US" sz="2800" b="1" baseline="-25000" dirty="0"/>
              <a:t>1</a:t>
            </a:r>
            <a:r>
              <a:rPr lang="en-US" sz="2800" b="1" dirty="0"/>
              <a:t>, y</a:t>
            </a:r>
            <a:r>
              <a:rPr lang="en-US" sz="2800" b="1" baseline="-25000" dirty="0"/>
              <a:t>2</a:t>
            </a:r>
            <a:r>
              <a:rPr lang="en-US" sz="2800" b="1" dirty="0"/>
              <a:t>), </a:t>
            </a:r>
            <a:r>
              <a:rPr lang="en-US" sz="2800" dirty="0"/>
              <a:t>Computed: </a:t>
            </a:r>
            <a:r>
              <a:rPr lang="cy-GB" sz="2800" b="1" dirty="0"/>
              <a:t>ŷ=(ŷ</a:t>
            </a:r>
            <a:r>
              <a:rPr lang="en-US" sz="2800" baseline="-25000" dirty="0"/>
              <a:t>1</a:t>
            </a:r>
            <a:r>
              <a:rPr lang="cy-GB" sz="2800" b="1" dirty="0"/>
              <a:t>, ŷ</a:t>
            </a:r>
            <a:r>
              <a:rPr lang="en-US" sz="2800" baseline="-25000" dirty="0"/>
              <a:t>2</a:t>
            </a:r>
            <a:r>
              <a:rPr lang="cy-GB" sz="2800" b="1" dirty="0"/>
              <a:t>)</a:t>
            </a:r>
            <a:r>
              <a:rPr lang="cy-GB" sz="2800" dirty="0"/>
              <a:t>, Error:</a:t>
            </a:r>
            <a:r>
              <a:rPr lang="cy-GB" sz="2800" b="1" dirty="0"/>
              <a:t> </a:t>
            </a:r>
            <a:r>
              <a:rPr lang="en-US" sz="2800" b="1" dirty="0"/>
              <a:t>e = y </a:t>
            </a:r>
            <a:r>
              <a:rPr lang="en-US" sz="2800" b="1" dirty="0">
                <a:sym typeface="Symbol" panose="05050102010706020507" pitchFamily="18" charset="2"/>
              </a:rPr>
              <a:t></a:t>
            </a:r>
            <a:r>
              <a:rPr lang="cy-GB" sz="2800" b="1" dirty="0"/>
              <a:t> ŷ </a:t>
            </a:r>
            <a:r>
              <a:rPr lang="en-US" sz="2800" b="1" dirty="0"/>
              <a:t>=(y</a:t>
            </a:r>
            <a:r>
              <a:rPr lang="en-US" sz="2800" b="1" baseline="-25000" dirty="0"/>
              <a:t>1</a:t>
            </a:r>
            <a:r>
              <a:rPr lang="en-US" sz="2800" b="1" dirty="0">
                <a:sym typeface="Symbol" panose="05050102010706020507" pitchFamily="18" charset="2"/>
              </a:rPr>
              <a:t></a:t>
            </a:r>
            <a:r>
              <a:rPr lang="cy-GB" sz="2800" b="1" dirty="0"/>
              <a:t> ŷ</a:t>
            </a:r>
            <a:r>
              <a:rPr lang="en-US" sz="2800" b="1" baseline="-25000" dirty="0"/>
              <a:t>1</a:t>
            </a:r>
            <a:r>
              <a:rPr lang="en-US" sz="2800" b="1" dirty="0"/>
              <a:t>, y</a:t>
            </a:r>
            <a:r>
              <a:rPr lang="en-US" sz="2800" b="1" baseline="-25000" dirty="0"/>
              <a:t>2</a:t>
            </a:r>
            <a:r>
              <a:rPr lang="cy-GB" sz="2800" b="1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 </a:t>
            </a:r>
            <a:r>
              <a:rPr lang="cy-GB" sz="2800" b="1" dirty="0"/>
              <a:t>ŷ</a:t>
            </a:r>
            <a:r>
              <a:rPr lang="en-US" sz="2800" b="1" baseline="-25000" dirty="0"/>
              <a:t>2</a:t>
            </a:r>
            <a:r>
              <a:rPr lang="en-US" sz="2800" b="1" dirty="0"/>
              <a:t>)</a:t>
            </a:r>
            <a:br>
              <a:rPr lang="en-US" sz="2800" b="1" dirty="0"/>
            </a:br>
            <a:r>
              <a:rPr lang="en-US" sz="2800" b="1" dirty="0"/>
              <a:t>Squared error</a:t>
            </a:r>
            <a:br>
              <a:rPr lang="en-US" sz="2800" b="1" dirty="0"/>
            </a:br>
            <a:r>
              <a:rPr lang="cy-GB" sz="2800" b="1" dirty="0"/>
              <a:t>                             </a:t>
            </a:r>
            <a:r>
              <a:rPr lang="en-US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=&lt;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1800" b="1" dirty="0"/>
              <a:t>, 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1800" b="1" dirty="0"/>
              <a:t> </a:t>
            </a:r>
            <a:r>
              <a:rPr lang="en-US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&gt; 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&lt;y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(x*W)*V, y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(x*W)*V &gt;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2B7A6B-CD35-473F-9E2F-FB4E5F7E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05" y="3506554"/>
            <a:ext cx="3525416" cy="140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Output layer (identical)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Hidden layer (</a:t>
            </a:r>
            <a:r>
              <a:rPr lang="en-US" sz="2000" dirty="0" err="1"/>
              <a:t>th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E14A7E7-0DC0-4310-8019-7A154BCBF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8895" y="2949575"/>
            <a:ext cx="6380747" cy="3543300"/>
            <a:chOff x="2917" y="4492"/>
            <a:chExt cx="7200" cy="4320"/>
          </a:xfrm>
        </p:grpSpPr>
        <p:sp>
          <p:nvSpPr>
            <p:cNvPr id="9" name="AutoShape 36">
              <a:extLst>
                <a:ext uri="{FF2B5EF4-FFF2-40B4-BE49-F238E27FC236}">
                  <a16:creationId xmlns:a16="http://schemas.microsoft.com/office/drawing/2014/main" id="{39A15A52-B2D6-4608-B198-E323196D0E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17" y="449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E73DB968-236B-4B2E-88D9-5CF830FC9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8217"/>
              <a:ext cx="5411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     x</a:t>
              </a:r>
              <a:r>
                <a:rPr kumimoji="0" lang="en-US" altLang="ru-RU" sz="14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= 1  </a:t>
              </a:r>
              <a:r>
                <a:rPr kumimoji="0" lang="en-US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imes New Roman" panose="02020603050405020304" pitchFamily="18" charset="0"/>
                  <a:cs typeface="Tahoma" panose="020B0604030504040204" pitchFamily="34" charset="0"/>
                </a:rPr>
                <a:t>Input  (linear)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4D326BFF-2FE5-4B7F-8462-BBA753669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96CB8353-3E2C-48AB-A1DB-81A047E44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1" y="5613"/>
              <a:ext cx="1531" cy="7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00642134-CBCF-4ED4-9F32-CA9CC1BF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4771"/>
              <a:ext cx="6286" cy="3504"/>
              <a:chOff x="3384" y="4771"/>
              <a:chExt cx="6286" cy="3504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E4DFC033-C870-4BD5-9D10-B88496FD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4772"/>
                <a:ext cx="3063" cy="3503"/>
                <a:chOff x="4727" y="4772"/>
                <a:chExt cx="3063" cy="3503"/>
              </a:xfrm>
            </p:grpSpPr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66C05990-FBCA-4825-9780-88A3EAF1E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" y="5193"/>
                  <a:ext cx="555" cy="4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III1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Text Box 31">
                  <a:extLst>
                    <a:ext uri="{FF2B5EF4-FFF2-40B4-BE49-F238E27FC236}">
                      <a16:creationId xmlns:a16="http://schemas.microsoft.com/office/drawing/2014/main" id="{0E843BBF-ED75-4ADE-A91C-75EFAAEA3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76" y="5193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III2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Text Box 30">
                  <a:extLst>
                    <a:ext uri="{FF2B5EF4-FFF2-40B4-BE49-F238E27FC236}">
                      <a16:creationId xmlns:a16="http://schemas.microsoft.com/office/drawing/2014/main" id="{5324EDBF-C634-4CF5-A234-5093432D75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6314"/>
                  <a:ext cx="557" cy="4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6455FC53-03C1-4E9D-9B22-A95E0FBE6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Text Box 28">
                  <a:extLst>
                    <a:ext uri="{FF2B5EF4-FFF2-40B4-BE49-F238E27FC236}">
                      <a16:creationId xmlns:a16="http://schemas.microsoft.com/office/drawing/2014/main" id="{A60A3248-5B6D-427C-8A35-024D5823C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6314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Text Box 27">
                  <a:extLst>
                    <a:ext uri="{FF2B5EF4-FFF2-40B4-BE49-F238E27FC236}">
                      <a16:creationId xmlns:a16="http://schemas.microsoft.com/office/drawing/2014/main" id="{461DF060-4B61-4A9C-A40F-4FC068E72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7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I1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Text Box 26">
                  <a:extLst>
                    <a:ext uri="{FF2B5EF4-FFF2-40B4-BE49-F238E27FC236}">
                      <a16:creationId xmlns:a16="http://schemas.microsoft.com/office/drawing/2014/main" id="{A42319D6-D2A5-466B-81EF-8D7C95639F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80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I2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38489BBE-CE1F-44F6-AC45-8BA013EC8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33" y="7435"/>
                  <a:ext cx="557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ru-RU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 I3</a:t>
                  </a:r>
                  <a:endParaRPr kumimoji="0" lang="en-US" altLang="ru-RU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1275C234-AB00-4054-9C1D-7041002D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7855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65FC5CA9-BB9B-418D-A60D-39AA859A8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Line 22">
                  <a:extLst>
                    <a:ext uri="{FF2B5EF4-FFF2-40B4-BE49-F238E27FC236}">
                      <a16:creationId xmlns:a16="http://schemas.microsoft.com/office/drawing/2014/main" id="{FD87CFED-3FB6-454A-A93C-C4C0C2D53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7855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1">
                  <a:extLst>
                    <a:ext uri="{FF2B5EF4-FFF2-40B4-BE49-F238E27FC236}">
                      <a16:creationId xmlns:a16="http://schemas.microsoft.com/office/drawing/2014/main" id="{22822557-E0B3-4599-A815-0E8D035A4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A090016D-A99D-4762-9D55-A91BA699B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C97F3D48-0706-4AB3-B950-03F9DA304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12" y="6734"/>
                  <a:ext cx="1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Line 18">
                  <a:extLst>
                    <a:ext uri="{FF2B5EF4-FFF2-40B4-BE49-F238E27FC236}">
                      <a16:creationId xmlns:a16="http://schemas.microsoft.com/office/drawing/2014/main" id="{34439A0C-560E-4D0E-9049-9A957CCD4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68614D2B-3754-46B4-B6A0-96DEF0D53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9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16">
                  <a:extLst>
                    <a:ext uri="{FF2B5EF4-FFF2-40B4-BE49-F238E27FC236}">
                      <a16:creationId xmlns:a16="http://schemas.microsoft.com/office/drawing/2014/main" id="{3DF354F1-3B60-472E-B887-2D4DBF8AA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145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15">
                  <a:extLst>
                    <a:ext uri="{FF2B5EF4-FFF2-40B4-BE49-F238E27FC236}">
                      <a16:creationId xmlns:a16="http://schemas.microsoft.com/office/drawing/2014/main" id="{6350CA7A-F9F2-4693-B9FA-AF70314D7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8" y="6734"/>
                  <a:ext cx="1114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14">
                  <a:extLst>
                    <a:ext uri="{FF2B5EF4-FFF2-40B4-BE49-F238E27FC236}">
                      <a16:creationId xmlns:a16="http://schemas.microsoft.com/office/drawing/2014/main" id="{932885AF-F3F0-4D20-932D-F09DDBA72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5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F619F4CD-2210-4119-BC04-F430E22D8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8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12">
                  <a:extLst>
                    <a:ext uri="{FF2B5EF4-FFF2-40B4-BE49-F238E27FC236}">
                      <a16:creationId xmlns:a16="http://schemas.microsoft.com/office/drawing/2014/main" id="{E0F28C50-2352-4B91-B496-92E69C3FB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094" y="5613"/>
                  <a:ext cx="418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11">
                  <a:extLst>
                    <a:ext uri="{FF2B5EF4-FFF2-40B4-BE49-F238E27FC236}">
                      <a16:creationId xmlns:a16="http://schemas.microsoft.com/office/drawing/2014/main" id="{F0BC43AD-FE54-4A43-90B0-8B9DC52CA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702" y="5613"/>
                  <a:ext cx="417" cy="70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10">
                  <a:extLst>
                    <a:ext uri="{FF2B5EF4-FFF2-40B4-BE49-F238E27FC236}">
                      <a16:creationId xmlns:a16="http://schemas.microsoft.com/office/drawing/2014/main" id="{3D95F323-6362-41B2-B992-0EB3E9142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Line 9">
                  <a:extLst>
                    <a:ext uri="{FF2B5EF4-FFF2-40B4-BE49-F238E27FC236}">
                      <a16:creationId xmlns:a16="http://schemas.microsoft.com/office/drawing/2014/main" id="{62E2ADB3-E078-41A1-9705-2705BBF1E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55" y="4772"/>
                  <a:ext cx="1" cy="4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8">
                  <a:extLst>
                    <a:ext uri="{FF2B5EF4-FFF2-40B4-BE49-F238E27FC236}">
                      <a16:creationId xmlns:a16="http://schemas.microsoft.com/office/drawing/2014/main" id="{E18358BC-DA62-4506-9026-1D98F9CA0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45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7">
                  <a:extLst>
                    <a:ext uri="{FF2B5EF4-FFF2-40B4-BE49-F238E27FC236}">
                      <a16:creationId xmlns:a16="http://schemas.microsoft.com/office/drawing/2014/main" id="{AD9E936C-2BCD-4020-B0FE-FAB8B0406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284" y="6734"/>
                  <a:ext cx="2088" cy="70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2F66733-BC6B-4120-8347-E97BEF52C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6524"/>
                <a:ext cx="6266" cy="1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j</a:t>
                </a: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             </a:t>
                </a:r>
                <a:r>
                  <a:rPr kumimoji="0" lang="en-US" altLang="ru-RU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w21           w22            w23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w11  w12    w13     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w31     w32     w33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DABE89E2-439C-4785-B2F4-A24EF063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4771"/>
                <a:ext cx="6266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           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</a:t>
                </a:r>
                <a:r>
                  <a:rPr lang="cy-GB" dirty="0"/>
                  <a:t>ŷ </a:t>
                </a:r>
                <a:r>
                  <a:rPr kumimoji="0" lang="en-US" altLang="ru-RU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ru-RU" sz="1400" baseline="-300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k</a:t>
                </a: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                                                            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                       v11    v12   v21 v22   v31     v32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7A3A2E68-9876-420F-9B62-5D35598F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" y="7435"/>
                <a:ext cx="696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en-US" altLang="ru-RU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imes New Roman" panose="02020603050405020304" pitchFamily="18" charset="0"/>
                    <a:cs typeface="Tahoma" panose="020B0604030504040204" pitchFamily="34" charset="0"/>
                  </a:rPr>
                  <a:t>i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D0A2FC-EDEA-571A-9C29-F0D5CE8C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40BC1F-7CBA-88F0-071B-361C447D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1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F6FF-E31D-4B35-A3D8-7D5DC33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1" y="95596"/>
            <a:ext cx="11490158" cy="23187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Minimize quadratic error over unknown </a:t>
            </a:r>
            <a:r>
              <a:rPr lang="en-US" sz="2800" b="1" dirty="0">
                <a:solidFill>
                  <a:srgbClr val="0070C0"/>
                </a:solidFill>
              </a:rPr>
              <a:t>W, V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  <a:br>
              <a:rPr lang="en-US" sz="2800" dirty="0">
                <a:solidFill>
                  <a:srgbClr val="0070C0"/>
                </a:solidFill>
              </a:rPr>
            </a:br>
            <a:br>
              <a:rPr lang="ru-RU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  <a:latin typeface="+mn-lt"/>
              </a:rPr>
              <a:t>                         </a:t>
            </a:r>
            <a:r>
              <a:rPr lang="en-US" sz="2800" b="1" dirty="0">
                <a:effectLst/>
                <a:latin typeface="+mn-lt"/>
                <a:ea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=&lt;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2800" b="1" dirty="0">
                <a:latin typeface="+mn-lt"/>
              </a:rPr>
              <a:t>, 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cy-GB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ŷ</a:t>
            </a:r>
            <a:r>
              <a:rPr lang="cy-GB" sz="2800" b="1" dirty="0">
                <a:latin typeface="+mn-lt"/>
              </a:rPr>
              <a:t> 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&gt;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/2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= &lt;y 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V, y </a:t>
            </a:r>
            <a:r>
              <a:rPr lang="en-US" sz="28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V&gt;/2</a:t>
            </a:r>
            <a:b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                </a:t>
            </a:r>
            <a:b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</a:t>
            </a:r>
            <a:r>
              <a:rPr lang="en-US" sz="2800" b="1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800" b="1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(u) </a:t>
            </a:r>
            <a:r>
              <a:rPr lang="en-US" sz="24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=  2(1+ e</a:t>
            </a:r>
            <a:r>
              <a:rPr lang="en-US" sz="2400" b="1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-2u</a:t>
            </a:r>
            <a:r>
              <a:rPr lang="en-US" sz="24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r>
              <a:rPr lang="en-US" sz="2400" b="1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-1  </a:t>
            </a:r>
            <a:r>
              <a:rPr lang="en-US" sz="24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- 1</a:t>
            </a:r>
            <a:endParaRPr lang="ru-RU" sz="24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BE4A1770-628B-49A5-8BB0-14B9AA1B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95" y="241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D1C146-D2FB-4913-BFD8-432017EC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2414337"/>
            <a:ext cx="10515600" cy="4227846"/>
          </a:xfrm>
        </p:spPr>
        <p:txBody>
          <a:bodyPr>
            <a:normAutofit/>
          </a:bodyPr>
          <a:lstStyle/>
          <a:p>
            <a:r>
              <a:rPr lang="en-US" dirty="0"/>
              <a:t>A journey into general optimization of functions H(x)</a:t>
            </a:r>
          </a:p>
          <a:p>
            <a:r>
              <a:rPr lang="en-US" dirty="0"/>
              <a:t>Gradient descent: sequence x0, x1,…, </a:t>
            </a:r>
            <a:r>
              <a:rPr lang="en-US" dirty="0" err="1"/>
              <a:t>xn</a:t>
            </a:r>
            <a:r>
              <a:rPr lang="en-US" dirty="0"/>
              <a:t>,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x(t+1)=x(t)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</a:t>
            </a:r>
            <a:r>
              <a:rPr lang="en-US" sz="2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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grad(H(x(t)),    grad(H(x))=(H/x</a:t>
            </a:r>
            <a:r>
              <a:rPr lang="en-US" sz="2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m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step size (learning rate), should tend to 0 at t tending to infinity, but not too fast</a:t>
            </a:r>
          </a:p>
          <a:p>
            <a:pPr>
              <a:buFont typeface="Symbol" panose="05050102010706020507" pitchFamily="18" charset="2"/>
              <a:buChar char="m"/>
            </a:pP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may be constant at quadratic H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973C00-5A5F-BD0E-750D-C944AD78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FD619-C046-D950-2AA4-B4DBF505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73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8EB12-4C35-4EF2-BE6A-463E5775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(Steepest descent)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21BEA-1E17-4557-8832-004F1454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57" y="1576136"/>
            <a:ext cx="11306175" cy="5077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Effective (converges)                                                                  Local minimum</a:t>
            </a:r>
          </a:p>
          <a:p>
            <a:pPr marL="0" indent="0">
              <a:buNone/>
            </a:pPr>
            <a:r>
              <a:rPr lang="en-US" dirty="0"/>
              <a:t>  Two runs, (a) and (b)                     (not necessarily a global minimum)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 to extend to minimization with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220" name="Picture 4" descr="Gradient descent">
            <a:extLst>
              <a:ext uri="{FF2B5EF4-FFF2-40B4-BE49-F238E27FC236}">
                <a16:creationId xmlns:a16="http://schemas.microsoft.com/office/drawing/2014/main" id="{07D4B31A-26FD-4F73-A6D4-1291916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7" y="2731169"/>
            <a:ext cx="6136656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radient Descent- Part1 - From The GENESIS">
            <a:extLst>
              <a:ext uri="{FF2B5EF4-FFF2-40B4-BE49-F238E27FC236}">
                <a16:creationId xmlns:a16="http://schemas.microsoft.com/office/drawing/2014/main" id="{D3953D40-D305-4A7A-8A71-39D25437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93" y="2901700"/>
            <a:ext cx="43624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2EB69B-97BF-88EC-6A10-7A61C818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5DA3BF-FBD7-6ADE-E1D8-C3FB6E58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4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1546309"/>
          </a:xfrm>
        </p:spPr>
        <p:txBody>
          <a:bodyPr>
            <a:normAutofit/>
          </a:bodyPr>
          <a:lstStyle/>
          <a:p>
            <a:r>
              <a:rPr lang="en-US" dirty="0"/>
              <a:t>Steepest descent for  </a:t>
            </a:r>
            <a:br>
              <a:rPr lang="en-US" dirty="0"/>
            </a:br>
            <a:r>
              <a:rPr lang="en-US" sz="2700" dirty="0">
                <a:latin typeface="+mn-lt"/>
                <a:cs typeface="Times New Roman" panose="02020603050405020304" pitchFamily="18" charset="0"/>
              </a:rPr>
              <a:t>E </a:t>
            </a:r>
            <a:r>
              <a:rPr lang="en-US" sz="2700" dirty="0">
                <a:latin typeface="+mn-lt"/>
              </a:rPr>
              <a:t>=</a:t>
            </a:r>
            <a:r>
              <a:rPr lang="en-US" sz="2700" dirty="0"/>
              <a:t> [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700" baseline="-250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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j1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th(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)]</a:t>
            </a:r>
            <a:r>
              <a:rPr lang="en-US" sz="2700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2</a:t>
            </a:r>
            <a:r>
              <a:rPr lang="en-US" sz="31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/2+</a:t>
            </a:r>
            <a:br>
              <a:rPr lang="en-US" sz="31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1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[y</a:t>
            </a:r>
            <a:r>
              <a:rPr lang="en-US" sz="2700" baseline="-250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</a:t>
            </a:r>
            <a:r>
              <a:rPr lang="en-US" sz="27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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en-US" sz="2700" baseline="-25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j2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th(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700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700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7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)]</a:t>
            </a:r>
            <a:r>
              <a:rPr lang="en-US" sz="2700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/2</a:t>
            </a: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236228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(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Derivatives:</a:t>
            </a:r>
          </a:p>
          <a:p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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</a:p>
          <a:p>
            <a:endParaRPr lang="en-US" i="1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E/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</a:t>
            </a:r>
            <a:r>
              <a:rPr lang="en-US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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]=</a:t>
            </a:r>
          </a:p>
          <a:p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(1+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, since</a:t>
            </a:r>
          </a:p>
          <a:p>
            <a:r>
              <a:rPr lang="en-US" sz="2400" i="1" dirty="0" err="1"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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(u)=4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s(2u)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[1-s(2(u)]=(1+th(u))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(u))</a:t>
            </a:r>
            <a:endParaRPr lang="ru-RU" sz="24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365284-E41D-493A-A6F6-14AA01C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8DC812-AE55-AA37-D886-5D34C976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2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Steepest descent for squared error E </a:t>
            </a:r>
            <a:br>
              <a:rPr lang="en-US" dirty="0"/>
            </a:b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1022684"/>
            <a:ext cx="10515600" cy="5690937"/>
          </a:xfrm>
        </p:spPr>
        <p:txBody>
          <a:bodyPr>
            <a:normAutofit/>
          </a:bodyPr>
          <a:lstStyle/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(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    (*)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Derivatives:</a:t>
            </a:r>
          </a:p>
          <a:p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–(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</a:t>
            </a:r>
            <a:r>
              <a:rPr lang="cy-GB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ŷ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b="1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 + 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+w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3j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800" i="1" dirty="0">
                <a:effectLst/>
                <a:latin typeface="+mn-lt"/>
                <a:ea typeface="Times New Roman" panose="02020603050405020304" pitchFamily="18" charset="0"/>
              </a:rPr>
              <a:t>x</a:t>
            </a:r>
            <a:r>
              <a:rPr lang="en-US" sz="2800" i="1" baseline="-25000" dirty="0"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28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</a:p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E/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400" b="1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(1+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i="1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How this can be applied to learning NN? No space, just data table. Where to start? How to move forward?</a:t>
            </a:r>
            <a:r>
              <a:rPr lang="ru-RU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Rumelhart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, David E.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Hinton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, Geoffrey E.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en-US" sz="2400" b="1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Williams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, Ronald J.</a:t>
            </a:r>
            <a:r>
              <a:rPr lang="ru-RU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proposed a way to go in 1985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A10BD-B717-0E68-7CA8-6BDE828F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0841B3-461A-1618-D136-1003DF5A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0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back-propagation </a:t>
            </a:r>
            <a:r>
              <a:rPr lang="en-US" sz="3100" dirty="0"/>
              <a:t>mimicking Steepest descent for squared error E </a:t>
            </a:r>
            <a:br>
              <a:rPr lang="en-US" dirty="0"/>
            </a:b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1022684"/>
            <a:ext cx="10515600" cy="5690937"/>
          </a:xfrm>
        </p:spPr>
        <p:txBody>
          <a:bodyPr>
            <a:normAutofit/>
          </a:bodyPr>
          <a:lstStyle/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(t+1)=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 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(*)</a:t>
            </a:r>
          </a:p>
          <a:p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E/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4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sz="24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</a:p>
          <a:p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E/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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sz="2400" i="1" baseline="-25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ij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en-US" sz="24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(1+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(1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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	             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</a:p>
          <a:p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0.  Specify NE, number of epochs. Standardize features to [-1,1] interval. Generate W, V   N(0,1) randomly.</a:t>
            </a:r>
          </a:p>
          <a:p>
            <a:pPr marL="514350" indent="-514350">
              <a:buAutoNum type="arabicPeriod"/>
            </a:pPr>
            <a:r>
              <a:rPr lang="en-US" sz="2400" i="1" dirty="0">
                <a:cs typeface="Times New Roman" panose="02020603050405020304" pitchFamily="18" charset="0"/>
              </a:rPr>
              <a:t>Epoch. In a loop over objects (x,y)</a:t>
            </a:r>
          </a:p>
          <a:p>
            <a:pPr marL="457200" lvl="1" indent="0">
              <a:buNone/>
            </a:pPr>
            <a:r>
              <a:rPr lang="en-US" sz="2000" i="1" dirty="0">
                <a:cs typeface="Times New Roman" panose="02020603050405020304" pitchFamily="18" charset="0"/>
              </a:rPr>
              <a:t>1.1. Forward computation: Find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ŷ=F(x) and error e=y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1.2. Error back-propagation: Use formulas (**) to estimate derivatives of E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1.3. Weights update: Use formulas (*) to update V and W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400" i="1" dirty="0">
                <a:cs typeface="Times New Roman" panose="02020603050405020304" pitchFamily="18" charset="0"/>
              </a:rPr>
              <a:t>Halting test: If the number of epochs reached NE, output e, E, V, W and halt; else: randomize the order of objects and go to 1.</a:t>
            </a:r>
          </a:p>
          <a:p>
            <a:pPr marL="457200" lvl="1" indent="0">
              <a:buNone/>
            </a:pPr>
            <a:endParaRPr lang="cy-GB" i="1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41A2B8-B9D0-1980-199F-B57068DF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8BC9C7-E846-0036-BDF1-4503EE90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1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77FE-E17F-41B1-9872-8A99D4B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44379"/>
            <a:ext cx="11778916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back-propagation </a:t>
            </a:r>
            <a:r>
              <a:rPr lang="en-US" sz="3100" dirty="0"/>
              <a:t>mimicking Steepest descent for squared error E </a:t>
            </a:r>
            <a:br>
              <a:rPr lang="en-US" dirty="0"/>
            </a:b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4B5B5-92D7-42AC-B34C-87A8BE29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53" y="1022684"/>
            <a:ext cx="10515600" cy="56909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0.  Specify NE, number of epochs. Standardize features to [-1,1] interval. Generate W, V   N(0,1) randomly.</a:t>
            </a:r>
          </a:p>
          <a:p>
            <a:pPr marL="514350" indent="-514350">
              <a:buAutoNum type="arabicPeriod"/>
            </a:pPr>
            <a:r>
              <a:rPr lang="en-US" sz="2400" b="1" i="1" dirty="0">
                <a:cs typeface="Times New Roman" panose="02020603050405020304" pitchFamily="18" charset="0"/>
              </a:rPr>
              <a:t>Epoch</a:t>
            </a:r>
            <a:r>
              <a:rPr lang="en-US" sz="2400" i="1" dirty="0">
                <a:cs typeface="Times New Roman" panose="02020603050405020304" pitchFamily="18" charset="0"/>
              </a:rPr>
              <a:t>. In a loop over objects (x,y)</a:t>
            </a:r>
          </a:p>
          <a:p>
            <a:pPr marL="457200" lvl="1" indent="0">
              <a:buNone/>
            </a:pPr>
            <a:r>
              <a:rPr lang="en-US" sz="2000" i="1" dirty="0">
                <a:cs typeface="Times New Roman" panose="02020603050405020304" pitchFamily="18" charset="0"/>
              </a:rPr>
              <a:t>1.1. Forward computation: Find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ŷ=F(x) and error e=y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1.2. Error back-propagation: Use formulas (**) to estimate derivatives of E</a:t>
            </a:r>
          </a:p>
          <a:p>
            <a:pPr marL="457200" lvl="1" indent="0">
              <a:buNone/>
            </a:pPr>
            <a:r>
              <a:rPr lang="cy-GB" sz="2000" i="1" dirty="0">
                <a:cs typeface="Times New Roman" panose="02020603050405020304" pitchFamily="18" charset="0"/>
              </a:rPr>
              <a:t>1.3. Weights update: Use formulas (*) to update V and W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400" b="1" i="1" dirty="0">
                <a:cs typeface="Times New Roman" panose="02020603050405020304" pitchFamily="18" charset="0"/>
              </a:rPr>
              <a:t>Halting test: </a:t>
            </a:r>
            <a:r>
              <a:rPr lang="en-US" sz="2400" i="1" dirty="0">
                <a:cs typeface="Times New Roman" panose="02020603050405020304" pitchFamily="18" charset="0"/>
              </a:rPr>
              <a:t>If the number of epochs reached NE, output e, E, V, W and halt; else: randomize the order of objects and go to 1.</a:t>
            </a:r>
          </a:p>
          <a:p>
            <a:pPr marL="514350" indent="-514350">
              <a:buAutoNum type="arabicPeriod"/>
            </a:pPr>
            <a:endParaRPr lang="en-US" sz="2400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Quiz 1: What is halt?</a:t>
            </a:r>
          </a:p>
          <a:p>
            <a:pPr marL="0" indent="0">
              <a:buNone/>
            </a:pPr>
            <a:endParaRPr lang="en-US" sz="2400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cs typeface="Times New Roman" panose="02020603050405020304" pitchFamily="18" charset="0"/>
              </a:rPr>
              <a:t>Quiz 2: Any other halting test?</a:t>
            </a:r>
            <a:endParaRPr lang="cy-GB" i="1" dirty="0"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6EBC8C-A6CF-BE7F-6F09-F21A8014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5DED65-D08A-B1FD-E067-52EB41F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09D76-6774-4B1A-992E-70D7A6E6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" y="264695"/>
            <a:ext cx="11815011" cy="589547"/>
          </a:xfrm>
        </p:spPr>
        <p:txBody>
          <a:bodyPr>
            <a:noAutofit/>
          </a:bodyPr>
          <a:lstStyle/>
          <a:p>
            <a:r>
              <a:rPr lang="en-US" sz="2800" dirty="0"/>
              <a:t>Prediction of petal sizes from sepal sizes, at 10000 epochs, features normalized to [-10,10]; 3 runs (</a:t>
            </a:r>
            <a:r>
              <a:rPr lang="en-US" sz="2800" dirty="0" err="1"/>
              <a:t>Matlab</a:t>
            </a:r>
            <a:r>
              <a:rPr lang="en-US" sz="2800" dirty="0"/>
              <a:t> pseudocode in Mirkin’s Text, p. 513)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9DDD1-A6A0-4A6D-A21D-8AD54379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2" y="962527"/>
            <a:ext cx="10515600" cy="5630778"/>
          </a:xfrm>
        </p:spPr>
        <p:txBody>
          <a:bodyPr>
            <a:normAutofit/>
          </a:bodyPr>
          <a:lstStyle/>
          <a:p>
            <a:r>
              <a:rPr lang="en-US" dirty="0"/>
              <a:t>At 3 hidden units</a:t>
            </a:r>
          </a:p>
          <a:p>
            <a:pPr marL="0" indent="0">
              <a:buNone/>
            </a:pPr>
            <a:r>
              <a:rPr lang="en-US" dirty="0"/>
              <a:t>e = 1.1488    1.7518 || 1.0630    1.7677 || 1.1394    1.7505</a:t>
            </a:r>
          </a:p>
          <a:p>
            <a:endParaRPr lang="en-US" dirty="0"/>
          </a:p>
          <a:p>
            <a:r>
              <a:rPr lang="en-US" dirty="0"/>
              <a:t>At 13 hidden units</a:t>
            </a:r>
          </a:p>
          <a:p>
            <a:pPr marL="0" indent="0">
              <a:buNone/>
            </a:pPr>
            <a:r>
              <a:rPr lang="en-US" dirty="0"/>
              <a:t>e = 0.9520    1.5995 || 0.9763    1.5879 || 0.9390    1.5349</a:t>
            </a:r>
          </a:p>
          <a:p>
            <a:endParaRPr lang="en-US" dirty="0"/>
          </a:p>
          <a:p>
            <a:r>
              <a:rPr lang="en-US" dirty="0"/>
              <a:t>At 20 hidden units</a:t>
            </a:r>
          </a:p>
          <a:p>
            <a:pPr marL="0" indent="0">
              <a:buNone/>
            </a:pPr>
            <a:r>
              <a:rPr lang="en-US" dirty="0"/>
              <a:t>e = 0.8657    1.4729 || 0.8413    1.4236 || 0.9256    1.5186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40 hidden units</a:t>
            </a:r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ru-RU" dirty="0"/>
              <a:t>0.8297    1.4135</a:t>
            </a:r>
            <a:r>
              <a:rPr lang="en-US" dirty="0"/>
              <a:t> || 0.7970    1.4173|| 0.8292    1.3763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5F1B96-C3C0-E9AF-F90D-D9F5E983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8A9166-91F3-1AC8-25F4-33107EA9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ACFF5-6C83-4F5B-8340-6307650E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contents: Neural Network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61AB4-2E77-48E2-8CAD-BAF9E15A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problem; regression and classification</a:t>
            </a:r>
          </a:p>
          <a:p>
            <a:r>
              <a:rPr lang="en-US" dirty="0"/>
              <a:t>Artificial neuron; activation function</a:t>
            </a:r>
          </a:p>
          <a:p>
            <a:r>
              <a:rPr lang="en-US" dirty="0"/>
              <a:t>Feed forward one hidden layer architecture; edge/connection weights</a:t>
            </a:r>
          </a:p>
          <a:p>
            <a:r>
              <a:rPr lang="en-US" dirty="0"/>
              <a:t>Quadratic error</a:t>
            </a:r>
          </a:p>
          <a:p>
            <a:r>
              <a:rPr lang="en-US" dirty="0"/>
              <a:t>Steepest (gradient) descent algorithm for minimization</a:t>
            </a:r>
          </a:p>
          <a:p>
            <a:r>
              <a:rPr lang="en-US" dirty="0"/>
              <a:t>Error-back propagation algorithm for finding edge weights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055138-6558-ED9B-5D85-656E5D96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8E6264-00DC-4571-67A2-38D310BE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8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2E4C6-4540-49EC-820F-F67869B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mimic learning, dataset should be randomly divided in </a:t>
            </a:r>
            <a:r>
              <a:rPr lang="en-US" b="1" dirty="0"/>
              <a:t>training part /testing part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B96FD-E81B-4D6E-B9B6-DA37A489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  <a:p>
            <a:r>
              <a:rPr lang="en-US" dirty="0"/>
              <a:t>Leave-one-out</a:t>
            </a:r>
            <a:endParaRPr lang="ru-RU" dirty="0"/>
          </a:p>
        </p:txBody>
      </p:sp>
      <p:pic>
        <p:nvPicPr>
          <p:cNvPr id="10244" name="Picture 4" descr="Ten-fold cross validation diagram. The dataset was divided into ten... |  Download Scientific Diagram">
            <a:extLst>
              <a:ext uri="{FF2B5EF4-FFF2-40B4-BE49-F238E27FC236}">
                <a16:creationId xmlns:a16="http://schemas.microsoft.com/office/drawing/2014/main" id="{80E17F4A-A299-4CF9-9565-F5C36375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11" y="3148013"/>
            <a:ext cx="8001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9CF3F2-13BA-D190-278E-EF3C6BCB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302023-606F-A943-F291-67DB5282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2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60669-5185-4649-9829-B42CF534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Concepts learnt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F2E9E-4352-4316-A6E9-AC48FB5D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832432" cy="55224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Regression, classifier</a:t>
            </a:r>
          </a:p>
          <a:p>
            <a:r>
              <a:rPr lang="en-US" dirty="0"/>
              <a:t>Overfitting, underfitting</a:t>
            </a:r>
          </a:p>
          <a:p>
            <a:r>
              <a:rPr lang="en-US" dirty="0"/>
              <a:t>Artificial neuron</a:t>
            </a:r>
          </a:p>
          <a:p>
            <a:r>
              <a:rPr lang="en-US" dirty="0"/>
              <a:t>Activation function</a:t>
            </a:r>
          </a:p>
          <a:p>
            <a:r>
              <a:rPr lang="en-US" dirty="0"/>
              <a:t>Sigmoid, Tangent hyperbolic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Hidden layer</a:t>
            </a:r>
          </a:p>
          <a:p>
            <a:r>
              <a:rPr lang="en-US" dirty="0"/>
              <a:t>Weight matrices</a:t>
            </a:r>
          </a:p>
          <a:p>
            <a:r>
              <a:rPr lang="en-US" dirty="0"/>
              <a:t>Steepest (gradient) descent; learning rate</a:t>
            </a:r>
          </a:p>
          <a:p>
            <a:r>
              <a:rPr lang="en-US" dirty="0"/>
              <a:t>Error back-propagation</a:t>
            </a:r>
          </a:p>
          <a:p>
            <a:r>
              <a:rPr lang="en-US" dirty="0"/>
              <a:t>Epoch</a:t>
            </a:r>
          </a:p>
          <a:p>
            <a:r>
              <a:rPr lang="en-US" dirty="0"/>
              <a:t>Cross-validation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5BB9CD-3DAC-E31A-B59F-993107DA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8555EE-96B2-A049-A2F1-4A92B8F8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Correlation: Features </a:t>
            </a:r>
            <a:r>
              <a:rPr lang="en-US" sz="3200" b="1" dirty="0"/>
              <a:t>X</a:t>
            </a:r>
            <a:r>
              <a:rPr lang="en-US" sz="3200" dirty="0"/>
              <a:t> (input) and features </a:t>
            </a:r>
            <a:r>
              <a:rPr lang="en-US" sz="3200" b="1" dirty="0"/>
              <a:t>Y</a:t>
            </a:r>
            <a:r>
              <a:rPr lang="en-US" sz="3200" dirty="0"/>
              <a:t> (target) in Data 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r>
              <a:rPr lang="en-US" dirty="0"/>
              <a:t>Given a set of mappings </a:t>
            </a:r>
            <a:r>
              <a:rPr lang="en-US" dirty="0">
                <a:latin typeface="Vladimir Script" panose="03050402040407070305" pitchFamily="66" charset="0"/>
              </a:rPr>
              <a:t>F,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dirty="0"/>
              <a:t>decision rule F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>
                <a:latin typeface="Vladimir Script" panose="03050402040407070305" pitchFamily="66" charset="0"/>
                <a:sym typeface="Symbol" panose="05050102010706020507" pitchFamily="18" charset="2"/>
              </a:rPr>
              <a:t>F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F(X)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Y (up to an error, of course)</a:t>
            </a:r>
          </a:p>
          <a:p>
            <a:pPr marL="0" indent="0">
              <a:buNone/>
            </a:pPr>
            <a:r>
              <a:rPr lang="en-US" dirty="0"/>
              <a:t>That is, Ŷ=F(X) so that Ŷ</a:t>
            </a:r>
            <a:r>
              <a:rPr lang="en-US" dirty="0">
                <a:sym typeface="Symbol" panose="05050102010706020507" pitchFamily="18" charset="2"/>
              </a:rPr>
              <a:t> </a:t>
            </a:r>
            <a:r>
              <a:rPr lang="en-US" dirty="0"/>
              <a:t>Y.</a:t>
            </a:r>
          </a:p>
          <a:p>
            <a:pPr marL="0" indent="0">
              <a:buNone/>
            </a:pPr>
            <a:endParaRPr lang="en-US" dirty="0">
              <a:latin typeface="Vladimir Script" panose="03050402040407070305" pitchFamily="66" charset="0"/>
            </a:endParaRPr>
          </a:p>
          <a:p>
            <a:pPr marL="0" indent="0">
              <a:buNone/>
            </a:pPr>
            <a:r>
              <a:rPr lang="en-US" dirty="0">
                <a:latin typeface="Vladimir Script" panose="03050402040407070305" pitchFamily="66" charset="0"/>
              </a:rPr>
              <a:t>F </a:t>
            </a:r>
            <a:r>
              <a:rPr lang="en-US" dirty="0"/>
              <a:t> must be not that big, nor that small: the number of parameters specifying F must be considerably smaller than the data size.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561875-A254-262C-E437-3BB1C946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7EEC11-32BC-4ED9-11C3-BBD2B1C0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5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Correlation: Features </a:t>
            </a:r>
            <a:r>
              <a:rPr lang="en-US" sz="3200" b="1" dirty="0"/>
              <a:t>X</a:t>
            </a:r>
            <a:r>
              <a:rPr lang="en-US" sz="3200" dirty="0"/>
              <a:t> (input) and features </a:t>
            </a:r>
            <a:r>
              <a:rPr lang="en-US" sz="3200" b="1" dirty="0"/>
              <a:t>Y</a:t>
            </a:r>
            <a:r>
              <a:rPr lang="en-US" sz="3200" dirty="0"/>
              <a:t> (target) in Data 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47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F(X)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Y (up to an error, of course)</a:t>
            </a:r>
          </a:p>
          <a:p>
            <a:pPr marL="0" indent="0">
              <a:buNone/>
            </a:pPr>
            <a:r>
              <a:rPr lang="en-US" dirty="0"/>
              <a:t>That is, Ŷ=F(X) so that Ŷ</a:t>
            </a:r>
            <a:r>
              <a:rPr lang="en-US" dirty="0">
                <a:sym typeface="Symbol" panose="05050102010706020507" pitchFamily="18" charset="2"/>
              </a:rPr>
              <a:t> </a:t>
            </a:r>
            <a:r>
              <a:rPr lang="en-US" dirty="0"/>
              <a:t>Y.</a:t>
            </a:r>
          </a:p>
          <a:p>
            <a:pPr marL="0" indent="0">
              <a:buNone/>
            </a:pPr>
            <a:endParaRPr lang="en-US" dirty="0">
              <a:latin typeface="Vladimir Script" panose="03050402040407070305" pitchFamily="66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Y is just one feature.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 is categorical, F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 is quantitative.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Quiz: What feature is quantitative?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E1C373-407C-5853-599C-72547BF0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8B40D3-2943-00B5-F4C1-EFA52086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Correlation: Features </a:t>
            </a:r>
            <a:r>
              <a:rPr lang="en-US" sz="3200" b="1" dirty="0"/>
              <a:t>X</a:t>
            </a:r>
            <a:r>
              <a:rPr lang="en-US" sz="3200" dirty="0"/>
              <a:t> (input) and feature </a:t>
            </a:r>
            <a:r>
              <a:rPr lang="en-US" sz="3200" b="1" dirty="0"/>
              <a:t>Y</a:t>
            </a:r>
            <a:r>
              <a:rPr lang="en-US" sz="3200" dirty="0"/>
              <a:t> (target) in Data 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0533"/>
          </a:xfrm>
        </p:spPr>
        <p:txBody>
          <a:bodyPr/>
          <a:lstStyle/>
          <a:p>
            <a:r>
              <a:rPr lang="en-US" dirty="0"/>
              <a:t>Underfitting – Overfitting: No good theory so far,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70" name="Picture 22" descr="Illustration of the underfitting/overfitting issue on a simple... |  Download Scientific Diagram">
            <a:extLst>
              <a:ext uri="{FF2B5EF4-FFF2-40B4-BE49-F238E27FC236}">
                <a16:creationId xmlns:a16="http://schemas.microsoft.com/office/drawing/2014/main" id="{111C3FBA-F35C-40C4-9A5B-1B7B0132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78" y="2341479"/>
            <a:ext cx="9955037" cy="379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CC1F3B-A6E3-4FC4-90AB-E8399C3C5ACB}"/>
              </a:ext>
            </a:extLst>
          </p:cNvPr>
          <p:cNvSpPr txBox="1"/>
          <p:nvPr/>
        </p:nvSpPr>
        <p:spPr>
          <a:xfrm>
            <a:off x="9816345" y="1658567"/>
            <a:ext cx="198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Regression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F4517E-1DE7-A1BD-D1E9-BE5872CA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D5BA0D-758E-44C2-0BD6-C8A99A55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7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801A4-0E72-4BEA-AB87-570EAAF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365125"/>
            <a:ext cx="11141242" cy="886159"/>
          </a:xfrm>
        </p:spPr>
        <p:txBody>
          <a:bodyPr>
            <a:normAutofit/>
          </a:bodyPr>
          <a:lstStyle/>
          <a:p>
            <a:r>
              <a:rPr lang="en-US" sz="3200" dirty="0"/>
              <a:t>Correlation: Features </a:t>
            </a:r>
            <a:r>
              <a:rPr lang="en-US" sz="3200" b="1" dirty="0"/>
              <a:t>X</a:t>
            </a:r>
            <a:r>
              <a:rPr lang="en-US" sz="3200" dirty="0"/>
              <a:t> (input) and feature </a:t>
            </a:r>
            <a:r>
              <a:rPr lang="en-US" sz="3200" b="1" dirty="0"/>
              <a:t>Y</a:t>
            </a:r>
            <a:r>
              <a:rPr lang="en-US" sz="3200" dirty="0"/>
              <a:t> (target) in Data 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FC091-1E28-4285-9B18-358D36F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7"/>
            <a:ext cx="10515600" cy="520533"/>
          </a:xfrm>
        </p:spPr>
        <p:txBody>
          <a:bodyPr/>
          <a:lstStyle/>
          <a:p>
            <a:r>
              <a:rPr lang="en-US" b="1" dirty="0"/>
              <a:t>Good – </a:t>
            </a:r>
            <a:r>
              <a:rPr lang="en-US" b="1" dirty="0">
                <a:solidFill>
                  <a:srgbClr val="00B050"/>
                </a:solidFill>
              </a:rPr>
              <a:t>Overfitting</a:t>
            </a:r>
            <a:r>
              <a:rPr lang="en-US" dirty="0"/>
              <a:t>: No good theory so far,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B8D71-E3F9-43A1-A44A-F31E6891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08" y="2081463"/>
            <a:ext cx="7248776" cy="4776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7C201-F0BE-4790-89F3-E0AA45E72A66}"/>
              </a:ext>
            </a:extLst>
          </p:cNvPr>
          <p:cNvSpPr txBox="1"/>
          <p:nvPr/>
        </p:nvSpPr>
        <p:spPr>
          <a:xfrm>
            <a:off x="7074568" y="2887578"/>
            <a:ext cx="19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Classifier</a:t>
            </a:r>
            <a:endParaRPr lang="ru-RU" sz="3200" b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C13AB0-8531-C812-E5C8-D15CB747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0FCF1A-2072-12EC-0DF4-79539470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286B-FB01-47C5-BCA1-0CC8406A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Decision Rule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3B096-BC40-4CD2-9DA1-D6D5302C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3391"/>
          </a:xfrm>
        </p:spPr>
        <p:txBody>
          <a:bodyPr>
            <a:normAutofit/>
          </a:bodyPr>
          <a:lstStyle/>
          <a:p>
            <a:r>
              <a:rPr lang="en-US" dirty="0"/>
              <a:t>Neuron: Synapse is a point at which signal goes to other neuron.</a:t>
            </a:r>
          </a:p>
          <a:p>
            <a:r>
              <a:rPr lang="en-US" dirty="0"/>
              <a:t>Upon receiving enough signals, neuron fires.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E1FC3E-C5C5-4A0C-B3D9-7074D503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20" y="2959016"/>
            <a:ext cx="5976013" cy="38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B16C97-E43B-5EBA-583D-2490C71A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AB9AC4-45CB-744A-7C73-271A5ED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4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F54B5-F937-4DAD-81A9-62AE8A0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85E0A-5930-406A-8EBA-3F3E26E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298"/>
            <a:ext cx="11831053" cy="2438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U=f(w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 fires if   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&gt; </a:t>
            </a:r>
            <a:r>
              <a:rPr lang="en-US" i="1" dirty="0"/>
              <a:t>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           that is,           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+</a:t>
            </a:r>
            <a:r>
              <a:rPr lang="en-US" i="1" dirty="0"/>
              <a:t>a</a:t>
            </a:r>
            <a:r>
              <a:rPr lang="en-US" dirty="0"/>
              <a:t>*(-1) &gt; 0,</a:t>
            </a:r>
          </a:p>
          <a:p>
            <a:pPr marL="0" indent="0">
              <a:buNone/>
            </a:pPr>
            <a:r>
              <a:rPr lang="en-US" dirty="0"/>
              <a:t>                                            that is,     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+…+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+ w</a:t>
            </a:r>
            <a:r>
              <a:rPr lang="en-US" baseline="-25000" dirty="0"/>
              <a:t>n+1</a:t>
            </a:r>
            <a:r>
              <a:rPr lang="en-US" dirty="0"/>
              <a:t>*x</a:t>
            </a:r>
            <a:r>
              <a:rPr lang="en-US" baseline="-25000" dirty="0"/>
              <a:t>n+1</a:t>
            </a:r>
            <a:r>
              <a:rPr lang="en-US" dirty="0"/>
              <a:t> &gt; 0.</a:t>
            </a:r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is “bias”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B0D803-F2CB-46BC-8AA9-2B638AD6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84" y="4054475"/>
            <a:ext cx="3038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F3F11C-941D-54EB-A462-AF2DB07E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205171-B111-3A2F-A53B-698533EB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25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F54B5-F937-4DAD-81A9-62AE8A00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8" y="365125"/>
            <a:ext cx="747161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activation function u=f(w</a:t>
            </a:r>
            <a:r>
              <a:rPr lang="en-US" sz="3200" baseline="-25000" dirty="0"/>
              <a:t>1</a:t>
            </a:r>
            <a:r>
              <a:rPr lang="en-US" sz="3200" dirty="0"/>
              <a:t>*x</a:t>
            </a:r>
            <a:r>
              <a:rPr lang="en-US" sz="3200" baseline="-25000" dirty="0"/>
              <a:t>1</a:t>
            </a:r>
            <a:r>
              <a:rPr lang="en-US" sz="3200" dirty="0"/>
              <a:t>+w</a:t>
            </a:r>
            <a:r>
              <a:rPr lang="en-US" sz="3200" baseline="-25000" dirty="0"/>
              <a:t>2</a:t>
            </a:r>
            <a:r>
              <a:rPr lang="en-US" sz="3200" dirty="0"/>
              <a:t>*x</a:t>
            </a:r>
            <a:r>
              <a:rPr lang="en-US" sz="3200" baseline="-25000" dirty="0"/>
              <a:t>2</a:t>
            </a:r>
            <a:r>
              <a:rPr lang="en-US" sz="3200" dirty="0"/>
              <a:t>+…+</a:t>
            </a:r>
            <a:r>
              <a:rPr lang="en-US" sz="3200" dirty="0" err="1"/>
              <a:t>w</a:t>
            </a:r>
            <a:r>
              <a:rPr lang="en-US" sz="3200" baseline="-25000" dirty="0" err="1"/>
              <a:t>n</a:t>
            </a:r>
            <a:r>
              <a:rPr lang="en-US" sz="3200" dirty="0"/>
              <a:t>*</a:t>
            </a:r>
            <a:r>
              <a:rPr lang="en-US" sz="3200" dirty="0" err="1"/>
              <a:t>x</a:t>
            </a:r>
            <a:r>
              <a:rPr lang="en-US" sz="3200" baseline="-25000" dirty="0" err="1"/>
              <a:t>n</a:t>
            </a:r>
            <a:r>
              <a:rPr lang="en-US" sz="32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85E0A-5930-406A-8EBA-3F3E26E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1714114"/>
            <a:ext cx="8422426" cy="4495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Popular: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=sign(u)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function,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 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a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u+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(Rectified linear unit),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 max(0, 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a</a:t>
            </a:r>
            <a:r>
              <a:rPr lang="en-US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u+</a:t>
            </a:r>
            <a:r>
              <a:rPr lang="en-US" i="1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),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sigmoid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(logistic) activation function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=s(u),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      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s(u) =  1/(1 + exp(-u)),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tanh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activation function </a:t>
            </a:r>
            <a:r>
              <a:rPr lang="en-US" b="1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û =tanh(u)=2s(2u) - 1, 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smoothed version of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sign(u),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symmetric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version of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s(u):    tanh(-x)=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tanh(x)</a:t>
            </a:r>
          </a:p>
          <a:p>
            <a:pPr marL="342900" indent="-342900">
              <a:buFont typeface="+mj-lt"/>
              <a:buAutoNum type="arabicPeriod"/>
            </a:pP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146" name="Picture 2" descr="sgn — Википедия">
            <a:extLst>
              <a:ext uri="{FF2B5EF4-FFF2-40B4-BE49-F238E27FC236}">
                <a16:creationId xmlns:a16="http://schemas.microsoft.com/office/drawing/2014/main" id="{D327E518-8E7C-487C-9248-D0188732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373" y="466056"/>
            <a:ext cx="1981645" cy="11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a Linear Function? - Definition &amp;amp; Examples - Video &amp;amp; Lesson  Transcript | Study.com">
            <a:extLst>
              <a:ext uri="{FF2B5EF4-FFF2-40B4-BE49-F238E27FC236}">
                <a16:creationId xmlns:a16="http://schemas.microsoft.com/office/drawing/2014/main" id="{6A448D40-DAA5-4384-9359-1BFFE967A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35" y="1690688"/>
            <a:ext cx="1809665" cy="111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U activation function | Download Scientific Diagram">
            <a:extLst>
              <a:ext uri="{FF2B5EF4-FFF2-40B4-BE49-F238E27FC236}">
                <a16:creationId xmlns:a16="http://schemas.microsoft.com/office/drawing/2014/main" id="{3A7CF78B-8BA5-4210-AAF6-2A4D4EB8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70" y="2884992"/>
            <a:ext cx="1437274" cy="10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5575437-6D1D-4844-BB62-4035389D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74" y="3961931"/>
            <a:ext cx="1809665" cy="8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4CD95FB-8FCD-408B-B2F9-27014A71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70" y="5026340"/>
            <a:ext cx="1669792" cy="9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49F77-77CB-4F68-9AE1-FE34D4B56EB8}"/>
              </a:ext>
            </a:extLst>
          </p:cNvPr>
          <p:cNvSpPr txBox="1"/>
          <p:nvPr/>
        </p:nvSpPr>
        <p:spPr>
          <a:xfrm>
            <a:off x="8855564" y="797174"/>
            <a:ext cx="3674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</a:p>
          <a:p>
            <a:endParaRPr lang="ru-RU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E6F8F0-7717-9706-F7FC-02D5DC40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2022 Boris Mirkin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78F98-BCE0-DDEF-FA75-F7FD4978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F9C8-9F32-4087-8E80-4E3E5352BA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61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2267</Words>
  <Application>Microsoft Office PowerPoint</Application>
  <PresentationFormat>Широкоэкранный</PresentationFormat>
  <Paragraphs>278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Tahoma</vt:lpstr>
      <vt:lpstr>Times New Roman</vt:lpstr>
      <vt:lpstr>Vladimir Script</vt:lpstr>
      <vt:lpstr>Тема Office</vt:lpstr>
      <vt:lpstr>  Modern Methods in Data Analysis     Lecture 4: Correlation, Prediction, and NN</vt:lpstr>
      <vt:lpstr>Lecture contents: Neural Network</vt:lpstr>
      <vt:lpstr>Correlation: Features X (input) and features Y (target) in Data table</vt:lpstr>
      <vt:lpstr>Correlation: Features X (input) and features Y (target) in Data table</vt:lpstr>
      <vt:lpstr>Correlation: Features X (input) and feature Y (target) in Data table</vt:lpstr>
      <vt:lpstr>Correlation: Features X (input) and feature Y (target) in Data table</vt:lpstr>
      <vt:lpstr>Neural Network Decision Rule</vt:lpstr>
      <vt:lpstr>Artificial neuron</vt:lpstr>
      <vt:lpstr>activation function u=f(w1*x1+w2*x2+…+wn*xn)</vt:lpstr>
      <vt:lpstr>Issue: Build a feed-forward NN to relate Iris sepal sizes with petal sizes; weights wij and vjk unknown [V=(vjk), W=(wij)}</vt:lpstr>
      <vt:lpstr>Mapping ŷ = F(x)? Hidden layer: unit j input :          zj=w1jx1 + w2jx2+w3jx3 , vector:          z=xW unit j output:        th(zj),                                     vector:          u=th(xW) Output layer: unit k input=output:    j vjkth(zj),                    vector: ŷ = th(z)*V=th(xW)*V</vt:lpstr>
      <vt:lpstr>Mapping ŷ = th(xW)*V Matrices W, V are unknown. Use data to estimate W and W. How? Minimize quadratic error! Observed:  y=(y1, y2), Computed: ŷ=(ŷ1, ŷ2), Error: e = y  ŷ =(y1 ŷ1, y2  ŷ2) Squared error                              E=&lt;y ŷ, y ŷ &gt; = &lt;y  th(x*W)*V, y  th(x*W)*V &gt;</vt:lpstr>
      <vt:lpstr>Minimize quadratic error over unknown W, V:                           E=&lt;y ŷ, y ŷ &gt;/2 = &lt;y  th(xW)V, y  th(xW)V&gt;/2                                                                          th(u) =  2(1+ e-2u)-1  - 1</vt:lpstr>
      <vt:lpstr>Gradient descent (Steepest descent)</vt:lpstr>
      <vt:lpstr>Steepest descent for   E = [y1  jvj1th(w1jx1 + w2jx2+w3jx3)]2/2+                                                           [y2  jvj2th(w1jx1 + w2jx2+w3jx3)]2/2</vt:lpstr>
      <vt:lpstr>Steepest descent for squared error E  </vt:lpstr>
      <vt:lpstr>Error back-propagation mimicking Steepest descent for squared error E  </vt:lpstr>
      <vt:lpstr>Error back-propagation mimicking Steepest descent for squared error E  </vt:lpstr>
      <vt:lpstr>Prediction of petal sizes from sepal sizes, at 10000 epochs, features normalized to [-10,10]; 3 runs (Matlab pseudocode in Mirkin’s Text, p. 513)</vt:lpstr>
      <vt:lpstr>To mimic learning, dataset should be randomly divided in training part /testing part</vt:lpstr>
      <vt:lpstr>Concepts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Methods in Data Analysis     Lecture 4: Correlation, Prediction, and NN</dc:title>
  <dc:creator>Boris Mirkin</dc:creator>
  <cp:lastModifiedBy>Boris Mirkin</cp:lastModifiedBy>
  <cp:revision>46</cp:revision>
  <dcterms:created xsi:type="dcterms:W3CDTF">2021-09-11T11:39:57Z</dcterms:created>
  <dcterms:modified xsi:type="dcterms:W3CDTF">2022-10-02T12:53:50Z</dcterms:modified>
</cp:coreProperties>
</file>