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3" r:id="rId6"/>
    <p:sldId id="266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6DB3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89133-9E1D-4C58-ABDD-4230ACE4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2497ED-DF29-41FA-9722-053A8E56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8AD79B-72D8-4109-9B06-EBF9E9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9DAF9-6246-4BA1-A708-E1BDBE48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A32ECE-37F4-4683-BBE2-CAA82089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83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27889-45F0-4EFC-AD44-D15E6586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17FF71-86C7-458B-95F6-61D8FA94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F34208-88B9-48C0-AB9C-379BFD06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A4685E-1C6C-45F6-895B-EDD016C6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8E43D6-D3A3-40F2-BABA-4827058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C0BBF2-C533-4B79-82A9-29D23DF63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B64288-B0E0-4DD4-84C7-BC97C766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2BB851-9918-420A-955E-026BD8FA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3CFC96-7318-4F2A-99DF-08A000E4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73D5D7-5AF7-4ECC-ABC7-EBB8A9B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044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54A1B-654A-49F2-A197-0F76171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2BFB44-93FF-41BC-98FF-D08C48AE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9265B0-7508-4A02-A64A-4DE91DBD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3E5FE-7282-4C07-8947-38C5640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37ECEE-B673-4EA2-B0F8-3F471C5E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06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0AB4D-A0A1-439C-BA30-9D5172F3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22F29E-3EF0-46B3-88E9-784C4D56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0C819-2AE7-4363-A2BF-7B229C6E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9E33C0-EB35-4E03-BF20-07479B78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78EF89-0B91-4B70-925D-67953B6D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298E1-F6D4-421D-A30C-BC7672A9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07D25-9E1B-40D7-B4F2-81FC27367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007811F-74DF-43F8-97D5-CE717F48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95FF37-98A9-4894-B7E5-9CCCCEF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055F2A-8FC9-49B8-B3ED-ED1EA9AD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CDEB88-2959-4DBE-86A9-20DA60E5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93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55307-2F28-4FC1-8E54-483286D0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A63561-FA53-4A80-BCAB-9120F798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D6164-2E04-450E-B918-F48F53B63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54626A4-A441-4DBE-82EE-0335F45E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D3D3491-46F2-4A43-B2B1-23EFADFB0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38E63E5-2EEC-4A3A-A429-ADACA128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A0A0D4D-F4F9-4518-A86A-9560FE7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8CD677-5036-4676-9277-2AE0A6E3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1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B5E78-A582-47EA-8956-894D0FB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BEAE18-6DC2-4961-B73C-2030A8F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301C92-7833-4A87-8E1F-6C254DFD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915462-5112-41D6-B428-8806AFC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41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D87CA2F-C160-41A5-8B0B-F827205E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26145A6-79D0-4D9E-B7E5-62D013F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4F8812-7135-4F5E-A390-F8008557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75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43CCC-0F4B-4386-BC40-C913004F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ADCFBF-02B6-4DC0-9D8E-3696153E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B03F0C-E40C-45BC-B188-05FBB9D1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97856-5147-47DF-8EA4-FE380FA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8C2DA3-2215-4EFD-9721-67237424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C1845C-4952-4581-88DF-9D9A2B38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9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BFC44-E7F1-4C7B-B49C-4876A4E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3BB6F57-11CF-40AC-8A4C-0D909AA1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4AB867-9777-40EF-8B04-81AFB7A6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D50024-B893-4E0F-AD84-48A0C93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C69848-E891-4B0B-BF4E-F382F29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F26BD6-749F-4A87-9ED4-8A41D18D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9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1BAFDBF-3C63-459B-A3D3-362C4EE9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5BFDAC-5BDC-4E3E-B359-A6A81803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19B872-95D8-49FC-BC56-C5C85A89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55D9-D40B-4198-8914-4614C4167C2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205CF4-5BB2-4A15-8B5B-8D103FBBA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A1D558-7909-4094-A7F4-61727477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4EF-99C2-4074-8A28-F96E32AE4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7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0CC8BF9-DE0A-447F-9A61-1D5202B329DE}"/>
              </a:ext>
            </a:extLst>
          </p:cNvPr>
          <p:cNvSpPr txBox="1"/>
          <p:nvPr/>
        </p:nvSpPr>
        <p:spPr>
          <a:xfrm>
            <a:off x="517072" y="2939144"/>
            <a:ext cx="114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rgbClr val="6DB33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Blog Application</a:t>
            </a:r>
            <a:endParaRPr lang="en-US" sz="4800" b="1" u="sng" dirty="0">
              <a:solidFill>
                <a:srgbClr val="6DB33F"/>
              </a:solidFill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78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753035"/>
            <a:ext cx="10678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5141A"/>
                </a:solidFill>
                <a:latin typeface="Inter"/>
              </a:rPr>
              <a:t>B</a:t>
            </a:r>
            <a:r>
              <a:rPr lang="en-US" sz="2000" b="0" i="0" dirty="0" smtClean="0">
                <a:solidFill>
                  <a:srgbClr val="15141A"/>
                </a:solidFill>
                <a:effectLst/>
                <a:latin typeface="Inter"/>
              </a:rPr>
              <a:t>logging 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application where </a:t>
            </a:r>
            <a:r>
              <a:rPr lang="en-US" sz="2000" dirty="0" smtClean="0">
                <a:solidFill>
                  <a:srgbClr val="15141A"/>
                </a:solidFill>
                <a:latin typeface="Inter"/>
              </a:rPr>
              <a:t>user</a:t>
            </a:r>
            <a:r>
              <a:rPr lang="en-US" sz="2000" b="0" i="0" dirty="0" smtClean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can write blogs and articles .</a:t>
            </a:r>
          </a:p>
          <a:p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can comment on the blogs/article .</a:t>
            </a:r>
          </a:p>
          <a:p>
            <a:endParaRPr lang="en-US" sz="2000" dirty="0">
              <a:solidFill>
                <a:srgbClr val="15141A"/>
              </a:solidFill>
              <a:latin typeface="Inter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We have to build simple 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Blogging Application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:-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create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, update, delete and list posts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add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, update, </a:t>
            </a:r>
            <a:r>
              <a:rPr lang="en-US" sz="2000" b="1" dirty="0" smtClean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comments 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on posts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Categories the posts according to categories.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New user should able to Register on our 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able to login to our application.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Post include one picture too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6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we are going to build: Some technical terms.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Posts API  includes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Sorting.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user input validation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exception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Role based authentication-role based security with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apis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JSW based 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Document all rest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apis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so that consumer can easy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Deploy the backend application on any cloud platform.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Technologies </a:t>
            </a:r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tools </a:t>
            </a:r>
            <a:r>
              <a:rPr lang="en-US" sz="3000" u="sng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used for this application</a:t>
            </a:r>
            <a:endParaRPr lang="en-US" sz="3000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Framework: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 Boot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 Framework.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 8+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Maven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Apache Tomcat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Spring core, Spring security(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jwt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 , Spring data JPA(Hibernate)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et.c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9BB0051-3785-49AD-B989-166B283EBC23}"/>
              </a:ext>
            </a:extLst>
          </p:cNvPr>
          <p:cNvSpPr txBox="1"/>
          <p:nvPr/>
        </p:nvSpPr>
        <p:spPr>
          <a:xfrm>
            <a:off x="449626" y="4226456"/>
            <a:ext cx="10678520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MySQL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Postman Rest Client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Swagger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AWS- EC2</a:t>
            </a:r>
          </a:p>
        </p:txBody>
      </p:sp>
    </p:spTree>
    <p:extLst>
      <p:ext uri="{BB962C8B-B14F-4D97-AF65-F5344CB8AC3E}">
        <p14:creationId xmlns="" xmlns:p14="http://schemas.microsoft.com/office/powerpoint/2010/main" val="36173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Resources for Blogging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8ECEF11-71FA-463C-B4E0-FDCA781FE589}"/>
              </a:ext>
            </a:extLst>
          </p:cNvPr>
          <p:cNvGrpSpPr/>
          <p:nvPr/>
        </p:nvGrpSpPr>
        <p:grpSpPr>
          <a:xfrm>
            <a:off x="1278293" y="1706175"/>
            <a:ext cx="2920483" cy="941587"/>
            <a:chOff x="1278293" y="1726966"/>
            <a:chExt cx="2920483" cy="94158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AECB324-EB32-486F-A2F5-8E909B4FC423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BC565B6-5E8A-48EC-A67D-639E4799956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C92AE87-58E7-4E75-9BE1-A1A386C87671}"/>
              </a:ext>
            </a:extLst>
          </p:cNvPr>
          <p:cNvGrpSpPr/>
          <p:nvPr/>
        </p:nvGrpSpPr>
        <p:grpSpPr>
          <a:xfrm>
            <a:off x="7887476" y="1706174"/>
            <a:ext cx="2920483" cy="941587"/>
            <a:chOff x="1278293" y="1726966"/>
            <a:chExt cx="2920483" cy="941587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CA284B28-94AF-4591-A2B3-C2E47421E2B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6ABC4E1D-6C81-47A7-9340-B8A720D7447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POST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129662F-2D72-4543-A1F6-2F6C1A3C713E}"/>
              </a:ext>
            </a:extLst>
          </p:cNvPr>
          <p:cNvGrpSpPr/>
          <p:nvPr/>
        </p:nvGrpSpPr>
        <p:grpSpPr>
          <a:xfrm>
            <a:off x="4559559" y="1682566"/>
            <a:ext cx="3072882" cy="941587"/>
            <a:chOff x="1125894" y="1687868"/>
            <a:chExt cx="3072882" cy="941587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F1B63776-19FD-4050-9279-0304B241BECD}"/>
                </a:ext>
              </a:extLst>
            </p:cNvPr>
            <p:cNvSpPr/>
            <p:nvPr/>
          </p:nvSpPr>
          <p:spPr>
            <a:xfrm>
              <a:off x="1125894" y="1687868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9B07A0B-9171-4945-BEC2-49D8922B574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CATEGORY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59B41878-0672-40E9-A8DD-A9F97F630DDA}"/>
              </a:ext>
            </a:extLst>
          </p:cNvPr>
          <p:cNvGrpSpPr/>
          <p:nvPr/>
        </p:nvGrpSpPr>
        <p:grpSpPr>
          <a:xfrm>
            <a:off x="4635758" y="3362991"/>
            <a:ext cx="2920483" cy="941587"/>
            <a:chOff x="1278293" y="1726966"/>
            <a:chExt cx="2920483" cy="941587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8090CEA6-B921-4C65-98CC-80FEFA71E252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2102F67-0CE0-4812-B5AB-B0BC5001971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COMMENTS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="" xmlns:a16="http://schemas.microsoft.com/office/drawing/2014/main" id="{40A66A6D-9A66-4808-B9CD-46CC74513B99}"/>
              </a:ext>
            </a:extLst>
          </p:cNvPr>
          <p:cNvSpPr/>
          <p:nvPr/>
        </p:nvSpPr>
        <p:spPr>
          <a:xfrm rot="5400000">
            <a:off x="5491198" y="-271536"/>
            <a:ext cx="1057203" cy="1010221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9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Architecture for </a:t>
            </a:r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Spring Boot for backend. 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="" xmlns:a16="http://schemas.microsoft.com/office/drawing/2014/main" id="{7C42F012-A58A-456F-8AEB-8FEDE15EF3E5}"/>
              </a:ext>
            </a:extLst>
          </p:cNvPr>
          <p:cNvSpPr/>
          <p:nvPr/>
        </p:nvSpPr>
        <p:spPr>
          <a:xfrm>
            <a:off x="10445621" y="2980459"/>
            <a:ext cx="1356048" cy="1985440"/>
          </a:xfrm>
          <a:prstGeom prst="flowChartMagneticDisk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AC4C173-0C75-41B2-A769-9611CE5C1FE8}"/>
              </a:ext>
            </a:extLst>
          </p:cNvPr>
          <p:cNvSpPr/>
          <p:nvPr/>
        </p:nvSpPr>
        <p:spPr>
          <a:xfrm>
            <a:off x="306242" y="3142755"/>
            <a:ext cx="1202865" cy="1660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62B65F4-4E85-4547-8284-0A801F95006D}"/>
              </a:ext>
            </a:extLst>
          </p:cNvPr>
          <p:cNvSpPr/>
          <p:nvPr/>
        </p:nvSpPr>
        <p:spPr>
          <a:xfrm>
            <a:off x="3122809" y="2456053"/>
            <a:ext cx="1762930" cy="30884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8E177A8-9912-4B27-9417-0DD239E72E41}"/>
              </a:ext>
            </a:extLst>
          </p:cNvPr>
          <p:cNvSpPr/>
          <p:nvPr/>
        </p:nvSpPr>
        <p:spPr>
          <a:xfrm>
            <a:off x="5523887" y="2442594"/>
            <a:ext cx="1762930" cy="3088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E804D98-F972-4E83-8CE5-01159A440458}"/>
              </a:ext>
            </a:extLst>
          </p:cNvPr>
          <p:cNvSpPr/>
          <p:nvPr/>
        </p:nvSpPr>
        <p:spPr>
          <a:xfrm>
            <a:off x="7924965" y="2429135"/>
            <a:ext cx="1762930" cy="30884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="" xmlns:a16="http://schemas.microsoft.com/office/drawing/2014/main" id="{170F3B3D-3570-4C4F-B650-7A9A8F42BF25}"/>
              </a:ext>
            </a:extLst>
          </p:cNvPr>
          <p:cNvSpPr/>
          <p:nvPr/>
        </p:nvSpPr>
        <p:spPr>
          <a:xfrm>
            <a:off x="4885739" y="3847221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="" xmlns:a16="http://schemas.microsoft.com/office/drawing/2014/main" id="{286AD6B3-E532-4A1A-AF35-0164510CC4B8}"/>
              </a:ext>
            </a:extLst>
          </p:cNvPr>
          <p:cNvSpPr/>
          <p:nvPr/>
        </p:nvSpPr>
        <p:spPr>
          <a:xfrm>
            <a:off x="7321446" y="3734347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="" xmlns:a16="http://schemas.microsoft.com/office/drawing/2014/main" id="{CB9B8CE7-4F70-4556-A03A-04273E643955}"/>
              </a:ext>
            </a:extLst>
          </p:cNvPr>
          <p:cNvSpPr/>
          <p:nvPr/>
        </p:nvSpPr>
        <p:spPr>
          <a:xfrm>
            <a:off x="9757153" y="3761436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0D69736-6A8A-4637-A0E0-F96A1F0A02C9}"/>
              </a:ext>
            </a:extLst>
          </p:cNvPr>
          <p:cNvCxnSpPr/>
          <p:nvPr/>
        </p:nvCxnSpPr>
        <p:spPr>
          <a:xfrm>
            <a:off x="1509107" y="3492653"/>
            <a:ext cx="161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074DB104-358D-4ABD-93C9-E77091F7402B}"/>
              </a:ext>
            </a:extLst>
          </p:cNvPr>
          <p:cNvCxnSpPr>
            <a:cxnSpLocks/>
          </p:cNvCxnSpPr>
          <p:nvPr/>
        </p:nvCxnSpPr>
        <p:spPr>
          <a:xfrm flipH="1" flipV="1">
            <a:off x="1509107" y="4257764"/>
            <a:ext cx="1579073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xplosion: 8 Points 19">
            <a:extLst>
              <a:ext uri="{FF2B5EF4-FFF2-40B4-BE49-F238E27FC236}">
                <a16:creationId xmlns="" xmlns:a16="http://schemas.microsoft.com/office/drawing/2014/main" id="{12677D5B-BB66-4004-A9B6-15A6ACA9906C}"/>
              </a:ext>
            </a:extLst>
          </p:cNvPr>
          <p:cNvSpPr/>
          <p:nvPr/>
        </p:nvSpPr>
        <p:spPr>
          <a:xfrm>
            <a:off x="3088180" y="1369652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Layers</a:t>
            </a:r>
          </a:p>
        </p:txBody>
      </p:sp>
      <p:sp>
        <p:nvSpPr>
          <p:cNvPr id="49" name="Explosion: 8 Points 48">
            <a:extLst>
              <a:ext uri="{FF2B5EF4-FFF2-40B4-BE49-F238E27FC236}">
                <a16:creationId xmlns="" xmlns:a16="http://schemas.microsoft.com/office/drawing/2014/main" id="{400A7029-E121-4DA0-A15A-AC1AA41C289C}"/>
              </a:ext>
            </a:extLst>
          </p:cNvPr>
          <p:cNvSpPr/>
          <p:nvPr/>
        </p:nvSpPr>
        <p:spPr>
          <a:xfrm>
            <a:off x="5554300" y="1252874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="" xmlns:a16="http://schemas.microsoft.com/office/drawing/2014/main" id="{F5277F53-A662-44C5-AB9A-9F8156D7BB70}"/>
              </a:ext>
            </a:extLst>
          </p:cNvPr>
          <p:cNvSpPr/>
          <p:nvPr/>
        </p:nvSpPr>
        <p:spPr>
          <a:xfrm>
            <a:off x="7873219" y="1239415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Layer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38D1919-4A03-40D9-BB87-F8B129E602EC}"/>
              </a:ext>
            </a:extLst>
          </p:cNvPr>
          <p:cNvGrpSpPr/>
          <p:nvPr/>
        </p:nvGrpSpPr>
        <p:grpSpPr>
          <a:xfrm>
            <a:off x="2537927" y="2089100"/>
            <a:ext cx="7654212" cy="4008962"/>
            <a:chOff x="2537927" y="2089100"/>
            <a:chExt cx="7654212" cy="400896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F7DD8FF-86DB-4815-831D-C75954D611B8}"/>
                </a:ext>
              </a:extLst>
            </p:cNvPr>
            <p:cNvSpPr/>
            <p:nvPr/>
          </p:nvSpPr>
          <p:spPr>
            <a:xfrm>
              <a:off x="2537927" y="2089100"/>
              <a:ext cx="7654212" cy="3671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93A93B6-FABC-4D72-A89C-06940F3D1F04}"/>
                </a:ext>
              </a:extLst>
            </p:cNvPr>
            <p:cNvSpPr txBox="1"/>
            <p:nvPr/>
          </p:nvSpPr>
          <p:spPr>
            <a:xfrm>
              <a:off x="5315209" y="5728730"/>
              <a:ext cx="1971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Boot APP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926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33" grpId="0" build="allAtOnce" animBg="1"/>
      <p:bldP spid="34" grpId="0" animBg="1"/>
      <p:bldP spid="11" grpId="0" animBg="1"/>
      <p:bldP spid="36" grpId="0" animBg="1"/>
      <p:bldP spid="37" grpId="0" animBg="1"/>
      <p:bldP spid="20" grpId="0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73391B-9B87-451F-B28D-0EF7D5116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6" y="491782"/>
            <a:ext cx="9366546" cy="61670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244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Validation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3D530C-B54E-4EAD-AF77-EE81E5AAE4C3}"/>
              </a:ext>
            </a:extLst>
          </p:cNvPr>
          <p:cNvSpPr txBox="1"/>
          <p:nvPr/>
        </p:nvSpPr>
        <p:spPr>
          <a:xfrm>
            <a:off x="586965" y="1575303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Java bean is validated with JSR 380 known as Bean Validation 2.0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2920FF2-CBB7-4D91-B44D-955E2EF79C91}"/>
              </a:ext>
            </a:extLst>
          </p:cNvPr>
          <p:cNvSpPr txBox="1"/>
          <p:nvPr/>
        </p:nvSpPr>
        <p:spPr>
          <a:xfrm>
            <a:off x="586966" y="2368727"/>
            <a:ext cx="11018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JSR 380 is specification for the Java API  for bean validation . Properties of bean meet the specific  criteria .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For validation different annotations is used like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@NotNull, @Min, @Size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etc.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Hibernate Validator is a implementation of validation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013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Important  Annotations for validations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3D530C-B54E-4EAD-AF77-EE81E5AAE4C3}"/>
              </a:ext>
            </a:extLst>
          </p:cNvPr>
          <p:cNvSpPr txBox="1"/>
          <p:nvPr/>
        </p:nvSpPr>
        <p:spPr>
          <a:xfrm>
            <a:off x="586965" y="1575303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@NotNull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2920FF2-CBB7-4D91-B44D-955E2EF79C91}"/>
              </a:ext>
            </a:extLst>
          </p:cNvPr>
          <p:cNvSpPr txBox="1"/>
          <p:nvPr/>
        </p:nvSpPr>
        <p:spPr>
          <a:xfrm>
            <a:off x="586964" y="2432616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4A009F-10ED-4689-8E1B-FCB4CBADFE1F}"/>
              </a:ext>
            </a:extLst>
          </p:cNvPr>
          <p:cNvSpPr txBox="1"/>
          <p:nvPr/>
        </p:nvSpPr>
        <p:spPr>
          <a:xfrm>
            <a:off x="586963" y="2918141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A3A491-A6F3-4B24-B7C1-6B23F110D065}"/>
              </a:ext>
            </a:extLst>
          </p:cNvPr>
          <p:cNvSpPr txBox="1"/>
          <p:nvPr/>
        </p:nvSpPr>
        <p:spPr>
          <a:xfrm>
            <a:off x="586964" y="3337340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@Max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3C4B9E4-8336-459B-A6A9-0E373AB93240}"/>
              </a:ext>
            </a:extLst>
          </p:cNvPr>
          <p:cNvSpPr txBox="1"/>
          <p:nvPr/>
        </p:nvSpPr>
        <p:spPr>
          <a:xfrm>
            <a:off x="586963" y="1972389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@Email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ECC070-7B20-4102-8E4B-C963ABA0B477}"/>
              </a:ext>
            </a:extLst>
          </p:cNvPr>
          <p:cNvSpPr txBox="1"/>
          <p:nvPr/>
        </p:nvSpPr>
        <p:spPr>
          <a:xfrm>
            <a:off x="586962" y="3786112"/>
            <a:ext cx="1101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@NotEmpty</a:t>
            </a:r>
          </a:p>
          <a:p>
            <a:endParaRPr lang="en-US" sz="20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…………… </a:t>
            </a:r>
          </a:p>
        </p:txBody>
      </p:sp>
    </p:spTree>
    <p:extLst>
      <p:ext uri="{BB962C8B-B14F-4D97-AF65-F5344CB8AC3E}">
        <p14:creationId xmlns="" xmlns:p14="http://schemas.microsoft.com/office/powerpoint/2010/main" val="18526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use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ECC070-7B20-4102-8E4B-C963ABA0B477}"/>
              </a:ext>
            </a:extLst>
          </p:cNvPr>
          <p:cNvSpPr txBox="1"/>
          <p:nvPr/>
        </p:nvSpPr>
        <p:spPr>
          <a:xfrm>
            <a:off x="390331" y="1332622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Spring boot provides support for Hibernate Validator.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1429F63-757C-4C00-85A9-E2BC3D6CAFFE}"/>
              </a:ext>
            </a:extLst>
          </p:cNvPr>
          <p:cNvSpPr txBox="1"/>
          <p:nvPr/>
        </p:nvSpPr>
        <p:spPr>
          <a:xfrm>
            <a:off x="808023" y="2223209"/>
            <a:ext cx="1031868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&lt;version&gt;2.6.6&lt;/version&gt;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7238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2789308" y="2875002"/>
            <a:ext cx="661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Securing Rest APIS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451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259D40-5A35-4A90-BC06-267448706C75}"/>
              </a:ext>
            </a:extLst>
          </p:cNvPr>
          <p:cNvSpPr txBox="1"/>
          <p:nvPr/>
        </p:nvSpPr>
        <p:spPr>
          <a:xfrm>
            <a:off x="287694" y="927463"/>
            <a:ext cx="114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Building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real time Rest APIS for </a:t>
            </a:r>
            <a:r>
              <a:rPr lang="en-US" sz="20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Blogging Application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Boot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 Security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JWT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Data JPA(Hibernate)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C904B14-F784-4EE9-9396-C1DB6290EE9B}"/>
              </a:ext>
            </a:extLst>
          </p:cNvPr>
          <p:cNvSpPr txBox="1"/>
          <p:nvPr/>
        </p:nvSpPr>
        <p:spPr>
          <a:xfrm>
            <a:off x="287694" y="2332511"/>
            <a:ext cx="11411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Creating Rest Endpoints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Complex Db structure (JPA Entities)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Role based Authentication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Handling Exceptions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DTO for Data Transfer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Swagger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6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457200" y="286865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Steps to Implement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9162A9-8098-B11F-56AE-DF39BFF2D094}"/>
              </a:ext>
            </a:extLst>
          </p:cNvPr>
          <p:cNvSpPr txBox="1"/>
          <p:nvPr/>
        </p:nvSpPr>
        <p:spPr>
          <a:xfrm>
            <a:off x="1408921" y="1134519"/>
            <a:ext cx="10392747" cy="5436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Add dependency(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io.jsonwebtoken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JWT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authenticationEntryPoint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implements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AuthenticationEntryPoint</a:t>
            </a:r>
            <a:endParaRPr lang="en-US" dirty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JWTTokenHelper</a:t>
            </a:r>
            <a:endParaRPr lang="en-US" dirty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JwtAuthenticationFilter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 extends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OnceRequestFilter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                  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Get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token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from request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Validate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Get user from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Load user associated with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Set spring security </a:t>
            </a:r>
            <a:endParaRPr lang="en-US" b="0" i="0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JwtAuthResponse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Configure JWT in spring security config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login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to return token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Test the application.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40146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Technologies used </a:t>
            </a:r>
            <a:endParaRPr lang="en-US" sz="3000" b="1" u="sng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287694" y="1491267"/>
            <a:ext cx="11411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Core java (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oops , package , exception , lambda , stream </a:t>
            </a:r>
            <a:r>
              <a:rPr lang="en-US" sz="2000" b="1" i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api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etc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Spring Framework( 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Core(DI) , JPA and MVC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Boot Basics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MySQL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STS </a:t>
            </a: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React JS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 Script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Postman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endParaRPr lang="en-US" sz="20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7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– Server Architecture 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="" xmlns:a16="http://schemas.microsoft.com/office/drawing/2014/main" id="{9199C232-552A-43AC-831F-35948A3FF9A2}"/>
              </a:ext>
            </a:extLst>
          </p:cNvPr>
          <p:cNvSpPr/>
          <p:nvPr/>
        </p:nvSpPr>
        <p:spPr>
          <a:xfrm>
            <a:off x="10506763" y="2588501"/>
            <a:ext cx="1379807" cy="20988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6E9611-9863-4FD7-9BF5-E160213996C5}"/>
              </a:ext>
            </a:extLst>
          </p:cNvPr>
          <p:cNvSpPr txBox="1"/>
          <p:nvPr/>
        </p:nvSpPr>
        <p:spPr>
          <a:xfrm>
            <a:off x="7144440" y="1307431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E8D6D61-F958-474E-AFBD-2B4902CB7F25}"/>
              </a:ext>
            </a:extLst>
          </p:cNvPr>
          <p:cNvGrpSpPr/>
          <p:nvPr/>
        </p:nvGrpSpPr>
        <p:grpSpPr>
          <a:xfrm>
            <a:off x="5688175" y="1716031"/>
            <a:ext cx="3781778" cy="3668889"/>
            <a:chOff x="5712178" y="1425620"/>
            <a:chExt cx="3781778" cy="3668889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EB99DA1-B86E-4558-A649-B19B22AF6CF7}"/>
                </a:ext>
              </a:extLst>
            </p:cNvPr>
            <p:cNvSpPr/>
            <p:nvPr/>
          </p:nvSpPr>
          <p:spPr>
            <a:xfrm>
              <a:off x="5712178" y="1425620"/>
              <a:ext cx="3781778" cy="366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1C46E166-7AC6-4A58-BBC7-29EE49B0066D}"/>
                </a:ext>
              </a:extLst>
            </p:cNvPr>
            <p:cNvSpPr/>
            <p:nvPr/>
          </p:nvSpPr>
          <p:spPr>
            <a:xfrm>
              <a:off x="6658288" y="2452908"/>
              <a:ext cx="1986845" cy="161431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858FC8E-68E4-4FC0-A9B5-5BE71B9EB063}"/>
                </a:ext>
              </a:extLst>
            </p:cNvPr>
            <p:cNvSpPr txBox="1"/>
            <p:nvPr/>
          </p:nvSpPr>
          <p:spPr>
            <a:xfrm>
              <a:off x="7043103" y="4145319"/>
              <a:ext cx="16312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2B47F3-0A9F-437C-9570-04444221C27F}"/>
                </a:ext>
              </a:extLst>
            </p:cNvPr>
            <p:cNvSpPr txBox="1"/>
            <p:nvPr/>
          </p:nvSpPr>
          <p:spPr>
            <a:xfrm>
              <a:off x="6948202" y="2936058"/>
              <a:ext cx="12802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REST APIS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58F884E3-9E4B-432E-A9EA-A512C0A62E8D}"/>
              </a:ext>
            </a:extLst>
          </p:cNvPr>
          <p:cNvGrpSpPr/>
          <p:nvPr/>
        </p:nvGrpSpPr>
        <p:grpSpPr>
          <a:xfrm>
            <a:off x="540078" y="1910355"/>
            <a:ext cx="3007625" cy="3499556"/>
            <a:chOff x="235541" y="1695607"/>
            <a:chExt cx="3007625" cy="349955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A73E8BEA-6CEB-4193-83DA-70709834B189}"/>
                </a:ext>
              </a:extLst>
            </p:cNvPr>
            <p:cNvSpPr/>
            <p:nvPr/>
          </p:nvSpPr>
          <p:spPr>
            <a:xfrm>
              <a:off x="235541" y="1695607"/>
              <a:ext cx="3007625" cy="34995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8E2E19A-A582-444E-B25F-7B7C088108D7}"/>
                </a:ext>
              </a:extLst>
            </p:cNvPr>
            <p:cNvSpPr txBox="1"/>
            <p:nvPr/>
          </p:nvSpPr>
          <p:spPr>
            <a:xfrm>
              <a:off x="553156" y="2257121"/>
              <a:ext cx="1230488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23A51CE-2BEF-41FC-A570-454CD7C977FD}"/>
                </a:ext>
              </a:extLst>
            </p:cNvPr>
            <p:cNvSpPr txBox="1"/>
            <p:nvPr/>
          </p:nvSpPr>
          <p:spPr>
            <a:xfrm>
              <a:off x="1398511" y="2991650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App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696DE5F-4433-406B-9A9A-1DD438115144}"/>
                </a:ext>
              </a:extLst>
            </p:cNvPr>
            <p:cNvSpPr txBox="1"/>
            <p:nvPr/>
          </p:nvSpPr>
          <p:spPr>
            <a:xfrm>
              <a:off x="1343378" y="4297026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346CA865-05CE-477C-B754-10D66B7FB2FB}"/>
                </a:ext>
              </a:extLst>
            </p:cNvPr>
            <p:cNvSpPr txBox="1"/>
            <p:nvPr/>
          </p:nvSpPr>
          <p:spPr>
            <a:xfrm>
              <a:off x="394267" y="3651017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PostMan</a:t>
              </a:r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9144794-B4D6-4EF6-BCC1-BF1CD22D5EE8}"/>
              </a:ext>
            </a:extLst>
          </p:cNvPr>
          <p:cNvSpPr txBox="1"/>
          <p:nvPr/>
        </p:nvSpPr>
        <p:spPr>
          <a:xfrm>
            <a:off x="1558878" y="1508114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FF75465F-639B-445A-AA9F-2D7ABE9E0DCF}"/>
              </a:ext>
            </a:extLst>
          </p:cNvPr>
          <p:cNvGrpSpPr/>
          <p:nvPr/>
        </p:nvGrpSpPr>
        <p:grpSpPr>
          <a:xfrm>
            <a:off x="3735702" y="2156072"/>
            <a:ext cx="1829720" cy="685129"/>
            <a:chOff x="3769569" y="2347985"/>
            <a:chExt cx="1829720" cy="685129"/>
          </a:xfrm>
        </p:grpSpPr>
        <p:sp>
          <p:nvSpPr>
            <p:cNvPr id="21" name="Arrow: Right 20">
              <a:extLst>
                <a:ext uri="{FF2B5EF4-FFF2-40B4-BE49-F238E27FC236}">
                  <a16:creationId xmlns="" xmlns:a16="http://schemas.microsoft.com/office/drawing/2014/main" id="{027E6A1D-EEBB-4FC0-B2D5-915CB90813DB}"/>
                </a:ext>
              </a:extLst>
            </p:cNvPr>
            <p:cNvSpPr/>
            <p:nvPr/>
          </p:nvSpPr>
          <p:spPr>
            <a:xfrm>
              <a:off x="3769569" y="2663782"/>
              <a:ext cx="182972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5ED424DE-6E7E-4A49-B4FE-3250B2E45072}"/>
                </a:ext>
              </a:extLst>
            </p:cNvPr>
            <p:cNvSpPr txBox="1"/>
            <p:nvPr/>
          </p:nvSpPr>
          <p:spPr>
            <a:xfrm>
              <a:off x="4155515" y="2347985"/>
              <a:ext cx="141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44" name="Arrow: Left 43">
            <a:extLst>
              <a:ext uri="{FF2B5EF4-FFF2-40B4-BE49-F238E27FC236}">
                <a16:creationId xmlns="" xmlns:a16="http://schemas.microsoft.com/office/drawing/2014/main" id="{BC339D89-33EC-45C4-B83F-9FAB1442226A}"/>
              </a:ext>
            </a:extLst>
          </p:cNvPr>
          <p:cNvSpPr/>
          <p:nvPr/>
        </p:nvSpPr>
        <p:spPr>
          <a:xfrm>
            <a:off x="3670456" y="4435730"/>
            <a:ext cx="1894966" cy="445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49FEB8C-BF6B-4691-B454-50EC887D3B23}"/>
              </a:ext>
            </a:extLst>
          </p:cNvPr>
          <p:cNvSpPr txBox="1"/>
          <p:nvPr/>
        </p:nvSpPr>
        <p:spPr>
          <a:xfrm>
            <a:off x="4038106" y="4191714"/>
            <a:ext cx="17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="" xmlns:a16="http://schemas.microsoft.com/office/drawing/2014/main" id="{258494AC-E249-422C-A072-6AE17DC643A2}"/>
              </a:ext>
            </a:extLst>
          </p:cNvPr>
          <p:cNvSpPr/>
          <p:nvPr/>
        </p:nvSpPr>
        <p:spPr>
          <a:xfrm>
            <a:off x="9561689" y="3535787"/>
            <a:ext cx="854374" cy="376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645FD11-8A99-4E37-A77E-CC3998EE2864}"/>
              </a:ext>
            </a:extLst>
          </p:cNvPr>
          <p:cNvSpPr txBox="1"/>
          <p:nvPr/>
        </p:nvSpPr>
        <p:spPr>
          <a:xfrm>
            <a:off x="3793209" y="3180288"/>
            <a:ext cx="189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Exchange</a:t>
            </a:r>
          </a:p>
          <a:p>
            <a:r>
              <a:rPr lang="en-US" b="1" i="1" dirty="0"/>
              <a:t>JSON , XML</a:t>
            </a:r>
          </a:p>
        </p:txBody>
      </p:sp>
    </p:spTree>
    <p:extLst>
      <p:ext uri="{BB962C8B-B14F-4D97-AF65-F5344CB8AC3E}">
        <p14:creationId xmlns="" xmlns:p14="http://schemas.microsoft.com/office/powerpoint/2010/main" val="31411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1" grpId="0"/>
      <p:bldP spid="44" grpId="0" animBg="1"/>
      <p:bldP spid="47" grpId="0"/>
      <p:bldP spid="48" grpId="0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is REST 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449626" y="1967229"/>
            <a:ext cx="1141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means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5C178A1-C08A-49A5-86F3-B5453CBF14AD}"/>
              </a:ext>
            </a:extLst>
          </p:cNvPr>
          <p:cNvSpPr txBox="1"/>
          <p:nvPr/>
        </p:nvSpPr>
        <p:spPr>
          <a:xfrm>
            <a:off x="2382325" y="2466900"/>
            <a:ext cx="6656714" cy="2308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presentational 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tate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ransfer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640A3BA-6222-4270-BC48-764BF98BD78F}"/>
              </a:ext>
            </a:extLst>
          </p:cNvPr>
          <p:cNvGrpSpPr/>
          <p:nvPr/>
        </p:nvGrpSpPr>
        <p:grpSpPr>
          <a:xfrm>
            <a:off x="6750424" y="3238508"/>
            <a:ext cx="4410634" cy="461665"/>
            <a:chOff x="6750424" y="2907866"/>
            <a:chExt cx="4410634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="" xmlns:a16="http://schemas.microsoft.com/office/drawing/2014/main" id="{BA450BEC-5502-49A8-A787-67621E14792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6750424" y="3138699"/>
              <a:ext cx="2931457" cy="1692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4D3A5D2-8489-427E-8868-CD50ED7357D4}"/>
                </a:ext>
              </a:extLst>
            </p:cNvPr>
            <p:cNvSpPr txBox="1"/>
            <p:nvPr/>
          </p:nvSpPr>
          <p:spPr>
            <a:xfrm>
              <a:off x="9681881" y="2907866"/>
              <a:ext cx="1479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1AB7D0F-F1A2-4478-9793-E86DF265626C}"/>
              </a:ext>
            </a:extLst>
          </p:cNvPr>
          <p:cNvGrpSpPr/>
          <p:nvPr/>
        </p:nvGrpSpPr>
        <p:grpSpPr>
          <a:xfrm rot="21407835">
            <a:off x="7564290" y="1730717"/>
            <a:ext cx="3469729" cy="1086960"/>
            <a:chOff x="7691329" y="2723199"/>
            <a:chExt cx="3469729" cy="10869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D1A91CD1-5A7E-43CE-8C85-9F5E73873001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951505" flipV="1">
              <a:off x="7691329" y="2861453"/>
              <a:ext cx="1897030" cy="948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20A7112D-E72A-4618-B96D-A2550BBA4AFC}"/>
                </a:ext>
              </a:extLst>
            </p:cNvPr>
            <p:cNvSpPr txBox="1"/>
            <p:nvPr/>
          </p:nvSpPr>
          <p:spPr>
            <a:xfrm>
              <a:off x="9681881" y="2723199"/>
              <a:ext cx="1479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Format</a:t>
              </a:r>
            </a:p>
            <a:p>
              <a:r>
                <a:rPr lang="en-US" sz="2400" dirty="0" err="1">
                  <a:latin typeface="Roboto" panose="02000000000000000000" pitchFamily="2" charset="0"/>
                  <a:ea typeface="Roboto" panose="02000000000000000000" pitchFamily="2" charset="0"/>
                </a:rPr>
                <a:t>json,xml</a:t>
              </a:r>
              <a:endParaRPr lang="en-US" sz="2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C276EA9-2F7E-4EF8-81D8-7E5E0E205DEE}"/>
              </a:ext>
            </a:extLst>
          </p:cNvPr>
          <p:cNvGrpSpPr/>
          <p:nvPr/>
        </p:nvGrpSpPr>
        <p:grpSpPr>
          <a:xfrm>
            <a:off x="6948202" y="4444431"/>
            <a:ext cx="4368775" cy="1480505"/>
            <a:chOff x="6948202" y="4113789"/>
            <a:chExt cx="4368775" cy="148050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90B173A-A50A-41DB-B90B-6AAEE55AE72B}"/>
                </a:ext>
              </a:extLst>
            </p:cNvPr>
            <p:cNvSpPr txBox="1"/>
            <p:nvPr/>
          </p:nvSpPr>
          <p:spPr>
            <a:xfrm>
              <a:off x="7281334" y="4763297"/>
              <a:ext cx="4035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Transfer data between  two parties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C2171A8F-9D42-4C0B-BE4F-C14C18D6C472}"/>
                </a:ext>
              </a:extLst>
            </p:cNvPr>
            <p:cNvCxnSpPr>
              <a:cxnSpLocks/>
            </p:cNvCxnSpPr>
            <p:nvPr/>
          </p:nvCxnSpPr>
          <p:spPr>
            <a:xfrm>
              <a:off x="6948202" y="4113789"/>
              <a:ext cx="2225352" cy="64950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9A48235-4BD2-4C06-826C-64D534556D00}"/>
              </a:ext>
            </a:extLst>
          </p:cNvPr>
          <p:cNvSpPr txBox="1"/>
          <p:nvPr/>
        </p:nvSpPr>
        <p:spPr>
          <a:xfrm>
            <a:off x="449626" y="1063465"/>
            <a:ext cx="1141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is a software architectural style created by Roy Fielding in 2000 to guide the design of architecture for the web.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81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</a:t>
            </a:r>
            <a:r>
              <a:rPr lang="en-US" sz="3000" b="1" u="sng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Architecture</a:t>
            </a:r>
            <a:endParaRPr lang="en-US" sz="3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491267"/>
            <a:ext cx="11411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Server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Stateless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Layered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Unform Interface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7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Concepts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491267"/>
            <a:ext cx="11411338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Sub-resource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Methods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Response Code</a:t>
            </a:r>
          </a:p>
        </p:txBody>
      </p:sp>
    </p:spTree>
    <p:extLst>
      <p:ext uri="{BB962C8B-B14F-4D97-AF65-F5344CB8AC3E}">
        <p14:creationId xmlns="" xmlns:p14="http://schemas.microsoft.com/office/powerpoint/2010/main" val="1873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Request  Methods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HTTP defines a set of </a:t>
            </a:r>
            <a:r>
              <a:rPr lang="en-US" sz="2000" b="1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 methods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to indicate the desired action to be performed for a given resource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3" name="Table 8">
            <a:extLst>
              <a:ext uri="{FF2B5EF4-FFF2-40B4-BE49-F238E27FC236}">
                <a16:creationId xmlns="" xmlns:a16="http://schemas.microsoft.com/office/drawing/2014/main" id="{2E86B0C1-80F8-45AA-B516-B0189F22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0860333"/>
              </p:ext>
            </p:extLst>
          </p:nvPr>
        </p:nvGraphicFramePr>
        <p:xfrm>
          <a:off x="2032000" y="2362035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446">
                  <a:extLst>
                    <a:ext uri="{9D8B030D-6E8A-4147-A177-3AD203B41FA5}">
                      <a16:colId xmlns="" xmlns:a16="http://schemas.microsoft.com/office/drawing/2014/main" val="245523339"/>
                    </a:ext>
                  </a:extLst>
                </a:gridCol>
                <a:gridCol w="4327220">
                  <a:extLst>
                    <a:ext uri="{9D8B030D-6E8A-4147-A177-3AD203B41FA5}">
                      <a16:colId xmlns="" xmlns:a16="http://schemas.microsoft.com/office/drawing/2014/main" val="3164539758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16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student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98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09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04246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8FD7A56-EC7D-49A7-B604-4A7EFF47FA48}"/>
              </a:ext>
            </a:extLst>
          </p:cNvPr>
          <p:cNvGrpSpPr/>
          <p:nvPr/>
        </p:nvGrpSpPr>
        <p:grpSpPr>
          <a:xfrm>
            <a:off x="858228" y="4216235"/>
            <a:ext cx="1772402" cy="1416383"/>
            <a:chOff x="653927" y="4285440"/>
            <a:chExt cx="1772402" cy="1416383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CEC26A-042E-4EB8-9B8F-665A6A8D3B59}"/>
                </a:ext>
              </a:extLst>
            </p:cNvPr>
            <p:cNvSpPr txBox="1"/>
            <p:nvPr/>
          </p:nvSpPr>
          <p:spPr>
            <a:xfrm>
              <a:off x="653927" y="5332491"/>
              <a:ext cx="177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Methods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E33A4D86-A2B0-475F-98E1-28191D4DF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020" y="4285440"/>
              <a:ext cx="597529" cy="102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46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Response Codes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HTTP response status codes indicate whether a specific </a:t>
            </a:r>
            <a:r>
              <a:rPr lang="en-US" sz="2000" b="0" i="0" u="sng" dirty="0">
                <a:effectLst/>
                <a:latin typeface="Inter"/>
              </a:rPr>
              <a:t>HTTP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 request has been successfully 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completed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. 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3" name="Table 8">
            <a:extLst>
              <a:ext uri="{FF2B5EF4-FFF2-40B4-BE49-F238E27FC236}">
                <a16:creationId xmlns="" xmlns:a16="http://schemas.microsoft.com/office/drawing/2014/main" id="{2E86B0C1-80F8-45AA-B516-B0189F22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6243030"/>
              </p:ext>
            </p:extLst>
          </p:nvPr>
        </p:nvGraphicFramePr>
        <p:xfrm>
          <a:off x="1838890" y="2086355"/>
          <a:ext cx="8289988" cy="331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762">
                  <a:extLst>
                    <a:ext uri="{9D8B030D-6E8A-4147-A177-3AD203B41FA5}">
                      <a16:colId xmlns="" xmlns:a16="http://schemas.microsoft.com/office/drawing/2014/main" val="245523339"/>
                    </a:ext>
                  </a:extLst>
                </a:gridCol>
                <a:gridCol w="6388226">
                  <a:extLst>
                    <a:ext uri="{9D8B030D-6E8A-4147-A177-3AD203B41FA5}">
                      <a16:colId xmlns="" xmlns:a16="http://schemas.microsoft.com/office/drawing/2014/main" val="3164539758"/>
                    </a:ext>
                  </a:extLst>
                </a:gridCol>
              </a:tblGrid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200 OK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is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34539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201 Created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is successful and new resource is created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1608119"/>
                  </a:ext>
                </a:extLst>
              </a:tr>
              <a:tr h="677680">
                <a:tc>
                  <a:txBody>
                    <a:bodyPr/>
                    <a:lstStyle/>
                    <a:p>
                      <a:r>
                        <a:rPr lang="en-US" dirty="0"/>
                        <a:t>401 Unauthorized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Authentication is required for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982402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404 Not Found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Resource Not Found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099639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500 Internal Server Error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occurred on server and request can not fulfilled.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04246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8FD7A56-EC7D-49A7-B604-4A7EFF47FA48}"/>
              </a:ext>
            </a:extLst>
          </p:cNvPr>
          <p:cNvGrpSpPr/>
          <p:nvPr/>
        </p:nvGrpSpPr>
        <p:grpSpPr>
          <a:xfrm>
            <a:off x="211344" y="4268090"/>
            <a:ext cx="1772402" cy="1693382"/>
            <a:chOff x="653927" y="4285440"/>
            <a:chExt cx="1772402" cy="1693382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CEC26A-042E-4EB8-9B8F-665A6A8D3B59}"/>
                </a:ext>
              </a:extLst>
            </p:cNvPr>
            <p:cNvSpPr txBox="1"/>
            <p:nvPr/>
          </p:nvSpPr>
          <p:spPr>
            <a:xfrm>
              <a:off x="653927" y="5332491"/>
              <a:ext cx="1772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Response codes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E33A4D86-A2B0-475F-98E1-28191D4DF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020" y="4285440"/>
              <a:ext cx="597529" cy="102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7251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628</Words>
  <Application>Microsoft Office PowerPoint</Application>
  <PresentationFormat>Custom</PresentationFormat>
  <Paragraphs>187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prashant</cp:lastModifiedBy>
  <cp:revision>48</cp:revision>
  <dcterms:created xsi:type="dcterms:W3CDTF">2022-03-26T11:03:16Z</dcterms:created>
  <dcterms:modified xsi:type="dcterms:W3CDTF">2023-02-15T11:33:50Z</dcterms:modified>
</cp:coreProperties>
</file>