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2" roundtripDataSignature="AMtx7mixqj2Ali7DDWopXBwt/lvFmlkE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customschemas.google.com/relationships/presentationmetadata" Target="meta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1"/>
            <a:ext cx="3076575" cy="512763"/>
          </a:xfrm>
          <a:prstGeom prst="rect">
            <a:avLst/>
          </a:prstGeom>
          <a:noFill/>
          <a:ln>
            <a:noFill/>
          </a:ln>
        </p:spPr>
        <p:txBody>
          <a:bodyPr anchorCtr="0" anchor="t" bIns="45725" lIns="91475" spcFirstLastPara="1" rIns="91475" wrap="square" tIns="45725">
            <a:noAutofit/>
          </a:bodyPr>
          <a:lstStyle>
            <a:lvl1pPr lvl="0" marR="0" rtl="0" algn="l">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021139" y="1"/>
            <a:ext cx="3076575" cy="512763"/>
          </a:xfrm>
          <a:prstGeom prst="rect">
            <a:avLst/>
          </a:prstGeom>
          <a:noFill/>
          <a:ln>
            <a:noFill/>
          </a:ln>
        </p:spPr>
        <p:txBody>
          <a:bodyPr anchorCtr="0" anchor="t" bIns="45725" lIns="91475" spcFirstLastPara="1" rIns="91475" wrap="square" tIns="45725">
            <a:noAutofit/>
          </a:bodyPr>
          <a:lstStyle>
            <a:lvl1pPr lvl="0" marR="0" rtl="0" algn="r">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9720264"/>
            <a:ext cx="3076575" cy="512762"/>
          </a:xfrm>
          <a:prstGeom prst="rect">
            <a:avLst/>
          </a:prstGeom>
          <a:noFill/>
          <a:ln>
            <a:noFill/>
          </a:ln>
        </p:spPr>
        <p:txBody>
          <a:bodyPr anchorCtr="0" anchor="b" bIns="45725" lIns="91475" spcFirstLastPara="1" rIns="91475" wrap="square" tIns="45725">
            <a:noAutofit/>
          </a:bodyPr>
          <a:lstStyle>
            <a:lvl1pPr lvl="0" marR="0" rtl="0" algn="l">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021139" y="9720264"/>
            <a:ext cx="3076575" cy="512762"/>
          </a:xfrm>
          <a:prstGeom prst="rect">
            <a:avLst/>
          </a:prstGeom>
          <a:noFill/>
          <a:ln>
            <a:noFill/>
          </a:ln>
        </p:spPr>
        <p:txBody>
          <a:bodyPr anchorCtr="0" anchor="b" bIns="45725" lIns="91475" spcFirstLastPara="1" rIns="91475" wrap="square" tIns="45725">
            <a:noAutofit/>
          </a:bodyPr>
          <a:lstStyle/>
          <a:p>
            <a:pPr indent="0" lvl="0" marL="0" marR="0" rtl="0" algn="r">
              <a:spcBef>
                <a:spcPts val="0"/>
              </a:spcBef>
              <a:spcAft>
                <a:spcPts val="0"/>
              </a:spcAft>
              <a:buNone/>
            </a:pPr>
            <a:fld id="{00000000-1234-1234-1234-123412341234}" type="slidenum">
              <a:rPr b="0" i="0" lang="en-US" sz="1100" u="none" cap="none" strike="noStrike">
                <a:solidFill>
                  <a:schemeClr val="dk1"/>
                </a:solidFill>
                <a:latin typeface="Calibri"/>
                <a:ea typeface="Calibri"/>
                <a:cs typeface="Calibri"/>
                <a:sym typeface="Calibri"/>
              </a:rPr>
              <a:t>‹#›</a:t>
            </a:fld>
            <a:endParaRPr b="0" i="0" sz="11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86" name="Google Shape;86;p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95" name="Google Shape;95;p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de1af7a70_0_3: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de1af7a70_0_3: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02" name="Google Shape;102;g5de1af7a70_0_3:notes"/>
          <p:cNvSpPr txBox="1"/>
          <p:nvPr>
            <p:ph idx="12" type="sldNum"/>
          </p:nvPr>
        </p:nvSpPr>
        <p:spPr>
          <a:xfrm>
            <a:off x="4021139" y="9720264"/>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20" name="Google Shape;120;p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de1af7a70_0_336: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de1af7a70_0_336: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27" name="Google Shape;127;g5de1af7a70_0_336:notes"/>
          <p:cNvSpPr txBox="1"/>
          <p:nvPr>
            <p:ph idx="12" type="sldNum"/>
          </p:nvPr>
        </p:nvSpPr>
        <p:spPr>
          <a:xfrm>
            <a:off x="4021139" y="9720264"/>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3: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33" name="Google Shape;133;p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39" name="Google Shape;139;p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7"/>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6"/>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7"/>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7"/>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9"/>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9"/>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1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0"/>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0"/>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11"/>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1"/>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1"/>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1"/>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1"/>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1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1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14"/>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4"/>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4"/>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5"/>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5"/>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5"/>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alibri"/>
              <a:buNone/>
            </a:pPr>
            <a:r>
              <a:rPr lang="en-US" sz="5400"/>
              <a:t>Problem Statement 2- </a:t>
            </a:r>
            <a:r>
              <a:rPr lang="en-US" sz="4800"/>
              <a:t>Identification of User Query on Stack Overflow Using Semantic Search</a:t>
            </a:r>
            <a:endParaRPr sz="4800"/>
          </a:p>
        </p:txBody>
      </p:sp>
      <p:pic>
        <p:nvPicPr>
          <p:cNvPr id="89" name="Google Shape;89;p1"/>
          <p:cNvPicPr preferRelativeResize="0"/>
          <p:nvPr/>
        </p:nvPicPr>
        <p:blipFill>
          <a:blip r:embed="rId3">
            <a:alphaModFix/>
          </a:blip>
          <a:stretch>
            <a:fillRect/>
          </a:stretch>
        </p:blipFill>
        <p:spPr>
          <a:xfrm>
            <a:off x="0" y="2862850"/>
            <a:ext cx="1857229" cy="2402300"/>
          </a:xfrm>
          <a:prstGeom prst="rect">
            <a:avLst/>
          </a:prstGeom>
          <a:noFill/>
          <a:ln>
            <a:noFill/>
          </a:ln>
        </p:spPr>
      </p:pic>
      <p:sp>
        <p:nvSpPr>
          <p:cNvPr id="90" name="Google Shape;90;p1"/>
          <p:cNvSpPr txBox="1"/>
          <p:nvPr/>
        </p:nvSpPr>
        <p:spPr>
          <a:xfrm>
            <a:off x="-134225" y="5368625"/>
            <a:ext cx="2375700" cy="1360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000"/>
              </a:spcBef>
              <a:spcAft>
                <a:spcPts val="0"/>
              </a:spcAft>
              <a:buClr>
                <a:schemeClr val="dk1"/>
              </a:buClr>
              <a:buSzPts val="2400"/>
              <a:buFont typeface="Arial"/>
              <a:buNone/>
            </a:pPr>
            <a:r>
              <a:rPr lang="en-US" sz="2400">
                <a:solidFill>
                  <a:schemeClr val="dk1"/>
                </a:solidFill>
                <a:latin typeface="Calibri"/>
                <a:ea typeface="Calibri"/>
                <a:cs typeface="Calibri"/>
                <a:sym typeface="Calibri"/>
              </a:rPr>
              <a:t>Priyanshu Sinha(NLP engineer)</a:t>
            </a:r>
            <a:endParaRPr>
              <a:latin typeface="Calibri"/>
              <a:ea typeface="Calibri"/>
              <a:cs typeface="Calibri"/>
              <a:sym typeface="Calibri"/>
            </a:endParaRPr>
          </a:p>
        </p:txBody>
      </p:sp>
      <p:sp>
        <p:nvSpPr>
          <p:cNvPr id="91" name="Google Shape;91;p1"/>
          <p:cNvSpPr txBox="1"/>
          <p:nvPr/>
        </p:nvSpPr>
        <p:spPr>
          <a:xfrm>
            <a:off x="6750650" y="5132100"/>
            <a:ext cx="2147400" cy="17259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000"/>
              </a:spcBef>
              <a:spcAft>
                <a:spcPts val="0"/>
              </a:spcAft>
              <a:buClr>
                <a:schemeClr val="dk1"/>
              </a:buClr>
              <a:buSzPts val="2400"/>
              <a:buFont typeface="Arial"/>
              <a:buNone/>
            </a:pPr>
            <a:r>
              <a:rPr lang="en-US" sz="2400">
                <a:solidFill>
                  <a:schemeClr val="dk1"/>
                </a:solidFill>
                <a:latin typeface="Calibri"/>
                <a:ea typeface="Calibri"/>
                <a:cs typeface="Calibri"/>
                <a:sym typeface="Calibri"/>
              </a:rPr>
              <a:t>Saurabh Singh(Frontend and Backend Engineer)</a:t>
            </a:r>
            <a:endParaRPr>
              <a:latin typeface="Calibri"/>
              <a:ea typeface="Calibri"/>
              <a:cs typeface="Calibri"/>
              <a:sym typeface="Calibri"/>
            </a:endParaRPr>
          </a:p>
        </p:txBody>
      </p:sp>
      <p:pic>
        <p:nvPicPr>
          <p:cNvPr id="92" name="Google Shape;92;p1"/>
          <p:cNvPicPr preferRelativeResize="0"/>
          <p:nvPr/>
        </p:nvPicPr>
        <p:blipFill>
          <a:blip r:embed="rId4">
            <a:alphaModFix/>
          </a:blip>
          <a:stretch>
            <a:fillRect/>
          </a:stretch>
        </p:blipFill>
        <p:spPr>
          <a:xfrm>
            <a:off x="6750650" y="2981025"/>
            <a:ext cx="2147400" cy="2387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
          <p:cNvSpPr txBox="1"/>
          <p:nvPr>
            <p:ph type="title"/>
          </p:nvPr>
        </p:nvSpPr>
        <p:spPr>
          <a:xfrm>
            <a:off x="628650" y="-411749"/>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flow of program</a:t>
            </a:r>
            <a:endParaRPr/>
          </a:p>
        </p:txBody>
      </p:sp>
      <p:pic>
        <p:nvPicPr>
          <p:cNvPr id="98" name="Google Shape;98;p2"/>
          <p:cNvPicPr preferRelativeResize="0"/>
          <p:nvPr/>
        </p:nvPicPr>
        <p:blipFill>
          <a:blip r:embed="rId3">
            <a:alphaModFix/>
          </a:blip>
          <a:stretch>
            <a:fillRect/>
          </a:stretch>
        </p:blipFill>
        <p:spPr>
          <a:xfrm>
            <a:off x="152400" y="667375"/>
            <a:ext cx="8862124" cy="6190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g5de1af7a70_0_3"/>
          <p:cNvSpPr txBox="1"/>
          <p:nvPr>
            <p:ph type="title"/>
          </p:nvPr>
        </p:nvSpPr>
        <p:spPr>
          <a:xfrm>
            <a:off x="2744025" y="324851"/>
            <a:ext cx="78867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The AI model behind.</a:t>
            </a:r>
            <a:endParaRPr/>
          </a:p>
        </p:txBody>
      </p:sp>
      <p:cxnSp>
        <p:nvCxnSpPr>
          <p:cNvPr id="105" name="Google Shape;105;g5de1af7a70_0_3"/>
          <p:cNvCxnSpPr>
            <a:stCxn id="106" idx="2"/>
            <a:endCxn id="107" idx="0"/>
          </p:cNvCxnSpPr>
          <p:nvPr/>
        </p:nvCxnSpPr>
        <p:spPr>
          <a:xfrm flipH="1" rot="-5400000">
            <a:off x="5214150" y="1623475"/>
            <a:ext cx="1144500" cy="2428800"/>
          </a:xfrm>
          <a:prstGeom prst="bentConnector3">
            <a:avLst>
              <a:gd fmla="val 49995" name="adj1"/>
            </a:avLst>
          </a:prstGeom>
          <a:noFill/>
          <a:ln cap="flat" cmpd="sng" w="19050">
            <a:solidFill>
              <a:srgbClr val="C2C2C2"/>
            </a:solidFill>
            <a:prstDash val="solid"/>
            <a:miter lim="8000"/>
            <a:headEnd len="sm" w="sm" type="none"/>
            <a:tailEnd len="sm" w="sm" type="none"/>
          </a:ln>
        </p:spPr>
      </p:cxnSp>
      <p:cxnSp>
        <p:nvCxnSpPr>
          <p:cNvPr id="108" name="Google Shape;108;g5de1af7a70_0_3"/>
          <p:cNvCxnSpPr/>
          <p:nvPr/>
        </p:nvCxnSpPr>
        <p:spPr>
          <a:xfrm flipH="1" rot="10800000">
            <a:off x="2442900" y="2831350"/>
            <a:ext cx="2236500" cy="647700"/>
          </a:xfrm>
          <a:prstGeom prst="bentConnector3">
            <a:avLst>
              <a:gd fmla="val 50000" name="adj1"/>
            </a:avLst>
          </a:prstGeom>
          <a:noFill/>
          <a:ln cap="flat" cmpd="sng" w="19050">
            <a:solidFill>
              <a:srgbClr val="C2C2C2"/>
            </a:solidFill>
            <a:prstDash val="solid"/>
            <a:miter lim="8000"/>
            <a:headEnd len="sm" w="sm" type="none"/>
            <a:tailEnd len="sm" w="sm" type="none"/>
          </a:ln>
        </p:spPr>
      </p:cxnSp>
      <p:sp>
        <p:nvSpPr>
          <p:cNvPr id="106" name="Google Shape;106;g5de1af7a70_0_3"/>
          <p:cNvSpPr txBox="1"/>
          <p:nvPr/>
        </p:nvSpPr>
        <p:spPr>
          <a:xfrm>
            <a:off x="3801750" y="1899325"/>
            <a:ext cx="15405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A72A1E"/>
                </a:solidFill>
                <a:latin typeface="Roboto"/>
                <a:ea typeface="Roboto"/>
                <a:cs typeface="Roboto"/>
                <a:sym typeface="Roboto"/>
              </a:rPr>
              <a:t>AI Model</a:t>
            </a:r>
            <a:endParaRPr sz="1000">
              <a:solidFill>
                <a:srgbClr val="A72A1E"/>
              </a:solidFill>
              <a:latin typeface="Roboto"/>
              <a:ea typeface="Roboto"/>
              <a:cs typeface="Roboto"/>
              <a:sym typeface="Roboto"/>
            </a:endParaRPr>
          </a:p>
        </p:txBody>
      </p:sp>
      <p:sp>
        <p:nvSpPr>
          <p:cNvPr id="109" name="Google Shape;109;g5de1af7a70_0_3"/>
          <p:cNvSpPr txBox="1"/>
          <p:nvPr/>
        </p:nvSpPr>
        <p:spPr>
          <a:xfrm>
            <a:off x="1331550" y="3479050"/>
            <a:ext cx="2470200" cy="11319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A72A1E"/>
                </a:solidFill>
                <a:latin typeface="Roboto"/>
                <a:ea typeface="Roboto"/>
                <a:cs typeface="Roboto"/>
                <a:sym typeface="Roboto"/>
              </a:rPr>
              <a:t>Auto-Question Tagger/</a:t>
            </a:r>
            <a:endParaRPr sz="1000">
              <a:solidFill>
                <a:srgbClr val="A72A1E"/>
              </a:solidFill>
              <a:latin typeface="Roboto"/>
              <a:ea typeface="Roboto"/>
              <a:cs typeface="Roboto"/>
              <a:sym typeface="Roboto"/>
            </a:endParaRPr>
          </a:p>
          <a:p>
            <a:pPr indent="0" lvl="0" marL="0" rtl="0" algn="ctr">
              <a:spcBef>
                <a:spcPts val="0"/>
              </a:spcBef>
              <a:spcAft>
                <a:spcPts val="0"/>
              </a:spcAft>
              <a:buNone/>
            </a:pPr>
            <a:r>
              <a:rPr lang="en-US" sz="1000">
                <a:solidFill>
                  <a:srgbClr val="A72A1E"/>
                </a:solidFill>
                <a:latin typeface="Roboto"/>
                <a:ea typeface="Roboto"/>
                <a:cs typeface="Roboto"/>
                <a:sym typeface="Roboto"/>
              </a:rPr>
              <a:t>Auto-Tagger</a:t>
            </a:r>
            <a:endParaRPr sz="1000">
              <a:solidFill>
                <a:srgbClr val="A72A1E"/>
              </a:solidFill>
              <a:latin typeface="Roboto"/>
              <a:ea typeface="Roboto"/>
              <a:cs typeface="Roboto"/>
              <a:sym typeface="Roboto"/>
            </a:endParaRPr>
          </a:p>
        </p:txBody>
      </p:sp>
      <p:sp>
        <p:nvSpPr>
          <p:cNvPr id="107" name="Google Shape;107;g5de1af7a70_0_3"/>
          <p:cNvSpPr txBox="1"/>
          <p:nvPr/>
        </p:nvSpPr>
        <p:spPr>
          <a:xfrm>
            <a:off x="5573250" y="3410000"/>
            <a:ext cx="2855100" cy="11319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A72A1E"/>
                </a:solidFill>
                <a:latin typeface="Roboto"/>
                <a:ea typeface="Roboto"/>
                <a:cs typeface="Roboto"/>
                <a:sym typeface="Roboto"/>
              </a:rPr>
              <a:t>Semantic similarity</a:t>
            </a:r>
            <a:endParaRPr sz="1000">
              <a:solidFill>
                <a:srgbClr val="A72A1E"/>
              </a:solidFill>
              <a:latin typeface="Roboto"/>
              <a:ea typeface="Roboto"/>
              <a:cs typeface="Roboto"/>
              <a:sym typeface="Roboto"/>
            </a:endParaRPr>
          </a:p>
        </p:txBody>
      </p:sp>
      <p:grpSp>
        <p:nvGrpSpPr>
          <p:cNvPr id="110" name="Google Shape;110;g5de1af7a70_0_3"/>
          <p:cNvGrpSpPr/>
          <p:nvPr/>
        </p:nvGrpSpPr>
        <p:grpSpPr>
          <a:xfrm>
            <a:off x="6105485" y="4610969"/>
            <a:ext cx="1827900" cy="2399803"/>
            <a:chOff x="2744034" y="929943"/>
            <a:chExt cx="1827900" cy="2399803"/>
          </a:xfrm>
        </p:grpSpPr>
        <p:sp>
          <p:nvSpPr>
            <p:cNvPr id="111" name="Google Shape;111;g5de1af7a70_0_3"/>
            <p:cNvSpPr/>
            <p:nvPr/>
          </p:nvSpPr>
          <p:spPr>
            <a:xfrm rot="-5400000">
              <a:off x="2458134" y="1215843"/>
              <a:ext cx="2399700" cy="1827900"/>
            </a:xfrm>
            <a:prstGeom prst="rightArrowCallout">
              <a:avLst>
                <a:gd fmla="val 9283" name="adj1"/>
                <a:gd fmla="val 13570" name="adj2"/>
                <a:gd fmla="val 16082" name="adj3"/>
                <a:gd fmla="val 81236" name="adj4"/>
              </a:avLst>
            </a:prstGeom>
            <a:solidFill>
              <a:srgbClr val="F48F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5de1af7a70_0_3"/>
            <p:cNvSpPr/>
            <p:nvPr/>
          </p:nvSpPr>
          <p:spPr>
            <a:xfrm flipH="1">
              <a:off x="2833275" y="1407275"/>
              <a:ext cx="1649400" cy="1769700"/>
            </a:xfrm>
            <a:prstGeom prst="snip1Rect">
              <a:avLst>
                <a:gd fmla="val 0" name="adj"/>
              </a:avLst>
            </a:prstGeom>
            <a:solidFill>
              <a:srgbClr val="AC11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5de1af7a70_0_3"/>
            <p:cNvSpPr txBox="1"/>
            <p:nvPr/>
          </p:nvSpPr>
          <p:spPr>
            <a:xfrm>
              <a:off x="2860174" y="1452346"/>
              <a:ext cx="1649400" cy="187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US" sz="1100">
                  <a:solidFill>
                    <a:srgbClr val="FFFFFF"/>
                  </a:solidFill>
                  <a:latin typeface="Roboto"/>
                  <a:ea typeface="Roboto"/>
                  <a:cs typeface="Roboto"/>
                  <a:sym typeface="Roboto"/>
                </a:rPr>
                <a:t>SEMANTIC SIMILARITY IS THE FINAL STEP WHICH IDENTIFIES THE SIMILAR QUESTIONS ASKED BY USER.THIS PART OF OUR MODEL USES THE GLOVE MODEL BY GOOGLE.</a:t>
              </a:r>
              <a:endParaRPr b="1" sz="1100">
                <a:solidFill>
                  <a:srgbClr val="FFFFFF"/>
                </a:solidFill>
                <a:latin typeface="Roboto"/>
                <a:ea typeface="Roboto"/>
                <a:cs typeface="Roboto"/>
                <a:sym typeface="Roboto"/>
              </a:endParaRPr>
            </a:p>
          </p:txBody>
        </p:sp>
      </p:grpSp>
      <p:grpSp>
        <p:nvGrpSpPr>
          <p:cNvPr id="114" name="Google Shape;114;g5de1af7a70_0_3"/>
          <p:cNvGrpSpPr/>
          <p:nvPr/>
        </p:nvGrpSpPr>
        <p:grpSpPr>
          <a:xfrm>
            <a:off x="916134" y="1079338"/>
            <a:ext cx="1827900" cy="2399700"/>
            <a:chOff x="4572084" y="1597469"/>
            <a:chExt cx="1827900" cy="2399700"/>
          </a:xfrm>
        </p:grpSpPr>
        <p:sp>
          <p:nvSpPr>
            <p:cNvPr id="115" name="Google Shape;115;g5de1af7a70_0_3"/>
            <p:cNvSpPr/>
            <p:nvPr/>
          </p:nvSpPr>
          <p:spPr>
            <a:xfrm rot="5400000">
              <a:off x="4286184" y="1883369"/>
              <a:ext cx="2399700" cy="1827900"/>
            </a:xfrm>
            <a:prstGeom prst="rightArrowCallout">
              <a:avLst>
                <a:gd fmla="val 9283" name="adj1"/>
                <a:gd fmla="val 13570" name="adj2"/>
                <a:gd fmla="val 16082" name="adj3"/>
                <a:gd fmla="val 81236" name="adj4"/>
              </a:avLst>
            </a:prstGeom>
            <a:solidFill>
              <a:srgbClr val="840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5de1af7a70_0_3"/>
            <p:cNvSpPr/>
            <p:nvPr/>
          </p:nvSpPr>
          <p:spPr>
            <a:xfrm flipH="1" rot="10800000">
              <a:off x="4662018" y="1687411"/>
              <a:ext cx="1649400" cy="1769700"/>
            </a:xfrm>
            <a:prstGeom prst="snip1Rect">
              <a:avLst>
                <a:gd fmla="val 0" name="adj"/>
              </a:avLst>
            </a:prstGeom>
            <a:solidFill>
              <a:srgbClr val="AC11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5de1af7a70_0_3"/>
            <p:cNvSpPr txBox="1"/>
            <p:nvPr/>
          </p:nvSpPr>
          <p:spPr>
            <a:xfrm>
              <a:off x="4794525" y="1597470"/>
              <a:ext cx="1383000" cy="14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US" sz="1100">
                  <a:solidFill>
                    <a:srgbClr val="FFFFFF"/>
                  </a:solidFill>
                  <a:latin typeface="Roboto"/>
                  <a:ea typeface="Roboto"/>
                  <a:cs typeface="Roboto"/>
                  <a:sym typeface="Roboto"/>
                </a:rPr>
                <a:t>AUTO TAGGER USES LSTM LAYERS AS IT’S WORKING CELL AND HENCE IS TRAINED ON ONLY 2000 QUERIES PER TAG FOR MULTI CLASS CLASSIFICATION</a:t>
              </a:r>
              <a:endParaRPr sz="800">
                <a:solidFill>
                  <a:srgbClr val="FFFFFF"/>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Auto tagger(The Deep Learning behind our project)</a:t>
            </a:r>
            <a:endParaRPr/>
          </a:p>
        </p:txBody>
      </p:sp>
      <p:sp>
        <p:nvSpPr>
          <p:cNvPr id="123" name="Google Shape;123;p4"/>
          <p:cNvSpPr txBox="1"/>
          <p:nvPr>
            <p:ph idx="1" type="body"/>
          </p:nvPr>
        </p:nvSpPr>
        <p:spPr>
          <a:xfrm>
            <a:off x="534900" y="1812250"/>
            <a:ext cx="7823400" cy="4649700"/>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399"/>
              <a:buChar char="•"/>
            </a:pPr>
            <a:r>
              <a:rPr lang="en-US" sz="2399"/>
              <a:t>This feature of our product correctly identifies the class of question which it involves. Hence simplifying our work to search in the vast hive of questions available at stackoverflow.</a:t>
            </a:r>
            <a:endParaRPr sz="2399"/>
          </a:p>
          <a:p>
            <a:pPr indent="-228600" lvl="0" marL="228600" rtl="0" algn="l">
              <a:lnSpc>
                <a:spcPct val="70000"/>
              </a:lnSpc>
              <a:spcBef>
                <a:spcPts val="1000"/>
              </a:spcBef>
              <a:spcAft>
                <a:spcPts val="0"/>
              </a:spcAft>
              <a:buClr>
                <a:schemeClr val="dk1"/>
              </a:buClr>
              <a:buSzPts val="2399"/>
              <a:buChar char="•"/>
            </a:pPr>
            <a:r>
              <a:rPr lang="en-US" sz="2399"/>
              <a:t>If The</a:t>
            </a:r>
            <a:r>
              <a:rPr lang="en-US" sz="2399"/>
              <a:t> tags are correctly identified then user would not have to see irrelevant questions and hence would help them easily search for what the user is looking for.</a:t>
            </a:r>
            <a:endParaRPr sz="2399"/>
          </a:p>
          <a:p>
            <a:pPr indent="-228600" lvl="0" marL="228600" rtl="0" algn="l">
              <a:lnSpc>
                <a:spcPct val="70000"/>
              </a:lnSpc>
              <a:spcBef>
                <a:spcPts val="1000"/>
              </a:spcBef>
              <a:spcAft>
                <a:spcPts val="0"/>
              </a:spcAft>
              <a:buClr>
                <a:schemeClr val="dk1"/>
              </a:buClr>
              <a:buSzPts val="2399"/>
              <a:buChar char="•"/>
            </a:pPr>
            <a:r>
              <a:rPr lang="en-US" sz="2399"/>
              <a:t>We currently have scarce of data as we were only able to scrap 40000 queries related to 20 tags i. e 2000 queries related to each tag but still with this limited amount of data we were able to get some pretty good results like as shown in the next page, where we have taken an example related to jquery and javascript</a:t>
            </a:r>
            <a:endParaRPr sz="2399"/>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g5de1af7a70_0_336"/>
          <p:cNvSpPr txBox="1"/>
          <p:nvPr>
            <p:ph type="title"/>
          </p:nvPr>
        </p:nvSpPr>
        <p:spPr>
          <a:xfrm>
            <a:off x="628650" y="365126"/>
            <a:ext cx="78867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AUTO TAGGER WORKING.</a:t>
            </a:r>
            <a:endParaRPr/>
          </a:p>
        </p:txBody>
      </p:sp>
      <p:pic>
        <p:nvPicPr>
          <p:cNvPr id="130" name="Google Shape;130;g5de1af7a70_0_336"/>
          <p:cNvPicPr preferRelativeResize="0"/>
          <p:nvPr/>
        </p:nvPicPr>
        <p:blipFill>
          <a:blip r:embed="rId3">
            <a:alphaModFix/>
          </a:blip>
          <a:stretch>
            <a:fillRect/>
          </a:stretch>
        </p:blipFill>
        <p:spPr>
          <a:xfrm>
            <a:off x="0" y="0"/>
            <a:ext cx="9144000" cy="685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3"/>
          <p:cNvSpPr txBox="1"/>
          <p:nvPr>
            <p:ph type="title"/>
          </p:nvPr>
        </p:nvSpPr>
        <p:spPr>
          <a:xfrm>
            <a:off x="-71800" y="12537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Tech stack</a:t>
            </a:r>
            <a:endParaRPr/>
          </a:p>
        </p:txBody>
      </p:sp>
      <p:sp>
        <p:nvSpPr>
          <p:cNvPr id="136" name="Google Shape;136;p3"/>
          <p:cNvSpPr txBox="1"/>
          <p:nvPr>
            <p:ph idx="1" type="body"/>
          </p:nvPr>
        </p:nvSpPr>
        <p:spPr>
          <a:xfrm>
            <a:off x="228050" y="1450950"/>
            <a:ext cx="8108100" cy="50325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AutoNum type="arabicPeriod"/>
            </a:pPr>
            <a:r>
              <a:rPr lang="en-US"/>
              <a:t>Python</a:t>
            </a:r>
            <a:endParaRPr/>
          </a:p>
          <a:p>
            <a:pPr indent="-342900" lvl="0" marL="457200" rtl="0" algn="l">
              <a:lnSpc>
                <a:spcPct val="90000"/>
              </a:lnSpc>
              <a:spcBef>
                <a:spcPts val="0"/>
              </a:spcBef>
              <a:spcAft>
                <a:spcPts val="0"/>
              </a:spcAft>
              <a:buSzPts val="1800"/>
              <a:buAutoNum type="arabicPeriod"/>
            </a:pPr>
            <a:r>
              <a:rPr lang="en-US"/>
              <a:t>Nodejs</a:t>
            </a:r>
            <a:endParaRPr/>
          </a:p>
          <a:p>
            <a:pPr indent="-342900" lvl="0" marL="457200" rtl="0" algn="l">
              <a:lnSpc>
                <a:spcPct val="90000"/>
              </a:lnSpc>
              <a:spcBef>
                <a:spcPts val="0"/>
              </a:spcBef>
              <a:spcAft>
                <a:spcPts val="0"/>
              </a:spcAft>
              <a:buSzPts val="1800"/>
              <a:buAutoNum type="arabicPeriod"/>
            </a:pPr>
            <a:r>
              <a:rPr lang="en-US"/>
              <a:t>Javascript</a:t>
            </a:r>
            <a:endParaRPr/>
          </a:p>
          <a:p>
            <a:pPr indent="-342900" lvl="0" marL="457200" rtl="0" algn="l">
              <a:lnSpc>
                <a:spcPct val="90000"/>
              </a:lnSpc>
              <a:spcBef>
                <a:spcPts val="0"/>
              </a:spcBef>
              <a:spcAft>
                <a:spcPts val="0"/>
              </a:spcAft>
              <a:buSzPts val="1800"/>
              <a:buAutoNum type="arabicPeriod"/>
            </a:pPr>
            <a:r>
              <a:rPr lang="en-US"/>
              <a:t>Web Scraping</a:t>
            </a:r>
            <a:endParaRPr/>
          </a:p>
          <a:p>
            <a:pPr indent="-342900" lvl="0" marL="457200" rtl="0" algn="l">
              <a:lnSpc>
                <a:spcPct val="90000"/>
              </a:lnSpc>
              <a:spcBef>
                <a:spcPts val="0"/>
              </a:spcBef>
              <a:spcAft>
                <a:spcPts val="0"/>
              </a:spcAft>
              <a:buSzPts val="1800"/>
              <a:buAutoNum type="arabicPeriod"/>
            </a:pPr>
            <a:r>
              <a:rPr lang="en-US"/>
              <a:t>NLP Toolkits</a:t>
            </a:r>
            <a:endParaRPr/>
          </a:p>
          <a:p>
            <a:pPr indent="-342900" lvl="0" marL="457200" rtl="0" algn="l">
              <a:lnSpc>
                <a:spcPct val="90000"/>
              </a:lnSpc>
              <a:spcBef>
                <a:spcPts val="0"/>
              </a:spcBef>
              <a:spcAft>
                <a:spcPts val="0"/>
              </a:spcAft>
              <a:buSzPts val="1800"/>
              <a:buAutoNum type="arabicPeriod"/>
            </a:pPr>
            <a:r>
              <a:rPr lang="en-US"/>
              <a:t>Glove Embeddings 100 dimensional</a:t>
            </a:r>
            <a:endParaRPr/>
          </a:p>
          <a:p>
            <a:pPr indent="-342900" lvl="0" marL="457200" rtl="0" algn="l">
              <a:lnSpc>
                <a:spcPct val="90000"/>
              </a:lnSpc>
              <a:spcBef>
                <a:spcPts val="0"/>
              </a:spcBef>
              <a:spcAft>
                <a:spcPts val="0"/>
              </a:spcAft>
              <a:buSzPts val="1800"/>
              <a:buAutoNum type="arabicPeriod"/>
            </a:pPr>
            <a:r>
              <a:rPr lang="en-US"/>
              <a:t>Keras</a:t>
            </a:r>
            <a:endParaRPr/>
          </a:p>
          <a:p>
            <a:pPr indent="-342900" lvl="0" marL="457200" rtl="0" algn="l">
              <a:lnSpc>
                <a:spcPct val="90000"/>
              </a:lnSpc>
              <a:spcBef>
                <a:spcPts val="0"/>
              </a:spcBef>
              <a:spcAft>
                <a:spcPts val="0"/>
              </a:spcAft>
              <a:buSzPts val="1800"/>
              <a:buAutoNum type="arabicPeriod"/>
            </a:pPr>
            <a:r>
              <a:rPr lang="en-US"/>
              <a:t>Pandas</a:t>
            </a:r>
            <a:endParaRPr/>
          </a:p>
          <a:p>
            <a:pPr indent="-342900" lvl="0" marL="457200" rtl="0" algn="l">
              <a:lnSpc>
                <a:spcPct val="90000"/>
              </a:lnSpc>
              <a:spcBef>
                <a:spcPts val="0"/>
              </a:spcBef>
              <a:spcAft>
                <a:spcPts val="0"/>
              </a:spcAft>
              <a:buSzPts val="1800"/>
              <a:buAutoNum type="arabicPeriod"/>
            </a:pPr>
            <a:r>
              <a:rPr lang="en-US"/>
              <a:t>Sklearn</a:t>
            </a:r>
            <a:endParaRPr/>
          </a:p>
          <a:p>
            <a:pPr indent="-342900" lvl="0" marL="457200" rtl="0" algn="l">
              <a:lnSpc>
                <a:spcPct val="90000"/>
              </a:lnSpc>
              <a:spcBef>
                <a:spcPts val="0"/>
              </a:spcBef>
              <a:spcAft>
                <a:spcPts val="0"/>
              </a:spcAft>
              <a:buSzPts val="1800"/>
              <a:buAutoNum type="arabicPeriod"/>
            </a:pPr>
            <a:r>
              <a:rPr lang="en-US"/>
              <a:t>HTML</a:t>
            </a:r>
            <a:endParaRPr/>
          </a:p>
          <a:p>
            <a:pPr indent="-342900" lvl="0" marL="457200" rtl="0" algn="l">
              <a:lnSpc>
                <a:spcPct val="90000"/>
              </a:lnSpc>
              <a:spcBef>
                <a:spcPts val="0"/>
              </a:spcBef>
              <a:spcAft>
                <a:spcPts val="0"/>
              </a:spcAft>
              <a:buSzPts val="1800"/>
              <a:buAutoNum type="arabicPeriod"/>
            </a:pPr>
            <a:r>
              <a:rPr lang="en-US"/>
              <a:t>CSS</a:t>
            </a:r>
            <a:endParaRPr/>
          </a:p>
          <a:p>
            <a:pPr indent="-342900" lvl="0" marL="457200" rtl="0" algn="l">
              <a:lnSpc>
                <a:spcPct val="90000"/>
              </a:lnSpc>
              <a:spcBef>
                <a:spcPts val="0"/>
              </a:spcBef>
              <a:spcAft>
                <a:spcPts val="0"/>
              </a:spcAft>
              <a:buSzPts val="1800"/>
              <a:buAutoNum type="arabicPeriod"/>
            </a:pPr>
            <a:r>
              <a:rPr lang="en-US"/>
              <a:t>Bootstrap</a:t>
            </a:r>
            <a:endParaRPr/>
          </a:p>
          <a:p>
            <a:pPr indent="-342900" lvl="0" marL="457200" rtl="0" algn="l">
              <a:lnSpc>
                <a:spcPct val="90000"/>
              </a:lnSpc>
              <a:spcBef>
                <a:spcPts val="0"/>
              </a:spcBef>
              <a:spcAft>
                <a:spcPts val="0"/>
              </a:spcAft>
              <a:buSzPts val="1800"/>
              <a:buAutoNum type="arabicPeriod"/>
            </a:pPr>
            <a:r>
              <a:rPr lang="en-US"/>
              <a:t>Jquery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question-What is node? </a:t>
            </a:r>
            <a:endParaRPr/>
          </a:p>
        </p:txBody>
      </p:sp>
      <p:sp>
        <p:nvSpPr>
          <p:cNvPr id="142" name="Google Shape;142;p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Tags predicted -</a:t>
            </a:r>
            <a:endParaRPr/>
          </a:p>
          <a:p>
            <a:pPr indent="-165100" lvl="0" marL="228600" rtl="0" algn="l">
              <a:lnSpc>
                <a:spcPct val="90000"/>
              </a:lnSpc>
              <a:spcBef>
                <a:spcPts val="1000"/>
              </a:spcBef>
              <a:spcAft>
                <a:spcPts val="0"/>
              </a:spcAft>
              <a:buClr>
                <a:schemeClr val="dk1"/>
              </a:buClr>
              <a:buSzPts val="1800"/>
              <a:buChar char="•"/>
            </a:pPr>
            <a:r>
              <a:rPr lang="en-US" sz="1800"/>
              <a:t>As we can see that with scarcity and sparsity of this dataset we were still able to identify the tags with a good accuracy and the topics also seems relayed like-</a:t>
            </a:r>
            <a:endParaRPr sz="1800"/>
          </a:p>
          <a:p>
            <a:pPr indent="-165100" lvl="0" marL="228600" rtl="0" algn="l">
              <a:lnSpc>
                <a:spcPct val="90000"/>
              </a:lnSpc>
              <a:spcBef>
                <a:spcPts val="1000"/>
              </a:spcBef>
              <a:spcAft>
                <a:spcPts val="0"/>
              </a:spcAft>
              <a:buSzPts val="1800"/>
              <a:buChar char="•"/>
            </a:pPr>
            <a:r>
              <a:rPr lang="en-US" sz="1800"/>
              <a:t>angularjs - 12.8</a:t>
            </a:r>
            <a:r>
              <a:rPr lang="en-US" sz="1800"/>
              <a:t>%</a:t>
            </a:r>
            <a:endParaRPr sz="1800"/>
          </a:p>
          <a:p>
            <a:pPr indent="-228600" lvl="0" marL="228600" rtl="0" algn="l">
              <a:spcBef>
                <a:spcPts val="1000"/>
              </a:spcBef>
              <a:spcAft>
                <a:spcPts val="0"/>
              </a:spcAft>
              <a:buSzPts val="1800"/>
              <a:buChar char="•"/>
            </a:pPr>
            <a:r>
              <a:rPr lang="en-US" sz="1800"/>
              <a:t>c# - 9.1%</a:t>
            </a:r>
            <a:endParaRPr sz="1800"/>
          </a:p>
          <a:p>
            <a:pPr indent="-228600" lvl="0" marL="228600" rtl="0" algn="l">
              <a:spcBef>
                <a:spcPts val="1000"/>
              </a:spcBef>
              <a:spcAft>
                <a:spcPts val="0"/>
              </a:spcAft>
              <a:buSzPts val="1800"/>
              <a:buChar char="•"/>
            </a:pPr>
            <a:r>
              <a:rPr lang="en-US" sz="1800"/>
              <a:t>php - 7.83%</a:t>
            </a:r>
            <a:endParaRPr sz="1800"/>
          </a:p>
          <a:p>
            <a:pPr indent="-228600" lvl="0" marL="228600" rtl="0" algn="l">
              <a:spcBef>
                <a:spcPts val="1000"/>
              </a:spcBef>
              <a:spcAft>
                <a:spcPts val="0"/>
              </a:spcAft>
              <a:buSzPts val="1800"/>
              <a:buChar char="•"/>
            </a:pPr>
            <a:r>
              <a:rPr lang="en-US" sz="1800"/>
              <a:t>jquery - 7.62%</a:t>
            </a:r>
            <a:endParaRPr sz="1800"/>
          </a:p>
          <a:p>
            <a:pPr indent="-266700" lvl="0" marL="228600" rtl="0" algn="l">
              <a:spcBef>
                <a:spcPts val="0"/>
              </a:spcBef>
              <a:spcAft>
                <a:spcPts val="0"/>
              </a:spcAft>
              <a:buSzPts val="2400"/>
              <a:buChar char="•"/>
            </a:pPr>
            <a:r>
              <a:rPr lang="en-US" sz="2400"/>
              <a:t>Further improvement to the AI part-</a:t>
            </a:r>
            <a:r>
              <a:rPr lang="en-US" sz="1800"/>
              <a:t>For Auto-Tagger we are currently reading only queries but we can also read the comments from the query and use that part to enhance our capability to enhance.</a:t>
            </a:r>
            <a:endParaRPr sz="1800"/>
          </a:p>
          <a:p>
            <a:pPr indent="-228600" lvl="0" marL="228600" rtl="0" algn="l">
              <a:spcBef>
                <a:spcPts val="0"/>
              </a:spcBef>
              <a:spcAft>
                <a:spcPts val="0"/>
              </a:spcAft>
              <a:buSzPts val="1800"/>
              <a:buChar char="•"/>
            </a:pPr>
            <a:r>
              <a:rPr lang="en-US" sz="1800"/>
              <a:t>Even we have showed a demo on a very small dataset which can be increased to a great extent on increasing the dataset.</a:t>
            </a:r>
            <a:endParaRPr sz="1800"/>
          </a:p>
          <a:p>
            <a:pPr indent="0" lvl="0" marL="0" rtl="0" algn="l">
              <a:spcBef>
                <a:spcPts val="0"/>
              </a:spcBef>
              <a:spcAft>
                <a:spcPts val="0"/>
              </a:spcAft>
              <a:buNone/>
            </a:pPr>
            <a:r>
              <a:t/>
            </a:r>
            <a:endParaRPr sz="2400"/>
          </a:p>
          <a:p>
            <a:pPr indent="0" lvl="0" marL="228600" rtl="0" algn="l">
              <a:spcBef>
                <a:spcPts val="1000"/>
              </a:spcBef>
              <a:spcAft>
                <a:spcPts val="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2015-05-11T00:30:45Z</dcterms:created>
  <dc:creator>RMX1801</dc:creator>
</cp:coreProperties>
</file>