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7" r:id="rId3"/>
    <p:sldId id="2578" r:id="rId4"/>
    <p:sldId id="2580" r:id="rId5"/>
    <p:sldId id="2579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594"/>
    <a:srgbClr val="FF2F92"/>
    <a:srgbClr val="331994"/>
    <a:srgbClr val="283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0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3D8-2D94-A544-A355-CC9F366A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B146-3017-4F4F-819B-E8BF429D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92DF-2F0D-1A47-A203-C2B1BD2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D021BB6E-7C2F-A24E-AE57-E33F5B784508}" type="datetimeFigureOut">
              <a:rPr lang="en-US" smtClean="0"/>
              <a:pPr/>
              <a:t>8/6/20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2033-56E3-B748-B5F0-78524ABE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430-F478-A544-9CF8-9E3A2B3E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6007BB0C-BC8F-4444-BD95-1D4A53790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107-77BA-024F-A1A3-D7E264B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83A2-1A0B-D241-A3C2-A9BBB3897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5198-B011-D148-8627-D1FCB33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E808-A410-0143-BFAD-108FC65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E86-D6BE-3749-879C-739CEE2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6391-93CF-CC43-A8DA-C3C48102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627B-5F7E-7A4B-9572-B83C829C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E748-B0C9-5446-8FFD-F4795C1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D3A7-18A4-6E46-A0FC-9800A72E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8C9-1813-4440-BFBC-28511375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D62-7A87-B440-982A-98617CC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3303-B5F9-3B48-B47A-C5021ED8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549B-7006-5C46-8616-2277AC89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FBBF-57F0-CE43-AAE2-E24C5817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8636-C58D-104C-9288-6513DD05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1310-AD66-514C-9BED-D9EC27EA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1546-91EE-2147-962A-4DC29C0F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EB03-EEB5-A249-8E47-4915760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59B4-F9FD-BA4D-A543-7AE8BD9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3761-95DA-1342-A11E-DAEFB1D1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85A-FC9D-FC4A-85EE-E9AF3DCF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26F7-9CBC-F346-BD31-8A1705D0A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CD36-1632-F144-9AB5-A799D2D58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63FC-428D-D545-8D2C-268EC3F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47B9-1EC7-3549-92F9-BC785C1C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6734-09F6-8842-933E-7368672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71A-A4D1-A141-B999-EF91D1DA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879E-6B9E-3141-A2D9-5117406B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6D79-2216-BA4A-A14B-08C6F485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5202A-86C3-CC4A-97BA-32E16E7E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FBE14-F9B8-044C-AE80-DC5B6207A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D574F-DABD-BC4B-8247-9FE709BD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E464C-74E6-884F-AA6C-B16D3D8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60C0-F31E-F241-9D30-7BE2137E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641-25B8-6F4A-9073-AB7E8A73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FC23-0CBD-E546-AEBE-0D91983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4C9ED-C09F-9543-A755-B6BEE011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595D-11E3-C347-90B8-982D7AB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8023-1A2E-5C42-83FA-09033E4E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2C408-DE2A-D842-B6F5-199B0F8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26F5-6352-8A47-826F-9CD6AB12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F65-5CB4-A24B-AC45-230A1B21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680C-1C6A-5447-897F-A6486B27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7B8A-1190-2840-82BA-D55097E6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B941-2F04-E14E-B21A-07FFEB3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83EB-83CE-FF46-8E2F-2C749420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D788-92D0-B04B-B33D-EE680C0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86FF-A464-0640-A21C-F00CDA75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C47F7-5489-824E-B160-9335E213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A330-0838-5244-A8B4-5AE8E8CE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FC57-CC7C-784A-A394-FE945AC7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785-69DC-EF46-8279-05CFEC2B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E865-BD97-4549-B9E8-7C9E6B5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47D0E0C-79D7-7A4D-9254-93B7F6CC2E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751238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4897133-0CA0-1A4C-AEDB-D7CCDBF33ED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GB" sz="3200" b="1" i="0" u="none" cap="none" baseline="0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2A80-A8EC-8F41-A5C1-E7C34B8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9871-777B-5F4E-8B46-156F4F18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BD45-3FBE-134F-A964-EE2174AA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BB6E-7C2F-A24E-AE57-E33F5B784508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D441-1DF2-BA45-A64A-64CF08E6C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60CD-F773-8947-8FFD-000ED14E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33F594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D16BF1-F0BE-4A4C-ADD8-47970D45EF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0769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1099B39-20E8-0549-93B9-48A8A330B190}"/>
              </a:ext>
            </a:extLst>
          </p:cNvPr>
          <p:cNvSpPr txBox="1">
            <a:spLocks/>
          </p:cNvSpPr>
          <p:nvPr/>
        </p:nvSpPr>
        <p:spPr>
          <a:xfrm>
            <a:off x="630000" y="3923047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Na</a:t>
            </a:r>
            <a:r>
              <a:rPr lang="en-US" sz="7200" dirty="0">
                <a:solidFill>
                  <a:srgbClr val="33F594"/>
                </a:solidFill>
                <a:latin typeface="Avenir Black" panose="02000503020000020003" pitchFamily="2" charset="0"/>
              </a:rPr>
              <a:t>ï</a:t>
            </a:r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ve Bayesians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B9A2CCD-0F80-7642-AFC9-E751C3C52A89}"/>
              </a:ext>
            </a:extLst>
          </p:cNvPr>
          <p:cNvSpPr txBox="1">
            <a:spLocks/>
          </p:cNvSpPr>
          <p:nvPr/>
        </p:nvSpPr>
        <p:spPr>
          <a:xfrm>
            <a:off x="630000" y="5152758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Bayesian Methods for Hackers Chapter 2</a:t>
            </a:r>
          </a:p>
          <a:p>
            <a:endParaRPr lang="en-US" b="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6</a:t>
            </a:r>
            <a:r>
              <a:rPr lang="en-US" b="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th</a:t>
            </a:r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 Aug 2020</a:t>
            </a:r>
          </a:p>
        </p:txBody>
      </p:sp>
    </p:spTree>
    <p:extLst>
      <p:ext uri="{BB962C8B-B14F-4D97-AF65-F5344CB8AC3E}">
        <p14:creationId xmlns:p14="http://schemas.microsoft.com/office/powerpoint/2010/main" val="349751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AAA1D2-66A5-1D45-8639-7508A557AA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064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63ED62-E69C-5D45-9248-EE181531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lack" panose="02000503020000020003" pitchFamily="2" charset="0"/>
              </a:rPr>
              <a:t>Goal</a:t>
            </a:r>
            <a:endParaRPr lang="en-US" dirty="0"/>
          </a:p>
        </p:txBody>
      </p:sp>
      <p:sp>
        <p:nvSpPr>
          <p:cNvPr id="5" name="ee4pHeader2">
            <a:extLst>
              <a:ext uri="{FF2B5EF4-FFF2-40B4-BE49-F238E27FC236}">
                <a16:creationId xmlns:a16="http://schemas.microsoft.com/office/drawing/2014/main" id="{61CB3CFB-D0CC-F241-99AF-A01965E78576}"/>
              </a:ext>
            </a:extLst>
          </p:cNvPr>
          <p:cNvSpPr txBox="1"/>
          <p:nvPr/>
        </p:nvSpPr>
        <p:spPr>
          <a:xfrm>
            <a:off x="1124607" y="1723697"/>
            <a:ext cx="9059917" cy="3258206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5400" b="1" dirty="0">
                <a:solidFill>
                  <a:schemeClr val="bg1"/>
                </a:solidFill>
                <a:latin typeface="Avenir Book" panose="02000503020000020003" pitchFamily="2" charset="0"/>
              </a:rPr>
              <a:t>Developing the Bayesian muscle to solve a wide range of problems</a:t>
            </a:r>
          </a:p>
        </p:txBody>
      </p:sp>
    </p:spTree>
    <p:extLst>
      <p:ext uri="{BB962C8B-B14F-4D97-AF65-F5344CB8AC3E}">
        <p14:creationId xmlns:p14="http://schemas.microsoft.com/office/powerpoint/2010/main" val="6490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AE99FC0-AB4F-B44F-A9F1-A43C965FE5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2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6D5787B0-7933-3742-A916-41151C21E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400" dirty="0">
                <a:solidFill>
                  <a:srgbClr val="33F594"/>
                </a:solidFill>
                <a:latin typeface="Avenir Black" panose="02000503020000020003" pitchFamily="2" charset="0"/>
              </a:rPr>
              <a:t>Naïve Bayesian Philosophy </a:t>
            </a:r>
          </a:p>
        </p:txBody>
      </p:sp>
      <p:sp>
        <p:nvSpPr>
          <p:cNvPr id="6" name="ee4pContent2">
            <a:extLst>
              <a:ext uri="{FF2B5EF4-FFF2-40B4-BE49-F238E27FC236}">
                <a16:creationId xmlns:a16="http://schemas.microsoft.com/office/drawing/2014/main" id="{61CA0069-0C95-BD4F-A407-4DCD82CB4F9B}"/>
              </a:ext>
            </a:extLst>
          </p:cNvPr>
          <p:cNvSpPr txBox="1"/>
          <p:nvPr/>
        </p:nvSpPr>
        <p:spPr>
          <a:xfrm>
            <a:off x="4230932" y="2955600"/>
            <a:ext cx="3321459" cy="2912400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Starting from Simple Probabilistic modelling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Adapting it in a a Bayesian setting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And moving towards ML models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ee4pHeader1">
            <a:extLst>
              <a:ext uri="{FF2B5EF4-FFF2-40B4-BE49-F238E27FC236}">
                <a16:creationId xmlns:a16="http://schemas.microsoft.com/office/drawing/2014/main" id="{83BC5F87-448F-9949-8A51-9B316FE6B5F2}"/>
              </a:ext>
            </a:extLst>
          </p:cNvPr>
          <p:cNvSpPr txBox="1"/>
          <p:nvPr/>
        </p:nvSpPr>
        <p:spPr>
          <a:xfrm>
            <a:off x="628199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Intuitive (Visual) Understanding of the Bayesian Reasoning</a:t>
            </a:r>
          </a:p>
        </p:txBody>
      </p:sp>
      <p:sp>
        <p:nvSpPr>
          <p:cNvPr id="8" name="ee4pHeader2">
            <a:extLst>
              <a:ext uri="{FF2B5EF4-FFF2-40B4-BE49-F238E27FC236}">
                <a16:creationId xmlns:a16="http://schemas.microsoft.com/office/drawing/2014/main" id="{35761BA6-0584-4D45-80BF-297D973BE297}"/>
              </a:ext>
            </a:extLst>
          </p:cNvPr>
          <p:cNvSpPr txBox="1"/>
          <p:nvPr/>
        </p:nvSpPr>
        <p:spPr>
          <a:xfrm>
            <a:off x="4230932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Ability to model real world problems in a Bayesian Setting</a:t>
            </a:r>
          </a:p>
        </p:txBody>
      </p:sp>
      <p:sp>
        <p:nvSpPr>
          <p:cNvPr id="9" name="ee4pHeader3">
            <a:extLst>
              <a:ext uri="{FF2B5EF4-FFF2-40B4-BE49-F238E27FC236}">
                <a16:creationId xmlns:a16="http://schemas.microsoft.com/office/drawing/2014/main" id="{BA2449B1-2D3E-084E-A5F8-54B0F2B8DA70}"/>
              </a:ext>
            </a:extLst>
          </p:cNvPr>
          <p:cNvSpPr txBox="1"/>
          <p:nvPr/>
        </p:nvSpPr>
        <p:spPr>
          <a:xfrm>
            <a:off x="7956141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Fluency in the Calculus of Bayesian Stats &amp; ML 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CB0E5-13AB-6244-8BF8-EC49A4B5228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4843943" y="5367825"/>
            <a:ext cx="1735444" cy="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FB6DD9A-0A03-9B4B-A052-D2636965D9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6703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5EAEBD4-DE1C-F74A-8C68-7B3927F5EC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78AF7-15FF-584A-A09F-22B90939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6B00-0195-9044-B7C9-8EA49A8F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Probabilistic programming will </a:t>
            </a:r>
            <a:r>
              <a:rPr lang="en-GB" i="1" dirty="0">
                <a:solidFill>
                  <a:srgbClr val="33F594"/>
                </a:solidFill>
              </a:rPr>
              <a:t>unlock</a:t>
            </a:r>
            <a:r>
              <a:rPr lang="en-GB" i="1" dirty="0"/>
              <a:t> </a:t>
            </a:r>
            <a:r>
              <a:rPr lang="en-GB" i="1" dirty="0">
                <a:solidFill>
                  <a:srgbClr val="33F594"/>
                </a:solidFill>
              </a:rPr>
              <a:t>narrative explanations</a:t>
            </a:r>
            <a:r>
              <a:rPr lang="en-GB" i="1" dirty="0"/>
              <a:t> of data, one of the holy grails of business analytics and the unsung hero of scientific persuasion. </a:t>
            </a:r>
          </a:p>
          <a:p>
            <a:pPr marL="0" indent="0">
              <a:buNone/>
            </a:pPr>
            <a:r>
              <a:rPr lang="en-GB" i="1" dirty="0"/>
              <a:t>People think in terms of stories - thus the unreasonable power of the anecdote to drive decision-making, well-founded or not. But existing analytics largely fails to provide this kind of story; instead, numbers seemingly appear out of thin air, with little of the causal context that humans prefer when weighing their option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D1E74-0758-A94C-9C3A-830BA58D6EDA}"/>
              </a:ext>
            </a:extLst>
          </p:cNvPr>
          <p:cNvSpPr/>
          <p:nvPr/>
        </p:nvSpPr>
        <p:spPr>
          <a:xfrm>
            <a:off x="838200" y="6292819"/>
            <a:ext cx="10224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venir Book" panose="02000503020000020003" pitchFamily="2" charset="0"/>
              </a:rPr>
              <a:t>Source: Cronin, Beau. "Why Probabilistic Programming Matters." 24 Mar 2013. Google, Online Posting to Google . Web. 24 Mar. 2013. https://</a:t>
            </a:r>
            <a:r>
              <a:rPr lang="en-US" sz="1000" dirty="0" err="1">
                <a:solidFill>
                  <a:schemeClr val="bg1"/>
                </a:solidFill>
                <a:latin typeface="Avenir Book" panose="02000503020000020003" pitchFamily="2" charset="0"/>
              </a:rPr>
              <a:t>plus.google.com</a:t>
            </a:r>
            <a:r>
              <a:rPr lang="en-US" sz="1000" dirty="0">
                <a:solidFill>
                  <a:schemeClr val="bg1"/>
                </a:solidFill>
                <a:latin typeface="Avenir Book" panose="02000503020000020003" pitchFamily="2" charset="0"/>
              </a:rPr>
              <a:t>/u/0/107971134877020469960/posts/KpeRdJKR6Z1</a:t>
            </a:r>
          </a:p>
        </p:txBody>
      </p:sp>
    </p:spTree>
    <p:extLst>
      <p:ext uri="{BB962C8B-B14F-4D97-AF65-F5344CB8AC3E}">
        <p14:creationId xmlns:p14="http://schemas.microsoft.com/office/powerpoint/2010/main" val="297168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551BAA-CA33-204B-902E-EEAE3F1A7C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75681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E8F3234-0834-9349-A3A1-196B426F16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53FB1-DCCC-7441-809F-2C6EAFBA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Intro to PyMC3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68B9-D095-034E-B2CC-8A9559DF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model in a context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Stochastic vs Deterministic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PyMC3 Variables outside of the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Including Observations – </a:t>
            </a:r>
            <a:r>
              <a:rPr lang="en-US" dirty="0">
                <a:solidFill>
                  <a:srgbClr val="33F594"/>
                </a:solidFill>
              </a:rPr>
              <a:t>For Inference!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Preview: Nested functions of variables (e.g. Logistic Regression)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Examples </a:t>
            </a:r>
          </a:p>
          <a:p>
            <a:pPr lvl="1"/>
            <a:r>
              <a:rPr lang="en-US" dirty="0"/>
              <a:t>Bayesian  A/B Testing (Basic Stochastic + Deterministic Variables)</a:t>
            </a:r>
          </a:p>
          <a:p>
            <a:pPr lvl="1"/>
            <a:r>
              <a:rPr lang="en-US" dirty="0"/>
              <a:t>Challenger Space Shuttle Defect (Nested functions of variables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57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PRESENTATIONDONOTDELETE" val="&lt;?xml version=&quot;1.0&quot; encoding=&quot;UTF-16&quot; standalone=&quot;yes&quot;?&gt;&lt;root reqver=&quot;27037&quot;&gt;&lt;version val=&quot;3046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4.68559000000000036579E+00&quot;&gt;&lt;m_msothmcolidx val=&quot;0&quot;/&gt;&lt;m_rgb r=&quot;33&quot; g=&quot;F5&quot; b=&quot;74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AXsyp_2O1Hox6uwJNt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zic8VGQGvxd0EfFm6m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twe1nj7_cOEQjLjFGIq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267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Black</vt:lpstr>
      <vt:lpstr>Avenir Book</vt:lpstr>
      <vt:lpstr>Avenir Heavy</vt:lpstr>
      <vt:lpstr>Calibri</vt:lpstr>
      <vt:lpstr>Trebuchet MS</vt:lpstr>
      <vt:lpstr>Office Theme</vt:lpstr>
      <vt:lpstr>think-cell Slide</vt:lpstr>
      <vt:lpstr>PowerPoint Presentation</vt:lpstr>
      <vt:lpstr>Goal</vt:lpstr>
      <vt:lpstr>Naïve Bayesian Philosophy </vt:lpstr>
      <vt:lpstr>On Probabilistic Programming</vt:lpstr>
      <vt:lpstr>Chapter 2: Intro to PyMC3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Kanna, Sithan</dc:creator>
  <cp:lastModifiedBy>Kanna, Sithan</cp:lastModifiedBy>
  <cp:revision>33</cp:revision>
  <dcterms:created xsi:type="dcterms:W3CDTF">2020-07-24T11:02:11Z</dcterms:created>
  <dcterms:modified xsi:type="dcterms:W3CDTF">2020-08-06T13:56:59Z</dcterms:modified>
</cp:coreProperties>
</file>