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1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charts/chart2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charts/chart3.xml" ContentType="application/vnd.openxmlformats-officedocument.drawingml.chart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7" r:id="rId3"/>
    <p:sldId id="2578" r:id="rId4"/>
    <p:sldId id="263" r:id="rId5"/>
    <p:sldId id="257" r:id="rId6"/>
    <p:sldId id="259" r:id="rId7"/>
    <p:sldId id="262" r:id="rId8"/>
    <p:sldId id="260" r:id="rId9"/>
    <p:sldId id="261" r:id="rId10"/>
    <p:sldId id="264" r:id="rId11"/>
    <p:sldId id="265" r:id="rId12"/>
    <p:sldId id="267" r:id="rId13"/>
    <p:sldId id="268" r:id="rId14"/>
    <p:sldId id="266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594"/>
    <a:srgbClr val="FF2F92"/>
    <a:srgbClr val="331994"/>
    <a:srgbClr val="283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279279279279279E-2"/>
          <c:y val="5.0830889540566963E-2"/>
          <c:w val="0.94144144144144148"/>
          <c:h val="0.8983382209188660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6E6F73"/>
            </a:solidFill>
            <a:ln w="19050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18-404F-988D-D66D93E5F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514429663"/>
        <c:axId val="1"/>
      </c:barChart>
      <c:catAx>
        <c:axId val="151442966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0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51442966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146807645384302E-2"/>
          <c:y val="4.8689138576779027E-2"/>
          <c:w val="0.95770638470923142"/>
          <c:h val="0.9026217228464419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6E6F73"/>
            </a:solidFill>
            <a:ln>
              <a:noFill/>
            </a:ln>
          </c:spPr>
          <c:invertIfNegative val="0"/>
          <c:dPt>
            <c:idx val="7"/>
            <c:invertIfNegative val="0"/>
            <c:bubble3D val="0"/>
            <c:spPr>
              <a:solidFill>
                <a:srgbClr val="33F57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A72-AC47-845C-9E1E27402718}"/>
              </c:ext>
            </c:extLst>
          </c:dPt>
          <c:dPt>
            <c:idx val="8"/>
            <c:invertIfNegative val="0"/>
            <c:bubble3D val="0"/>
            <c:spPr>
              <a:solidFill>
                <a:srgbClr val="33F57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A72-AC47-845C-9E1E27402718}"/>
              </c:ext>
            </c:extLst>
          </c:dPt>
          <c:dPt>
            <c:idx val="9"/>
            <c:invertIfNegative val="0"/>
            <c:bubble3D val="0"/>
            <c:spPr>
              <a:solidFill>
                <a:srgbClr val="33F57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4A72-AC47-845C-9E1E27402718}"/>
              </c:ext>
            </c:extLst>
          </c:dPt>
          <c:dPt>
            <c:idx val="10"/>
            <c:invertIfNegative val="0"/>
            <c:bubble3D val="0"/>
            <c:spPr>
              <a:solidFill>
                <a:srgbClr val="33F57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A72-AC47-845C-9E1E27402718}"/>
              </c:ext>
            </c:extLst>
          </c:dPt>
          <c:val>
            <c:numRef>
              <c:f>Sheet1!$A$1:$K$1</c:f>
              <c:numCache>
                <c:formatCode>General</c:formatCode>
                <c:ptCount val="11"/>
                <c:pt idx="0">
                  <c:v>9.7656250000000912E-14</c:v>
                </c:pt>
                <c:pt idx="1">
                  <c:v>1.8554687500000024E-11</c:v>
                </c:pt>
                <c:pt idx="2">
                  <c:v>1.5864257812500158E-9</c:v>
                </c:pt>
                <c:pt idx="3">
                  <c:v>8.0378906250000674E-8</c:v>
                </c:pt>
                <c:pt idx="4">
                  <c:v>2.6725986328125169E-6</c:v>
                </c:pt>
                <c:pt idx="5">
                  <c:v>6.0935248828125251E-5</c:v>
                </c:pt>
                <c:pt idx="6">
                  <c:v>9.6480810644531745E-4</c:v>
                </c:pt>
                <c:pt idx="7">
                  <c:v>1.0475059441406281E-2</c:v>
                </c:pt>
                <c:pt idx="8">
                  <c:v>7.4634798520019655E-2</c:v>
                </c:pt>
                <c:pt idx="9">
                  <c:v>0.31512470486230482</c:v>
                </c:pt>
                <c:pt idx="10">
                  <c:v>0.59873693923837867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72-AC47-845C-9E1E27402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1540095887"/>
        <c:axId val="1"/>
      </c:barChart>
      <c:catAx>
        <c:axId val="154009588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algn="ctr">
              <a:solidFill>
                <a:srgbClr val="C8C8C8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540095887"/>
        <c:crosses val="min"/>
        <c:crossBetween val="between"/>
        <c:majorUnit val="0.2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810506566604129E-2"/>
          <c:y val="5.4654654654654654E-2"/>
          <c:w val="0.8836772983114447"/>
          <c:h val="0.89069069069069073"/>
        </c:manualLayout>
      </c:layout>
      <c:scatterChart>
        <c:scatterStyle val="lineMarker"/>
        <c:varyColors val="0"/>
        <c:ser>
          <c:idx val="0"/>
          <c:order val="0"/>
          <c:spPr>
            <a:ln w="28575" algn="ctr">
              <a:solidFill>
                <a:srgbClr val="E71C57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Sheet1!$A$2:$U$2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B4-5E40-96CA-4E0CF35160AB}"/>
            </c:ext>
          </c:extLst>
        </c:ser>
        <c:ser>
          <c:idx val="1"/>
          <c:order val="1"/>
          <c:spPr>
            <a:ln w="28575" algn="ctr">
              <a:solidFill>
                <a:srgbClr val="33F574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Sheet1!$A$3:$U$3</c:f>
              <c:numCache>
                <c:formatCode>General</c:formatCode>
                <c:ptCount val="21"/>
                <c:pt idx="0">
                  <c:v>5.0000000000000045E-12</c:v>
                </c:pt>
                <c:pt idx="1">
                  <c:v>3.1250000000000014E-5</c:v>
                </c:pt>
                <c:pt idx="2">
                  <c:v>5.0000000000000044E-4</c:v>
                </c:pt>
                <c:pt idx="3">
                  <c:v>2.5312500000000001E-3</c:v>
                </c:pt>
                <c:pt idx="4">
                  <c:v>8.0000000000000019E-3</c:v>
                </c:pt>
                <c:pt idx="5">
                  <c:v>1.9531250000000003E-2</c:v>
                </c:pt>
                <c:pt idx="6">
                  <c:v>4.049999999999998E-2</c:v>
                </c:pt>
                <c:pt idx="7">
                  <c:v>7.5031249999999952E-2</c:v>
                </c:pt>
                <c:pt idx="8">
                  <c:v>0.12800000000000003</c:v>
                </c:pt>
                <c:pt idx="9">
                  <c:v>0.20503124999999997</c:v>
                </c:pt>
                <c:pt idx="10">
                  <c:v>0.3125</c:v>
                </c:pt>
                <c:pt idx="11">
                  <c:v>0.45753125000000006</c:v>
                </c:pt>
                <c:pt idx="12">
                  <c:v>0.6479999999999998</c:v>
                </c:pt>
                <c:pt idx="13">
                  <c:v>0.89253125</c:v>
                </c:pt>
                <c:pt idx="14">
                  <c:v>1.2004999999999995</c:v>
                </c:pt>
                <c:pt idx="15">
                  <c:v>1.58203125</c:v>
                </c:pt>
                <c:pt idx="16">
                  <c:v>2.048</c:v>
                </c:pt>
                <c:pt idx="17">
                  <c:v>2.6100312499999996</c:v>
                </c:pt>
                <c:pt idx="18">
                  <c:v>3.2805</c:v>
                </c:pt>
                <c:pt idx="19">
                  <c:v>4.072531249999999</c:v>
                </c:pt>
                <c:pt idx="20">
                  <c:v>4.8029800499999995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B4-5E40-96CA-4E0CF35160AB}"/>
            </c:ext>
          </c:extLst>
        </c:ser>
        <c:ser>
          <c:idx val="2"/>
          <c:order val="2"/>
          <c:spPr>
            <a:ln w="28575" algn="ctr">
              <a:solidFill>
                <a:srgbClr val="33F574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Sheet1!$A$4:$U$4</c:f>
              <c:numCache>
                <c:formatCode>General</c:formatCode>
                <c:ptCount val="21"/>
                <c:pt idx="0">
                  <c:v>4.980029980004999</c:v>
                </c:pt>
                <c:pt idx="1">
                  <c:v>4.0725312499999999</c:v>
                </c:pt>
                <c:pt idx="2">
                  <c:v>3.2804999999999995</c:v>
                </c:pt>
                <c:pt idx="3">
                  <c:v>2.61003125</c:v>
                </c:pt>
                <c:pt idx="4">
                  <c:v>2.0479999999999996</c:v>
                </c:pt>
                <c:pt idx="5">
                  <c:v>1.58203125</c:v>
                </c:pt>
                <c:pt idx="6">
                  <c:v>1.2004999999999999</c:v>
                </c:pt>
                <c:pt idx="7">
                  <c:v>0.89253124999999978</c:v>
                </c:pt>
                <c:pt idx="8">
                  <c:v>0.6479999999999998</c:v>
                </c:pt>
                <c:pt idx="9">
                  <c:v>0.45753125000000006</c:v>
                </c:pt>
                <c:pt idx="10">
                  <c:v>0.3125</c:v>
                </c:pt>
                <c:pt idx="11">
                  <c:v>0.20503124999999989</c:v>
                </c:pt>
                <c:pt idx="12">
                  <c:v>0.12800000000000003</c:v>
                </c:pt>
                <c:pt idx="13">
                  <c:v>7.5031249999999952E-2</c:v>
                </c:pt>
                <c:pt idx="14">
                  <c:v>4.0500000000000015E-2</c:v>
                </c:pt>
                <c:pt idx="15">
                  <c:v>1.9531250000000003E-2</c:v>
                </c:pt>
                <c:pt idx="16">
                  <c:v>7.999999999999995E-3</c:v>
                </c:pt>
                <c:pt idx="17">
                  <c:v>2.5312500000000022E-3</c:v>
                </c:pt>
                <c:pt idx="18">
                  <c:v>4.9999999999999947E-4</c:v>
                </c:pt>
                <c:pt idx="19">
                  <c:v>3.1250000000000123E-5</c:v>
                </c:pt>
                <c:pt idx="20">
                  <c:v>5.0000000000000084E-8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9B4-5E40-96CA-4E0CF35160AB}"/>
            </c:ext>
          </c:extLst>
        </c:ser>
        <c:ser>
          <c:idx val="3"/>
          <c:order val="3"/>
          <c:spPr>
            <a:ln w="28575" algn="ctr">
              <a:solidFill>
                <a:srgbClr val="2BD5D9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Sheet1!$A$5:$U$5</c:f>
              <c:numCache>
                <c:formatCode>General</c:formatCode>
                <c:ptCount val="21"/>
                <c:pt idx="0">
                  <c:v>6.2748377748063106E-10</c:v>
                </c:pt>
                <c:pt idx="1">
                  <c:v>3.2071183593749986E-3</c:v>
                </c:pt>
                <c:pt idx="2">
                  <c:v>4.1334300000000039E-2</c:v>
                </c:pt>
                <c:pt idx="3">
                  <c:v>0.16648736835937492</c:v>
                </c:pt>
                <c:pt idx="4">
                  <c:v>0.41287679999999993</c:v>
                </c:pt>
                <c:pt idx="5">
                  <c:v>0.77865600585937522</c:v>
                </c:pt>
                <c:pt idx="6">
                  <c:v>1.2252303000000002</c:v>
                </c:pt>
                <c:pt idx="7">
                  <c:v>1.6875869308593754</c:v>
                </c:pt>
                <c:pt idx="8">
                  <c:v>2.0901888000000004</c:v>
                </c:pt>
                <c:pt idx="9">
                  <c:v>2.3639667433593754</c:v>
                </c:pt>
                <c:pt idx="10">
                  <c:v>2.4609375000000009</c:v>
                </c:pt>
                <c:pt idx="11">
                  <c:v>2.3639667433593754</c:v>
                </c:pt>
                <c:pt idx="12">
                  <c:v>2.0901888000000004</c:v>
                </c:pt>
                <c:pt idx="13">
                  <c:v>1.6875869308593754</c:v>
                </c:pt>
                <c:pt idx="14">
                  <c:v>1.2252303000000002</c:v>
                </c:pt>
                <c:pt idx="15">
                  <c:v>0.77865600585937522</c:v>
                </c:pt>
                <c:pt idx="16">
                  <c:v>0.41287679999999988</c:v>
                </c:pt>
                <c:pt idx="17">
                  <c:v>0.16648736835937508</c:v>
                </c:pt>
                <c:pt idx="18">
                  <c:v>4.1334300000000004E-2</c:v>
                </c:pt>
                <c:pt idx="19">
                  <c:v>3.2071183593750099E-3</c:v>
                </c:pt>
                <c:pt idx="20">
                  <c:v>6.0517548630000293E-6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9B4-5E40-96CA-4E0CF35160AB}"/>
            </c:ext>
          </c:extLst>
        </c:ser>
        <c:ser>
          <c:idx val="4"/>
          <c:order val="4"/>
          <c:spPr>
            <a:ln w="28575" algn="ctr">
              <a:solidFill>
                <a:srgbClr val="2BD5D9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Sheet1!$A$6:$U$6</c:f>
              <c:numCache>
                <c:formatCode>General</c:formatCode>
                <c:ptCount val="21"/>
                <c:pt idx="0">
                  <c:v>2.9880179880029976E-2</c:v>
                </c:pt>
                <c:pt idx="1">
                  <c:v>1.221759375</c:v>
                </c:pt>
                <c:pt idx="2">
                  <c:v>1.9682999999999999</c:v>
                </c:pt>
                <c:pt idx="3">
                  <c:v>2.3490281249999998</c:v>
                </c:pt>
                <c:pt idx="4">
                  <c:v>2.4575999999999998</c:v>
                </c:pt>
                <c:pt idx="5">
                  <c:v>2.373046875</c:v>
                </c:pt>
                <c:pt idx="6">
                  <c:v>2.1608999999999998</c:v>
                </c:pt>
                <c:pt idx="7">
                  <c:v>1.8743156250000002</c:v>
                </c:pt>
                <c:pt idx="8">
                  <c:v>1.5551999999999999</c:v>
                </c:pt>
                <c:pt idx="9">
                  <c:v>1.2353343749999999</c:v>
                </c:pt>
                <c:pt idx="10">
                  <c:v>0.93749999999999956</c:v>
                </c:pt>
                <c:pt idx="11">
                  <c:v>0.67660312500000008</c:v>
                </c:pt>
                <c:pt idx="12">
                  <c:v>0.46080000000000004</c:v>
                </c:pt>
                <c:pt idx="13">
                  <c:v>0.29262187500000009</c:v>
                </c:pt>
                <c:pt idx="14">
                  <c:v>0.1701000000000002</c:v>
                </c:pt>
                <c:pt idx="15">
                  <c:v>8.7890625000000028E-2</c:v>
                </c:pt>
                <c:pt idx="16">
                  <c:v>3.8399999999999976E-2</c:v>
                </c:pt>
                <c:pt idx="17">
                  <c:v>1.2909375000000009E-2</c:v>
                </c:pt>
                <c:pt idx="18">
                  <c:v>2.6999999999999993E-3</c:v>
                </c:pt>
                <c:pt idx="19">
                  <c:v>1.7812500000000066E-4</c:v>
                </c:pt>
                <c:pt idx="20">
                  <c:v>2.970000000000014E-7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9B4-5E40-96CA-4E0CF35160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8087120"/>
        <c:axId val="1"/>
      </c:scatterChart>
      <c:valAx>
        <c:axId val="268087120"/>
        <c:scaling>
          <c:orientation val="minMax"/>
          <c:max val="1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rgbClr val="7F7F7F"/>
            </a:solidFill>
            <a:prstDash val="solid"/>
          </a:ln>
        </c:spPr>
        <c:crossAx val="1"/>
        <c:crosses val="min"/>
        <c:crossBetween val="midCat"/>
        <c:majorUnit val="0.1"/>
      </c:valAx>
      <c:valAx>
        <c:axId val="1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600">
                <a:solidFill>
                  <a:schemeClr val="bg1"/>
                </a:solidFill>
                <a:latin typeface="Avenir Book"/>
                <a:ea typeface="+mn-ea"/>
                <a:cs typeface="+mn-cs"/>
                <a:sym typeface="Avenir Book"/>
              </a:defRPr>
            </a:pPr>
            <a:endParaRPr lang="en-US"/>
          </a:p>
        </c:txPr>
        <c:crossAx val="268087120"/>
        <c:crosses val="min"/>
        <c:crossBetween val="midCat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6810506566604129E-2"/>
          <c:y val="9.0457256461232607E-2"/>
          <c:w val="0.8836772983114447"/>
          <c:h val="0.81908548707753481"/>
        </c:manualLayout>
      </c:layout>
      <c:scatterChart>
        <c:scatterStyle val="lineMarker"/>
        <c:varyColors val="0"/>
        <c:ser>
          <c:idx val="0"/>
          <c:order val="0"/>
          <c:spPr>
            <a:ln w="28575" algn="ctr">
              <a:solidFill>
                <a:srgbClr val="E71C57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Sheet1!$A$2:$U$2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DB-444B-98A5-B74A684C4EF5}"/>
            </c:ext>
          </c:extLst>
        </c:ser>
        <c:ser>
          <c:idx val="1"/>
          <c:order val="1"/>
          <c:spPr>
            <a:ln w="28575" algn="ctr">
              <a:solidFill>
                <a:srgbClr val="33F574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0.99</c:v>
                </c:pt>
              </c:numCache>
            </c:numRef>
          </c:xVal>
          <c:yVal>
            <c:numRef>
              <c:f>Sheet1!$A$3:$U$3</c:f>
              <c:numCache>
                <c:formatCode>General</c:formatCode>
                <c:ptCount val="21"/>
                <c:pt idx="0">
                  <c:v>1.0989000000000056E-25</c:v>
                </c:pt>
                <c:pt idx="1">
                  <c:v>2.0410156250000032E-10</c:v>
                </c:pt>
                <c:pt idx="2">
                  <c:v>9.899999999999996E-8</c:v>
                </c:pt>
                <c:pt idx="3">
                  <c:v>3.594454101562498E-6</c:v>
                </c:pt>
                <c:pt idx="4">
                  <c:v>4.5055999999999929E-5</c:v>
                </c:pt>
                <c:pt idx="5">
                  <c:v>3.1471252441406272E-4</c:v>
                </c:pt>
                <c:pt idx="6">
                  <c:v>1.5155909999999991E-3</c:v>
                </c:pt>
                <c:pt idx="7">
                  <c:v>5.6353181650390521E-3</c:v>
                </c:pt>
                <c:pt idx="8">
                  <c:v>1.7301503999999985E-2</c:v>
                </c:pt>
                <c:pt idx="9">
                  <c:v>4.577917887597658E-2</c:v>
                </c:pt>
                <c:pt idx="10">
                  <c:v>0.10742187500000004</c:v>
                </c:pt>
                <c:pt idx="11">
                  <c:v>0.22796564590722637</c:v>
                </c:pt>
                <c:pt idx="12">
                  <c:v>0.44341862399999987</c:v>
                </c:pt>
                <c:pt idx="13">
                  <c:v>0.79740864425878955</c:v>
                </c:pt>
                <c:pt idx="14">
                  <c:v>1.3316690310000001</c:v>
                </c:pt>
                <c:pt idx="15">
                  <c:v>2.0648288726806641</c:v>
                </c:pt>
                <c:pt idx="16">
                  <c:v>2.9527900160000011</c:v>
                </c:pt>
                <c:pt idx="17">
                  <c:v>3.8216796136728521</c:v>
                </c:pt>
                <c:pt idx="18">
                  <c:v>4.2616253789999998</c:v>
                </c:pt>
                <c:pt idx="19">
                  <c:v>3.4663717534853538</c:v>
                </c:pt>
                <c:pt idx="20">
                  <c:v>1.0048689722320054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DB-444B-98A5-B74A684C4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254191"/>
        <c:axId val="1"/>
      </c:scatterChart>
      <c:valAx>
        <c:axId val="1510254191"/>
        <c:scaling>
          <c:orientation val="minMax"/>
          <c:max val="1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rgbClr val="7F7F7F"/>
            </a:solidFill>
            <a:prstDash val="solid"/>
          </a:ln>
        </c:spPr>
        <c:crossAx val="1"/>
        <c:crosses val="min"/>
        <c:crossBetween val="midCat"/>
        <c:majorUnit val="0.1"/>
      </c:valAx>
      <c:valAx>
        <c:axId val="1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600">
                <a:solidFill>
                  <a:schemeClr val="bg1"/>
                </a:solidFill>
                <a:latin typeface="Avenir Book"/>
                <a:ea typeface="+mn-ea"/>
                <a:cs typeface="+mn-cs"/>
                <a:sym typeface="Avenir Book"/>
              </a:defRPr>
            </a:pPr>
            <a:endParaRPr lang="en-US"/>
          </a:p>
        </c:txPr>
        <c:crossAx val="1510254191"/>
        <c:crosses val="min"/>
        <c:crossBetween val="midCat"/>
        <c:majorUnit val="1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A3D8-2D94-A544-A355-CC9F366A0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4B146-3017-4F4F-819B-E8BF429D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92DF-2F0D-1A47-A203-C2B1BD2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D021BB6E-7C2F-A24E-AE57-E33F5B784508}" type="datetimeFigureOut">
              <a:rPr lang="en-US" smtClean="0"/>
              <a:pPr/>
              <a:t>7/24/20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2033-56E3-B748-B5F0-78524ABE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9430-F478-A544-9CF8-9E3A2B3E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fld id="{6007BB0C-BC8F-4444-BD95-1D4A537908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3107-77BA-024F-A1A3-D7E264B5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83A2-1A0B-D241-A3C2-A9BBB3897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5198-B011-D148-8627-D1FCB33D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E808-A410-0143-BFAD-108FC654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0E86-D6BE-3749-879C-739CEE24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66391-93CF-CC43-A8DA-C3C481027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A627B-5F7E-7A4B-9572-B83C829CA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E748-B0C9-5446-8FFD-F4795C1C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D3A7-18A4-6E46-A0FC-9800A72E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68C9-1813-4440-BFBC-28511375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2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ED62-7A87-B440-982A-98617CC8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3303-B5F9-3B48-B47A-C5021ED8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549B-7006-5C46-8616-2277AC89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FBBF-57F0-CE43-AAE2-E24C5817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8636-C58D-104C-9288-6513DD05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1310-AD66-514C-9BED-D9EC27EA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D1546-91EE-2147-962A-4DC29C0F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EB03-EEB5-A249-8E47-49157603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59B4-F9FD-BA4D-A543-7AE8BD98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3761-95DA-1342-A11E-DAEFB1D1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685A-FC9D-FC4A-85EE-E9AF3DCF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26F7-9CBC-F346-BD31-8A1705D0A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CD36-1632-F144-9AB5-A799D2D58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63FC-428D-D545-8D2C-268EC3F7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47B9-1EC7-3549-92F9-BC785C1C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6734-09F6-8842-933E-73686728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9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71A-A4D1-A141-B999-EF91D1DA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879E-6B9E-3141-A2D9-5117406B6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6D79-2216-BA4A-A14B-08C6F485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5202A-86C3-CC4A-97BA-32E16E7E5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FBE14-F9B8-044C-AE80-DC5B6207A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D574F-DABD-BC4B-8247-9FE709BD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E464C-74E6-884F-AA6C-B16D3D8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560C0-F31E-F241-9D30-7BE2137E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F641-25B8-6F4A-9073-AB7E8A73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AFC23-0CBD-E546-AEBE-0D919831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4C9ED-C09F-9543-A755-B6BEE011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5595D-11E3-C347-90B8-982D7AB1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D8023-1A2E-5C42-83FA-09033E4E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2C408-DE2A-D842-B6F5-199B0F82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26F5-6352-8A47-826F-9CD6AB12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9F65-5CB4-A24B-AC45-230A1B21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680C-1C6A-5447-897F-A6486B27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C7B8A-1190-2840-82BA-D55097E6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B941-2F04-E14E-B21A-07FFEB30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083EB-83CE-FF46-8E2F-2C749420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6D788-92D0-B04B-B33D-EE680C07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7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86FF-A464-0640-A21C-F00CDA75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C47F7-5489-824E-B160-9335E2132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5A330-0838-5244-A8B4-5AE8E8CE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FC57-CC7C-784A-A394-FE945AC7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0785-69DC-EF46-8279-05CFEC2B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BE865-BD97-4549-B9E8-7C9E6B5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47D0E0C-79D7-7A4D-9254-93B7F6CC2E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751238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think-cell Slide" r:id="rId16" imgW="7772400" imgH="10058400" progId="TCLayout.ActiveDocument.1">
                  <p:embed/>
                </p:oleObj>
              </mc:Choice>
              <mc:Fallback>
                <p:oleObj name="think-cell Slide" r:id="rId16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4897133-0CA0-1A4C-AEDB-D7CCDBF33ED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GB" sz="3200" b="1" i="0" u="none" cap="none" baseline="0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02A80-A8EC-8F41-A5C1-E7C34B84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9871-777B-5F4E-8B46-156F4F18B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BD45-3FBE-134F-A964-EE2174AA5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BB6E-7C2F-A24E-AE57-E33F5B784508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D441-1DF2-BA45-A64A-64CF08E6C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B60CD-F773-8947-8FFD-000ED14E9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BB0C-BC8F-4444-BD95-1D4A5379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rgbClr val="33F594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3" Type="http://schemas.openxmlformats.org/officeDocument/2006/relationships/tags" Target="../tags/tag73.xml"/><Relationship Id="rId21" Type="http://schemas.openxmlformats.org/officeDocument/2006/relationships/oleObject" Target="../embeddings/oleObject15.bin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chart" Target="../charts/chart4.xml"/><Relationship Id="rId10" Type="http://schemas.openxmlformats.org/officeDocument/2006/relationships/tags" Target="../tags/tag80.xml"/><Relationship Id="rId19" Type="http://schemas.openxmlformats.org/officeDocument/2006/relationships/tags" Target="../tags/tag89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tiff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5.xml"/><Relationship Id="rId11" Type="http://schemas.openxmlformats.org/officeDocument/2006/relationships/image" Target="../media/image8.emf"/><Relationship Id="rId5" Type="http://schemas.openxmlformats.org/officeDocument/2006/relationships/tags" Target="../tags/tag14.xml"/><Relationship Id="rId10" Type="http://schemas.openxmlformats.org/officeDocument/2006/relationships/oleObject" Target="../embeddings/oleObject7.bin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image" Target="../media/image10.png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chart" Target="../charts/char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9.emf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oleObject" Target="../embeddings/oleObject8.bin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29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oleObject" Target="../embeddings/oleObject9.bin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slideLayout" Target="../slideLayouts/slideLayout2.xml"/><Relationship Id="rId30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0D16BF1-F0BE-4A4C-ADD8-47970D45EF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0769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1099B39-20E8-0549-93B9-48A8A330B190}"/>
              </a:ext>
            </a:extLst>
          </p:cNvPr>
          <p:cNvSpPr txBox="1">
            <a:spLocks/>
          </p:cNvSpPr>
          <p:nvPr/>
        </p:nvSpPr>
        <p:spPr>
          <a:xfrm>
            <a:off x="630000" y="3923047"/>
            <a:ext cx="10933350" cy="1100898"/>
          </a:xfrm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7200" dirty="0">
                <a:solidFill>
                  <a:schemeClr val="bg1"/>
                </a:solidFill>
                <a:latin typeface="Avenir Black" panose="02000503020000020003" pitchFamily="2" charset="0"/>
              </a:rPr>
              <a:t>Na</a:t>
            </a:r>
            <a:r>
              <a:rPr lang="en-US" sz="7200" dirty="0">
                <a:solidFill>
                  <a:srgbClr val="33F594"/>
                </a:solidFill>
                <a:latin typeface="Avenir Black" panose="02000503020000020003" pitchFamily="2" charset="0"/>
              </a:rPr>
              <a:t>ï</a:t>
            </a:r>
            <a:r>
              <a:rPr lang="en-US" sz="7200" dirty="0">
                <a:solidFill>
                  <a:schemeClr val="bg1"/>
                </a:solidFill>
                <a:latin typeface="Avenir Black" panose="02000503020000020003" pitchFamily="2" charset="0"/>
              </a:rPr>
              <a:t>ve Bayesians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B9A2CCD-0F80-7642-AFC9-E751C3C52A89}"/>
              </a:ext>
            </a:extLst>
          </p:cNvPr>
          <p:cNvSpPr txBox="1">
            <a:spLocks/>
          </p:cNvSpPr>
          <p:nvPr/>
        </p:nvSpPr>
        <p:spPr>
          <a:xfrm>
            <a:off x="630000" y="5152758"/>
            <a:ext cx="10933350" cy="1100898"/>
          </a:xfrm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Part 2: Beta-Binomial Modelling</a:t>
            </a:r>
          </a:p>
          <a:p>
            <a:endParaRPr lang="en-US" b="0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24</a:t>
            </a:r>
            <a:r>
              <a:rPr lang="en-US" b="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th</a:t>
            </a:r>
            <a:r>
              <a:rPr lang="en-US" b="0" dirty="0">
                <a:solidFill>
                  <a:schemeClr val="bg1"/>
                </a:solidFill>
                <a:latin typeface="Avenir Book" panose="02000503020000020003" pitchFamily="2" charset="0"/>
              </a:rPr>
              <a:t> July 2020</a:t>
            </a:r>
          </a:p>
        </p:txBody>
      </p:sp>
    </p:spTree>
    <p:extLst>
      <p:ext uri="{BB962C8B-B14F-4D97-AF65-F5344CB8AC3E}">
        <p14:creationId xmlns:p14="http://schemas.microsoft.com/office/powerpoint/2010/main" val="349751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253C3E9-ED8A-0A40-BF1C-60EB9E843E8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253C3E9-ED8A-0A40-BF1C-60EB9E843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0DBA0A3-5600-9D41-9F25-0D77C24D89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FE05B-28D2-F44B-BE30-26838E56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4710-8827-3143-9939-97B374C19A47}"/>
              </a:ext>
            </a:extLst>
          </p:cNvPr>
          <p:cNvSpPr/>
          <p:nvPr/>
        </p:nvSpPr>
        <p:spPr>
          <a:xfrm>
            <a:off x="2584173" y="2683566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 </a:t>
            </a:r>
            <a:r>
              <a:rPr lang="en-US" sz="3600" dirty="0">
                <a:latin typeface="Avenir Book" panose="02000503020000020003" pitchFamily="2" charset="0"/>
              </a:rPr>
              <a:t>) = 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A43AB-EB2F-8144-AABB-E3FCC9E67D51}"/>
              </a:ext>
            </a:extLst>
          </p:cNvPr>
          <p:cNvSpPr/>
          <p:nvPr/>
        </p:nvSpPr>
        <p:spPr>
          <a:xfrm>
            <a:off x="5310810" y="3535913"/>
            <a:ext cx="130865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DB47F7-20D6-2745-A023-6FBDBECA0F87}"/>
              </a:ext>
            </a:extLst>
          </p:cNvPr>
          <p:cNvCxnSpPr>
            <a:cxnSpLocks/>
          </p:cNvCxnSpPr>
          <p:nvPr/>
        </p:nvCxnSpPr>
        <p:spPr>
          <a:xfrm>
            <a:off x="4546478" y="3525974"/>
            <a:ext cx="28382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962B09-026F-2944-B5A7-639A6AB6DEA3}"/>
              </a:ext>
            </a:extLst>
          </p:cNvPr>
          <p:cNvSpPr/>
          <p:nvPr/>
        </p:nvSpPr>
        <p:spPr>
          <a:xfrm>
            <a:off x="4397391" y="2277862"/>
            <a:ext cx="2126975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Likelihood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F3B98-9FFB-D14D-86FE-781F8B55AD9F}"/>
              </a:ext>
            </a:extLst>
          </p:cNvPr>
          <p:cNvSpPr/>
          <p:nvPr/>
        </p:nvSpPr>
        <p:spPr>
          <a:xfrm>
            <a:off x="5965136" y="2287800"/>
            <a:ext cx="2126975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rgbClr val="33F594"/>
                </a:solidFill>
                <a:latin typeface="Avenir Book" panose="02000503020000020003" pitchFamily="2" charset="0"/>
              </a:rPr>
              <a:t>Prior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DD765-A498-A941-9359-16AE9EB55045}"/>
              </a:ext>
            </a:extLst>
          </p:cNvPr>
          <p:cNvSpPr/>
          <p:nvPr/>
        </p:nvSpPr>
        <p:spPr>
          <a:xfrm>
            <a:off x="4136335" y="4289076"/>
            <a:ext cx="4361620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Avenir Book" panose="02000503020000020003" pitchFamily="2" charset="0"/>
              </a:rPr>
              <a:t>Normalizing Constant </a:t>
            </a:r>
          </a:p>
        </p:txBody>
      </p:sp>
    </p:spTree>
    <p:extLst>
      <p:ext uri="{BB962C8B-B14F-4D97-AF65-F5344CB8AC3E}">
        <p14:creationId xmlns:p14="http://schemas.microsoft.com/office/powerpoint/2010/main" val="25659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253C3E9-ED8A-0A40-BF1C-60EB9E843E8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45854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253C3E9-ED8A-0A40-BF1C-60EB9E843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0DBA0A3-5600-9D41-9F25-0D77C24D89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FE05B-28D2-F44B-BE30-26838E56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Prior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4710-8827-3143-9939-97B374C19A47}"/>
              </a:ext>
            </a:extLst>
          </p:cNvPr>
          <p:cNvSpPr/>
          <p:nvPr/>
        </p:nvSpPr>
        <p:spPr>
          <a:xfrm>
            <a:off x="2584173" y="2683566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 </a:t>
            </a:r>
            <a:r>
              <a:rPr lang="en-US" sz="3600" dirty="0">
                <a:latin typeface="Avenir Book" panose="02000503020000020003" pitchFamily="2" charset="0"/>
              </a:rPr>
              <a:t>) = 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A43AB-EB2F-8144-AABB-E3FCC9E67D51}"/>
              </a:ext>
            </a:extLst>
          </p:cNvPr>
          <p:cNvSpPr/>
          <p:nvPr/>
        </p:nvSpPr>
        <p:spPr>
          <a:xfrm>
            <a:off x="5310810" y="3535913"/>
            <a:ext cx="130865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DB47F7-20D6-2745-A023-6FBDBECA0F87}"/>
              </a:ext>
            </a:extLst>
          </p:cNvPr>
          <p:cNvCxnSpPr>
            <a:cxnSpLocks/>
          </p:cNvCxnSpPr>
          <p:nvPr/>
        </p:nvCxnSpPr>
        <p:spPr>
          <a:xfrm>
            <a:off x="4546478" y="3525974"/>
            <a:ext cx="28382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8C427A0-E0D2-4748-8A3E-0A139868ECDA}"/>
              </a:ext>
            </a:extLst>
          </p:cNvPr>
          <p:cNvSpPr/>
          <p:nvPr/>
        </p:nvSpPr>
        <p:spPr>
          <a:xfrm>
            <a:off x="2047460" y="1744247"/>
            <a:ext cx="6679095" cy="536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Avenir Book" panose="02000503020000020003" pitchFamily="2" charset="0"/>
              </a:rPr>
              <a:t>Same Family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D6C6F9-81C2-234E-B389-FFB008032BD9}"/>
              </a:ext>
            </a:extLst>
          </p:cNvPr>
          <p:cNvCxnSpPr/>
          <p:nvPr/>
        </p:nvCxnSpPr>
        <p:spPr>
          <a:xfrm flipH="1">
            <a:off x="3687417" y="2281166"/>
            <a:ext cx="1361661" cy="501791"/>
          </a:xfrm>
          <a:prstGeom prst="straightConnector1">
            <a:avLst/>
          </a:prstGeom>
          <a:ln>
            <a:solidFill>
              <a:srgbClr val="FF2F9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099933-DD17-C446-AACE-1174738E98B5}"/>
              </a:ext>
            </a:extLst>
          </p:cNvPr>
          <p:cNvCxnSpPr>
            <a:cxnSpLocks/>
          </p:cNvCxnSpPr>
          <p:nvPr/>
        </p:nvCxnSpPr>
        <p:spPr>
          <a:xfrm>
            <a:off x="5049078" y="2281166"/>
            <a:ext cx="1888435" cy="501791"/>
          </a:xfrm>
          <a:prstGeom prst="straightConnector1">
            <a:avLst/>
          </a:prstGeom>
          <a:ln>
            <a:solidFill>
              <a:srgbClr val="FF2F9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4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F4E0F81-CA34-EE42-ACB2-ACFA337C399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82636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7079BF1-DAE4-3444-92DD-3A18E40757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EBA73-E099-5140-9A16-99862CAE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out of 10 reviews are good what is the probability of getting a good review?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E1B9A-BC90-2244-848C-6CF177FAFA47}"/>
              </a:ext>
            </a:extLst>
          </p:cNvPr>
          <p:cNvSpPr/>
          <p:nvPr/>
        </p:nvSpPr>
        <p:spPr>
          <a:xfrm>
            <a:off x="983973" y="2027582"/>
            <a:ext cx="10048462" cy="4253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endParaRPr lang="en-US" sz="2800" dirty="0">
              <a:latin typeface="Avenir Book" panose="02000503020000020003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venir Book" panose="02000503020000020003" pitchFamily="2" charset="0"/>
              </a:rPr>
              <a:t>Let p be probability of getting a good review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Assume </a:t>
            </a:r>
            <a:r>
              <a:rPr lang="en-US" sz="28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2800" dirty="0">
                <a:latin typeface="Avenir Book" panose="02000503020000020003" pitchFamily="2" charset="0"/>
              </a:rPr>
              <a:t> follows a 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Beta(1, 1)</a:t>
            </a:r>
            <a:r>
              <a:rPr lang="en-US" sz="2800" dirty="0">
                <a:latin typeface="Avenir Book" panose="02000503020000020003" pitchFamily="2" charset="0"/>
              </a:rPr>
              <a:t>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venir Book" panose="02000503020000020003" pitchFamily="2" charset="0"/>
              </a:rPr>
              <a:t>Let X be the number of good reviews received in a set of 10 reviews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Assume X follows a 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Binomial(10, </a:t>
            </a:r>
            <a:r>
              <a:rPr lang="en-US" sz="28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)</a:t>
            </a:r>
            <a:r>
              <a:rPr lang="en-US" sz="2800" dirty="0">
                <a:latin typeface="Avenir Book" panose="02000503020000020003" pitchFamily="2" charset="0"/>
              </a:rPr>
              <a:t> distribution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Avenir Book" panose="02000503020000020003" pitchFamily="2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Avenir Book" panose="02000503020000020003" pitchFamily="2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Avenir Book" panose="02000503020000020003" pitchFamily="2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Avenir Book" panose="02000503020000020003" pitchFamily="2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13D0F-456C-484C-A116-4A307393877B}"/>
              </a:ext>
            </a:extLst>
          </p:cNvPr>
          <p:cNvSpPr/>
          <p:nvPr/>
        </p:nvSpPr>
        <p:spPr>
          <a:xfrm>
            <a:off x="2584173" y="4840357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p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 </a:t>
            </a:r>
            <a:r>
              <a:rPr lang="en-US" sz="3600" dirty="0">
                <a:latin typeface="Avenir Book" panose="02000503020000020003" pitchFamily="2" charset="0"/>
              </a:rPr>
              <a:t>) = 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3600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675A4-F124-5249-806B-1B3ECFD8D287}"/>
              </a:ext>
            </a:extLst>
          </p:cNvPr>
          <p:cNvSpPr/>
          <p:nvPr/>
        </p:nvSpPr>
        <p:spPr>
          <a:xfrm>
            <a:off x="5310810" y="5541063"/>
            <a:ext cx="130865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</a:t>
            </a:r>
            <a:r>
              <a:rPr lang="en-US" sz="3600" dirty="0">
                <a:latin typeface="Avenir Book" panose="02000503020000020003" pitchFamily="2" charset="0"/>
              </a:rPr>
              <a:t> 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772A6-DC77-4C43-8C0E-F20847A9CD2E}"/>
              </a:ext>
            </a:extLst>
          </p:cNvPr>
          <p:cNvCxnSpPr>
            <a:cxnSpLocks/>
          </p:cNvCxnSpPr>
          <p:nvPr/>
        </p:nvCxnSpPr>
        <p:spPr>
          <a:xfrm>
            <a:off x="4676852" y="5655364"/>
            <a:ext cx="28382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B002481-0ABC-EC4D-A8BB-C9CF0E599A8B}"/>
              </a:ext>
            </a:extLst>
          </p:cNvPr>
          <p:cNvSpPr/>
          <p:nvPr/>
        </p:nvSpPr>
        <p:spPr>
          <a:xfrm>
            <a:off x="6903442" y="464495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F594"/>
                </a:solidFill>
                <a:latin typeface="Avenir Book" panose="02000503020000020003" pitchFamily="2" charset="0"/>
              </a:rPr>
              <a:t>Beta(1, 1)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469C9-0295-924C-B8A5-8C613F293E3C}"/>
              </a:ext>
            </a:extLst>
          </p:cNvPr>
          <p:cNvSpPr/>
          <p:nvPr/>
        </p:nvSpPr>
        <p:spPr>
          <a:xfrm>
            <a:off x="4770879" y="4644959"/>
            <a:ext cx="184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F594"/>
                </a:solidFill>
                <a:latin typeface="Avenir Book" panose="02000503020000020003" pitchFamily="2" charset="0"/>
              </a:rPr>
              <a:t>Binomial(10, </a:t>
            </a:r>
            <a:r>
              <a:rPr lang="en-US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dirty="0">
                <a:solidFill>
                  <a:srgbClr val="33F594"/>
                </a:solidFill>
                <a:latin typeface="Avenir Book" panose="02000503020000020003" pitchFamily="2" charset="0"/>
              </a:rPr>
              <a:t>)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1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5DADBA8-60DB-224B-8A91-8A8BECE21BF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5021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E5EC532-4285-8741-AEA2-23AF806D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</p:spPr>
        <p:txBody>
          <a:bodyPr/>
          <a:lstStyle/>
          <a:p>
            <a:r>
              <a:rPr lang="en-US" dirty="0"/>
              <a:t>9 out of 10 reviews are good what is the probability of getting a good review?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DCB8D-778D-884D-A466-20A81C8F0D83}"/>
              </a:ext>
            </a:extLst>
          </p:cNvPr>
          <p:cNvSpPr/>
          <p:nvPr/>
        </p:nvSpPr>
        <p:spPr>
          <a:xfrm>
            <a:off x="2584173" y="1401418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X=k </a:t>
            </a:r>
            <a:r>
              <a:rPr lang="en-US" sz="3600" dirty="0">
                <a:latin typeface="Avenir Book" panose="02000503020000020003" pitchFamily="2" charset="0"/>
              </a:rPr>
              <a:t>) ∝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P( X=k | p ) </a:t>
            </a:r>
            <a:r>
              <a:rPr lang="en-US" sz="3600" dirty="0">
                <a:solidFill>
                  <a:srgbClr val="FF2F92"/>
                </a:solidFill>
                <a:latin typeface="Avenir Book" panose="02000503020000020003" pitchFamily="2" charset="0"/>
              </a:rPr>
              <a:t>P(p)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1ACE2-20A7-264C-B0C4-D94252C773BE}"/>
              </a:ext>
            </a:extLst>
          </p:cNvPr>
          <p:cNvSpPr/>
          <p:nvPr/>
        </p:nvSpPr>
        <p:spPr>
          <a:xfrm>
            <a:off x="4919871" y="2146853"/>
            <a:ext cx="7049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∝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p</a:t>
            </a:r>
            <a:r>
              <a:rPr lang="en-US" sz="32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k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(1 – p)</a:t>
            </a:r>
            <a:r>
              <a:rPr lang="en-US" sz="32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n-k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3200" dirty="0">
                <a:solidFill>
                  <a:srgbClr val="FF2F92"/>
                </a:solidFill>
                <a:latin typeface="Avenir Book" panose="02000503020000020003" pitchFamily="2" charset="0"/>
              </a:rPr>
              <a:t>p</a:t>
            </a:r>
            <a:r>
              <a:rPr lang="en-US" sz="3200" baseline="30000" dirty="0">
                <a:solidFill>
                  <a:srgbClr val="FF2F92"/>
                </a:solidFill>
                <a:latin typeface="Avenir Book" panose="02000503020000020003" pitchFamily="2" charset="0"/>
              </a:rPr>
              <a:t>a-1 </a:t>
            </a:r>
            <a:r>
              <a:rPr lang="en-US" sz="3200" dirty="0">
                <a:solidFill>
                  <a:srgbClr val="FF2F92"/>
                </a:solidFill>
                <a:latin typeface="Avenir Book" panose="02000503020000020003" pitchFamily="2" charset="0"/>
              </a:rPr>
              <a:t>(1 – p)</a:t>
            </a:r>
            <a:r>
              <a:rPr lang="en-US" sz="3200" baseline="30000" dirty="0">
                <a:solidFill>
                  <a:srgbClr val="FF2F92"/>
                </a:solidFill>
                <a:latin typeface="Avenir Book" panose="02000503020000020003" pitchFamily="2" charset="0"/>
              </a:rPr>
              <a:t> b-1</a:t>
            </a:r>
            <a:endParaRPr lang="en-US" sz="3200" dirty="0">
              <a:solidFill>
                <a:srgbClr val="FF2F92"/>
              </a:solidFill>
              <a:latin typeface="Avenir Book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453353-3A6E-E14B-AC8B-B65818BB2C26}"/>
              </a:ext>
            </a:extLst>
          </p:cNvPr>
          <p:cNvSpPr/>
          <p:nvPr/>
        </p:nvSpPr>
        <p:spPr>
          <a:xfrm>
            <a:off x="4919871" y="3081131"/>
            <a:ext cx="7049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∝ </a:t>
            </a:r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p</a:t>
            </a:r>
            <a:r>
              <a:rPr lang="en-US" sz="3200" baseline="30000" dirty="0">
                <a:solidFill>
                  <a:srgbClr val="33F594"/>
                </a:solidFill>
                <a:latin typeface="Avenir Book" panose="02000503020000020003" pitchFamily="2" charset="0"/>
              </a:rPr>
              <a:t>a+k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-1</a:t>
            </a:r>
            <a:r>
              <a:rPr lang="en-US" sz="32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(1 – p)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sz="32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b+n-k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-1</a:t>
            </a:r>
            <a:endParaRPr lang="en-US" sz="3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6F1247-7A52-C84E-9139-3AD326C4B23E}"/>
              </a:ext>
            </a:extLst>
          </p:cNvPr>
          <p:cNvSpPr/>
          <p:nvPr/>
        </p:nvSpPr>
        <p:spPr>
          <a:xfrm>
            <a:off x="4919871" y="3806688"/>
            <a:ext cx="704953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   = </a:t>
            </a:r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p</a:t>
            </a:r>
            <a:r>
              <a:rPr lang="en-US" sz="3200" baseline="30000" dirty="0">
                <a:solidFill>
                  <a:srgbClr val="33F594"/>
                </a:solidFill>
                <a:latin typeface="Avenir Book" panose="02000503020000020003" pitchFamily="2" charset="0"/>
              </a:rPr>
              <a:t>a‘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-1</a:t>
            </a:r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(1 – p)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  <a:r>
              <a:rPr lang="en-US" sz="32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b’</a:t>
            </a:r>
            <a:r>
              <a:rPr lang="en-US" sz="3200" baseline="30000" dirty="0">
                <a:solidFill>
                  <a:schemeClr val="bg1"/>
                </a:solidFill>
                <a:latin typeface="Avenir Book" panose="02000503020000020003" pitchFamily="2" charset="0"/>
              </a:rPr>
              <a:t>-1</a:t>
            </a:r>
            <a:endParaRPr lang="en-US" sz="320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56030D-B8A5-544A-87B1-196E800BB3FC}"/>
              </a:ext>
            </a:extLst>
          </p:cNvPr>
          <p:cNvSpPr/>
          <p:nvPr/>
        </p:nvSpPr>
        <p:spPr>
          <a:xfrm>
            <a:off x="5259456" y="4597190"/>
            <a:ext cx="4361620" cy="104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= Beta(a’, b’) </a:t>
            </a:r>
          </a:p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= Beta(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a+k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,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b+n-k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3298C2-36FC-0E41-9595-F4068031C1D2}"/>
              </a:ext>
            </a:extLst>
          </p:cNvPr>
          <p:cNvSpPr/>
          <p:nvPr/>
        </p:nvSpPr>
        <p:spPr>
          <a:xfrm>
            <a:off x="8788679" y="5729992"/>
            <a:ext cx="4361620" cy="104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a = 1, b=1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0ABE5-8A49-DE4C-AEF1-EC3ED810471D}"/>
              </a:ext>
            </a:extLst>
          </p:cNvPr>
          <p:cNvSpPr/>
          <p:nvPr/>
        </p:nvSpPr>
        <p:spPr>
          <a:xfrm>
            <a:off x="5259456" y="5555975"/>
            <a:ext cx="4361620" cy="104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= Beta(a’, b’) </a:t>
            </a:r>
          </a:p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= Beta(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k+1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,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n-k+1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B512C-7125-C248-B2D5-33C603E52728}"/>
              </a:ext>
            </a:extLst>
          </p:cNvPr>
          <p:cNvSpPr/>
          <p:nvPr/>
        </p:nvSpPr>
        <p:spPr>
          <a:xfrm>
            <a:off x="1016278" y="4932464"/>
            <a:ext cx="4361620" cy="1048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E(p) =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EC79BF-25C5-684B-986A-E9E13FCB23BA}"/>
              </a:ext>
            </a:extLst>
          </p:cNvPr>
          <p:cNvSpPr/>
          <p:nvPr/>
        </p:nvSpPr>
        <p:spPr>
          <a:xfrm>
            <a:off x="1981863" y="5494853"/>
            <a:ext cx="1896861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n – k + 2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5D2C96-2236-5946-87E8-9D2AC74745C6}"/>
              </a:ext>
            </a:extLst>
          </p:cNvPr>
          <p:cNvCxnSpPr>
            <a:cxnSpLocks/>
          </p:cNvCxnSpPr>
          <p:nvPr/>
        </p:nvCxnSpPr>
        <p:spPr>
          <a:xfrm>
            <a:off x="2088730" y="5497546"/>
            <a:ext cx="168312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CBF571-1556-C940-AC88-6ACE8A49EC6A}"/>
              </a:ext>
            </a:extLst>
          </p:cNvPr>
          <p:cNvSpPr/>
          <p:nvPr/>
        </p:nvSpPr>
        <p:spPr>
          <a:xfrm>
            <a:off x="2271677" y="4994290"/>
            <a:ext cx="1201459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51116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437B3CB-D486-3D45-9892-D3A85B2F0D2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22751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think-cell Slide" r:id="rId21" imgW="7772400" imgH="10058400" progId="TCLayout.ActiveDocument.1">
                  <p:embed/>
                </p:oleObj>
              </mc:Choice>
              <mc:Fallback>
                <p:oleObj name="think-cell Slide" r:id="rId21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D6733A8-F50B-514C-8B3E-ABA1567063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  <a:sym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7E013-308B-B847-8CA1-80195120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out of 10 reviews are good what is the probability of getting a good review?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C6BA8-5C12-D846-BBBA-6D3C26F2EC32}"/>
              </a:ext>
            </a:extLst>
          </p:cNvPr>
          <p:cNvSpPr/>
          <p:nvPr/>
        </p:nvSpPr>
        <p:spPr>
          <a:xfrm>
            <a:off x="983973" y="1311965"/>
            <a:ext cx="47807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Avenir Book" panose="02000503020000020003" pitchFamily="2" charset="0"/>
              </a:rPr>
              <a:t>Before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EAD83-E34A-174E-AE69-2966D929080F}"/>
              </a:ext>
            </a:extLst>
          </p:cNvPr>
          <p:cNvSpPr/>
          <p:nvPr/>
        </p:nvSpPr>
        <p:spPr>
          <a:xfrm>
            <a:off x="983972" y="2175980"/>
            <a:ext cx="47807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atin typeface="Avenir Book" panose="02000503020000020003" pitchFamily="2" charset="0"/>
            </a:endParaRPr>
          </a:p>
          <a:p>
            <a:r>
              <a:rPr lang="en-US" sz="2800" dirty="0">
                <a:latin typeface="Avenir Book" panose="02000503020000020003" pitchFamily="2" charset="0"/>
              </a:rPr>
              <a:t>n = 10, k = 9</a:t>
            </a:r>
          </a:p>
          <a:p>
            <a:r>
              <a:rPr lang="en-US" sz="2800" dirty="0">
                <a:latin typeface="Avenir Book" panose="02000503020000020003" pitchFamily="2" charset="0"/>
              </a:rPr>
              <a:t>Expected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9/10 =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90%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552FD-F64F-2848-AFA8-F42B335A7AEC}"/>
              </a:ext>
            </a:extLst>
          </p:cNvPr>
          <p:cNvSpPr/>
          <p:nvPr/>
        </p:nvSpPr>
        <p:spPr>
          <a:xfrm>
            <a:off x="6573077" y="1311965"/>
            <a:ext cx="47807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Avenir Book" panose="02000503020000020003" pitchFamily="2" charset="0"/>
              </a:rPr>
              <a:t>After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E5EA6-B335-8447-A688-2837F98E25C6}"/>
              </a:ext>
            </a:extLst>
          </p:cNvPr>
          <p:cNvSpPr/>
          <p:nvPr/>
        </p:nvSpPr>
        <p:spPr>
          <a:xfrm>
            <a:off x="983972" y="3766240"/>
            <a:ext cx="4780723" cy="1997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How confident are you?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What if 90 out of 100 reviews were positive?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</a:rPr>
              <a:t>What if you knew that it was more likely for the data to tampered?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venir Book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B336E-5F1B-7D4E-B82F-5BE384ABEE83}"/>
              </a:ext>
            </a:extLst>
          </p:cNvPr>
          <p:cNvSpPr/>
          <p:nvPr/>
        </p:nvSpPr>
        <p:spPr>
          <a:xfrm>
            <a:off x="6573076" y="1840465"/>
            <a:ext cx="4780723" cy="3575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Start with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Beta</a:t>
            </a:r>
            <a:r>
              <a:rPr lang="en-US" sz="2800" dirty="0">
                <a:latin typeface="Avenir Book" panose="02000503020000020003" pitchFamily="2" charset="0"/>
              </a:rPr>
              <a:t>(1, 1)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Update prior belief with </a:t>
            </a:r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Beta</a:t>
            </a:r>
            <a:r>
              <a:rPr lang="en-US" sz="2800" dirty="0">
                <a:latin typeface="Avenir Book" panose="02000503020000020003" pitchFamily="2" charset="0"/>
              </a:rPr>
              <a:t>(1+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9</a:t>
            </a:r>
            <a:r>
              <a:rPr lang="en-US" sz="2800" dirty="0">
                <a:latin typeface="Avenir Book" panose="02000503020000020003" pitchFamily="2" charset="0"/>
              </a:rPr>
              <a:t>, 1+</a:t>
            </a:r>
            <a:r>
              <a:rPr lang="en-US" sz="2800" dirty="0">
                <a:solidFill>
                  <a:srgbClr val="33F594"/>
                </a:solidFill>
                <a:latin typeface="Avenir Book" panose="02000503020000020003" pitchFamily="2" charset="0"/>
              </a:rPr>
              <a:t>10-9</a:t>
            </a:r>
            <a:r>
              <a:rPr lang="en-US" sz="2800" dirty="0">
                <a:latin typeface="Avenir Book" panose="02000503020000020003" pitchFamily="2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Expected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Book" panose="02000503020000020003" pitchFamily="2" charset="0"/>
              </a:rPr>
              <a:t>= 10/12 = </a:t>
            </a:r>
            <a:r>
              <a:rPr lang="en-US" sz="2800" dirty="0">
                <a:solidFill>
                  <a:srgbClr val="FF2F92"/>
                </a:solidFill>
                <a:latin typeface="Avenir Book" panose="02000503020000020003" pitchFamily="2" charset="0"/>
              </a:rPr>
              <a:t>83%</a:t>
            </a:r>
          </a:p>
          <a:p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2275F9-61ED-F241-99CD-3910596CF276}"/>
              </a:ext>
            </a:extLst>
          </p:cNvPr>
          <p:cNvSpPr/>
          <p:nvPr/>
        </p:nvSpPr>
        <p:spPr>
          <a:xfrm>
            <a:off x="983973" y="3190460"/>
            <a:ext cx="478072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atin typeface="Avenir Book" panose="02000503020000020003" pitchFamily="2" charset="0"/>
            </a:endParaRPr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E469961B-F4A6-B349-B943-8AA65135871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85052874"/>
              </p:ext>
            </p:extLst>
          </p:nvPr>
        </p:nvGraphicFramePr>
        <p:xfrm>
          <a:off x="6586538" y="4959350"/>
          <a:ext cx="4230687" cy="159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E03A5B2-A606-5749-BADB-96BBCE7FC430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854825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4F4B242-17B6-4A49-9DA2-EF57D9E6967D}" type="datetime'''''''''''''''''''''''0''''.''0'''">
              <a:rPr lang="en-US" altLang="en-US" sz="1600" smtClean="0"/>
              <a:pPr/>
              <a:t>0.0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336F3DB-5848-374A-BD6F-EC4EDE671E6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9472613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266A9C-D881-4870-9F20-BDA19C51D2F7}" type="datetime'''''''''''''0''''''''''''''.''''''7'''">
              <a:rPr lang="en-US" altLang="en-US" sz="1600" smtClean="0"/>
              <a:pPr/>
              <a:t>0.7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530530-D6AE-2744-8457-6DA3A57DC95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9845675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111451B-9F82-46B1-A467-B6DA04CCECA8}" type="datetime'''''''''0''''''''''''''''''''.''''''''''''''''''''8'''">
              <a:rPr lang="en-US" altLang="en-US" sz="1600" smtClean="0"/>
              <a:pPr/>
              <a:t>0.8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950499-EB95-194E-8A7A-FCC0674136A5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8350250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657EC4C-64F2-4C38-826D-C736F509EB97}" type="datetime'''0''.''''''''''''''''''4'''''''''''''''''''''''''''''''''''''">
              <a:rPr lang="en-US" altLang="en-US" sz="1600" smtClean="0"/>
              <a:pPr/>
              <a:t>0.4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9A5D6F-5919-4149-BABD-5A8D027D094E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9097963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243175-275B-44A4-BA8B-6F63ADBF2016}" type="datetime'''''''''''''''''''''''0''''''''''.''''''''6'''''''">
              <a:rPr lang="en-US" altLang="en-US" sz="1600" smtClean="0"/>
              <a:pPr/>
              <a:t>0.6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8BC110D-9A04-124F-AEA9-768C2F1DA11D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10593388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CD37ED1-9CCA-47D2-90E6-EDD16DE754D9}" type="datetime'''''''1.''''''''''''''''''''''''''0'''''''''">
              <a:rPr lang="en-US" altLang="en-US" sz="1600" smtClean="0"/>
              <a:pPr/>
              <a:t>1.0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FD539DD-C095-0943-8659-E1885E4DF8DA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7229475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C348FED-6BC8-4C4E-88E4-3F24406C00B3}" type="datetime'''''''''''''''''''''0''''''''.''''''''''''1'''''''">
              <a:rPr lang="en-US" altLang="en-US" sz="1600" smtClean="0"/>
              <a:pPr/>
              <a:t>0.1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FBB22E1-21F1-AA47-8739-C6B4050320E4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10220325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9CBD73-491B-4EE7-8DE5-95097A63F3F5}" type="datetime'''''''''''''''''''''''0''''''''''''.''9'''''''''''''">
              <a:rPr lang="en-US" altLang="en-US" sz="1600" smtClean="0"/>
              <a:pPr/>
              <a:t>0.9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B0AA3F9-4A3D-A743-B2E7-3A541CFCBD68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7977188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B06FF96-FA83-4B53-8455-9F47FB131761}" type="datetime'''0''.''''''''''''''3'''''''''''''''''''''''">
              <a:rPr lang="en-US" altLang="en-US" sz="1600" smtClean="0"/>
              <a:pPr/>
              <a:t>0.3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3C08CD2-9CC1-7C4A-81D9-57227FD40A11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7602538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FCF70F0-6791-4441-96DD-AE8680F7FC25}" type="datetime'''''0''''''''''''''''''''''''''''''''''''''''''''''.''''''2'''">
              <a:rPr lang="en-US" altLang="en-US" sz="1600" smtClean="0"/>
              <a:pPr/>
              <a:t>0.2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EA30B74-A00F-8F49-B9EB-686807DFD2BD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8724900" y="64992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718F1D0-3B9A-421B-A253-5FE727976FC8}" type="datetime'''''''''''''''''''0''''''''.''''''''''''''''''''5'''''''''''">
              <a:rPr lang="en-US" altLang="en-US" sz="1600" smtClean="0"/>
              <a:pPr/>
              <a:t>0.5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029825A-50D4-FE40-8059-5F7B7AB0A545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7189788" y="5260975"/>
            <a:ext cx="257175" cy="0"/>
          </a:xfrm>
          <a:prstGeom prst="line">
            <a:avLst/>
          </a:prstGeom>
          <a:ln w="28575" cap="rnd" cmpd="sng" algn="ctr">
            <a:solidFill>
              <a:srgbClr val="33F57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13AF4A-C93B-D846-9AD4-1C209E053923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7189788" y="4991100"/>
            <a:ext cx="257175" cy="0"/>
          </a:xfrm>
          <a:prstGeom prst="line">
            <a:avLst/>
          </a:prstGeom>
          <a:ln w="28575" cap="rnd" cmpd="sng" algn="ctr">
            <a:solidFill>
              <a:srgbClr val="E71C5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98EE5977-6AF3-7446-B753-A138D58B7B17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gray">
          <a:xfrm>
            <a:off x="7512050" y="5148263"/>
            <a:ext cx="9509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CBD2878-AF52-41FE-8437-4D05F7F7E0A0}" type="datetime'a''''''''''''''''=''10'''''','' ''''''''b''=''''''''''''2'''''">
              <a:rPr lang="en-US" altLang="en-US" sz="1600" smtClean="0"/>
              <a:pPr/>
              <a:t>a=10, b=2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BBA6244-FBB9-8B43-9BFD-01E2C773C58B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gray">
          <a:xfrm>
            <a:off x="7512050" y="4878388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9B59C18-F56D-422F-8540-DAA61A2B3739}" type="datetime'''''''''a''''=''''''1'','''''''''' b''''''=''1'''''''''''''''">
              <a:rPr lang="en-US" altLang="en-US" sz="1600" smtClean="0"/>
              <a:pPr/>
              <a:t>a=1, b=1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63B923-68F7-CD46-90C9-9E751A2E3087}"/>
              </a:ext>
            </a:extLst>
          </p:cNvPr>
          <p:cNvSpPr/>
          <p:nvPr/>
        </p:nvSpPr>
        <p:spPr>
          <a:xfrm>
            <a:off x="9801638" y="4797425"/>
            <a:ext cx="4780723" cy="55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Mode = 90%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07FA8C9-3DAA-514A-8927-72C9FE593E8E}"/>
              </a:ext>
            </a:extLst>
          </p:cNvPr>
          <p:cNvSpPr/>
          <p:nvPr/>
        </p:nvSpPr>
        <p:spPr>
          <a:xfrm>
            <a:off x="9057188" y="5616127"/>
            <a:ext cx="1395999" cy="55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venir Book" panose="02000503020000020003" pitchFamily="2" charset="0"/>
              </a:rPr>
              <a:t>Mean = 83%</a:t>
            </a:r>
          </a:p>
        </p:txBody>
      </p:sp>
    </p:spTree>
    <p:extLst>
      <p:ext uri="{BB962C8B-B14F-4D97-AF65-F5344CB8AC3E}">
        <p14:creationId xmlns:p14="http://schemas.microsoft.com/office/powerpoint/2010/main" val="67023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9AAA1D2-66A5-1D45-8639-7508A557AAE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06422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63ED62-E69C-5D45-9248-EE181531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lack" panose="02000503020000020003" pitchFamily="2" charset="0"/>
              </a:rPr>
              <a:t>Goal</a:t>
            </a:r>
            <a:endParaRPr lang="en-US" dirty="0"/>
          </a:p>
        </p:txBody>
      </p:sp>
      <p:sp>
        <p:nvSpPr>
          <p:cNvPr id="5" name="ee4pHeader2">
            <a:extLst>
              <a:ext uri="{FF2B5EF4-FFF2-40B4-BE49-F238E27FC236}">
                <a16:creationId xmlns:a16="http://schemas.microsoft.com/office/drawing/2014/main" id="{61CB3CFB-D0CC-F241-99AF-A01965E78576}"/>
              </a:ext>
            </a:extLst>
          </p:cNvPr>
          <p:cNvSpPr txBox="1"/>
          <p:nvPr/>
        </p:nvSpPr>
        <p:spPr>
          <a:xfrm>
            <a:off x="1124607" y="1723697"/>
            <a:ext cx="9059917" cy="3258206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5400" b="1" dirty="0">
                <a:solidFill>
                  <a:schemeClr val="bg1"/>
                </a:solidFill>
                <a:latin typeface="Avenir Book" panose="02000503020000020003" pitchFamily="2" charset="0"/>
              </a:rPr>
              <a:t>Developing the Bayesian muscle to solve a wide range of problems</a:t>
            </a:r>
          </a:p>
        </p:txBody>
      </p:sp>
    </p:spTree>
    <p:extLst>
      <p:ext uri="{BB962C8B-B14F-4D97-AF65-F5344CB8AC3E}">
        <p14:creationId xmlns:p14="http://schemas.microsoft.com/office/powerpoint/2010/main" val="64903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AE99FC0-AB4F-B44F-A9F1-A43C965FE5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5222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6D5787B0-7933-3742-A916-41151C21E5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91440" anchor="t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cs typeface="Futura Medium" panose="020B0602020204020303" pitchFamily="34" charset="-79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  <a:cs typeface="Futura Medium" panose="020B0602020204020303" pitchFamily="34" charset="-79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3400" dirty="0">
                <a:solidFill>
                  <a:srgbClr val="33F594"/>
                </a:solidFill>
                <a:latin typeface="Avenir Black" panose="02000503020000020003" pitchFamily="2" charset="0"/>
              </a:rPr>
              <a:t>Naïve Bayesian Philosophy </a:t>
            </a:r>
          </a:p>
        </p:txBody>
      </p:sp>
      <p:sp>
        <p:nvSpPr>
          <p:cNvPr id="6" name="ee4pContent2">
            <a:extLst>
              <a:ext uri="{FF2B5EF4-FFF2-40B4-BE49-F238E27FC236}">
                <a16:creationId xmlns:a16="http://schemas.microsoft.com/office/drawing/2014/main" id="{61CA0069-0C95-BD4F-A407-4DCD82CB4F9B}"/>
              </a:ext>
            </a:extLst>
          </p:cNvPr>
          <p:cNvSpPr txBox="1"/>
          <p:nvPr/>
        </p:nvSpPr>
        <p:spPr>
          <a:xfrm>
            <a:off x="4230932" y="2955600"/>
            <a:ext cx="3321459" cy="2912400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Starting from Simple Probabilistic modelling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Adapting it in a a Bayesian setting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And moving towards ML models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ee4pHeader1">
            <a:extLst>
              <a:ext uri="{FF2B5EF4-FFF2-40B4-BE49-F238E27FC236}">
                <a16:creationId xmlns:a16="http://schemas.microsoft.com/office/drawing/2014/main" id="{83BC5F87-448F-9949-8A51-9B316FE6B5F2}"/>
              </a:ext>
            </a:extLst>
          </p:cNvPr>
          <p:cNvSpPr txBox="1"/>
          <p:nvPr/>
        </p:nvSpPr>
        <p:spPr>
          <a:xfrm>
            <a:off x="628199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Intuitive (Visual) Understanding of the Bayesian Reasoning</a:t>
            </a:r>
          </a:p>
        </p:txBody>
      </p:sp>
      <p:sp>
        <p:nvSpPr>
          <p:cNvPr id="8" name="ee4pHeader2">
            <a:extLst>
              <a:ext uri="{FF2B5EF4-FFF2-40B4-BE49-F238E27FC236}">
                <a16:creationId xmlns:a16="http://schemas.microsoft.com/office/drawing/2014/main" id="{35761BA6-0584-4D45-80BF-297D973BE297}"/>
              </a:ext>
            </a:extLst>
          </p:cNvPr>
          <p:cNvSpPr txBox="1"/>
          <p:nvPr/>
        </p:nvSpPr>
        <p:spPr>
          <a:xfrm>
            <a:off x="4230932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Ability to model real world problems in a Bayesian Setting</a:t>
            </a:r>
          </a:p>
        </p:txBody>
      </p:sp>
      <p:sp>
        <p:nvSpPr>
          <p:cNvPr id="9" name="ee4pHeader3">
            <a:extLst>
              <a:ext uri="{FF2B5EF4-FFF2-40B4-BE49-F238E27FC236}">
                <a16:creationId xmlns:a16="http://schemas.microsoft.com/office/drawing/2014/main" id="{BA2449B1-2D3E-084E-A5F8-54B0F2B8DA70}"/>
              </a:ext>
            </a:extLst>
          </p:cNvPr>
          <p:cNvSpPr txBox="1"/>
          <p:nvPr/>
        </p:nvSpPr>
        <p:spPr>
          <a:xfrm>
            <a:off x="7956141" y="2077200"/>
            <a:ext cx="3321459" cy="75960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lvl="3"/>
            <a:r>
              <a:rPr lang="en-US" sz="2400" b="1" dirty="0">
                <a:solidFill>
                  <a:srgbClr val="33F594"/>
                </a:solidFill>
                <a:latin typeface="Avenir Book" panose="02000503020000020003" pitchFamily="2" charset="0"/>
              </a:rPr>
              <a:t>Fluency in the Calculus of Bayesian Stats &amp; ML model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3CB0E5-13AB-6244-8BF8-EC49A4B5228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4843943" y="5367825"/>
            <a:ext cx="1735444" cy="6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6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0E7BDD-E8C8-3C4C-A27C-C27EF81A478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13242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EDA4A5F-9174-7E43-868D-A5EBD12CFA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A27C4-86EC-894B-AC81-F53439D2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5221-FEE7-BE4A-B80A-6FF9ECED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696"/>
            <a:ext cx="4787348" cy="4351338"/>
          </a:xfrm>
        </p:spPr>
        <p:txBody>
          <a:bodyPr/>
          <a:lstStyle/>
          <a:p>
            <a:r>
              <a:rPr lang="en-US" dirty="0"/>
              <a:t>Probability of underlying process is given </a:t>
            </a:r>
          </a:p>
          <a:p>
            <a:pPr lvl="1"/>
            <a:r>
              <a:rPr lang="en-US" dirty="0"/>
              <a:t>Coin: ½</a:t>
            </a:r>
          </a:p>
          <a:p>
            <a:pPr lvl="1"/>
            <a:r>
              <a:rPr lang="en-US" dirty="0"/>
              <a:t>Die: 1/6</a:t>
            </a:r>
          </a:p>
          <a:p>
            <a:pPr lvl="1"/>
            <a:r>
              <a:rPr lang="en-US" dirty="0"/>
              <a:t>Card: 1/52</a:t>
            </a:r>
          </a:p>
          <a:p>
            <a:r>
              <a:rPr lang="en-US" dirty="0"/>
              <a:t>Compute probability of outcomes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937A64-AD6E-BC4E-84AB-40587F4626FF}"/>
              </a:ext>
            </a:extLst>
          </p:cNvPr>
          <p:cNvSpPr txBox="1">
            <a:spLocks/>
          </p:cNvSpPr>
          <p:nvPr/>
        </p:nvSpPr>
        <p:spPr>
          <a:xfrm>
            <a:off x="838200" y="1134061"/>
            <a:ext cx="3455504" cy="784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High School Probabilities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9291FD-A849-934B-AA36-5B7C2EEE1FF7}"/>
              </a:ext>
            </a:extLst>
          </p:cNvPr>
          <p:cNvSpPr txBox="1">
            <a:spLocks/>
          </p:cNvSpPr>
          <p:nvPr/>
        </p:nvSpPr>
        <p:spPr>
          <a:xfrm>
            <a:off x="6573078" y="1134061"/>
            <a:ext cx="3455504" cy="784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Real World Probabilities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4B2854-7866-734E-AB90-DC97DCA930B4}"/>
              </a:ext>
            </a:extLst>
          </p:cNvPr>
          <p:cNvSpPr txBox="1">
            <a:spLocks/>
          </p:cNvSpPr>
          <p:nvPr/>
        </p:nvSpPr>
        <p:spPr>
          <a:xfrm>
            <a:off x="6672469" y="2336696"/>
            <a:ext cx="45587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Outcomes are observed</a:t>
            </a:r>
          </a:p>
          <a:p>
            <a:endParaRPr lang="en-US" dirty="0"/>
          </a:p>
          <a:p>
            <a:r>
              <a:rPr lang="en-US" dirty="0"/>
              <a:t>Need to compute the probability of the underlying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1/10 </a:t>
            </a:r>
            <a:r>
              <a:rPr lang="en-US" sz="2400" dirty="0">
                <a:solidFill>
                  <a:srgbClr val="33F594"/>
                </a:solidFill>
              </a:rPr>
              <a:t>≟</a:t>
            </a:r>
            <a:r>
              <a:rPr lang="en-US" sz="2400" dirty="0"/>
              <a:t> 1/100 </a:t>
            </a:r>
            <a:r>
              <a:rPr lang="en-US" sz="2400" dirty="0">
                <a:solidFill>
                  <a:srgbClr val="33F594"/>
                </a:solidFill>
              </a:rPr>
              <a:t>≟</a:t>
            </a:r>
            <a:r>
              <a:rPr lang="en-US" sz="2400" dirty="0"/>
              <a:t> 1/1000</a:t>
            </a:r>
          </a:p>
        </p:txBody>
      </p:sp>
    </p:spTree>
    <p:extLst>
      <p:ext uri="{BB962C8B-B14F-4D97-AF65-F5344CB8AC3E}">
        <p14:creationId xmlns:p14="http://schemas.microsoft.com/office/powerpoint/2010/main" val="251225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50662DD-1C5B-2142-9867-7C1F0AF63E6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7796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A4FEE5F-8EB5-CD47-B86A-38C7930E717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33303-2AB8-F940-BE8A-8A489D06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Problems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1C9A-E40F-924B-AC35-950B9744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Comparing Amazon Reviews</a:t>
            </a:r>
          </a:p>
          <a:p>
            <a:pPr lvl="1"/>
            <a:r>
              <a:rPr lang="en-US" dirty="0"/>
              <a:t>Seller A has 96% positive ratings with 10 reviews </a:t>
            </a:r>
          </a:p>
          <a:p>
            <a:pPr lvl="1"/>
            <a:r>
              <a:rPr lang="en-US" dirty="0"/>
              <a:t>Seller B has 95% pos rating with 100 reviews </a:t>
            </a:r>
          </a:p>
          <a:p>
            <a:pPr lvl="1"/>
            <a:r>
              <a:rPr lang="en-US" dirty="0"/>
              <a:t>Seller C has 93% pos rating with 200 reviews </a:t>
            </a:r>
          </a:p>
          <a:p>
            <a:r>
              <a:rPr lang="en-US" dirty="0"/>
              <a:t>A/B Testing: </a:t>
            </a:r>
          </a:p>
          <a:p>
            <a:pPr lvl="1"/>
            <a:r>
              <a:rPr lang="en-US" dirty="0"/>
              <a:t>Webpage A has 30% conversion rate (1200 users)</a:t>
            </a:r>
          </a:p>
          <a:p>
            <a:pPr lvl="1"/>
            <a:r>
              <a:rPr lang="en-US" dirty="0"/>
              <a:t>Webpage B has a 35% conversion rate (1300 users)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3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E91B486-18CB-B14C-80AD-CE25B5A03D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0909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4262E43-E3D0-EA4B-9A23-5F7CC064BE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  <a:sym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54891-AEE2-1B49-B561-931B9B9A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C576-7534-A241-B6E4-328F02EC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~ Bernoulli(p)</a:t>
            </a:r>
          </a:p>
          <a:p>
            <a:pPr lvl="1"/>
            <a:r>
              <a:rPr lang="en-US" dirty="0"/>
              <a:t>X = 0, 1</a:t>
            </a:r>
          </a:p>
          <a:p>
            <a:pPr lvl="1"/>
            <a:r>
              <a:rPr lang="en-US" dirty="0"/>
              <a:t>0 &lt; p &lt; 1</a:t>
            </a:r>
          </a:p>
          <a:p>
            <a:r>
              <a:rPr lang="en-US" dirty="0"/>
              <a:t>Events with 1 Trial &amp; 2 Possible Outcomes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1 coin flip </a:t>
            </a:r>
          </a:p>
          <a:p>
            <a:pPr lvl="1"/>
            <a:r>
              <a:rPr lang="en-US" dirty="0"/>
              <a:t>Answers to True/False Quiz </a:t>
            </a:r>
          </a:p>
          <a:p>
            <a:pPr lvl="1"/>
            <a:r>
              <a:rPr lang="en-US" dirty="0"/>
              <a:t>Voting in a 2-Candidate Election </a:t>
            </a:r>
          </a:p>
          <a:p>
            <a:pPr lvl="1"/>
            <a:r>
              <a:rPr lang="en-US" dirty="0"/>
              <a:t>Result of a COVID-19 Test </a:t>
            </a:r>
          </a:p>
          <a:p>
            <a:pPr lvl="1"/>
            <a:endParaRPr lang="en-US" dirty="0"/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E04B8BD3-01C4-F54C-AB22-D3D4E23962C0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14176958"/>
              </p:ext>
            </p:extLst>
          </p:nvPr>
        </p:nvGraphicFramePr>
        <p:xfrm>
          <a:off x="8453438" y="1577975"/>
          <a:ext cx="2819400" cy="1624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F7FAF2-F2FE-C549-9404-908D71F6FA7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9020175" y="2509838"/>
            <a:ext cx="3556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33F574"/>
                </a:solidFill>
                <a:sym typeface="Avenir Book" panose="02000503020000020003" pitchFamily="2" charset="0"/>
              </a:rPr>
              <a:t>1-p</a:t>
            </a:r>
            <a:endParaRPr lang="en-US" sz="1600" dirty="0">
              <a:solidFill>
                <a:srgbClr val="33F574"/>
              </a:solidFill>
              <a:sym typeface="Avenir Book" panose="02000503020000020003" pitchFamily="2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9AA1764-9FF8-344F-8CCB-A5BC23531EC4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10437813" y="1416050"/>
            <a:ext cx="1746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33F574"/>
                </a:solidFill>
                <a:sym typeface="Avenir Book" panose="02000503020000020003" pitchFamily="2" charset="0"/>
              </a:rPr>
              <a:t>p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F98904-3083-D944-AC4D-87DF1D2729F5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10463213" y="3187700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69E401-2228-4688-98CF-7B4D72FB3906}" type="datetime'''''''''1'''''">
              <a:rPr lang="en-US" altLang="en-US" sz="1600" smtClean="0"/>
              <a:pPr/>
              <a:t>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43C310-7F5C-594C-8B28-9FFC931851D9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9136063" y="3187700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0DD2BDF-429C-4E7E-A8EC-5B20F848B5E4}" type="datetime'''0'''''''''''''''''''''''''">
              <a:rPr lang="en-US" altLang="en-US" sz="1600" smtClean="0"/>
              <a:pPr/>
              <a:t>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7D8C82-1E8F-9244-A1A3-D079E4123064}"/>
              </a:ext>
            </a:extLst>
          </p:cNvPr>
          <p:cNvSpPr/>
          <p:nvPr/>
        </p:nvSpPr>
        <p:spPr>
          <a:xfrm>
            <a:off x="8514799" y="829760"/>
            <a:ext cx="2520492" cy="713794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Book" panose="02000503020000020003" pitchFamily="2" charset="0"/>
              </a:rPr>
              <a:t>Probability Mass Function</a:t>
            </a:r>
            <a:r>
              <a:rPr lang="en-US" sz="1200" b="1" kern="0" dirty="0">
                <a:solidFill>
                  <a:schemeClr val="bg1"/>
                </a:solidFill>
                <a:latin typeface="Avenir Book" panose="02000503020000020003" pitchFamily="2" charset="0"/>
              </a:rPr>
              <a:t> (PMF) 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8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206D654-6AC2-5849-9F35-BE3EF9D8B73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62643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think-cell Slide" r:id="rId23" imgW="7772400" imgH="10058400" progId="TCLayout.ActiveDocument.1">
                  <p:embed/>
                </p:oleObj>
              </mc:Choice>
              <mc:Fallback>
                <p:oleObj name="think-cell Slide" r:id="rId2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C8A64F8-2A1C-6548-B3B0-2D6F937E46B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  <a:sym typeface="Avenir Book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5D8BA-0BE2-B84D-857E-FF2D5C72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E705-C9E5-E84D-959C-B5EF1668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~ Binomial(n, p)</a:t>
            </a:r>
          </a:p>
          <a:p>
            <a:pPr lvl="1"/>
            <a:r>
              <a:rPr lang="en-US" dirty="0"/>
              <a:t>0 ≤ X ≤ n </a:t>
            </a:r>
          </a:p>
          <a:p>
            <a:pPr lvl="1"/>
            <a:r>
              <a:rPr lang="en-US" dirty="0"/>
              <a:t>n &gt; 0</a:t>
            </a:r>
          </a:p>
          <a:p>
            <a:pPr lvl="1"/>
            <a:r>
              <a:rPr lang="en-US" dirty="0"/>
              <a:t>0 &lt; p &lt; 1</a:t>
            </a:r>
          </a:p>
          <a:p>
            <a:r>
              <a:rPr lang="en-US" dirty="0"/>
              <a:t>Given a success rate (p), and n trials what is the probability of getting k success </a:t>
            </a:r>
          </a:p>
          <a:p>
            <a:pPr lvl="1"/>
            <a:r>
              <a:rPr lang="en-US" dirty="0"/>
              <a:t>Probability of a good review is 90%, </a:t>
            </a:r>
          </a:p>
          <a:p>
            <a:pPr lvl="1"/>
            <a:r>
              <a:rPr lang="en-US" dirty="0"/>
              <a:t>What is the probability of getting </a:t>
            </a:r>
          </a:p>
          <a:p>
            <a:pPr marL="457200" lvl="1" indent="0">
              <a:buNone/>
            </a:pPr>
            <a:r>
              <a:rPr lang="en-US" dirty="0"/>
              <a:t>10 good reviews?</a:t>
            </a:r>
          </a:p>
          <a:p>
            <a:endParaRPr lang="en-US" dirty="0"/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1AF1D2F2-EF6A-AD49-A419-CC7DF38690D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8412550"/>
              </p:ext>
            </p:extLst>
          </p:nvPr>
        </p:nvGraphicFramePr>
        <p:xfrm>
          <a:off x="7532688" y="3992563"/>
          <a:ext cx="3903662" cy="16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0C65FFCA-BFA3-AF42-A87F-FE113A352C8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7196138" y="397192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F40C4EC5-4577-498E-9E2A-16C17BF84E8A}" type="datetime'''0''''''''''''''''.''''''''''''''''''''''''''''''''6'''''''''">
              <a:rPr lang="en-US" altLang="en-US" sz="1600" smtClean="0">
                <a:sym typeface="Avenir Book" panose="02000503020000020003" pitchFamily="2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78297CA1-DB1C-1744-B13E-4056CC223CE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7196138" y="4481513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07866DB-7A9F-442D-A838-BC52A3BF6446}" type="datetime'''''''0''''.''''''''''4'''''''''''''''''''''">
              <a:rPr lang="en-US" altLang="en-US" sz="1600" smtClean="0">
                <a:sym typeface="Avenir Book" panose="02000503020000020003" pitchFamily="2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68C45F23-5F8E-9B45-8E59-C93DC3E603D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7196138" y="550227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CD2CC85-7538-47A3-834E-046E232C6BE4}" type="datetime'0.0'''''''''''''''''''''''">
              <a:rPr lang="en-US" altLang="en-US" sz="1600" smtClean="0">
                <a:sym typeface="Avenir Book" panose="02000503020000020003" pitchFamily="2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E19CC7D1-8559-1F4F-8A3C-E4E89815FA30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7196138" y="4992688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29468F3-9B61-4384-A3C1-4A3255717850}" type="datetime'''''''''''''''''''0''''''''''''''''''.''''2'''''''''''''''">
              <a:rPr lang="en-US" altLang="en-US" sz="1600" smtClean="0">
                <a:sym typeface="Avenir Book" panose="02000503020000020003" pitchFamily="2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B045A-44C0-6E44-8E9A-81B8C3E02A6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7196138" y="3590925"/>
            <a:ext cx="409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ym typeface="Avenir Book" panose="02000503020000020003" pitchFamily="2" charset="0"/>
              </a:rPr>
              <a:t>PMF</a:t>
            </a:r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2860A75-E897-1F4F-B854-DB9E50B8A68C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8707438" y="6054725"/>
            <a:ext cx="2651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ym typeface="Avenir Book" panose="02000503020000020003" pitchFamily="2" charset="0"/>
              </a:rPr>
              <a:t>X, Number of Good Reviews </a:t>
            </a:r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35E790C-A7AA-5642-95B2-33E8649254C7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11064875" y="5673725"/>
            <a:ext cx="2381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6F55FC1-49C8-4A7C-A864-A7325600CC25}" type="datetime'''''''''''''''''1''''''''''''''''''''''''''0'''''">
              <a:rPr lang="en-US" altLang="en-US" sz="1600" smtClean="0"/>
              <a:pPr/>
              <a:t>10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DC3C62D-667B-624B-A2F2-FE44646C3C7B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10442575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3B4D51-1685-4681-B6EA-490329644A28}" type="datetime'''''''''''''''''''''''''''''''''''''''8'''''">
              <a:rPr lang="en-US" altLang="en-US" sz="1600" smtClean="0"/>
              <a:pPr/>
              <a:t>8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AAF3D38-FAEE-FB47-A931-5836CB02096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10102850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6905FCE-87EA-4AD3-AB6D-7135B2707AD2}" type="datetime'''''''''''''''''''''7'''''''">
              <a:rPr lang="en-US" altLang="en-US" sz="1600" smtClean="0"/>
              <a:pPr/>
              <a:t>7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31CA6F3-3C0E-E54C-A64A-B1345470B00E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9082088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70B191-17E3-4FFF-A53C-BE6F196E59B3}" type="datetime'''''''''''''''''''''''''''4'''''''''''''''''''''''''''">
              <a:rPr lang="en-US" altLang="en-US" sz="1600" smtClean="0"/>
              <a:pPr/>
              <a:t>4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74A2C7-782C-CC46-B726-1DF46C0A5E55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8402638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C034C54-600F-43B7-AF28-A0C640EF7CD8}" type="datetime'''''''2'''''''''''''''">
              <a:rPr lang="en-US" altLang="en-US" sz="1600" smtClean="0"/>
              <a:pPr/>
              <a:t>2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8A0EB26-D4BC-3441-802B-810164256E17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gray">
          <a:xfrm>
            <a:off x="8742363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1893F2A-189C-4A53-9B78-521E25E7ADF3}" type="datetime'''''''''''3'''''''''''''''''''''''''">
              <a:rPr lang="en-US" altLang="en-US" sz="1600" smtClean="0"/>
              <a:pPr/>
              <a:t>3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69A5319-27E9-7440-A743-B3088D9FD60C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gray">
          <a:xfrm>
            <a:off x="10782300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D22EA19-F60F-4A0A-8E66-201223FE458C}" type="datetime'''''''''''''''''''''9'''''''''''''''''''''''''''''''">
              <a:rPr lang="en-US" altLang="en-US" sz="1600" smtClean="0"/>
              <a:pPr/>
              <a:t>9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9BB5C8-3541-A646-BE1E-B6A24A40399A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gray">
          <a:xfrm>
            <a:off x="7723188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9328AED-ABDB-4F70-846F-460F14A472F3}" type="datetime'''''''''''''''0'''''''''">
              <a:rPr lang="en-US" altLang="en-US" sz="1600" smtClean="0"/>
              <a:pPr/>
              <a:t>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098CC7B-DFD2-9844-9322-0E5878258842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gray">
          <a:xfrm>
            <a:off x="9763125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AB0659-07E1-4EAC-B648-4B7D8343AA30}" type="datetime'''''''''''''''''''6'''''''">
              <a:rPr lang="en-US" altLang="en-US" sz="1600" smtClean="0"/>
              <a:pPr/>
              <a:t>6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2DE242-E9B1-6543-A385-56F7BFEFD101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gray">
          <a:xfrm>
            <a:off x="9421813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420DE04-F6DC-4077-9715-6850CFFBF5B3}" type="datetime'''''''5'''''''''''''''''''''''''''''''''''">
              <a:rPr lang="en-US" altLang="en-US" sz="1600" smtClean="0"/>
              <a:pPr/>
              <a:t>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4D072C-DA57-C243-BD2D-25BB4F9D5712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gray">
          <a:xfrm>
            <a:off x="8062913" y="5673725"/>
            <a:ext cx="125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E1B15D6-CE3E-4A66-81CC-8460B34DF8CC}" type="datetime'1'''''''''''''''''''''''''''''''">
              <a:rPr lang="en-US" altLang="en-US" sz="1600" smtClean="0"/>
              <a:pPr/>
              <a:t>1</a:t>
            </a:fld>
            <a:endParaRPr lang="en-US" sz="1600" dirty="0">
              <a:sym typeface="Avenir Book" panose="02000503020000020003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E56820B-47E7-BA4B-A7E1-D30B8F7EF3D1}"/>
                  </a:ext>
                </a:extLst>
              </p:cNvPr>
              <p:cNvSpPr/>
              <p:nvPr/>
            </p:nvSpPr>
            <p:spPr>
              <a:xfrm>
                <a:off x="3888893" y="1646237"/>
                <a:ext cx="6679095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latin typeface="Avenir Book" panose="02000503020000020003" pitchFamily="2" charset="0"/>
                  </a:rPr>
                  <a:t>P( </a:t>
                </a:r>
                <a:r>
                  <a:rPr lang="en-US" sz="3200" dirty="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X = </a:t>
                </a:r>
                <a:r>
                  <a:rPr lang="en-US" sz="32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Avenir Book" panose="02000503020000020003" pitchFamily="2" charset="0"/>
                  </a:rPr>
                  <a:t>k</a:t>
                </a:r>
                <a:r>
                  <a:rPr lang="en-US" sz="3200" dirty="0">
                    <a:solidFill>
                      <a:schemeClr val="bg1"/>
                    </a:solidFill>
                    <a:latin typeface="Avenir Book" panose="02000503020000020003" pitchFamily="2" charset="0"/>
                  </a:rPr>
                  <a:t> </a:t>
                </a:r>
                <a:r>
                  <a:rPr lang="en-US" sz="3200" dirty="0">
                    <a:solidFill>
                      <a:srgbClr val="33F594"/>
                    </a:solidFill>
                    <a:latin typeface="Avenir Book" panose="02000503020000020003" pitchFamily="2" charset="0"/>
                  </a:rPr>
                  <a:t>| p</a:t>
                </a:r>
                <a:r>
                  <a:rPr lang="en-US" sz="3200" dirty="0">
                    <a:latin typeface="Avenir Book" panose="02000503020000020003" pitchFamily="2" charset="0"/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>
                    <a:latin typeface="Avenir Book" panose="02000503020000020003" pitchFamily="2" charset="0"/>
                  </a:rPr>
                  <a:t> </a:t>
                </a:r>
                <a:r>
                  <a:rPr lang="en-US" sz="3200" dirty="0">
                    <a:solidFill>
                      <a:srgbClr val="33F594"/>
                    </a:solidFill>
                    <a:latin typeface="Avenir Book" panose="02000503020000020003" pitchFamily="2" charset="0"/>
                  </a:rPr>
                  <a:t>p</a:t>
                </a:r>
                <a:r>
                  <a:rPr lang="en-US" sz="3200" baseline="30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Avenir Book" panose="02000503020000020003" pitchFamily="2" charset="0"/>
                  </a:rPr>
                  <a:t>k</a:t>
                </a:r>
                <a:r>
                  <a:rPr lang="en-US" sz="3200" baseline="30000" dirty="0">
                    <a:latin typeface="Avenir Book" panose="02000503020000020003" pitchFamily="2" charset="0"/>
                  </a:rPr>
                  <a:t> </a:t>
                </a:r>
                <a:r>
                  <a:rPr lang="en-US" sz="3200" dirty="0">
                    <a:latin typeface="Avenir Book" panose="02000503020000020003" pitchFamily="2" charset="0"/>
                  </a:rPr>
                  <a:t>(1 – </a:t>
                </a:r>
                <a:r>
                  <a:rPr lang="en-US" sz="3200" dirty="0">
                    <a:solidFill>
                      <a:srgbClr val="33F594"/>
                    </a:solidFill>
                    <a:latin typeface="Avenir Book" panose="02000503020000020003" pitchFamily="2" charset="0"/>
                  </a:rPr>
                  <a:t>p</a:t>
                </a:r>
                <a:r>
                  <a:rPr lang="en-US" sz="3200" dirty="0">
                    <a:latin typeface="Avenir Book" panose="02000503020000020003" pitchFamily="2" charset="0"/>
                  </a:rPr>
                  <a:t>)</a:t>
                </a:r>
                <a:r>
                  <a:rPr lang="en-US" sz="3200" baseline="30000" dirty="0">
                    <a:latin typeface="Avenir Book" panose="02000503020000020003" pitchFamily="2" charset="0"/>
                  </a:rPr>
                  <a:t> n-</a:t>
                </a:r>
                <a:r>
                  <a:rPr lang="en-US" sz="3200" baseline="30000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latin typeface="Avenir Book" panose="02000503020000020003" pitchFamily="2" charset="0"/>
                  </a:rPr>
                  <a:t>k</a:t>
                </a:r>
                <a:endParaRPr lang="en-US" sz="3200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E56820B-47E7-BA4B-A7E1-D30B8F7E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893" y="1646237"/>
                <a:ext cx="6679095" cy="914400"/>
              </a:xfrm>
              <a:prstGeom prst="rect">
                <a:avLst/>
              </a:prstGeom>
              <a:blipFill>
                <a:blip r:embed="rId26"/>
                <a:stretch>
                  <a:fillRect l="-2087" b="-27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5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D2A9AA1-1463-214B-993E-79FE949BA91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11732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think-cell Slide" r:id="rId28" imgW="7772400" imgH="10058400" progId="TCLayout.ActiveDocument.1">
                  <p:embed/>
                </p:oleObj>
              </mc:Choice>
              <mc:Fallback>
                <p:oleObj name="think-cell Slide" r:id="rId28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3348477-6AD8-6447-87FB-512A043ABB3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4D46E-7758-7E45-8152-A17D7970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412C-C0B9-0641-89F6-078DE556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𝜃 ~ Beta(a, b),   </a:t>
            </a:r>
          </a:p>
          <a:p>
            <a:pPr lvl="1"/>
            <a:r>
              <a:rPr lang="en-US" dirty="0"/>
              <a:t>0 ≤ 𝜃 ≤ 1 </a:t>
            </a:r>
          </a:p>
          <a:p>
            <a:pPr lvl="1"/>
            <a:r>
              <a:rPr lang="en-US" dirty="0"/>
              <a:t>a &gt; 0, b &gt; 0</a:t>
            </a:r>
          </a:p>
          <a:p>
            <a:r>
              <a:rPr lang="en-US" dirty="0"/>
              <a:t>Flexible family of distribution</a:t>
            </a:r>
          </a:p>
          <a:p>
            <a:r>
              <a:rPr lang="en-US" dirty="0"/>
              <a:t>Conjugate prior to the Binomial</a:t>
            </a:r>
          </a:p>
        </p:txBody>
      </p: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F1310CBD-415C-C744-8076-190367FD836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02562673"/>
              </p:ext>
            </p:extLst>
          </p:nvPr>
        </p:nvGraphicFramePr>
        <p:xfrm>
          <a:off x="7480300" y="757238"/>
          <a:ext cx="4230688" cy="2643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598E44E7-7929-4441-BFB3-CB85F42BA74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10366376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24EF183-9325-45BE-8611-647D7AE868BB}" type="datetime'''''''''''''''0''''''''.''''7'''">
              <a:rPr lang="en-US" altLang="en-US" sz="1600" smtClean="0">
                <a:sym typeface="Avenir Book" panose="02000503020000020003" pitchFamily="2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0.7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4F3D3E53-D8BD-1D4F-A13A-136A13C1078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9618664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6D2121-EC0D-44E9-AD85-D94ECC49CB9D}" type="datetime'''''''0''''''''''.5'''''''''''''''''''''''''''''''''''">
              <a:rPr lang="en-US" altLang="en-US" sz="1600" smtClean="0">
                <a:sym typeface="Avenir Book" panose="02000503020000020003" pitchFamily="2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434E5069-E12B-9C4D-A9C1-A4F517C5DB82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8123239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C64D38B-D283-47DA-94AB-E15EB80B7D39}" type="datetime'''''''''''''''''''''''0''''''''''''''''''''''.''1'''''''''">
              <a:rPr lang="en-US" altLang="en-US" sz="1600" smtClean="0">
                <a:sym typeface="Avenir Book" panose="02000503020000020003" pitchFamily="2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9B9B6CCF-304F-8645-AD19-D28750C2388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9244014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5481A8C-DC4D-43D6-9331-C43A67DCDAD2}" type="datetime'''''''0''''''.''''''''''4'''''''''''''">
              <a:rPr lang="en-US" altLang="en-US" sz="1600" smtClean="0"/>
              <a:pPr/>
              <a:t>0.4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B3E3D754-2B3D-7742-B1A2-99D411E7C2D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8870951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919B7FB-C722-415E-9448-3CB058A38D41}" type="datetime'''''''''''''''''''''0.''''3'">
              <a:rPr lang="en-US" altLang="en-US" sz="1600" smtClean="0">
                <a:sym typeface="Avenir Book" panose="02000503020000020003" pitchFamily="2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91C3D645-7DC4-6A45-9086-2C05E79D4553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8496301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7F2B7E-1084-4360-93BD-83E43D502FA9}" type="datetime'''''0.''''''2'''''''''''''''''''">
              <a:rPr lang="en-US" altLang="en-US" sz="1600" smtClean="0"/>
              <a:pPr/>
              <a:t>0.2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8C4778A-3019-0D41-9CD6-6E665430AE28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11114089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8EFE86-A27B-4626-AB47-B9000322AF1C}" type="datetime'''''''''''''0''''''''''''''''''.''''''''''''''''''''''''''9'">
              <a:rPr lang="en-US" altLang="en-US" sz="1600" smtClean="0">
                <a:sym typeface="Avenir Book" panose="02000503020000020003" pitchFamily="2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0.9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F88C915A-D9E5-0640-BB2D-0BC60C491CED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10739439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2DE3AD-C4E2-4ED8-934D-5892A83BF589}" type="datetime'''''''''''0.''''''''''''''''''''''''8'''">
              <a:rPr lang="en-US" altLang="en-US" sz="1600" smtClean="0"/>
              <a:pPr/>
              <a:t>0.8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25ED3342-99A6-ED49-B189-0684743A846B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9991726" y="3343276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5C73C99-E53D-4467-ACF2-36D74CD309C8}" type="datetime'''''''0''''''''.''''''''''6'''''''''''''''''">
              <a:rPr lang="en-US" altLang="en-US" sz="1600" smtClean="0"/>
              <a:pPr/>
              <a:t>0.6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019B007-7E5C-C344-82E3-9BDDE1812FD8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7748589" y="334327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206A7E-FA33-47E3-945A-FD01C36B7EA6}" type="datetime'''''''''''''''''0''''''''''''.''''''''0'''''''''''''''''''''">
              <a:rPr lang="en-US" altLang="en-US" sz="1600" smtClean="0"/>
              <a:pPr/>
              <a:t>0.0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1A8BF92-EB79-5247-93BC-30F7DA245506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>
            <a:off x="11487151" y="3343275"/>
            <a:ext cx="282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D1DCE57-1515-438C-B01C-3DBD80E01A31}" type="datetime'''''1''''''''''''''''''''''''''''''''''''''.''''''''''0'''">
              <a:rPr lang="en-US" altLang="en-US" sz="1600" smtClean="0"/>
              <a:pPr/>
              <a:t>1.0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7F1CE7E-1AC5-A946-9912-30B25C29956C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gray">
          <a:xfrm>
            <a:off x="7572376" y="417513"/>
            <a:ext cx="3794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ym typeface="Avenir Book" panose="02000503020000020003" pitchFamily="2" charset="0"/>
              </a:rPr>
              <a:t>PDF</a:t>
            </a:r>
            <a:endParaRPr lang="en-US" sz="1600" dirty="0">
              <a:sym typeface="Avenir Book" panose="02000503020000020003" pitchFamily="2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B13D41-04BB-6449-B0DE-E2E6F94F3F9D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9618663" y="998538"/>
            <a:ext cx="514350" cy="0"/>
          </a:xfrm>
          <a:prstGeom prst="line">
            <a:avLst/>
          </a:prstGeom>
          <a:ln w="28575" cap="rnd" cmpd="sng" algn="ctr">
            <a:solidFill>
              <a:srgbClr val="33F57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E9B653-0C94-A04C-BBDB-7A471C03C8D0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9618663" y="1808163"/>
            <a:ext cx="514350" cy="0"/>
          </a:xfrm>
          <a:prstGeom prst="line">
            <a:avLst/>
          </a:prstGeom>
          <a:ln w="28575" cap="rnd" cmpd="sng" algn="ctr">
            <a:solidFill>
              <a:srgbClr val="2BD5D9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296DF3-336A-0649-8D52-C979811A09A2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9618663" y="1538288"/>
            <a:ext cx="514350" cy="0"/>
          </a:xfrm>
          <a:prstGeom prst="line">
            <a:avLst/>
          </a:prstGeom>
          <a:ln w="28575" cap="rnd" cmpd="sng" algn="ctr">
            <a:solidFill>
              <a:srgbClr val="2BD5D9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8E642A-4667-AF48-8DC1-8942681610DC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9618663" y="1268413"/>
            <a:ext cx="514350" cy="0"/>
          </a:xfrm>
          <a:prstGeom prst="line">
            <a:avLst/>
          </a:prstGeom>
          <a:ln w="28575" cap="rnd" cmpd="sng" algn="ctr">
            <a:solidFill>
              <a:srgbClr val="33F574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31D7B5-3613-4944-8E03-F96064B8AB1E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9618663" y="728663"/>
            <a:ext cx="514350" cy="0"/>
          </a:xfrm>
          <a:prstGeom prst="line">
            <a:avLst/>
          </a:prstGeom>
          <a:ln w="28575" cap="rnd" cmpd="sng" algn="ctr">
            <a:solidFill>
              <a:srgbClr val="E71C57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AA69F14-29F5-9D42-B93D-EC265F347766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gray">
          <a:xfrm>
            <a:off x="10198100" y="6159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7F70669-DC2D-4D94-A30A-65F8758A3BAB}" type="datetime'''''a''=''1'','''''''''''' b''=''''''''''1'''''''''''''''">
              <a:rPr lang="en-US" altLang="en-US" sz="1600" smtClean="0">
                <a:sym typeface="Avenir Book" panose="02000503020000020003" pitchFamily="2" charset="0"/>
              </a:rPr>
              <a:pPr/>
              <a:t>a=1, b=1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ACB5FF-2AF6-F141-84FA-5A4578360B7F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gray">
          <a:xfrm>
            <a:off x="10198100" y="88582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973096E-32F4-4621-93F8-595DF0080BA0}" type="datetime'''''''''''''''''a=''''''5'','''''''' ''''''b''=''''''''1'''''">
              <a:rPr lang="en-US" altLang="en-US" sz="1600" smtClean="0">
                <a:sym typeface="Avenir Book" panose="02000503020000020003" pitchFamily="2" charset="0"/>
              </a:rPr>
              <a:pPr/>
              <a:t>a=5, b=1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EA7DCA4-1791-B949-B3AC-6FE2D74E39A6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gray">
          <a:xfrm>
            <a:off x="10198100" y="1425575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857F7C6-97F3-486E-81BB-2BF89721BA58}" type="datetime'a=''''''''''5'''','' ''b=''5'''''''''''''''''''''''">
              <a:rPr lang="en-US" altLang="en-US" sz="1600" smtClean="0"/>
              <a:pPr/>
              <a:t>a=5, b=5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06C4B86-6CB4-1043-80F7-43DCBE4374C2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gray">
          <a:xfrm>
            <a:off x="10198100" y="169545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2450973-1BA2-49E2-9FC8-C88C57314C2F}" type="datetime'''''a''''=''''''''''''''2'''''''','''''''''' ''''''''''b=5'''">
              <a:rPr lang="en-US" altLang="en-US" sz="1600" smtClean="0">
                <a:sym typeface="Avenir Book" panose="02000503020000020003" pitchFamily="2" charset="0"/>
              </a:rPr>
              <a:pPr/>
              <a:t>a=2, b=5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EE3671-45C2-894B-B5BA-9ECE25257F6C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gray">
          <a:xfrm>
            <a:off x="10198100" y="1155700"/>
            <a:ext cx="8382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31DA3C5-1A67-4F8F-B295-9E067178D19D}" type="datetime'a''=''''''1,'' ''''''''''b''=''''''5'''''''''''''''''">
              <a:rPr lang="en-US" altLang="en-US" sz="1600" smtClean="0">
                <a:sym typeface="Avenir Book" panose="02000503020000020003" pitchFamily="2" charset="0"/>
              </a:rPr>
              <a:pPr/>
              <a:t>a=1, b=5</a:t>
            </a:fld>
            <a:endParaRPr lang="en-US" sz="1600" dirty="0">
              <a:sym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2F16D-CBE8-C84C-9275-2AFF61C84BB0}"/>
              </a:ext>
            </a:extLst>
          </p:cNvPr>
          <p:cNvSpPr/>
          <p:nvPr/>
        </p:nvSpPr>
        <p:spPr>
          <a:xfrm>
            <a:off x="1210781" y="4290046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P(</a:t>
            </a:r>
            <a:r>
              <a:rPr lang="en-US" sz="3200" dirty="0"/>
              <a:t>𝜃</a:t>
            </a:r>
            <a:r>
              <a:rPr lang="en-US" sz="3200" dirty="0">
                <a:latin typeface="Avenir Book" panose="02000503020000020003" pitchFamily="2" charset="0"/>
              </a:rPr>
              <a:t>) = c </a:t>
            </a:r>
            <a:r>
              <a:rPr lang="en-US" sz="3200" dirty="0"/>
              <a:t>𝜃</a:t>
            </a:r>
            <a:r>
              <a:rPr lang="en-US" sz="3200" baseline="30000" dirty="0">
                <a:solidFill>
                  <a:srgbClr val="33F594"/>
                </a:solidFill>
                <a:latin typeface="Avenir Book" panose="02000503020000020003" pitchFamily="2" charset="0"/>
              </a:rPr>
              <a:t>a-1</a:t>
            </a:r>
            <a:r>
              <a:rPr lang="en-US" sz="3200" baseline="30000" dirty="0">
                <a:latin typeface="Avenir Book" panose="02000503020000020003" pitchFamily="2" charset="0"/>
              </a:rPr>
              <a:t> </a:t>
            </a:r>
            <a:r>
              <a:rPr lang="en-US" sz="3200" dirty="0">
                <a:latin typeface="Avenir Book" panose="02000503020000020003" pitchFamily="2" charset="0"/>
              </a:rPr>
              <a:t>(1 – </a:t>
            </a:r>
            <a:r>
              <a:rPr lang="en-US" sz="3200" dirty="0"/>
              <a:t>𝜃</a:t>
            </a:r>
            <a:r>
              <a:rPr lang="en-US" sz="3200" dirty="0">
                <a:latin typeface="Avenir Book" panose="02000503020000020003" pitchFamily="2" charset="0"/>
              </a:rPr>
              <a:t>)</a:t>
            </a:r>
            <a:r>
              <a:rPr lang="en-US" sz="3200" baseline="30000" dirty="0">
                <a:latin typeface="Avenir Book" panose="02000503020000020003" pitchFamily="2" charset="0"/>
              </a:rPr>
              <a:t> </a:t>
            </a:r>
            <a:r>
              <a:rPr lang="en-US" sz="3200" baseline="30000" dirty="0">
                <a:solidFill>
                  <a:srgbClr val="33F594"/>
                </a:solidFill>
                <a:latin typeface="Avenir Book" panose="02000503020000020003" pitchFamily="2" charset="0"/>
              </a:rPr>
              <a:t>b-1</a:t>
            </a:r>
            <a:endParaRPr lang="en-US" sz="3200" dirty="0">
              <a:solidFill>
                <a:srgbClr val="33F594"/>
              </a:solidFill>
              <a:latin typeface="Avenir Book" panose="02000503020000020003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71DBC4-66A8-8B41-AAA1-B26ADC96C804}"/>
              </a:ext>
            </a:extLst>
          </p:cNvPr>
          <p:cNvSpPr/>
          <p:nvPr/>
        </p:nvSpPr>
        <p:spPr>
          <a:xfrm>
            <a:off x="1210781" y="4994277"/>
            <a:ext cx="206216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E(</a:t>
            </a:r>
            <a:r>
              <a:rPr lang="en-US" sz="3200" dirty="0"/>
              <a:t>𝜃</a:t>
            </a:r>
            <a:r>
              <a:rPr lang="en-US" sz="3200" dirty="0">
                <a:latin typeface="Avenir Book" panose="02000503020000020003" pitchFamily="2" charset="0"/>
              </a:rPr>
              <a:t>) =</a:t>
            </a:r>
            <a:endParaRPr lang="en-US" sz="3200" dirty="0">
              <a:solidFill>
                <a:srgbClr val="33F594"/>
              </a:solidFill>
              <a:latin typeface="Avenir Book" panose="02000503020000020003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73CF44-AF98-224C-B2AF-5C22C4A222C6}"/>
              </a:ext>
            </a:extLst>
          </p:cNvPr>
          <p:cNvSpPr/>
          <p:nvPr/>
        </p:nvSpPr>
        <p:spPr>
          <a:xfrm>
            <a:off x="2267635" y="5639438"/>
            <a:ext cx="1201459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a + b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8454CD-1873-E24C-AAC7-03C9A649FECA}"/>
              </a:ext>
            </a:extLst>
          </p:cNvPr>
          <p:cNvCxnSpPr>
            <a:cxnSpLocks/>
          </p:cNvCxnSpPr>
          <p:nvPr/>
        </p:nvCxnSpPr>
        <p:spPr>
          <a:xfrm flipV="1">
            <a:off x="2398403" y="5699607"/>
            <a:ext cx="939921" cy="26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D6A308A-F510-0648-BFEF-692074474AC1}"/>
              </a:ext>
            </a:extLst>
          </p:cNvPr>
          <p:cNvSpPr/>
          <p:nvPr/>
        </p:nvSpPr>
        <p:spPr>
          <a:xfrm>
            <a:off x="2640216" y="5109750"/>
            <a:ext cx="1201459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00F693-6426-5844-901E-D6D6EB6E314D}"/>
              </a:ext>
            </a:extLst>
          </p:cNvPr>
          <p:cNvSpPr/>
          <p:nvPr/>
        </p:nvSpPr>
        <p:spPr>
          <a:xfrm>
            <a:off x="4214256" y="4994277"/>
            <a:ext cx="206216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atin typeface="Avenir Book" panose="02000503020000020003" pitchFamily="2" charset="0"/>
              </a:rPr>
              <a:t>Mode =</a:t>
            </a:r>
            <a:endParaRPr lang="en-US" sz="3200" dirty="0">
              <a:solidFill>
                <a:srgbClr val="33F594"/>
              </a:solidFill>
              <a:latin typeface="Avenir Book" panose="02000503020000020003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FAB03DE-9137-524E-AA8F-7C41601ECE64}"/>
              </a:ext>
            </a:extLst>
          </p:cNvPr>
          <p:cNvSpPr/>
          <p:nvPr/>
        </p:nvSpPr>
        <p:spPr>
          <a:xfrm>
            <a:off x="5881687" y="5639438"/>
            <a:ext cx="1690689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a + b -2 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3B45A26-F52A-E643-A824-400197EF9C44}"/>
              </a:ext>
            </a:extLst>
          </p:cNvPr>
          <p:cNvCxnSpPr>
            <a:cxnSpLocks/>
          </p:cNvCxnSpPr>
          <p:nvPr/>
        </p:nvCxnSpPr>
        <p:spPr>
          <a:xfrm flipV="1">
            <a:off x="5927362" y="5637575"/>
            <a:ext cx="14432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A076ABA-F610-5843-8853-6C72E4C4DFFF}"/>
              </a:ext>
            </a:extLst>
          </p:cNvPr>
          <p:cNvSpPr/>
          <p:nvPr/>
        </p:nvSpPr>
        <p:spPr>
          <a:xfrm>
            <a:off x="6151821" y="5109750"/>
            <a:ext cx="1201459" cy="560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Avenir Book" panose="02000503020000020003" pitchFamily="2" charset="0"/>
              </a:rPr>
              <a:t>a - 1</a:t>
            </a:r>
          </a:p>
        </p:txBody>
      </p:sp>
    </p:spTree>
    <p:extLst>
      <p:ext uri="{BB962C8B-B14F-4D97-AF65-F5344CB8AC3E}">
        <p14:creationId xmlns:p14="http://schemas.microsoft.com/office/powerpoint/2010/main" val="37753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253C3E9-ED8A-0A40-BF1C-60EB9E843E8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33858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0DBA0A3-5600-9D41-9F25-0D77C24D89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Avenir Heavy" panose="02000503020000020003" pitchFamily="2" charset="0"/>
              <a:ea typeface="+mj-ea"/>
              <a:sym typeface="Avenir Heavy" panose="0200050302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FE05B-28D2-F44B-BE30-26838E56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E4710-8827-3143-9939-97B374C19A47}"/>
              </a:ext>
            </a:extLst>
          </p:cNvPr>
          <p:cNvSpPr/>
          <p:nvPr/>
        </p:nvSpPr>
        <p:spPr>
          <a:xfrm>
            <a:off x="2584173" y="2683566"/>
            <a:ext cx="667909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data</a:t>
            </a:r>
            <a:r>
              <a:rPr lang="en-US" sz="3600" dirty="0">
                <a:latin typeface="Avenir Book" panose="02000503020000020003" pitchFamily="2" charset="0"/>
              </a:rPr>
              <a:t>) = 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data</a:t>
            </a:r>
            <a:r>
              <a:rPr lang="en-US" sz="3600" dirty="0">
                <a:latin typeface="Avenir Book" panose="02000503020000020003" pitchFamily="2" charset="0"/>
              </a:rPr>
              <a:t> | 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 </a:t>
            </a:r>
            <a:r>
              <a:rPr lang="en-US" sz="3600" dirty="0">
                <a:latin typeface="Avenir Book" panose="02000503020000020003" pitchFamily="2" charset="0"/>
              </a:rPr>
              <a:t>) P(</a:t>
            </a:r>
            <a:r>
              <a:rPr lang="en-US" sz="3600" dirty="0">
                <a:solidFill>
                  <a:srgbClr val="33F594"/>
                </a:solidFill>
                <a:latin typeface="Avenir Book" panose="02000503020000020003" pitchFamily="2" charset="0"/>
              </a:rPr>
              <a:t>𝜃</a:t>
            </a:r>
            <a:r>
              <a:rPr lang="en-US" sz="3600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A43AB-EB2F-8144-AABB-E3FCC9E67D51}"/>
              </a:ext>
            </a:extLst>
          </p:cNvPr>
          <p:cNvSpPr/>
          <p:nvPr/>
        </p:nvSpPr>
        <p:spPr>
          <a:xfrm>
            <a:off x="6096000" y="3535913"/>
            <a:ext cx="197788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venir Book" panose="02000503020000020003" pitchFamily="2" charset="0"/>
              </a:rPr>
              <a:t>P( 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data</a:t>
            </a:r>
            <a:r>
              <a:rPr lang="en-US" sz="3600" dirty="0">
                <a:latin typeface="Avenir Book" panose="02000503020000020003" pitchFamily="2" charset="0"/>
              </a:rPr>
              <a:t> 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DB47F7-20D6-2745-A023-6FBDBECA0F87}"/>
              </a:ext>
            </a:extLst>
          </p:cNvPr>
          <p:cNvCxnSpPr>
            <a:cxnSpLocks/>
          </p:cNvCxnSpPr>
          <p:nvPr/>
        </p:nvCxnSpPr>
        <p:spPr>
          <a:xfrm>
            <a:off x="5301852" y="3525974"/>
            <a:ext cx="33551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33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9dcc26a-7131-49f4-a9eb-1c0521500c03"/>
  <p:tag name="THINKCELLPRESENTATIONDONOTDELETE" val="&lt;?xml version=&quot;1.0&quot; encoding=&quot;UTF-16&quot; standalone=&quot;yes&quot;?&gt;&lt;root reqver=&quot;27037&quot;&gt;&lt;version val=&quot;3046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4.68559000000000036579E+00&quot;&gt;&lt;m_msothmcolidx val=&quot;0&quot;/&gt;&lt;m_rgb r=&quot;33&quot; g=&quot;F5&quot; b=&quot;74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DF6C6SY.I4SMbENY2fT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VW0oIKa483B6aesPECh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tNo_CMQ5RCLOFK4m1Mq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_tUPSjYcHa6Vj4w_DU9W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ynKOfct_hpkbfbFrOTYG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wyrxNX.LetVqtbpUey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W_X.VmAoFY9pJdJerw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mUhesTJwnMHorEM31_y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IYBJy7YBJWnMe3J5mZw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oltEi4nXIYCGXhXq6F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fGXz.9jTFCWnhGb7R2Z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VM1ofhY2LfEPtCpsANj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yZVn_qadh4EHyupnbRb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g30k1XqJHy7gUiQyyHS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93TpsUO.74rcHYw9x4K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BBrY0nZD.PFuzQOCXX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leuDh9w2J9hIJ8HB2vj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hyXXAmeXAFgZcgVwLHu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zic8VGQGvxd0EfFm6ms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_fvMW7T_zVLCM5.nf3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Bc3bXbiOCd5BOmi6PbF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MBE9kOiXiNDMvwdvib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tpga3b2wZxg9nA_Zfw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eUsKKCaXAwL28tLqV1f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QuZ2Kg83hWumIwU3TqT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Vavi3BKe_Cbv6VFCPEv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ILlXd39kPHMXdpabkRg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3od6HJpzBSS0mhTkH_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0Uv6Bc2TqcECZL6.Zm8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_.ykl5V6Gamru26ixn_L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8HHokm5m6DCXho3xi9XM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pkFbK_9SPWOb_y7soId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OlvGZYu79qQ7MRVfUYG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8BRreh9kHcHYAZW9AVa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nEV9tBsV9s8qYUNNyTQ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G.EtCb4K.oF0i9XCRv4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mIf5Y8xmCPM32O1K3l6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TSkAh4CWh0EQKl768t5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EYXFpO3d19b9jfUrwjM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yorVf7KRHpqVfpAWdF6q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Zk8_i66oA4A2OmWHaeV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8OfeotivAHfGwv10twQ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SQbgsMGH45BYkcMLnfQ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WqyxCgvRkbvko10TlpJ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.36b345uQfPdPCR9mY1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Ai4gN8XMcAVEqXqAse9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r3Cm1Ae2ldjvM04JQPb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sv2CtRxP6QdhnLSNMRt.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nHBhFVDvqLyuog0t0e7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nnbR94NGM7nAIj50BTD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5eo6WCad7C2meNQ8uCm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VVXQGkdLufVWD49y_lQ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VVXQGkdLufVWD49y_lQ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VVXQGkdLufVWD49y_lQ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GrVYtLT249NBhrbOrXZ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Md4Mel3dek62VVz97rJ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5n1rbg3U5dFjepzv6Wu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6Kuiw0KMLyxzv7vR9FS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JFpXQ6eiwsbp7jpaQXQ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lP2P8QRXwGMRRmcN60X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TATqSho8wcF5KXTTKTF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kxDObamvwquj32jaKMp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IXuWYaso23MB4S5GyZc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t5ALeXZxnGMCJQ9dpkd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DOKwpM6rCMMXyT8tr8H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GsvIe.5P1xeO02vRGnvd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bTMkrvyIs0tOlfMRgJ0t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AsLFcXN6sVwfVMN1GXg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JQfWH2_p4ispmWwPA1w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xBpqzhrGVCGwNuZUBAr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2rGlzCJmKWDD3J0_f7F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H5a.JvzCTSDpp2J3Wtl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rH7_rbpV2ETSWEEm3V2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830</Words>
  <Application>Microsoft Macintosh PowerPoint</Application>
  <PresentationFormat>Widescreen</PresentationFormat>
  <Paragraphs>177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Black</vt:lpstr>
      <vt:lpstr>Avenir Book</vt:lpstr>
      <vt:lpstr>Avenir Heavy</vt:lpstr>
      <vt:lpstr>Calibri</vt:lpstr>
      <vt:lpstr>Cambria Math</vt:lpstr>
      <vt:lpstr>Trebuchet MS</vt:lpstr>
      <vt:lpstr>Office Theme</vt:lpstr>
      <vt:lpstr>think-cell Slide</vt:lpstr>
      <vt:lpstr>PowerPoint Presentation</vt:lpstr>
      <vt:lpstr>Goal</vt:lpstr>
      <vt:lpstr>Naïve Bayesian Philosophy </vt:lpstr>
      <vt:lpstr>What is the problem?</vt:lpstr>
      <vt:lpstr>Real world Problems to Solve</vt:lpstr>
      <vt:lpstr>Bernoulli Distribution</vt:lpstr>
      <vt:lpstr>Binomial Distribution</vt:lpstr>
      <vt:lpstr>Beta Distribution</vt:lpstr>
      <vt:lpstr>Bayes Rule</vt:lpstr>
      <vt:lpstr>Bayes Rule</vt:lpstr>
      <vt:lpstr>Conjugate Prior</vt:lpstr>
      <vt:lpstr>9 out of 10 reviews are good what is the probability of getting a good review? </vt:lpstr>
      <vt:lpstr>9 out of 10 reviews are good what is the probability of getting a good review? </vt:lpstr>
      <vt:lpstr>9 out of 10 reviews are good what is the probability of getting a good review?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Kanna, Sithan</dc:creator>
  <cp:lastModifiedBy>Kanna, Sithan</cp:lastModifiedBy>
  <cp:revision>26</cp:revision>
  <dcterms:created xsi:type="dcterms:W3CDTF">2020-07-24T11:02:11Z</dcterms:created>
  <dcterms:modified xsi:type="dcterms:W3CDTF">2020-07-24T15:21:51Z</dcterms:modified>
</cp:coreProperties>
</file>