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71" r:id="rId2"/>
    <p:sldId id="456" r:id="rId3"/>
    <p:sldId id="494" r:id="rId4"/>
    <p:sldId id="273" r:id="rId5"/>
    <p:sldId id="495" r:id="rId6"/>
    <p:sldId id="472" r:id="rId7"/>
    <p:sldId id="481" r:id="rId8"/>
    <p:sldId id="491" r:id="rId9"/>
    <p:sldId id="480" r:id="rId10"/>
    <p:sldId id="496" r:id="rId11"/>
    <p:sldId id="506" r:id="rId12"/>
    <p:sldId id="501" r:id="rId13"/>
    <p:sldId id="507" r:id="rId14"/>
    <p:sldId id="505" r:id="rId15"/>
    <p:sldId id="508" r:id="rId16"/>
    <p:sldId id="509" r:id="rId17"/>
    <p:sldId id="499" r:id="rId18"/>
    <p:sldId id="497" r:id="rId19"/>
    <p:sldId id="504" r:id="rId20"/>
    <p:sldId id="50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4F1F9-670B-4BD8-A79A-22FF1A00564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88F4B-C8AB-4DED-82A3-6F6C06D4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5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1363" indent="-284163" defTabSz="9318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1413" indent="-227013" defTabSz="9318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97025" indent="-227013" defTabSz="9318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4225" indent="-227013" defTabSz="9318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1425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68625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5825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3025" indent="-227013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A3DE8AF-B719-4D3E-A123-5AEB35E03096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88F4B-C8AB-4DED-82A3-6F6C06D43A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3606" y="6355260"/>
            <a:ext cx="2133600" cy="365125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9/27/2019</a:t>
            </a:fld>
            <a:endParaRPr lang="en-US" dirty="0"/>
          </a:p>
        </p:txBody>
      </p:sp>
      <p:pic>
        <p:nvPicPr>
          <p:cNvPr id="8" name="Picture 7" descr="FDA_B&amp;W_Primary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947" y="261425"/>
            <a:ext cx="2703422" cy="563312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107369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5241" y="6356350"/>
            <a:ext cx="2133600" cy="365125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9/27/2019</a:t>
            </a:fld>
            <a:endParaRPr lang="en-US"/>
          </a:p>
        </p:txBody>
      </p:sp>
      <p:pic>
        <p:nvPicPr>
          <p:cNvPr id="7" name="Picture 6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31470" y="5291167"/>
            <a:ext cx="620543" cy="7430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161972" y="1451193"/>
            <a:ext cx="28956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8" name="TextBox 7"/>
          <p:cNvSpPr txBox="1"/>
          <p:nvPr userDrawn="1"/>
        </p:nvSpPr>
        <p:spPr>
          <a:xfrm rot="5400000">
            <a:off x="117044" y="637621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3844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0650" y="6354123"/>
            <a:ext cx="2133600" cy="365125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pic>
        <p:nvPicPr>
          <p:cNvPr id="9" name="Picture 8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18888" y="5307876"/>
            <a:ext cx="620543" cy="7430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547979" y="640977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04323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DA_B&amp;W_Primary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36" y="2648601"/>
            <a:ext cx="4198518" cy="8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4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49" y="1023679"/>
            <a:ext cx="8509103" cy="926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2009775"/>
            <a:ext cx="8509103" cy="42860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6650" y="637540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A349544A-F1CD-3844-BFB3-6D230A0137DD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650" y="6384925"/>
            <a:ext cx="28956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pic>
        <p:nvPicPr>
          <p:cNvPr id="7" name="Picture 6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0" y="242500"/>
            <a:ext cx="620543" cy="74308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547979" y="640977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2954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62375" y="6334125"/>
            <a:ext cx="2133600" cy="365125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38935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09834" y="6349336"/>
            <a:ext cx="2133600" cy="365125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9/27/2019</a:t>
            </a:fld>
            <a:endParaRPr lang="en-US"/>
          </a:p>
        </p:txBody>
      </p:sp>
      <p:pic>
        <p:nvPicPr>
          <p:cNvPr id="7" name="Picture 6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0" y="269796"/>
            <a:ext cx="620543" cy="74308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47979" y="640977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4981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14307" y="6380336"/>
            <a:ext cx="2133600" cy="365125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9/27/2019</a:t>
            </a:fld>
            <a:endParaRPr lang="en-US"/>
          </a:p>
        </p:txBody>
      </p:sp>
      <p:pic>
        <p:nvPicPr>
          <p:cNvPr id="8" name="Picture 7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0" y="242500"/>
            <a:ext cx="620543" cy="7430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47979" y="640977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8117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86200" y="6384925"/>
            <a:ext cx="2133600" cy="365125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9/27/2019</a:t>
            </a:fld>
            <a:endParaRPr lang="en-US" dirty="0"/>
          </a:p>
        </p:txBody>
      </p:sp>
      <p:pic>
        <p:nvPicPr>
          <p:cNvPr id="10" name="Picture 9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0" y="242500"/>
            <a:ext cx="620543" cy="74308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547979" y="640977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045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96185" y="6391749"/>
            <a:ext cx="2133600" cy="365125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9/27/2019</a:t>
            </a:fld>
            <a:endParaRPr lang="en-US"/>
          </a:p>
        </p:txBody>
      </p:sp>
      <p:pic>
        <p:nvPicPr>
          <p:cNvPr id="6" name="Picture 5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0" y="242500"/>
            <a:ext cx="620543" cy="743080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47979" y="640977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5055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65513" y="6349337"/>
            <a:ext cx="2133600" cy="365125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9/27/2019</a:t>
            </a:fld>
            <a:endParaRPr lang="en-US"/>
          </a:p>
        </p:txBody>
      </p:sp>
      <p:pic>
        <p:nvPicPr>
          <p:cNvPr id="8" name="Picture 7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0" y="242500"/>
            <a:ext cx="620543" cy="7430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47979" y="640977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5013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19014" y="6384925"/>
            <a:ext cx="2133600" cy="365125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9/27/2019</a:t>
            </a:fld>
            <a:endParaRPr lang="en-US"/>
          </a:p>
        </p:txBody>
      </p:sp>
      <p:pic>
        <p:nvPicPr>
          <p:cNvPr id="8" name="Picture 7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0" y="242500"/>
            <a:ext cx="620543" cy="7430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5"/>
            <a:ext cx="28956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47979" y="640977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510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9544A-F1CD-3844-BFB3-6D230A0137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1F5F-C8AF-484B-B19A-A0CBCE8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a.gov/media/120721/downloa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a.gov/media/120721/downloa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da.gov/media/78495/downloa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a.gov/media/122425/download" TargetMode="External"/><Relationship Id="rId2" Type="http://schemas.openxmlformats.org/officeDocument/2006/relationships/hyperlink" Target="https://www.fda.gov/media/119757/downloa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a.gov/media/120721/download" TargetMode="External"/><Relationship Id="rId2" Type="http://schemas.openxmlformats.org/officeDocument/2006/relationships/hyperlink" Target="https://www.ascopost.com/issues/april-25-2017/accelerating-pediatric-drug-development-master-protocols-may-be-a-way-to-g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da.gov/media/127912/download" TargetMode="External"/><Relationship Id="rId4" Type="http://schemas.openxmlformats.org/officeDocument/2006/relationships/hyperlink" Target="https://www.accessdata.fda.gov/drugsatfda_docs/nda/2018/210861Orig1s000_211710Orig1s000MultidisciplineR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da.gov/science-research/pediatrics/pediatric-science-and-research-activiti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34200" y="6589713"/>
            <a:ext cx="2133600" cy="2286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779D7A-70FA-4910-8BA2-3D7E27379B78}" type="slidenum">
              <a:rPr lang="en-US" altLang="en-US" sz="900" smtClean="0">
                <a:solidFill>
                  <a:schemeClr val="bg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" y="1143000"/>
            <a:ext cx="8823960" cy="3810000"/>
          </a:xfrm>
        </p:spPr>
        <p:txBody>
          <a:bodyPr/>
          <a:lstStyle/>
          <a:p>
            <a:r>
              <a:rPr lang="en-US" dirty="0"/>
              <a:t>Innovative Pediatric Study Designs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219200"/>
          </a:xfrm>
        </p:spPr>
        <p:txBody>
          <a:bodyPr/>
          <a:lstStyle/>
          <a:p>
            <a:pPr eaLnBrk="1" hangingPunct="1"/>
            <a:r>
              <a:rPr lang="en-US" altLang="en-US" dirty="0"/>
              <a:t>James Travis, FDA/CDER/OTS/OB/DBII</a:t>
            </a:r>
          </a:p>
        </p:txBody>
      </p:sp>
    </p:spTree>
    <p:extLst>
      <p:ext uri="{BB962C8B-B14F-4D97-AF65-F5344CB8AC3E}">
        <p14:creationId xmlns:p14="http://schemas.microsoft.com/office/powerpoint/2010/main" val="97590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0B39-4349-42B9-90FB-18EF9EA0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Trials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46D1-642D-44E4-AF33-88EBC7AD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trials study multiple treatments for the same disease under a single master protocol. </a:t>
            </a:r>
          </a:p>
          <a:p>
            <a:r>
              <a:rPr lang="en-US" dirty="0"/>
              <a:t>Typically requires cooperation between multiple sponsors.</a:t>
            </a:r>
          </a:p>
          <a:p>
            <a:r>
              <a:rPr lang="en-US" dirty="0"/>
              <a:t>The sharing of resources can reduce costs and improve efficiency.</a:t>
            </a:r>
          </a:p>
          <a:p>
            <a:r>
              <a:rPr lang="en-US" dirty="0"/>
              <a:t>Comes at a cost of increased complexity.</a:t>
            </a:r>
          </a:p>
        </p:txBody>
      </p:sp>
    </p:spTree>
    <p:extLst>
      <p:ext uri="{BB962C8B-B14F-4D97-AF65-F5344CB8AC3E}">
        <p14:creationId xmlns:p14="http://schemas.microsoft.com/office/powerpoint/2010/main" val="1889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19E4-10CC-4F32-B14A-D0F9483B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Trials (2/2)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6C1922-1B04-4308-B147-873F22409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037" y="2452687"/>
            <a:ext cx="7286625" cy="3400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75524-2889-45F7-938A-85A27A6ADCCE}"/>
              </a:ext>
            </a:extLst>
          </p:cNvPr>
          <p:cNvSpPr txBox="1"/>
          <p:nvPr/>
        </p:nvSpPr>
        <p:spPr>
          <a:xfrm>
            <a:off x="475488" y="6016752"/>
            <a:ext cx="467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https://www.fda.gov/media/120721/download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7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ACE9-3C48-4AAE-A464-86B5D68D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Trial –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EAC9-DEA1-4D8D-AAA3-F5D2A13E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examples in adults (iSPY2, BATTLE, NCI-MARCH, and Beat AML)</a:t>
            </a:r>
          </a:p>
          <a:p>
            <a:r>
              <a:rPr lang="en-US" dirty="0" err="1"/>
              <a:t>iMatrix</a:t>
            </a:r>
            <a:r>
              <a:rPr lang="en-US" dirty="0"/>
              <a:t> studying treatments in pediatric and young adult patients with refractory/relapsed solid tumors.</a:t>
            </a:r>
          </a:p>
          <a:p>
            <a:r>
              <a:rPr lang="en-US" dirty="0"/>
              <a:t>Discussion exploring the potential for a platform trial for Duchenne muscular dystrophy (PPMD, I-ACT, and C-Path) </a:t>
            </a:r>
          </a:p>
        </p:txBody>
      </p:sp>
    </p:spTree>
    <p:extLst>
      <p:ext uri="{BB962C8B-B14F-4D97-AF65-F5344CB8AC3E}">
        <p14:creationId xmlns:p14="http://schemas.microsoft.com/office/powerpoint/2010/main" val="325954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0366-C0F7-4F4B-8642-0BA2D50D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Basket Trials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8F8565-C476-41E7-BF31-AFA635859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24" y="2432304"/>
            <a:ext cx="8117952" cy="2638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332011-6B41-4F40-8ECB-32DB990BC2D8}"/>
              </a:ext>
            </a:extLst>
          </p:cNvPr>
          <p:cNvSpPr txBox="1"/>
          <p:nvPr/>
        </p:nvSpPr>
        <p:spPr>
          <a:xfrm>
            <a:off x="475488" y="6016752"/>
            <a:ext cx="467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https://www.fda.gov/media/120721/download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650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8DE8-40D8-4E30-A36B-1A2E2A83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Basket Trial Example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2970-68D8-4F12-B969-30B34F237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Larotrectinib</a:t>
            </a:r>
            <a:r>
              <a:rPr lang="en-US" dirty="0"/>
              <a:t> was approved in 2018 for the treatment of adult and pediatric patients with solid tumors that:</a:t>
            </a:r>
          </a:p>
          <a:p>
            <a:pPr lvl="1"/>
            <a:r>
              <a:rPr lang="en-US" dirty="0"/>
              <a:t>have a neurotrophic receptor tyrosine kinase (NTRK) gene fusion without a known acquired resistance mutation</a:t>
            </a:r>
          </a:p>
          <a:p>
            <a:pPr lvl="1"/>
            <a:r>
              <a:rPr lang="en-US" dirty="0"/>
              <a:t>are metastatic or where surgical resection is likely to result in severe morbidity, and </a:t>
            </a:r>
          </a:p>
          <a:p>
            <a:pPr lvl="1"/>
            <a:r>
              <a:rPr lang="en-US" dirty="0"/>
              <a:t>have no satisfactory alternative treatments or that have progressed following treatment.</a:t>
            </a:r>
          </a:p>
        </p:txBody>
      </p:sp>
    </p:spTree>
    <p:extLst>
      <p:ext uri="{BB962C8B-B14F-4D97-AF65-F5344CB8AC3E}">
        <p14:creationId xmlns:p14="http://schemas.microsoft.com/office/powerpoint/2010/main" val="150398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33CD-A4E1-45C5-8961-86B29C75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Basket Trial Example (2/3)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096DB0-B991-458E-BB29-F0B65C38C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912" y="2009775"/>
            <a:ext cx="6998876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7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33CD-A4E1-45C5-8961-86B29C75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Basket Trial Example (3/3)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AB05BB-88C5-4CB5-9507-B691944BB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584" y="2009775"/>
            <a:ext cx="5991532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9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1357-3289-4D33-A04F-DDA7C432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Trial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6DFD4-721C-4008-9704-4DCC37966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broad class of designs</a:t>
            </a:r>
          </a:p>
          <a:p>
            <a:r>
              <a:rPr lang="en-US" dirty="0"/>
              <a:t>Most advantageous when there is a long accrual time relative to the follow-up time which is common in many pediatric trials.</a:t>
            </a:r>
          </a:p>
          <a:p>
            <a:r>
              <a:rPr lang="en-US" dirty="0"/>
              <a:t>Can be implemented in the other discussed trial designs for additional efficiency gains.</a:t>
            </a:r>
          </a:p>
          <a:p>
            <a:r>
              <a:rPr lang="en-US" dirty="0">
                <a:hlinkClick r:id="rId2"/>
              </a:rPr>
              <a:t>https://www.fda.gov/media/78495/download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8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1A75-56F0-4E8B-839C-CF244D46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F040-9457-47E6-9EDF-1314D75D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of placebo is even more ethically problematic in pediatric studies, particularly where there is any risk of morbidity or mortality. </a:t>
            </a:r>
          </a:p>
          <a:p>
            <a:r>
              <a:rPr lang="en-US" dirty="0"/>
              <a:t>The rare diseases guidances discuss factors that need to be considered when external controls are used. </a:t>
            </a:r>
          </a:p>
          <a:p>
            <a:r>
              <a:rPr lang="en-US" dirty="0">
                <a:hlinkClick r:id="rId2"/>
              </a:rPr>
              <a:t>https://www.fda.gov/media/119757/download</a:t>
            </a:r>
            <a:endParaRPr lang="en-US" dirty="0"/>
          </a:p>
          <a:p>
            <a:r>
              <a:rPr lang="en-US" dirty="0">
                <a:hlinkClick r:id="rId3"/>
              </a:rPr>
              <a:t>https://www.fda.gov/media/122425/download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33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32F3-3816-423D-B13B-6F592166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2B66-D41F-4672-A4C9-C8D55AF2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https://www.ascopost.com/issues/april-25-2017/accelerating-pediatric-drug-development-master-protocols-may-be-a-way-to-go/</a:t>
            </a:r>
            <a:endParaRPr lang="en-US" dirty="0"/>
          </a:p>
          <a:p>
            <a:r>
              <a:rPr lang="en-US" dirty="0">
                <a:hlinkClick r:id="rId3"/>
              </a:rPr>
              <a:t>https://www.fda.gov/media/120721/download</a:t>
            </a:r>
            <a:endParaRPr lang="en-US" dirty="0"/>
          </a:p>
          <a:p>
            <a:r>
              <a:rPr lang="en-US" dirty="0">
                <a:hlinkClick r:id="rId4"/>
              </a:rPr>
              <a:t>https://www.accessdata.fda.gov/drugsatfda_docs/nda/2018/210861Orig1s000_211710Orig1s000MultidisciplineR.pdf</a:t>
            </a:r>
            <a:endParaRPr lang="en-US" dirty="0"/>
          </a:p>
          <a:p>
            <a:r>
              <a:rPr lang="en-US" dirty="0">
                <a:hlinkClick r:id="rId5"/>
              </a:rPr>
              <a:t>https://www.fda.gov/media/127912/download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8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FC27-B548-4F06-9175-3E952906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F3E4C-4307-4881-A2EA-84A4B930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speech reflects the views of the author and should not be construed to represent FDA’s views or policies.</a:t>
            </a:r>
          </a:p>
        </p:txBody>
      </p:sp>
    </p:spTree>
    <p:extLst>
      <p:ext uri="{BB962C8B-B14F-4D97-AF65-F5344CB8AC3E}">
        <p14:creationId xmlns:p14="http://schemas.microsoft.com/office/powerpoint/2010/main" val="737231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04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0E3D-5498-4106-A183-3E4C6FBB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48" y="465895"/>
            <a:ext cx="8509103" cy="92602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 with Pediatric Drug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CE20-BF21-4EFF-B0D4-296569824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47" y="1634871"/>
            <a:ext cx="8509103" cy="4286043"/>
          </a:xfrm>
        </p:spPr>
        <p:txBody>
          <a:bodyPr>
            <a:normAutofit fontScale="92500"/>
          </a:bodyPr>
          <a:lstStyle/>
          <a:p>
            <a:r>
              <a:rPr lang="en-US" dirty="0"/>
              <a:t>It may be hard to recruit patients:</a:t>
            </a:r>
          </a:p>
          <a:p>
            <a:pPr lvl="1"/>
            <a:r>
              <a:rPr lang="en-US" dirty="0"/>
              <a:t>There may be fewer children with the disease</a:t>
            </a:r>
          </a:p>
          <a:p>
            <a:pPr lvl="1"/>
            <a:r>
              <a:rPr lang="en-US" dirty="0"/>
              <a:t>There are additional logistical challenges (parent’s schedule, missed days of school)</a:t>
            </a:r>
          </a:p>
          <a:p>
            <a:pPr lvl="1"/>
            <a:r>
              <a:rPr lang="en-US" dirty="0"/>
              <a:t>The study may be unpalatable to patients/parents (level of exposure to placebo, study assessment requirements)</a:t>
            </a:r>
          </a:p>
          <a:p>
            <a:r>
              <a:rPr lang="en-US" dirty="0"/>
              <a:t>We want to minimize the amount of information that needs to be directed collected in children.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7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F344-F00C-40AE-AB3C-671FD156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9" y="228151"/>
            <a:ext cx="8509103" cy="926020"/>
          </a:xfrm>
        </p:spPr>
        <p:txBody>
          <a:bodyPr/>
          <a:lstStyle/>
          <a:p>
            <a:r>
              <a:rPr lang="en-US" dirty="0"/>
              <a:t>Extrapolation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032771E-B77A-4F46-ACEC-1F9DF6641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4384" y="1154171"/>
            <a:ext cx="6935233" cy="511804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8EA0D1-5309-41F0-BAAA-79EC08F2375D}"/>
              </a:ext>
            </a:extLst>
          </p:cNvPr>
          <p:cNvSpPr txBox="1"/>
          <p:nvPr/>
        </p:nvSpPr>
        <p:spPr>
          <a:xfrm>
            <a:off x="323849" y="6357257"/>
            <a:ext cx="8358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https://www.fda.gov/science-research/pediatrics/pediatric-science-and-research-activities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260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58EA-4D66-4673-BB57-65500592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886C-7E7A-4E42-916E-C0416CE7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we have data from the completed adult development programs that information will frequently have some degree of relevance to the pediatric population. </a:t>
            </a:r>
          </a:p>
          <a:p>
            <a:r>
              <a:rPr lang="en-US" dirty="0"/>
              <a:t>In some cases the relevance has been high enough that efficacy studies are judged to be unnecessary.</a:t>
            </a:r>
          </a:p>
          <a:p>
            <a:r>
              <a:rPr lang="en-US" dirty="0"/>
              <a:t>Otherwise, fully powered studies have been required.</a:t>
            </a:r>
          </a:p>
          <a:p>
            <a:r>
              <a:rPr lang="en-US" dirty="0"/>
              <a:t>Bayesian methods allow the borrowing of variable amounts of information.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1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E41B-F3C0-43E1-B2BE-AD1E585C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Belimumab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3FC8-CF5C-4B15-85DD-E2137D74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Belimumab was approved for the treatment of Systemic Lupus Erythematosus (SLE) in 2011. </a:t>
            </a:r>
          </a:p>
          <a:p>
            <a:r>
              <a:rPr lang="en-US" dirty="0"/>
              <a:t>The FDA issued a post-marketing requirement for a safety, efficacy and pharmacokinetics study of belimumab in 100 pediatric patients. </a:t>
            </a:r>
          </a:p>
          <a:p>
            <a:r>
              <a:rPr lang="en-US" dirty="0"/>
              <a:t>The results of this study were submitted in 2018</a:t>
            </a:r>
          </a:p>
        </p:txBody>
      </p:sp>
    </p:spTree>
    <p:extLst>
      <p:ext uri="{BB962C8B-B14F-4D97-AF65-F5344CB8AC3E}">
        <p14:creationId xmlns:p14="http://schemas.microsoft.com/office/powerpoint/2010/main" val="203954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D89A-D14B-4D4D-8550-BAB04FEA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9" y="1023679"/>
            <a:ext cx="8509103" cy="926020"/>
          </a:xfrm>
        </p:spPr>
        <p:txBody>
          <a:bodyPr>
            <a:normAutofit/>
          </a:bodyPr>
          <a:lstStyle/>
          <a:p>
            <a:r>
              <a:rPr lang="en-US" dirty="0"/>
              <a:t>Example – Belimumab (2/4)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5C35E-1EBE-4886-9702-39D15F4D9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73" y="1943734"/>
            <a:ext cx="7149455" cy="2829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7773C-B0C3-4A95-86FA-836E9EB7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96" y="4914266"/>
            <a:ext cx="7150608" cy="1442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7901E7-9C09-4B2D-B1D5-31E9C5DC0DA6}"/>
              </a:ext>
            </a:extLst>
          </p:cNvPr>
          <p:cNvSpPr txBox="1"/>
          <p:nvPr/>
        </p:nvSpPr>
        <p:spPr>
          <a:xfrm>
            <a:off x="323849" y="2562106"/>
            <a:ext cx="220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Adult Studies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E1557-6A0A-471F-AA7B-8A15F142F5CB}"/>
              </a:ext>
            </a:extLst>
          </p:cNvPr>
          <p:cNvSpPr txBox="1"/>
          <p:nvPr/>
        </p:nvSpPr>
        <p:spPr>
          <a:xfrm>
            <a:off x="323849" y="5021574"/>
            <a:ext cx="220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Pediatric Study</a:t>
            </a:r>
          </a:p>
        </p:txBody>
      </p:sp>
    </p:spTree>
    <p:extLst>
      <p:ext uri="{BB962C8B-B14F-4D97-AF65-F5344CB8AC3E}">
        <p14:creationId xmlns:p14="http://schemas.microsoft.com/office/powerpoint/2010/main" val="226330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3DC4-40A7-4C35-A75C-7A00427A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Belimumab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15DA-A564-45F2-8AC5-6E98B238E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949699"/>
            <a:ext cx="8509103" cy="4286043"/>
          </a:xfrm>
        </p:spPr>
        <p:txBody>
          <a:bodyPr>
            <a:normAutofit/>
          </a:bodyPr>
          <a:lstStyle/>
          <a:p>
            <a:r>
              <a:rPr lang="en-US" sz="2600" dirty="0"/>
              <a:t>The FDA asked the company to conduct additional analyses using a Bayesian mixture prior approach which borrows information for the primary endpoint from adults.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019F6-3C35-408D-806F-0B841448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361" y="3815652"/>
            <a:ext cx="4629278" cy="792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9ED962-A3AC-4F66-AF17-A4F87BC8B2C7}"/>
              </a:ext>
            </a:extLst>
          </p:cNvPr>
          <p:cNvSpPr txBox="1"/>
          <p:nvPr/>
        </p:nvSpPr>
        <p:spPr>
          <a:xfrm>
            <a:off x="676275" y="3354056"/>
            <a:ext cx="35202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Treatment effect prior: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0CA552-4B4E-400A-856E-7D59EC5120B1}"/>
                  </a:ext>
                </a:extLst>
              </p:cNvPr>
              <p:cNvSpPr txBox="1"/>
              <p:nvPr/>
            </p:nvSpPr>
            <p:spPr>
              <a:xfrm>
                <a:off x="676275" y="4789390"/>
                <a:ext cx="6703695" cy="1300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Where: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600" dirty="0"/>
                  <a:t> is the adult treatment effect estimate</a:t>
                </a:r>
              </a:p>
              <a:p>
                <a:r>
                  <a:rPr lang="en-US" sz="2600" dirty="0"/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600" dirty="0"/>
                  <a:t> is the adult variance</a:t>
                </a:r>
              </a:p>
              <a:p>
                <a:r>
                  <a:rPr lang="en-US" sz="2600" dirty="0"/>
                  <a:t>           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 dirty="0"/>
                  <a:t> is the prior weight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0CA552-4B4E-400A-856E-7D59EC512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5" y="4789390"/>
                <a:ext cx="6703695" cy="1300356"/>
              </a:xfrm>
              <a:prstGeom prst="rect">
                <a:avLst/>
              </a:prstGeom>
              <a:blipFill>
                <a:blip r:embed="rId3"/>
                <a:stretch>
                  <a:fillRect l="-1636" t="-4225" r="-545"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02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3FC3-A119-411A-AAAF-9AC6FF85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Belimumab (4/4)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F611E-0247-4BA8-A07F-05352E261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500" t="12912" r="35333" b="4840"/>
          <a:stretch/>
        </p:blipFill>
        <p:spPr>
          <a:xfrm>
            <a:off x="0" y="1766819"/>
            <a:ext cx="5312664" cy="4842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14388A-8EFB-4F60-A787-E58C2055A581}"/>
              </a:ext>
            </a:extLst>
          </p:cNvPr>
          <p:cNvSpPr txBox="1"/>
          <p:nvPr/>
        </p:nvSpPr>
        <p:spPr>
          <a:xfrm>
            <a:off x="5312664" y="2480056"/>
            <a:ext cx="34107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 If we assume at least 55% prior weight, then we have at least a 97.5% posterior probability that belimumab is efficacious.</a:t>
            </a:r>
          </a:p>
          <a:p>
            <a:endParaRPr lang="en-US" dirty="0"/>
          </a:p>
          <a:p>
            <a:r>
              <a:rPr lang="en-US" dirty="0"/>
              <a:t>This analysis in conjunction with favorable results in analyses of secondary endpoints was sufficient for DPARP to expand the indication down to 5 years and older.</a:t>
            </a:r>
          </a:p>
        </p:txBody>
      </p:sp>
    </p:spTree>
    <p:extLst>
      <p:ext uri="{BB962C8B-B14F-4D97-AF65-F5344CB8AC3E}">
        <p14:creationId xmlns:p14="http://schemas.microsoft.com/office/powerpoint/2010/main" val="212644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634</Words>
  <Application>Microsoft Office PowerPoint</Application>
  <PresentationFormat>On-screen Show (4:3)</PresentationFormat>
  <Paragraphs>73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Helvetica</vt:lpstr>
      <vt:lpstr>Office Theme</vt:lpstr>
      <vt:lpstr>Innovative Pediatric Study Designs</vt:lpstr>
      <vt:lpstr>Disclaimer</vt:lpstr>
      <vt:lpstr>Problems with Pediatric Drug Development</vt:lpstr>
      <vt:lpstr>Extrapolation</vt:lpstr>
      <vt:lpstr>Bayesian Borrowing</vt:lpstr>
      <vt:lpstr>Example – Belimumab (1/4)</vt:lpstr>
      <vt:lpstr>Example – Belimumab (2/4)</vt:lpstr>
      <vt:lpstr>Example – Belimumab (3/4)</vt:lpstr>
      <vt:lpstr>Example – Belimumab (4/4)</vt:lpstr>
      <vt:lpstr>Platform Trials (1/2)</vt:lpstr>
      <vt:lpstr>Platform Trials (2/2)</vt:lpstr>
      <vt:lpstr>Platform Trial – Examples</vt:lpstr>
      <vt:lpstr>Basket Trials</vt:lpstr>
      <vt:lpstr>Basket Trial Example (1/3)</vt:lpstr>
      <vt:lpstr>Basket Trial Example (2/3)</vt:lpstr>
      <vt:lpstr>Basket Trial Example (3/3)</vt:lpstr>
      <vt:lpstr>Adaptive Trial Design</vt:lpstr>
      <vt:lpstr>External Controls</vt:lpstr>
      <vt:lpstr>References</vt:lpstr>
      <vt:lpstr>PowerPoint Presentation</vt:lpstr>
    </vt:vector>
  </TitlesOfParts>
  <Company>Sensis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Grabow</dc:creator>
  <cp:lastModifiedBy>Matt Psioda</cp:lastModifiedBy>
  <cp:revision>168</cp:revision>
  <dcterms:created xsi:type="dcterms:W3CDTF">2015-10-02T20:33:31Z</dcterms:created>
  <dcterms:modified xsi:type="dcterms:W3CDTF">2019-09-27T15:02:52Z</dcterms:modified>
</cp:coreProperties>
</file>