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0" r:id="rId4"/>
    <p:sldId id="283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953"/>
    <a:srgbClr val="FFA54B"/>
    <a:srgbClr val="F7E76F"/>
    <a:srgbClr val="FFFF4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38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6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64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27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918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57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3798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57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833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99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947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3264-BDE8-46A7-AD0A-68E7D690DED0}" type="datetimeFigureOut">
              <a:rPr lang="es-CR" smtClean="0"/>
              <a:t>25/5/2022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BFC8-B83E-4E16-A80E-7CAF6C17B0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2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6871855" cy="1470025"/>
          </a:xfrm>
        </p:spPr>
        <p:txBody>
          <a:bodyPr>
            <a:normAutofit/>
          </a:bodyPr>
          <a:lstStyle/>
          <a:p>
            <a:pPr algn="l"/>
            <a:r>
              <a:rPr lang="es-CR" sz="4400" b="1" dirty="0">
                <a:solidFill>
                  <a:schemeClr val="tx2"/>
                </a:solidFill>
                <a:latin typeface="+mn-lt"/>
              </a:rPr>
              <a:t>Propuesta panel de rotación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708823" y="5008556"/>
            <a:ext cx="7005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>
                <a:solidFill>
                  <a:schemeClr val="tx2">
                    <a:lumMod val="75000"/>
                  </a:schemeClr>
                </a:solidFill>
              </a:rPr>
              <a:t>Equipo de diseño</a:t>
            </a:r>
          </a:p>
          <a:p>
            <a:r>
              <a:rPr lang="es-MX" sz="2400" dirty="0">
                <a:solidFill>
                  <a:schemeClr val="tx2"/>
                </a:solidFill>
                <a:ea typeface="+mj-ea"/>
                <a:cs typeface="+mj-cs"/>
              </a:rPr>
              <a:t>SIEH</a:t>
            </a:r>
          </a:p>
        </p:txBody>
      </p:sp>
    </p:spTree>
    <p:extLst>
      <p:ext uri="{BB962C8B-B14F-4D97-AF65-F5344CB8AC3E}">
        <p14:creationId xmlns:p14="http://schemas.microsoft.com/office/powerpoint/2010/main" val="3228413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olores-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942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225"/>
            <a:ext cx="6960358" cy="822230"/>
          </a:xfrm>
        </p:spPr>
        <p:txBody>
          <a:bodyPr>
            <a:normAutofit/>
          </a:bodyPr>
          <a:lstStyle/>
          <a:p>
            <a:r>
              <a:rPr lang="es-CR" sz="4000" b="1" dirty="0">
                <a:solidFill>
                  <a:schemeClr val="bg1"/>
                </a:solidFill>
              </a:rPr>
              <a:t>Procesos iniciales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B6CCF0-8CDD-343A-55AF-EBD8D85D92EB}"/>
              </a:ext>
            </a:extLst>
          </p:cNvPr>
          <p:cNvSpPr txBox="1"/>
          <p:nvPr/>
        </p:nvSpPr>
        <p:spPr>
          <a:xfrm>
            <a:off x="332511" y="882455"/>
            <a:ext cx="118594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b="1" dirty="0"/>
          </a:p>
          <a:p>
            <a:pPr algn="ctr"/>
            <a:endParaRPr lang="es-MX" sz="32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3200" dirty="0"/>
              <a:t>Estratificación de las </a:t>
            </a:r>
            <a:r>
              <a:rPr lang="es-MX" sz="3200" dirty="0" err="1"/>
              <a:t>UPMs</a:t>
            </a:r>
            <a:endParaRPr lang="es-MX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3200" dirty="0"/>
              <a:t>Cálculo de tamaño de muestra transversal y asignación por estrato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3200" dirty="0"/>
              <a:t>Definir un esquema de rotación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3200" dirty="0"/>
              <a:t>En cada estrato de muestreo asignar un panel a cada una de las </a:t>
            </a:r>
            <a:r>
              <a:rPr lang="es-MX" sz="3200" dirty="0" err="1"/>
              <a:t>UPMs</a:t>
            </a:r>
            <a:r>
              <a:rPr lang="es-MX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3200" dirty="0">
                <a:solidFill>
                  <a:srgbClr val="FF0000"/>
                </a:solidFill>
              </a:rPr>
              <a:t>Respetar los tamaños de muestra por estrato en cada corte transversal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3200" dirty="0"/>
              <a:t>Construir </a:t>
            </a:r>
            <a:r>
              <a:rPr lang="es-MX" sz="3200" dirty="0" err="1"/>
              <a:t>UPMs</a:t>
            </a:r>
            <a:r>
              <a:rPr lang="es-MX" sz="3200" dirty="0"/>
              <a:t> virtuales para disponer un número suficientes de estas para asignar en los paneles de rotación</a:t>
            </a:r>
          </a:p>
        </p:txBody>
      </p:sp>
    </p:spTree>
    <p:extLst>
      <p:ext uri="{BB962C8B-B14F-4D97-AF65-F5344CB8AC3E}">
        <p14:creationId xmlns:p14="http://schemas.microsoft.com/office/powerpoint/2010/main" val="42382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olores-1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942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225"/>
            <a:ext cx="6960358" cy="822230"/>
          </a:xfrm>
        </p:spPr>
        <p:txBody>
          <a:bodyPr>
            <a:normAutofit/>
          </a:bodyPr>
          <a:lstStyle/>
          <a:p>
            <a:r>
              <a:rPr lang="es-CR" sz="4000" b="1" dirty="0">
                <a:solidFill>
                  <a:schemeClr val="bg1"/>
                </a:solidFill>
              </a:rPr>
              <a:t>Esquema 5-(0)-0	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F7AD20B-D232-F973-28FA-F71582411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56419"/>
              </p:ext>
            </p:extLst>
          </p:nvPr>
        </p:nvGraphicFramePr>
        <p:xfrm>
          <a:off x="476812" y="1063130"/>
          <a:ext cx="5394718" cy="579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4" imgW="3800603" imgH="8115221" progId="Excel.Sheet.12">
                  <p:embed/>
                </p:oleObj>
              </mc:Choice>
              <mc:Fallback>
                <p:oleObj name="Worksheet" r:id="rId4" imgW="3800603" imgH="81152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812" y="1063130"/>
                        <a:ext cx="5394718" cy="579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28B6CCF0-8CDD-343A-55AF-EBD8D85D92EB}"/>
              </a:ext>
            </a:extLst>
          </p:cNvPr>
          <p:cNvSpPr txBox="1"/>
          <p:nvPr/>
        </p:nvSpPr>
        <p:spPr>
          <a:xfrm>
            <a:off x="6320472" y="2067203"/>
            <a:ext cx="5871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Paneles a 10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panel se repite durante 5 trimestres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panel reaparece cada tres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cada trimestre hay un traslape del 80 % (4/5) con el siguiente trimestre.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dos trimestres hay traslape del 60% (3 /5)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tres trimestres hay traslape del 40% (2 /5)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cuadro trimestres hay traslape del 20% (1 /5)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 interior de cada estrato se  le asigna  a cada UPM un único panel (de un total de 132 paneles)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MX" sz="1400" dirty="0"/>
              <a:t>Por ejemplo si son 30 estratos (5 regiones, tres niveles socioeconómicos, urbano y rural) cada estrato tendría aproximadamente 355 </a:t>
            </a:r>
            <a:r>
              <a:rPr lang="es-MX" sz="1400" dirty="0" err="1"/>
              <a:t>UPMs</a:t>
            </a:r>
            <a:r>
              <a:rPr lang="es-MX" sz="1400" dirty="0"/>
              <a:t>: 5.000.000 / (3.13 * 150 * 30)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MX" sz="1400" dirty="0"/>
              <a:t>Debido al tamaño reducido de los estratos las </a:t>
            </a:r>
            <a:r>
              <a:rPr lang="es-MX" sz="1400" dirty="0" err="1"/>
              <a:t>UPMs</a:t>
            </a:r>
            <a:r>
              <a:rPr lang="es-MX" sz="1400" dirty="0"/>
              <a:t> se subdividen en 5 </a:t>
            </a:r>
            <a:r>
              <a:rPr lang="es-MX" sz="1400" dirty="0" err="1"/>
              <a:t>UPMs</a:t>
            </a:r>
            <a:r>
              <a:rPr lang="es-MX" sz="1400" dirty="0"/>
              <a:t> virtuales de aproximadamente 30 viviendas.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MX" sz="1400" dirty="0"/>
              <a:t>Cada estrato tiene aprox. 1755 </a:t>
            </a:r>
            <a:r>
              <a:rPr lang="es-MX" sz="1400" dirty="0" err="1"/>
              <a:t>UPMs</a:t>
            </a:r>
            <a:endParaRPr lang="es-419" sz="14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47B0B8D-C91C-E3E9-206C-4CDEA772C720}"/>
              </a:ext>
            </a:extLst>
          </p:cNvPr>
          <p:cNvSpPr/>
          <p:nvPr/>
        </p:nvSpPr>
        <p:spPr>
          <a:xfrm>
            <a:off x="476812" y="1460090"/>
            <a:ext cx="5394718" cy="176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276129-F66F-EC72-9427-BF258DC8519F}"/>
              </a:ext>
            </a:extLst>
          </p:cNvPr>
          <p:cNvSpPr txBox="1"/>
          <p:nvPr/>
        </p:nvSpPr>
        <p:spPr>
          <a:xfrm>
            <a:off x="5977132" y="1225414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Al interior de cada estrato </a:t>
            </a:r>
            <a:r>
              <a:rPr lang="es-MX" dirty="0">
                <a:solidFill>
                  <a:srgbClr val="FF0000"/>
                </a:solidFill>
              </a:rPr>
              <a:t>y en un período específico se muestrea  las UPM asignadas a cada para un corte transversal</a:t>
            </a:r>
            <a:endParaRPr lang="es-41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7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olores-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942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225"/>
            <a:ext cx="6960358" cy="822230"/>
          </a:xfrm>
        </p:spPr>
        <p:txBody>
          <a:bodyPr>
            <a:normAutofit/>
          </a:bodyPr>
          <a:lstStyle/>
          <a:p>
            <a:r>
              <a:rPr lang="es-CR" sz="4000" b="1" dirty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654338-4320-DACB-EA51-A5FA0E65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772334"/>
            <a:ext cx="10972800" cy="27268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sz="1800" b="1" dirty="0"/>
              <a:t>Población</a:t>
            </a:r>
          </a:p>
          <a:p>
            <a:r>
              <a:rPr lang="es-MX" sz="1800" dirty="0"/>
              <a:t>Número de estratos: 5 Regiones ° 3 NSE ° 2 zonas ≈ 30</a:t>
            </a:r>
          </a:p>
          <a:p>
            <a:endParaRPr lang="es-419" sz="1800" dirty="0"/>
          </a:p>
          <a:p>
            <a:r>
              <a:rPr lang="es-419" sz="1800" dirty="0"/>
              <a:t>Número de </a:t>
            </a:r>
            <a:r>
              <a:rPr lang="es-419" sz="1800" dirty="0" err="1"/>
              <a:t>UPMs</a:t>
            </a:r>
            <a:r>
              <a:rPr lang="es-419" sz="1800" dirty="0"/>
              <a:t> virtuales = 5 </a:t>
            </a:r>
            <a:r>
              <a:rPr lang="es-MX" sz="1800" dirty="0"/>
              <a:t>°</a:t>
            </a:r>
            <a:r>
              <a:rPr lang="es-419" sz="1800" dirty="0"/>
              <a:t> 355 = </a:t>
            </a:r>
            <a:r>
              <a:rPr lang="es-419" sz="1800" dirty="0">
                <a:solidFill>
                  <a:schemeClr val="accent3">
                    <a:lumMod val="50000"/>
                  </a:schemeClr>
                </a:solidFill>
              </a:rPr>
              <a:t>1.775</a:t>
            </a:r>
            <a:r>
              <a:rPr lang="es-419" sz="1800" dirty="0"/>
              <a:t> </a:t>
            </a:r>
            <a:r>
              <a:rPr lang="es-419" sz="1800" dirty="0" err="1"/>
              <a:t>UPMs</a:t>
            </a:r>
            <a:r>
              <a:rPr lang="es-419" sz="1800" dirty="0"/>
              <a:t> por estratos</a:t>
            </a:r>
          </a:p>
          <a:p>
            <a:r>
              <a:rPr lang="es-MX" sz="1800" dirty="0"/>
              <a:t>Número promedio de </a:t>
            </a:r>
            <a:r>
              <a:rPr lang="es-MX" sz="1800" dirty="0" err="1"/>
              <a:t>UPMs</a:t>
            </a:r>
            <a:r>
              <a:rPr lang="es-MX" sz="1800" dirty="0"/>
              <a:t> en </a:t>
            </a:r>
            <a:r>
              <a:rPr lang="es-MX" sz="1800" dirty="0" err="1"/>
              <a:t>en</a:t>
            </a:r>
            <a:r>
              <a:rPr lang="es-MX" sz="1800" dirty="0"/>
              <a:t> cada estrato: 5.000.000 / (3,29 ° 150 ° 30) = 355</a:t>
            </a:r>
          </a:p>
          <a:p>
            <a:r>
              <a:rPr lang="es-419" sz="1800" dirty="0"/>
              <a:t>Número total de </a:t>
            </a:r>
            <a:r>
              <a:rPr lang="es-419" sz="1800" dirty="0" err="1"/>
              <a:t>UPMs</a:t>
            </a:r>
            <a:r>
              <a:rPr lang="es-419" sz="1800" dirty="0"/>
              <a:t> virtuales en cada panel: Número de </a:t>
            </a:r>
            <a:r>
              <a:rPr lang="es-419" sz="1800" dirty="0" err="1"/>
              <a:t>UPMs</a:t>
            </a:r>
            <a:r>
              <a:rPr lang="es-419" sz="1800" dirty="0"/>
              <a:t> virtuales / Número de paneles = </a:t>
            </a:r>
            <a:r>
              <a:rPr lang="es-419" sz="1800" dirty="0">
                <a:solidFill>
                  <a:schemeClr val="accent3">
                    <a:lumMod val="50000"/>
                  </a:schemeClr>
                </a:solidFill>
              </a:rPr>
              <a:t>1.775</a:t>
            </a:r>
            <a:r>
              <a:rPr lang="es-419" sz="1800" dirty="0"/>
              <a:t> / 132 = 13,4 </a:t>
            </a:r>
            <a:r>
              <a:rPr lang="es-MX" sz="1800" dirty="0"/>
              <a:t>≈</a:t>
            </a:r>
            <a:r>
              <a:rPr lang="es-419" sz="1800" dirty="0"/>
              <a:t> {13, 14}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61B95BC-C470-8962-460B-A3650F9C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4928"/>
              </p:ext>
            </p:extLst>
          </p:nvPr>
        </p:nvGraphicFramePr>
        <p:xfrm>
          <a:off x="613732" y="3648485"/>
          <a:ext cx="9888684" cy="69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084">
                  <a:extLst>
                    <a:ext uri="{9D8B030D-6E8A-4147-A177-3AD203B41FA5}">
                      <a16:colId xmlns:a16="http://schemas.microsoft.com/office/drawing/2014/main" val="2913719799"/>
                    </a:ext>
                  </a:extLst>
                </a:gridCol>
                <a:gridCol w="1743703">
                  <a:extLst>
                    <a:ext uri="{9D8B030D-6E8A-4147-A177-3AD203B41FA5}">
                      <a16:colId xmlns:a16="http://schemas.microsoft.com/office/drawing/2014/main" val="3276569599"/>
                    </a:ext>
                  </a:extLst>
                </a:gridCol>
                <a:gridCol w="1847632">
                  <a:extLst>
                    <a:ext uri="{9D8B030D-6E8A-4147-A177-3AD203B41FA5}">
                      <a16:colId xmlns:a16="http://schemas.microsoft.com/office/drawing/2014/main" val="2897038730"/>
                    </a:ext>
                  </a:extLst>
                </a:gridCol>
                <a:gridCol w="1077786">
                  <a:extLst>
                    <a:ext uri="{9D8B030D-6E8A-4147-A177-3AD203B41FA5}">
                      <a16:colId xmlns:a16="http://schemas.microsoft.com/office/drawing/2014/main" val="3820661093"/>
                    </a:ext>
                  </a:extLst>
                </a:gridCol>
                <a:gridCol w="2263350">
                  <a:extLst>
                    <a:ext uri="{9D8B030D-6E8A-4147-A177-3AD203B41FA5}">
                      <a16:colId xmlns:a16="http://schemas.microsoft.com/office/drawing/2014/main" val="2158427952"/>
                    </a:ext>
                  </a:extLst>
                </a:gridCol>
                <a:gridCol w="2371129">
                  <a:extLst>
                    <a:ext uri="{9D8B030D-6E8A-4147-A177-3AD203B41FA5}">
                      <a16:colId xmlns:a16="http://schemas.microsoft.com/office/drawing/2014/main" val="3034433364"/>
                    </a:ext>
                  </a:extLst>
                </a:gridCol>
              </a:tblGrid>
              <a:tr h="345136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>
                          <a:effectLst/>
                        </a:rPr>
                        <a:t>Estrato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Num_paneles_grandes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Num_paneles_normales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Num_paneles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Num_UPMs_paneles_grandes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Num_UPMs_paneles_normales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608435"/>
                  </a:ext>
                </a:extLst>
              </a:tr>
              <a:tr h="345136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>
                          <a:effectLst/>
                        </a:rPr>
                        <a:t>1</a:t>
                      </a:r>
                      <a:endParaRPr lang="es-419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69</a:t>
                      </a:r>
                      <a:endParaRPr lang="es-419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63</a:t>
                      </a:r>
                      <a:endParaRPr lang="es-419" sz="14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u="none" strike="noStrike" dirty="0">
                          <a:effectLst/>
                        </a:rPr>
                        <a:t>132</a:t>
                      </a:r>
                      <a:endParaRPr lang="es-419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14</a:t>
                      </a:r>
                      <a:endParaRPr lang="es-419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  <a:endParaRPr lang="es-419" sz="14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03103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D98D7E6-2584-4770-617E-9E4D0ACE4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60062"/>
              </p:ext>
            </p:extLst>
          </p:nvPr>
        </p:nvGraphicFramePr>
        <p:xfrm>
          <a:off x="403123" y="5740530"/>
          <a:ext cx="10300854" cy="69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71">
                  <a:extLst>
                    <a:ext uri="{9D8B030D-6E8A-4147-A177-3AD203B41FA5}">
                      <a16:colId xmlns:a16="http://schemas.microsoft.com/office/drawing/2014/main" val="493200562"/>
                    </a:ext>
                  </a:extLst>
                </a:gridCol>
                <a:gridCol w="1816382">
                  <a:extLst>
                    <a:ext uri="{9D8B030D-6E8A-4147-A177-3AD203B41FA5}">
                      <a16:colId xmlns:a16="http://schemas.microsoft.com/office/drawing/2014/main" val="886070437"/>
                    </a:ext>
                  </a:extLst>
                </a:gridCol>
                <a:gridCol w="1924644">
                  <a:extLst>
                    <a:ext uri="{9D8B030D-6E8A-4147-A177-3AD203B41FA5}">
                      <a16:colId xmlns:a16="http://schemas.microsoft.com/office/drawing/2014/main" val="2211290085"/>
                    </a:ext>
                  </a:extLst>
                </a:gridCol>
                <a:gridCol w="1122709">
                  <a:extLst>
                    <a:ext uri="{9D8B030D-6E8A-4147-A177-3AD203B41FA5}">
                      <a16:colId xmlns:a16="http://schemas.microsoft.com/office/drawing/2014/main" val="2928544276"/>
                    </a:ext>
                  </a:extLst>
                </a:gridCol>
                <a:gridCol w="2357688">
                  <a:extLst>
                    <a:ext uri="{9D8B030D-6E8A-4147-A177-3AD203B41FA5}">
                      <a16:colId xmlns:a16="http://schemas.microsoft.com/office/drawing/2014/main" val="1428704939"/>
                    </a:ext>
                  </a:extLst>
                </a:gridCol>
                <a:gridCol w="2469960">
                  <a:extLst>
                    <a:ext uri="{9D8B030D-6E8A-4147-A177-3AD203B41FA5}">
                      <a16:colId xmlns:a16="http://schemas.microsoft.com/office/drawing/2014/main" val="795789019"/>
                    </a:ext>
                  </a:extLst>
                </a:gridCol>
              </a:tblGrid>
              <a:tr h="345136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>
                          <a:effectLst/>
                        </a:rPr>
                        <a:t>Estrato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Num_paneles_grandes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Num_paneles_normales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>
                          <a:effectLst/>
                        </a:rPr>
                        <a:t>Num_paneles</a:t>
                      </a:r>
                      <a:endParaRPr lang="es-419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Num_UPMs_paneles_grandes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 err="1">
                          <a:effectLst/>
                        </a:rPr>
                        <a:t>Num_UPMs_paneles_normales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57190"/>
                  </a:ext>
                </a:extLst>
              </a:tr>
              <a:tr h="345136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>
                          <a:effectLst/>
                        </a:rPr>
                        <a:t>1</a:t>
                      </a:r>
                      <a:endParaRPr lang="es-419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  <a:endParaRPr lang="es-419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  <a:endParaRPr lang="es-419" sz="14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u="none" strike="noStrike" dirty="0">
                          <a:effectLst/>
                        </a:rPr>
                        <a:t>15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8</a:t>
                      </a:r>
                      <a:endParaRPr lang="es-419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  <a:endParaRPr lang="es-419" sz="14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7476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47957C22-5EB2-6C64-4D51-C88D2502D837}"/>
              </a:ext>
            </a:extLst>
          </p:cNvPr>
          <p:cNvSpPr txBox="1"/>
          <p:nvPr/>
        </p:nvSpPr>
        <p:spPr>
          <a:xfrm>
            <a:off x="613732" y="4512216"/>
            <a:ext cx="10223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/>
              <a:t>Muestra</a:t>
            </a:r>
          </a:p>
          <a:p>
            <a:endParaRPr lang="es-419" dirty="0"/>
          </a:p>
          <a:p>
            <a:r>
              <a:rPr lang="es-419" dirty="0"/>
              <a:t>Tamaño de muestra nacional (transversal): 3.000 / 30 = </a:t>
            </a:r>
            <a:r>
              <a:rPr lang="es-419" dirty="0">
                <a:solidFill>
                  <a:schemeClr val="accent1"/>
                </a:solidFill>
              </a:rPr>
              <a:t>100</a:t>
            </a:r>
          </a:p>
          <a:p>
            <a:r>
              <a:rPr lang="es-419" dirty="0"/>
              <a:t>Número de </a:t>
            </a:r>
            <a:r>
              <a:rPr lang="es-419" dirty="0" err="1"/>
              <a:t>UPMs</a:t>
            </a:r>
            <a:r>
              <a:rPr lang="es-419" dirty="0"/>
              <a:t> seleccionada por panel: </a:t>
            </a:r>
            <a:r>
              <a:rPr lang="es-419" dirty="0">
                <a:solidFill>
                  <a:schemeClr val="accent1"/>
                </a:solidFill>
              </a:rPr>
              <a:t>100</a:t>
            </a:r>
            <a:r>
              <a:rPr lang="es-419" dirty="0"/>
              <a:t> / 15 = 6,66 </a:t>
            </a:r>
            <a:r>
              <a:rPr lang="es-MX" dirty="0"/>
              <a:t>≈</a:t>
            </a:r>
            <a:r>
              <a:rPr lang="es-419" dirty="0"/>
              <a:t>  {6, 7}</a:t>
            </a:r>
          </a:p>
        </p:txBody>
      </p:sp>
    </p:spTree>
    <p:extLst>
      <p:ext uri="{BB962C8B-B14F-4D97-AF65-F5344CB8AC3E}">
        <p14:creationId xmlns:p14="http://schemas.microsoft.com/office/powerpoint/2010/main" val="224482380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esquema rotación 1 20193021</Template>
  <TotalTime>8703</TotalTime>
  <Words>433</Words>
  <Application>Microsoft Office PowerPoint</Application>
  <PresentationFormat>Panorámica</PresentationFormat>
  <Paragraphs>63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1_Tema de Office</vt:lpstr>
      <vt:lpstr>Worksheet</vt:lpstr>
      <vt:lpstr>Propuesta panel de rotación</vt:lpstr>
      <vt:lpstr>Procesos iniciales</vt:lpstr>
      <vt:lpstr>Esquema 5-(0)-0 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SIEH: Esquema de rotación</dc:title>
  <dc:creator>Braulio Villegas Gonzalez</dc:creator>
  <cp:lastModifiedBy>Stats</cp:lastModifiedBy>
  <cp:revision>100</cp:revision>
  <dcterms:created xsi:type="dcterms:W3CDTF">2020-12-07T20:53:50Z</dcterms:created>
  <dcterms:modified xsi:type="dcterms:W3CDTF">2022-05-27T16:36:59Z</dcterms:modified>
</cp:coreProperties>
</file>