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7F2E6-8120-076F-42AD-951524FB4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72D23-A112-FE4B-DBF0-825E374CF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070E65-01DC-8888-8998-DA671351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54E9C-A88D-199E-7F61-662A3999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92792-9B74-E498-99C6-B3CAEB9F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32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45815-9A5F-38B1-5EBF-976C5761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CEE701-697F-ECCC-074B-66DA280D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DE59C-D230-80B5-97C5-5835222A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52174B-4669-DC68-3D2D-1119D7EA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14903-7859-D104-B88D-66B81EB0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10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282F9-9EE7-58CB-B07D-29727541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A1FC7-167F-55B8-76AF-13F1693F9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90A02-5C90-4363-331D-328ADA43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7FA6A-BF8F-D4C2-3315-D11957A3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DE7C7-A3C4-5F44-4D75-8B1276D4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07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607E8-1F3F-C24B-430A-96C9B567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B14AD-2FCE-EFC9-DD94-61ADB1C34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9ADCAC-B3C1-3FF4-C6B4-543035BB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88F9E-41AE-7027-BE35-C2F1B5F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B3FB5-DF79-433D-147D-2A99BEB1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07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902AB-3FE7-B164-4501-3E691B94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E08E94-4B25-3BB8-2D9A-47DA7FAB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B9AAA-14B2-55AF-2394-D7597898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139BC-12E6-EE61-11F4-E9B7E357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C038E-E6CD-3796-3A9C-624FB02D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695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35971-4E83-0AA5-CF03-6A1074AD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E0263-6C24-D6AB-4D98-93EB4BFE9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A64050-4F51-0608-07F4-F40E659A6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942848-F8E5-F7DB-98DA-27044F85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665D7B-940D-5BF0-3F80-306CAFB4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97FFA1-0EB8-FD50-EB33-510BFC47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2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231B6-15E6-5920-2FFA-00D6FB07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BD1250-0055-9C00-F053-1C403ED69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8579A8-7076-D5ED-EF45-20FAFC25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53496A-E831-D9BB-0139-448821957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06F04B-EFBD-3F3E-7F7B-7786CC5AB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421475-ECDE-92EB-06B0-5BF1DBD0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CF2EA-A1DE-11F1-13A4-388312E3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14EF245-93C8-110B-D85F-1DF9E386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564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AD469-54D8-7121-7554-17435238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8E549C-C741-7E3B-E630-DFD9B15F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6EEBC-36CF-B6B8-07FB-BBCC2FB9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760A51-A226-0EC7-DAF4-E879713B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0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8823E0-5339-5A8C-0CCE-1444639B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95C567-D6BD-7D43-109C-35132523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FC8BE7-9391-5C65-B827-13819A96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7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F5CDC-613A-7B72-CFE5-886015DA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EEED6-30DC-8FCD-68F5-7B86D2C88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2BD2FF-73C0-4E7E-0697-3B64A7B6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402AAF-D900-6D7E-29B1-57A614BA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F0E53-700F-5432-C8C5-4DEE86C1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4B3337-FC01-9E7C-0660-9A5F8DFB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5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998F-0DA9-3725-FE93-01BD534B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230010-F403-A800-87DF-52D6C588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B5DB0-9296-1ECC-B0B5-BE5EBFB0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94179B-F5FE-7CEE-53AC-B941A4A8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C22E56-8127-916A-9F47-CB377480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87E478-F7F3-0004-14F0-1C1F1F31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35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2709D9-35E6-0A91-FDE8-B2380BF6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DF4750-0DAD-9019-9B1C-FA517EFB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EFD31-A93E-A58F-D03E-D01EB3FB6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6475-B140-4B54-8AFC-6F31DA0A36F6}" type="datetimeFigureOut">
              <a:rPr lang="es-CO" smtClean="0"/>
              <a:t>9/04/2024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8B1FA-08B7-1449-FC07-8F108C0F3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3E035-A646-387C-11B1-BF9B8896C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C627F-C889-4449-B005-16748CA549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34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11AC2-DE5C-B35A-E9F6-8EC524C06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Comparación de las correlaciones de indicadores de carencia en hogar.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109BC-50A5-0378-B7F6-70EB82FBE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216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F95A-C0C0-B5E3-B131-737B55A0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Indicadores de carencia en el hogar. 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11EDA92-F902-E56F-58A8-7E2F01B5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48" y="1464071"/>
            <a:ext cx="11750150" cy="52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5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0A59A-5056-EDA2-22D8-F9DD452D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Correlación calculada en la muestra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B9FC4-9CAC-B22E-69B4-0C11F687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Cada uno de los indicadores antes listado, tiene el valor de 1 si el hogar presenta la carencia y 0 en caso contrario. </a:t>
            </a:r>
          </a:p>
          <a:p>
            <a:r>
              <a:rPr lang="es-CO" dirty="0"/>
              <a:t>Para cada par de indicadores se calcula la correlación de Pearson 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7DF0A7-6D70-E8C2-748A-0990BAD9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26" y="3570062"/>
            <a:ext cx="5285548" cy="23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F639A-AD0E-4737-CF8B-9940E6F7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pPr algn="ctr"/>
            <a:r>
              <a:rPr lang="es-CO" dirty="0"/>
              <a:t>Resultados de la correlación en la muestra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305AA-1ECE-7A44-A043-D6A5760B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algn="just"/>
            <a:r>
              <a:rPr lang="es-CO" sz="2000" dirty="0"/>
              <a:t>La correlación más alta se presentan entre los indicadores de  Saneamiento y Agua en el hogar (0,38). Se guida de tic y </a:t>
            </a:r>
            <a:r>
              <a:rPr lang="es-CO" sz="2000" dirty="0" err="1"/>
              <a:t>hlogroeduc</a:t>
            </a:r>
            <a:r>
              <a:rPr lang="es-CO" sz="2000" dirty="0"/>
              <a:t> con un 0,3257.</a:t>
            </a:r>
          </a:p>
          <a:p>
            <a:pPr algn="just"/>
            <a:r>
              <a:rPr lang="es-CO" sz="2000" dirty="0"/>
              <a:t>En la parte inferior se destacan las correlaciones que resultaron negativas.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E9932A-E71C-8753-3185-D3D28F15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3223664"/>
            <a:ext cx="11543071" cy="29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1251A-F9BA-FA16-6768-55A41260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Calculo de la correlación en la muestra usando el modelo de unidad.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3F2B63-A885-0D04-135A-6D39E5BB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sz="2400" dirty="0"/>
              <a:t>Para cada indicador, se estimó un modelo de unidad bayesiano.</a:t>
            </a:r>
          </a:p>
          <a:p>
            <a:endParaRPr lang="es-CO" sz="2400" dirty="0"/>
          </a:p>
          <a:p>
            <a:r>
              <a:rPr lang="es-CO" sz="2400" dirty="0"/>
              <a:t>A partir de estos modelos, se realizó la predicción de la probabilidad de que un individuo posea la carencia. Esta predicción se llevó a cabo L veces.</a:t>
            </a:r>
          </a:p>
          <a:p>
            <a:endParaRPr lang="es-CO" sz="2400" dirty="0"/>
          </a:p>
          <a:p>
            <a:r>
              <a:rPr lang="es-CO" sz="2400" dirty="0"/>
              <a:t>Utilizando la probabilidad predicha, se generó una variable Bernoulli que asigna uno o cero a cada individuo. Este proceso se repitió para cada una de las L predicciones y para cada uno de los K indicadores.</a:t>
            </a:r>
          </a:p>
          <a:p>
            <a:endParaRPr lang="es-CO" sz="2400" dirty="0"/>
          </a:p>
          <a:p>
            <a:r>
              <a:rPr lang="es-CO" sz="2400" dirty="0"/>
              <a:t>En cada iteración L, se calculó la correlación de Pearson entre los K indicadores.</a:t>
            </a:r>
          </a:p>
          <a:p>
            <a:endParaRPr lang="es-CO" sz="2400" dirty="0"/>
          </a:p>
          <a:p>
            <a:r>
              <a:rPr lang="es-CO" sz="2400" dirty="0"/>
              <a:t>Finalmente, se obtuvo el promedio de las correlaciones obtenidas.</a:t>
            </a:r>
          </a:p>
        </p:txBody>
      </p:sp>
    </p:spTree>
    <p:extLst>
      <p:ext uri="{BB962C8B-B14F-4D97-AF65-F5344CB8AC3E}">
        <p14:creationId xmlns:p14="http://schemas.microsoft.com/office/powerpoint/2010/main" val="125014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8B301-6C76-9A9D-C7B8-FBA59DA4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Resultados de la correlaciones en la muestra usando el modelo de unidad.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B15EC-1977-4AEA-48B6-CE7AB938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sz="2000" dirty="0"/>
              <a:t>La correlación más alta se presentan entre los indicadores de  Saneamiento y Agua en el hogar (0,26) guardando una relación con lo observado en la muestra. </a:t>
            </a:r>
          </a:p>
          <a:p>
            <a:pPr algn="just"/>
            <a:r>
              <a:rPr lang="es-CO" sz="2000" dirty="0"/>
              <a:t>Vemos que la relación de tic y educación sigue siendo un valor alto en comparación con los demás elementos de la matriz.  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9DD7507-AA94-E66B-4233-C2C39309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1" y="3510116"/>
            <a:ext cx="11788877" cy="298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5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D3869-B6D5-DFC5-8FB8-5DB5AD67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Calculo de la correlación en el censo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314FE-7A9F-E016-484E-9EDAF922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2000" dirty="0"/>
              <a:t>El cálculo de la correlación en el censo se hace siguiendo un proceso igual al descrito anteriormente en la muestra. </a:t>
            </a:r>
          </a:p>
          <a:p>
            <a:pPr marL="0" indent="0">
              <a:buNone/>
            </a:pPr>
            <a:endParaRPr lang="es-CO" sz="2000" dirty="0"/>
          </a:p>
          <a:p>
            <a:r>
              <a:rPr lang="es-CO" sz="2000" dirty="0"/>
              <a:t>La matriz de correlación resultante en el censo, indica que la correlación entre en Saneamiento y carencia en Agua es una de las más altas (0,2). </a:t>
            </a:r>
          </a:p>
          <a:p>
            <a:endParaRPr lang="es-CO" sz="2000" dirty="0"/>
          </a:p>
          <a:p>
            <a:r>
              <a:rPr lang="es-CO" sz="2000" dirty="0"/>
              <a:t>La relación entre las tic y educación es del 0,16 siendo de los valores más altos dentro de la tabla. </a:t>
            </a:r>
          </a:p>
          <a:p>
            <a:endParaRPr lang="es-CO" sz="2000" dirty="0"/>
          </a:p>
          <a:p>
            <a:r>
              <a:rPr lang="es-CO" sz="2000" dirty="0"/>
              <a:t>Otras relaciones altas a  destacar son educación con energía (0,24) y  educación con agua (0,16).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70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FB3E1-DA19-FBC4-0870-F7EDDFEB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Correlación en el censo.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370DF8E-FB79-61E3-43EB-98C291173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434"/>
            <a:ext cx="10931012" cy="302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EFC1E-45FB-7240-DBB5-8394B812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590D18-2E92-6B2B-C841-A7B3BDE0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dirty="0"/>
              <a:t>Aunque las correlaciones calculadas no sean idénticas en términos de valores, es evidente una similitud en la distribución de las correlaciones en la matriz.</a:t>
            </a:r>
          </a:p>
          <a:p>
            <a:endParaRPr lang="es-CO" sz="2000" dirty="0"/>
          </a:p>
          <a:p>
            <a:r>
              <a:rPr lang="es-CO" sz="2000" dirty="0"/>
              <a:t>Esto implica que los indicadores que están altamente relacionados en la muestra también tienen una mayor correlación cuando se utilizan modelos de unidad.</a:t>
            </a:r>
          </a:p>
          <a:p>
            <a:endParaRPr lang="es-CO" sz="2000" dirty="0"/>
          </a:p>
          <a:p>
            <a:r>
              <a:rPr lang="es-CO" sz="2000" dirty="0"/>
              <a:t>Además, las asociaciones cercanas a cero o de signo negativo también se reflejan en las matrices de correlación.</a:t>
            </a:r>
          </a:p>
        </p:txBody>
      </p:sp>
    </p:spTree>
    <p:extLst>
      <p:ext uri="{BB962C8B-B14F-4D97-AF65-F5344CB8AC3E}">
        <p14:creationId xmlns:p14="http://schemas.microsoft.com/office/powerpoint/2010/main" val="1584067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467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Comparación de las correlaciones de indicadores de carencia en hogar. </vt:lpstr>
      <vt:lpstr>Indicadores de carencia en el hogar. </vt:lpstr>
      <vt:lpstr>Correlación calculada en la muestra </vt:lpstr>
      <vt:lpstr>Resultados de la correlación en la muestra</vt:lpstr>
      <vt:lpstr>Calculo de la correlación en la muestra usando el modelo de unidad. </vt:lpstr>
      <vt:lpstr>Resultados de la correlaciones en la muestra usando el modelo de unidad. </vt:lpstr>
      <vt:lpstr>Calculo de la correlación en el censo</vt:lpstr>
      <vt:lpstr>Correlación en el censo.</vt:lpstr>
      <vt:lpstr>Concusiones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Comparación de las correlaciones de indicadores de carencia en hogar. </dc:title>
  <dc:creator>Stalyn Guerrero Gomez</dc:creator>
  <cp:lastModifiedBy>Stalyn Guerrero Gomez</cp:lastModifiedBy>
  <cp:revision>3</cp:revision>
  <dcterms:created xsi:type="dcterms:W3CDTF">2024-04-09T14:46:45Z</dcterms:created>
  <dcterms:modified xsi:type="dcterms:W3CDTF">2024-04-09T15:04:01Z</dcterms:modified>
</cp:coreProperties>
</file>