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0" r:id="rId10"/>
    <p:sldId id="301" r:id="rId11"/>
    <p:sldId id="303" r:id="rId12"/>
    <p:sldId id="304" r:id="rId13"/>
    <p:sldId id="298" r:id="rId14"/>
    <p:sldId id="306" r:id="rId15"/>
    <p:sldId id="299" r:id="rId16"/>
    <p:sldId id="271" r:id="rId17"/>
    <p:sldId id="273" r:id="rId18"/>
    <p:sldId id="312" r:id="rId19"/>
    <p:sldId id="311" r:id="rId20"/>
    <p:sldId id="309" r:id="rId21"/>
    <p:sldId id="310" r:id="rId22"/>
    <p:sldId id="277" r:id="rId23"/>
    <p:sldId id="279" r:id="rId24"/>
    <p:sldId id="307" r:id="rId25"/>
    <p:sldId id="282" r:id="rId26"/>
    <p:sldId id="283" r:id="rId27"/>
    <p:sldId id="284" r:id="rId28"/>
    <p:sldId id="308" r:id="rId29"/>
    <p:sldId id="291" r:id="rId30"/>
    <p:sldId id="292" r:id="rId31"/>
    <p:sldId id="293" r:id="rId32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204" d="100"/>
          <a:sy n="204" d="100"/>
        </p:scale>
        <p:origin x="18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228" d="100"/>
          <a:sy n="228" d="100"/>
        </p:scale>
        <p:origin x="245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185A43-EDEB-59E7-DE18-58F40DB9E5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00C90B-AD73-69C5-1D95-2AC14A8EC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16BB6-DAF5-0B44-8E1A-4833A265BA79}" type="datetimeFigureOut">
              <a:rPr lang="de-DE" smtClean="0"/>
              <a:t>29.09.22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1F439-620E-AC70-5F8A-A43DCF098B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AD9B34-D2C9-06F2-5AA8-0A6EF9100E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33771-5864-D444-A2F3-61921D890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8180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1090" userDrawn="1">
          <p15:clr>
            <a:srgbClr val="F26B43"/>
          </p15:clr>
        </p15:guide>
        <p15:guide id="2" pos="145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C5199-9BFE-4B4D-A69F-D89E0A2B98F8}" type="datetimeFigureOut">
              <a:rPr lang="de-DE" smtClean="0"/>
              <a:t>29.09.22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F7DB-CAE4-0F41-8A07-1CC8E66FC0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35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FF7DB-CAE4-0F41-8A07-1CC8E66FC0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43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FF7DB-CAE4-0F41-8A07-1CC8E66FC03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9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663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1B7DB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‹Nr.›</a:t>
            </a:fld>
            <a:r>
              <a:rPr spc="10" dirty="0"/>
              <a:t>/19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28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4211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2013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88347" y="325372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25178" y="326007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85058" y="32664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96158" y="32600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372358" y="325372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43338" y="325372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567138" y="32600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643338" y="329182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50805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965107" y="326642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699" y="12700"/>
                </a:moveTo>
                <a:lnTo>
                  <a:pt x="50800" y="12700"/>
                </a:lnTo>
              </a:path>
              <a:path w="50800" h="25400">
                <a:moveTo>
                  <a:pt x="12699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939706" y="3247376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215766" y="328420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188702" y="325771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093845" y="325372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1B7DB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‹Nr.›</a:t>
            </a:fld>
            <a:r>
              <a:rPr spc="10" dirty="0"/>
              <a:t>/19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 userDrawn="1">
          <p15:clr>
            <a:srgbClr val="FBAE40"/>
          </p15:clr>
        </p15:guide>
        <p15:guide id="2" pos="14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1B7DB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‹Nr.›</a:t>
            </a:fld>
            <a:r>
              <a:rPr spc="10" dirty="0"/>
              <a:t>/19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1B7DB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‹Nr.›</a:t>
            </a:fld>
            <a:r>
              <a:rPr spc="10" dirty="0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1B7DB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‹Nr.›</a:t>
            </a:fld>
            <a:r>
              <a:rPr spc="10" dirty="0"/>
              <a:t>/19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28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4211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2013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88347" y="325372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25178" y="326007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85058" y="32664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96158" y="32600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372358" y="325372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43338" y="325372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567138" y="32600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643338" y="329182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50805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965107" y="326642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699" y="12700"/>
                </a:moveTo>
                <a:lnTo>
                  <a:pt x="50800" y="12700"/>
                </a:lnTo>
              </a:path>
              <a:path w="50800" h="25400">
                <a:moveTo>
                  <a:pt x="12699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939706" y="3247376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215766" y="328420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188702" y="325771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093845" y="325372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549" y="475324"/>
            <a:ext cx="4199001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435" y="565868"/>
            <a:ext cx="4291228" cy="1899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891" y="3367039"/>
            <a:ext cx="67818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5853" y="3262658"/>
            <a:ext cx="257175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A1B7DB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‹Nr.›</a:t>
            </a:fld>
            <a:r>
              <a:rPr spc="10" dirty="0"/>
              <a:t>/19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6229" y="397839"/>
            <a:ext cx="4526915" cy="659130"/>
            <a:chOff x="66229" y="397839"/>
            <a:chExt cx="4526915" cy="659130"/>
          </a:xfrm>
        </p:grpSpPr>
        <p:sp>
          <p:nvSpPr>
            <p:cNvPr id="25" name="object 25"/>
            <p:cNvSpPr/>
            <p:nvPr/>
          </p:nvSpPr>
          <p:spPr>
            <a:xfrm>
              <a:off x="66229" y="397839"/>
              <a:ext cx="4476115" cy="82550"/>
            </a:xfrm>
            <a:custGeom>
              <a:avLst/>
              <a:gdLst/>
              <a:ahLst/>
              <a:cxnLst/>
              <a:rect l="l" t="t" r="r" b="b"/>
              <a:pathLst>
                <a:path w="4476115" h="82550">
                  <a:moveTo>
                    <a:pt x="442478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75587" y="82384"/>
                  </a:lnTo>
                  <a:lnTo>
                    <a:pt x="4475587" y="50800"/>
                  </a:lnTo>
                  <a:lnTo>
                    <a:pt x="4471579" y="31075"/>
                  </a:lnTo>
                  <a:lnTo>
                    <a:pt x="4460665" y="14922"/>
                  </a:lnTo>
                  <a:lnTo>
                    <a:pt x="4444512" y="4008"/>
                  </a:lnTo>
                  <a:lnTo>
                    <a:pt x="4424787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030" y="461101"/>
              <a:ext cx="4476115" cy="596265"/>
            </a:xfrm>
            <a:custGeom>
              <a:avLst/>
              <a:gdLst/>
              <a:ahLst/>
              <a:cxnLst/>
              <a:rect l="l" t="t" r="r" b="b"/>
              <a:pathLst>
                <a:path w="4476115" h="596265">
                  <a:moveTo>
                    <a:pt x="4475587" y="0"/>
                  </a:moveTo>
                  <a:lnTo>
                    <a:pt x="0" y="0"/>
                  </a:lnTo>
                  <a:lnTo>
                    <a:pt x="0" y="595678"/>
                  </a:lnTo>
                  <a:lnTo>
                    <a:pt x="4475587" y="595678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29" y="442265"/>
              <a:ext cx="4476115" cy="563880"/>
            </a:xfrm>
            <a:custGeom>
              <a:avLst/>
              <a:gdLst/>
              <a:ahLst/>
              <a:cxnLst/>
              <a:rect l="l" t="t" r="r" b="b"/>
              <a:pathLst>
                <a:path w="4476115" h="563880">
                  <a:moveTo>
                    <a:pt x="4475587" y="0"/>
                  </a:moveTo>
                  <a:lnTo>
                    <a:pt x="0" y="0"/>
                  </a:lnTo>
                  <a:lnTo>
                    <a:pt x="0" y="512914"/>
                  </a:lnTo>
                  <a:lnTo>
                    <a:pt x="4008" y="532639"/>
                  </a:lnTo>
                  <a:lnTo>
                    <a:pt x="14922" y="548792"/>
                  </a:lnTo>
                  <a:lnTo>
                    <a:pt x="31075" y="559706"/>
                  </a:lnTo>
                  <a:lnTo>
                    <a:pt x="50800" y="563715"/>
                  </a:lnTo>
                  <a:lnTo>
                    <a:pt x="4424787" y="563715"/>
                  </a:lnTo>
                  <a:lnTo>
                    <a:pt x="4444512" y="559706"/>
                  </a:lnTo>
                  <a:lnTo>
                    <a:pt x="4460665" y="548792"/>
                  </a:lnTo>
                  <a:lnTo>
                    <a:pt x="4471579" y="532639"/>
                  </a:lnTo>
                  <a:lnTo>
                    <a:pt x="4475587" y="512914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05549" y="475324"/>
            <a:ext cx="4199001" cy="4449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200" spc="-25" dirty="0">
                <a:latin typeface="Times" pitchFamily="2" charset="0"/>
              </a:rPr>
              <a:t>Multidimensional</a:t>
            </a:r>
            <a:r>
              <a:rPr sz="1200" spc="-10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deprivation</a:t>
            </a:r>
            <a:r>
              <a:rPr sz="1200" spc="-5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index</a:t>
            </a:r>
            <a:r>
              <a:rPr sz="1200" spc="-5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using</a:t>
            </a:r>
            <a:r>
              <a:rPr sz="1200" spc="-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small</a:t>
            </a:r>
            <a:r>
              <a:rPr sz="1200" spc="-10" dirty="0">
                <a:latin typeface="Times" pitchFamily="2" charset="0"/>
              </a:rPr>
              <a:t> </a:t>
            </a:r>
            <a:r>
              <a:rPr sz="1200" spc="-65" dirty="0">
                <a:latin typeface="Times" pitchFamily="2" charset="0"/>
              </a:rPr>
              <a:t>area</a:t>
            </a:r>
            <a:r>
              <a:rPr sz="1200" spc="-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estimation</a:t>
            </a:r>
            <a:r>
              <a:rPr sz="1200" spc="-5" dirty="0">
                <a:latin typeface="Times" pitchFamily="2" charset="0"/>
              </a:rPr>
              <a:t> </a:t>
            </a:r>
            <a:r>
              <a:rPr sz="1200" spc="-55" dirty="0">
                <a:latin typeface="Times" pitchFamily="2" charset="0"/>
              </a:rPr>
              <a:t>methods:</a:t>
            </a: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200" spc="20" dirty="0">
                <a:latin typeface="Times" pitchFamily="2" charset="0"/>
              </a:rPr>
              <a:t>An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10" dirty="0">
                <a:latin typeface="Times" pitchFamily="2" charset="0"/>
              </a:rPr>
              <a:t>application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25" dirty="0">
                <a:latin typeface="Times" pitchFamily="2" charset="0"/>
              </a:rPr>
              <a:t>for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20" dirty="0">
                <a:latin typeface="Times" pitchFamily="2" charset="0"/>
              </a:rPr>
              <a:t>the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10" dirty="0">
                <a:latin typeface="Times" pitchFamily="2" charset="0"/>
              </a:rPr>
              <a:t>adult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15" dirty="0">
                <a:latin typeface="Times" pitchFamily="2" charset="0"/>
              </a:rPr>
              <a:t>population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10" dirty="0">
                <a:latin typeface="Times" pitchFamily="2" charset="0"/>
              </a:rPr>
              <a:t>in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15" dirty="0">
                <a:latin typeface="Times" pitchFamily="2" charset="0"/>
              </a:rPr>
              <a:t>Colombia</a:t>
            </a:r>
            <a:endParaRPr sz="1200" dirty="0">
              <a:latin typeface="Times" pitchFamily="2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030" y="1221201"/>
            <a:ext cx="4425311" cy="9964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165" marR="43180" algn="ctr">
              <a:lnSpc>
                <a:spcPct val="101000"/>
              </a:lnSpc>
              <a:spcBef>
                <a:spcPts val="85"/>
              </a:spcBef>
            </a:pPr>
            <a:r>
              <a:rPr sz="1050" spc="-85" dirty="0" err="1">
                <a:latin typeface="Times" pitchFamily="2" charset="0"/>
                <a:cs typeface="Tahoma"/>
              </a:rPr>
              <a:t>Andr</a:t>
            </a:r>
            <a:r>
              <a:rPr lang="de-DE" sz="1050" spc="-85" dirty="0" err="1">
                <a:latin typeface="Times" pitchFamily="2" charset="0"/>
                <a:cs typeface="Tahoma"/>
              </a:rPr>
              <a:t>és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-50" dirty="0" err="1">
                <a:latin typeface="Times" pitchFamily="2" charset="0"/>
                <a:cs typeface="Tahoma"/>
              </a:rPr>
              <a:t>Guti</a:t>
            </a:r>
            <a:r>
              <a:rPr lang="de-DE" sz="1050" spc="-50" dirty="0" err="1">
                <a:latin typeface="Times" pitchFamily="2" charset="0"/>
                <a:cs typeface="Tahoma"/>
              </a:rPr>
              <a:t>é</a:t>
            </a:r>
            <a:r>
              <a:rPr sz="1050" spc="-50" dirty="0">
                <a:latin typeface="Times" pitchFamily="2" charset="0"/>
                <a:cs typeface="Tahoma"/>
              </a:rPr>
              <a:t>rrez</a:t>
            </a:r>
            <a:r>
              <a:rPr sz="1050" spc="-75" baseline="37037" dirty="0">
                <a:latin typeface="Times" pitchFamily="2" charset="0"/>
                <a:cs typeface="Tahoma"/>
              </a:rPr>
              <a:t>1</a:t>
            </a:r>
            <a:r>
              <a:rPr sz="1050" spc="-50" dirty="0">
                <a:latin typeface="Times" pitchFamily="2" charset="0"/>
                <a:cs typeface="Tahoma"/>
              </a:rPr>
              <a:t>,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-15" dirty="0">
                <a:latin typeface="Times" pitchFamily="2" charset="0"/>
                <a:cs typeface="Tahoma"/>
              </a:rPr>
              <a:t>Alejandra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-10" dirty="0">
                <a:latin typeface="Times" pitchFamily="2" charset="0"/>
                <a:cs typeface="Tahoma"/>
              </a:rPr>
              <a:t>Arias-Salazar</a:t>
            </a:r>
            <a:r>
              <a:rPr sz="1050" spc="-15" baseline="37037" dirty="0">
                <a:latin typeface="Times" pitchFamily="2" charset="0"/>
                <a:cs typeface="Tahoma"/>
              </a:rPr>
              <a:t>2</a:t>
            </a:r>
            <a:r>
              <a:rPr sz="1050" spc="-10" dirty="0">
                <a:latin typeface="Times" pitchFamily="2" charset="0"/>
                <a:cs typeface="Tahoma"/>
              </a:rPr>
              <a:t>,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-5" dirty="0" err="1">
                <a:latin typeface="Times" pitchFamily="2" charset="0"/>
                <a:cs typeface="Tahoma"/>
              </a:rPr>
              <a:t>Stalyn</a:t>
            </a:r>
            <a:r>
              <a:rPr sz="1050" spc="30" dirty="0">
                <a:latin typeface="Times" pitchFamily="2" charset="0"/>
                <a:cs typeface="Tahoma"/>
              </a:rPr>
              <a:t> </a:t>
            </a:r>
            <a:r>
              <a:rPr sz="1050" spc="-55" dirty="0">
                <a:latin typeface="Times" pitchFamily="2" charset="0"/>
                <a:cs typeface="Tahoma"/>
              </a:rPr>
              <a:t>Guerrero-G</a:t>
            </a:r>
            <a:r>
              <a:rPr lang="de-DE" sz="1050" spc="-55" dirty="0" err="1">
                <a:latin typeface="Times" pitchFamily="2" charset="0"/>
                <a:cs typeface="Tahoma"/>
              </a:rPr>
              <a:t>ó</a:t>
            </a:r>
            <a:r>
              <a:rPr sz="1050" spc="-55" dirty="0" err="1">
                <a:latin typeface="Times" pitchFamily="2" charset="0"/>
                <a:cs typeface="Tahoma"/>
              </a:rPr>
              <a:t>mez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15" baseline="37037" dirty="0">
                <a:latin typeface="Times" pitchFamily="2" charset="0"/>
                <a:cs typeface="Tahoma"/>
              </a:rPr>
              <a:t>1</a:t>
            </a:r>
            <a:r>
              <a:rPr sz="1050" spc="10" dirty="0">
                <a:latin typeface="Times" pitchFamily="2" charset="0"/>
                <a:cs typeface="Tahoma"/>
              </a:rPr>
              <a:t>,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endParaRPr lang="de-DE" sz="1050" spc="25" dirty="0">
              <a:latin typeface="Times" pitchFamily="2" charset="0"/>
              <a:cs typeface="Tahoma"/>
            </a:endParaRPr>
          </a:p>
          <a:p>
            <a:pPr marL="50165" marR="43180" algn="ctr">
              <a:lnSpc>
                <a:spcPct val="101000"/>
              </a:lnSpc>
              <a:spcBef>
                <a:spcPts val="85"/>
              </a:spcBef>
            </a:pPr>
            <a:r>
              <a:rPr sz="1050" dirty="0">
                <a:latin typeface="Times" pitchFamily="2" charset="0"/>
                <a:cs typeface="Tahoma"/>
              </a:rPr>
              <a:t>Natalia </a:t>
            </a:r>
            <a:r>
              <a:rPr sz="1050" spc="-265" dirty="0">
                <a:latin typeface="Times" pitchFamily="2" charset="0"/>
                <a:cs typeface="Tahoma"/>
              </a:rPr>
              <a:t> </a:t>
            </a:r>
            <a:r>
              <a:rPr sz="1050" spc="-10" dirty="0">
                <a:latin typeface="Times" pitchFamily="2" charset="0"/>
                <a:cs typeface="Tahoma"/>
              </a:rPr>
              <a:t>Rojas-Perilla</a:t>
            </a:r>
            <a:r>
              <a:rPr sz="1050" spc="-15" baseline="37037" dirty="0">
                <a:latin typeface="Times" pitchFamily="2" charset="0"/>
                <a:cs typeface="Tahoma"/>
              </a:rPr>
              <a:t>3</a:t>
            </a:r>
            <a:r>
              <a:rPr sz="1050" spc="247" baseline="37037" dirty="0">
                <a:latin typeface="Times" pitchFamily="2" charset="0"/>
                <a:cs typeface="Tahoma"/>
              </a:rPr>
              <a:t> </a:t>
            </a:r>
            <a:r>
              <a:rPr sz="1050" spc="-20" dirty="0">
                <a:latin typeface="Times" pitchFamily="2" charset="0"/>
                <a:cs typeface="Tahoma"/>
              </a:rPr>
              <a:t>,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-5" dirty="0">
                <a:latin typeface="Times" pitchFamily="2" charset="0"/>
                <a:cs typeface="Tahoma"/>
              </a:rPr>
              <a:t>Xavier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-5" dirty="0">
                <a:latin typeface="Times" pitchFamily="2" charset="0"/>
                <a:cs typeface="Tahoma"/>
              </a:rPr>
              <a:t>Mancero</a:t>
            </a:r>
            <a:r>
              <a:rPr sz="1050" spc="-7" baseline="37037" dirty="0">
                <a:latin typeface="Times" pitchFamily="2" charset="0"/>
                <a:cs typeface="Tahoma"/>
              </a:rPr>
              <a:t>1</a:t>
            </a:r>
            <a:r>
              <a:rPr sz="1050" spc="-5" dirty="0">
                <a:latin typeface="Times" pitchFamily="2" charset="0"/>
                <a:cs typeface="Tahoma"/>
              </a:rPr>
              <a:t>,</a:t>
            </a:r>
            <a:r>
              <a:rPr sz="1050" spc="20" dirty="0">
                <a:latin typeface="Times" pitchFamily="2" charset="0"/>
                <a:cs typeface="Tahoma"/>
              </a:rPr>
              <a:t> </a:t>
            </a:r>
            <a:r>
              <a:rPr sz="1050" spc="-30" dirty="0">
                <a:latin typeface="Times" pitchFamily="2" charset="0"/>
                <a:cs typeface="Tahoma"/>
              </a:rPr>
              <a:t>Hanwen</a:t>
            </a:r>
            <a:r>
              <a:rPr sz="1050" spc="25" dirty="0">
                <a:latin typeface="Times" pitchFamily="2" charset="0"/>
                <a:cs typeface="Tahoma"/>
              </a:rPr>
              <a:t> </a:t>
            </a:r>
            <a:r>
              <a:rPr sz="1050" spc="-15" dirty="0">
                <a:latin typeface="Times" pitchFamily="2" charset="0"/>
                <a:cs typeface="Tahoma"/>
              </a:rPr>
              <a:t>Zhang</a:t>
            </a:r>
            <a:r>
              <a:rPr sz="1050" spc="-22" baseline="37037" dirty="0">
                <a:latin typeface="Times" pitchFamily="2" charset="0"/>
                <a:cs typeface="Tahoma"/>
              </a:rPr>
              <a:t>4</a:t>
            </a:r>
            <a:endParaRPr sz="1050" baseline="37037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" pitchFamily="2" charset="0"/>
              <a:cs typeface="Tahoma"/>
            </a:endParaRPr>
          </a:p>
          <a:p>
            <a:pPr marL="919480" marR="957580" algn="ctr"/>
            <a:r>
              <a:rPr sz="800" spc="5" dirty="0">
                <a:latin typeface="Times" pitchFamily="2" charset="0"/>
                <a:cs typeface="Tahoma"/>
              </a:rPr>
              <a:t>Economic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Commission</a:t>
            </a:r>
            <a:r>
              <a:rPr sz="800" spc="2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for</a:t>
            </a:r>
            <a:r>
              <a:rPr sz="800" spc="20" dirty="0">
                <a:latin typeface="Times" pitchFamily="2" charset="0"/>
                <a:cs typeface="Tahoma"/>
              </a:rPr>
              <a:t> </a:t>
            </a:r>
            <a:r>
              <a:rPr sz="800" spc="10" dirty="0">
                <a:latin typeface="Times" pitchFamily="2" charset="0"/>
                <a:cs typeface="Tahoma"/>
              </a:rPr>
              <a:t>Latin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spc="5" dirty="0">
                <a:latin typeface="Times" pitchFamily="2" charset="0"/>
                <a:cs typeface="Tahoma"/>
              </a:rPr>
              <a:t>America</a:t>
            </a:r>
            <a:r>
              <a:rPr sz="800" spc="2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and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spc="-5" dirty="0" err="1">
                <a:latin typeface="Times" pitchFamily="2" charset="0"/>
                <a:cs typeface="Tahoma"/>
              </a:rPr>
              <a:t>th</a:t>
            </a:r>
            <a:r>
              <a:rPr lang="de-DE" sz="800" spc="-5" dirty="0" err="1">
                <a:latin typeface="Times" pitchFamily="2" charset="0"/>
                <a:cs typeface="Tahoma"/>
              </a:rPr>
              <a:t>e</a:t>
            </a:r>
            <a:r>
              <a:rPr lang="de-DE" sz="800" spc="-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Caribbean</a:t>
            </a:r>
            <a:r>
              <a:rPr sz="800" spc="-7" baseline="27777" dirty="0">
                <a:latin typeface="Times" pitchFamily="2" charset="0"/>
                <a:cs typeface="Tahoma"/>
              </a:rPr>
              <a:t>1</a:t>
            </a:r>
            <a:endParaRPr lang="de-DE" sz="800" spc="-7" baseline="27777" dirty="0">
              <a:latin typeface="Times" pitchFamily="2" charset="0"/>
              <a:cs typeface="Tahoma"/>
            </a:endParaRPr>
          </a:p>
          <a:p>
            <a:pPr marL="919480" marR="957580" algn="ctr"/>
            <a:r>
              <a:rPr sz="800" spc="-7" baseline="27777" dirty="0">
                <a:latin typeface="Times" pitchFamily="2" charset="0"/>
                <a:cs typeface="Tahoma"/>
              </a:rPr>
              <a:t> </a:t>
            </a:r>
            <a:r>
              <a:rPr sz="800" spc="-209" baseline="27777" dirty="0">
                <a:latin typeface="Times" pitchFamily="2" charset="0"/>
                <a:cs typeface="Tahoma"/>
              </a:rPr>
              <a:t> </a:t>
            </a:r>
            <a:r>
              <a:rPr sz="800" spc="-5" dirty="0" err="1">
                <a:latin typeface="Times" pitchFamily="2" charset="0"/>
                <a:cs typeface="Tahoma"/>
              </a:rPr>
              <a:t>Freie</a:t>
            </a:r>
            <a:r>
              <a:rPr sz="800" spc="20" dirty="0">
                <a:latin typeface="Times" pitchFamily="2" charset="0"/>
                <a:cs typeface="Tahoma"/>
              </a:rPr>
              <a:t> </a:t>
            </a:r>
            <a:r>
              <a:rPr sz="800" spc="-25" dirty="0" err="1">
                <a:latin typeface="Times" pitchFamily="2" charset="0"/>
                <a:cs typeface="Tahoma"/>
              </a:rPr>
              <a:t>Universit</a:t>
            </a:r>
            <a:r>
              <a:rPr lang="de-DE" sz="800" spc="-25" dirty="0">
                <a:latin typeface="Times" pitchFamily="2" charset="0"/>
                <a:cs typeface="Tahoma"/>
              </a:rPr>
              <a:t>ä</a:t>
            </a:r>
            <a:r>
              <a:rPr sz="800" spc="-25" dirty="0">
                <a:latin typeface="Times" pitchFamily="2" charset="0"/>
                <a:cs typeface="Tahoma"/>
              </a:rPr>
              <a:t>t</a:t>
            </a:r>
            <a:r>
              <a:rPr sz="800" spc="20" dirty="0">
                <a:latin typeface="Times" pitchFamily="2" charset="0"/>
                <a:cs typeface="Tahoma"/>
              </a:rPr>
              <a:t> </a:t>
            </a:r>
            <a:r>
              <a:rPr sz="800" spc="5" dirty="0">
                <a:latin typeface="Times" pitchFamily="2" charset="0"/>
                <a:cs typeface="Tahoma"/>
              </a:rPr>
              <a:t>Berlin</a:t>
            </a:r>
            <a:r>
              <a:rPr sz="800" spc="7" baseline="27777" dirty="0">
                <a:latin typeface="Times" pitchFamily="2" charset="0"/>
                <a:cs typeface="Tahoma"/>
              </a:rPr>
              <a:t>2</a:t>
            </a:r>
            <a:endParaRPr sz="800" baseline="27777" dirty="0">
              <a:latin typeface="Times" pitchFamily="2" charset="0"/>
              <a:cs typeface="Tahoma"/>
            </a:endParaRPr>
          </a:p>
          <a:p>
            <a:pPr marR="37465" algn="ctr"/>
            <a:r>
              <a:rPr sz="800" spc="5" dirty="0">
                <a:latin typeface="Times" pitchFamily="2" charset="0"/>
                <a:cs typeface="Tahoma"/>
              </a:rPr>
              <a:t>United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spc="10" dirty="0">
                <a:latin typeface="Times" pitchFamily="2" charset="0"/>
                <a:cs typeface="Tahoma"/>
              </a:rPr>
              <a:t>Arab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Emirates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University</a:t>
            </a:r>
            <a:r>
              <a:rPr sz="800" spc="-7" baseline="27777" dirty="0">
                <a:latin typeface="Times" pitchFamily="2" charset="0"/>
                <a:cs typeface="Tahoma"/>
              </a:rPr>
              <a:t>3</a:t>
            </a:r>
            <a:endParaRPr sz="800" baseline="27777" dirty="0">
              <a:latin typeface="Times" pitchFamily="2" charset="0"/>
              <a:cs typeface="Tahoma"/>
            </a:endParaRPr>
          </a:p>
          <a:p>
            <a:pPr marR="37465" algn="ctr"/>
            <a:r>
              <a:rPr sz="800" spc="-5" dirty="0">
                <a:latin typeface="Times" pitchFamily="2" charset="0"/>
                <a:cs typeface="Tahoma"/>
              </a:rPr>
              <a:t>Universidad</a:t>
            </a:r>
            <a:r>
              <a:rPr sz="800" spc="10" dirty="0">
                <a:latin typeface="Times" pitchFamily="2" charset="0"/>
                <a:cs typeface="Tahoma"/>
              </a:rPr>
              <a:t> </a:t>
            </a:r>
            <a:r>
              <a:rPr sz="800" spc="-35" dirty="0" err="1">
                <a:latin typeface="Times" pitchFamily="2" charset="0"/>
                <a:cs typeface="Tahoma"/>
              </a:rPr>
              <a:t>Aut</a:t>
            </a:r>
            <a:r>
              <a:rPr lang="de-DE" sz="800" spc="-35" dirty="0" err="1">
                <a:latin typeface="Times" pitchFamily="2" charset="0"/>
                <a:cs typeface="Tahoma"/>
              </a:rPr>
              <a:t>ó</a:t>
            </a:r>
            <a:r>
              <a:rPr sz="800" spc="-35" dirty="0" err="1">
                <a:latin typeface="Times" pitchFamily="2" charset="0"/>
                <a:cs typeface="Tahoma"/>
              </a:rPr>
              <a:t>noma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spc="-20" dirty="0">
                <a:latin typeface="Times" pitchFamily="2" charset="0"/>
                <a:cs typeface="Tahoma"/>
              </a:rPr>
              <a:t>de</a:t>
            </a:r>
            <a:r>
              <a:rPr sz="800" spc="15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Chile</a:t>
            </a:r>
            <a:r>
              <a:rPr sz="800" baseline="27777" dirty="0">
                <a:latin typeface="Times" pitchFamily="2" charset="0"/>
                <a:cs typeface="Tahoma"/>
              </a:rPr>
              <a:t>4</a:t>
            </a:r>
            <a:endParaRPr sz="900" baseline="27777" dirty="0">
              <a:latin typeface="Times" pitchFamily="2" charset="0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66" y="2473144"/>
            <a:ext cx="3153971" cy="493958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2" name="object 3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1</a:t>
            </a:fld>
            <a:r>
              <a:rPr spc="10" dirty="0"/>
              <a:t>/19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39" name="object 47">
            <a:extLst>
              <a:ext uri="{FF2B5EF4-FFF2-40B4-BE49-F238E27FC236}">
                <a16:creationId xmlns:a16="http://schemas.microsoft.com/office/drawing/2014/main" id="{62C70087-FE46-121A-EB00-235E8888AF6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249" y="461309"/>
            <a:ext cx="4608195" cy="14119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25" dirty="0">
                <a:latin typeface="Times" pitchFamily="2" charset="0"/>
                <a:cs typeface="Arial"/>
              </a:rPr>
              <a:t>Objective: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Producing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reliable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multidimensional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deprivation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index </a:t>
            </a:r>
            <a:r>
              <a:rPr sz="1100" spc="-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its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components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(indicators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dimensions)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adult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 </a:t>
            </a:r>
            <a:r>
              <a:rPr sz="1100" spc="-15" dirty="0">
                <a:latin typeface="Times" pitchFamily="2" charset="0"/>
                <a:cs typeface="Tahoma"/>
              </a:rPr>
              <a:t> Colombia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at</a:t>
            </a:r>
            <a:r>
              <a:rPr lang="de-DE"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department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 err="1">
                <a:latin typeface="Times" pitchFamily="2" charset="0"/>
                <a:cs typeface="Tahoma"/>
              </a:rPr>
              <a:t>municipalit</a:t>
            </a:r>
            <a:r>
              <a:rPr lang="de-DE" sz="1100" spc="-10" dirty="0" err="1">
                <a:latin typeface="Times" pitchFamily="2" charset="0"/>
                <a:cs typeface="Tahoma"/>
              </a:rPr>
              <a:t>y</a:t>
            </a:r>
            <a:r>
              <a:rPr lang="de-DE" sz="1100" spc="-10" dirty="0">
                <a:latin typeface="Times" pitchFamily="2" charset="0"/>
                <a:cs typeface="Tahoma"/>
              </a:rPr>
              <a:t> </a:t>
            </a:r>
            <a:r>
              <a:rPr lang="de-DE" sz="1100" spc="-10" dirty="0" err="1">
                <a:latin typeface="Times" pitchFamily="2" charset="0"/>
                <a:cs typeface="Tahoma"/>
              </a:rPr>
              <a:t>level</a:t>
            </a:r>
            <a:r>
              <a:rPr sz="1100" spc="-10" dirty="0">
                <a:latin typeface="Times" pitchFamily="2" charset="0"/>
                <a:cs typeface="Tahoma"/>
              </a:rPr>
              <a:t>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lang="de-DE" sz="1100" b="1" spc="-4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40" dirty="0">
                <a:latin typeface="Times" pitchFamily="2" charset="0"/>
                <a:cs typeface="Arial"/>
              </a:rPr>
              <a:t>Challenge:</a:t>
            </a:r>
            <a:r>
              <a:rPr sz="1100" b="1" spc="160" dirty="0">
                <a:latin typeface="Times" pitchFamily="2" charset="0"/>
                <a:cs typeface="Arial"/>
              </a:rPr>
              <a:t> </a:t>
            </a:r>
            <a:r>
              <a:rPr sz="1100" spc="15" dirty="0">
                <a:latin typeface="Times" pitchFamily="2" charset="0"/>
                <a:cs typeface="Tahoma"/>
              </a:rPr>
              <a:t>2/8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missing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so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final</a:t>
            </a:r>
            <a:r>
              <a:rPr sz="1100" spc="25" dirty="0">
                <a:latin typeface="Times" pitchFamily="2" charset="0"/>
                <a:cs typeface="Tahoma"/>
              </a:rPr>
              <a:t> MDI </a:t>
            </a:r>
            <a:r>
              <a:rPr sz="1100" spc="-15" dirty="0">
                <a:latin typeface="Times" pitchFamily="2" charset="0"/>
                <a:cs typeface="Tahoma"/>
              </a:rPr>
              <a:t>cannot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computed.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b="1" spc="-20" dirty="0">
                <a:latin typeface="Times" pitchFamily="2" charset="0"/>
                <a:cs typeface="Arial"/>
              </a:rPr>
              <a:t>Identified</a:t>
            </a:r>
            <a:r>
              <a:rPr sz="1100" b="1" spc="50" dirty="0">
                <a:latin typeface="Times" pitchFamily="2" charset="0"/>
                <a:cs typeface="Arial"/>
              </a:rPr>
              <a:t> </a:t>
            </a:r>
            <a:r>
              <a:rPr sz="1100" b="1" spc="-60" dirty="0">
                <a:latin typeface="Times" pitchFamily="2" charset="0"/>
                <a:cs typeface="Arial"/>
              </a:rPr>
              <a:t>scenarios:</a:t>
            </a:r>
            <a:endParaRPr lang="de-DE" sz="1100" dirty="0">
              <a:latin typeface="Times" pitchFamily="2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25" dirty="0">
                <a:latin typeface="Times" pitchFamily="2" charset="0"/>
                <a:cs typeface="Arial"/>
              </a:rPr>
              <a:t> - </a:t>
            </a:r>
            <a:r>
              <a:rPr sz="1100" b="1" spc="-25" dirty="0">
                <a:latin typeface="Times" pitchFamily="2" charset="0"/>
                <a:cs typeface="Arial"/>
              </a:rPr>
              <a:t>Only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10" dirty="0">
                <a:latin typeface="Times" pitchFamily="2" charset="0"/>
                <a:cs typeface="Arial"/>
              </a:rPr>
              <a:t>1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0" dirty="0">
                <a:latin typeface="Times" pitchFamily="2" charset="0"/>
                <a:cs typeface="Arial"/>
              </a:rPr>
              <a:t>indicator: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Using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a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unit-level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Bernoulli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logit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mixed</a:t>
            </a:r>
            <a:r>
              <a:rPr lang="de-DE"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model.</a:t>
            </a:r>
            <a:endParaRPr lang="de-DE" sz="1100" dirty="0">
              <a:latin typeface="Times" pitchFamily="2" charset="0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5" name="object 3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7/19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32A46D6E-55A1-B714-8146-983A2A065BC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15972246-926F-CFE0-F649-1B58DF404DFC}"/>
              </a:ext>
            </a:extLst>
          </p:cNvPr>
          <p:cNvSpPr txBox="1">
            <a:spLocks/>
          </p:cNvSpPr>
          <p:nvPr/>
        </p:nvSpPr>
        <p:spPr>
          <a:xfrm>
            <a:off x="95300" y="59663"/>
            <a:ext cx="403214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de-DE" sz="1200" kern="0" spc="-50" dirty="0">
                <a:latin typeface="Times" pitchFamily="2" charset="0"/>
              </a:rPr>
              <a:t>Case</a:t>
            </a:r>
            <a:r>
              <a:rPr lang="de-DE" sz="1200" kern="0" spc="20" dirty="0">
                <a:latin typeface="Times" pitchFamily="2" charset="0"/>
              </a:rPr>
              <a:t> </a:t>
            </a:r>
            <a:r>
              <a:rPr lang="de-DE" sz="1200" kern="0" spc="-50" dirty="0" err="1">
                <a:latin typeface="Times" pitchFamily="2" charset="0"/>
              </a:rPr>
              <a:t>study</a:t>
            </a:r>
            <a:r>
              <a:rPr lang="de-DE" sz="1200" kern="0" spc="-50" dirty="0">
                <a:latin typeface="Times" pitchFamily="2" charset="0"/>
              </a:rPr>
              <a:t>:</a:t>
            </a:r>
            <a:r>
              <a:rPr lang="de-DE" sz="1200" kern="0" spc="155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Multidimensional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0" dirty="0" err="1">
                <a:latin typeface="Times" pitchFamily="2" charset="0"/>
              </a:rPr>
              <a:t>deprivation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5" dirty="0" err="1">
                <a:latin typeface="Times" pitchFamily="2" charset="0"/>
              </a:rPr>
              <a:t>index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in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35" dirty="0">
                <a:latin typeface="Times" pitchFamily="2" charset="0"/>
              </a:rPr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353639966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249" y="461309"/>
            <a:ext cx="4608195" cy="191975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25" dirty="0">
                <a:latin typeface="Times" pitchFamily="2" charset="0"/>
                <a:cs typeface="Arial"/>
              </a:rPr>
              <a:t>Objective: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Producing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reliable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multidimensional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deprivation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index </a:t>
            </a:r>
            <a:r>
              <a:rPr sz="1100" spc="-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its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components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(indicators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dimensions)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adult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 </a:t>
            </a:r>
            <a:r>
              <a:rPr sz="1100" spc="-15" dirty="0">
                <a:latin typeface="Times" pitchFamily="2" charset="0"/>
                <a:cs typeface="Tahoma"/>
              </a:rPr>
              <a:t> Colombia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at</a:t>
            </a:r>
            <a:r>
              <a:rPr lang="de-DE"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department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 err="1">
                <a:latin typeface="Times" pitchFamily="2" charset="0"/>
                <a:cs typeface="Tahoma"/>
              </a:rPr>
              <a:t>municipalit</a:t>
            </a:r>
            <a:r>
              <a:rPr lang="de-DE" sz="1100" spc="-10" dirty="0" err="1">
                <a:latin typeface="Times" pitchFamily="2" charset="0"/>
                <a:cs typeface="Tahoma"/>
              </a:rPr>
              <a:t>y</a:t>
            </a:r>
            <a:r>
              <a:rPr lang="de-DE" sz="1100" spc="-10" dirty="0">
                <a:latin typeface="Times" pitchFamily="2" charset="0"/>
                <a:cs typeface="Tahoma"/>
              </a:rPr>
              <a:t> </a:t>
            </a:r>
            <a:r>
              <a:rPr lang="de-DE" sz="1100" spc="-10" dirty="0" err="1">
                <a:latin typeface="Times" pitchFamily="2" charset="0"/>
                <a:cs typeface="Tahoma"/>
              </a:rPr>
              <a:t>level</a:t>
            </a:r>
            <a:r>
              <a:rPr sz="1100" spc="-10" dirty="0">
                <a:latin typeface="Times" pitchFamily="2" charset="0"/>
                <a:cs typeface="Tahoma"/>
              </a:rPr>
              <a:t>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lang="de-DE" sz="1100" b="1" spc="-4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40" dirty="0">
                <a:latin typeface="Times" pitchFamily="2" charset="0"/>
                <a:cs typeface="Arial"/>
              </a:rPr>
              <a:t>Challenge:</a:t>
            </a:r>
            <a:r>
              <a:rPr sz="1100" b="1" spc="160" dirty="0">
                <a:latin typeface="Times" pitchFamily="2" charset="0"/>
                <a:cs typeface="Arial"/>
              </a:rPr>
              <a:t> </a:t>
            </a:r>
            <a:r>
              <a:rPr sz="1100" spc="15" dirty="0">
                <a:latin typeface="Times" pitchFamily="2" charset="0"/>
                <a:cs typeface="Tahoma"/>
              </a:rPr>
              <a:t>2/8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missing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so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final</a:t>
            </a:r>
            <a:r>
              <a:rPr sz="1100" spc="25" dirty="0">
                <a:latin typeface="Times" pitchFamily="2" charset="0"/>
                <a:cs typeface="Tahoma"/>
              </a:rPr>
              <a:t> MDI </a:t>
            </a:r>
            <a:r>
              <a:rPr sz="1100" spc="-15" dirty="0">
                <a:latin typeface="Times" pitchFamily="2" charset="0"/>
                <a:cs typeface="Tahoma"/>
              </a:rPr>
              <a:t>cannot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computed.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b="1" spc="-20" dirty="0">
                <a:latin typeface="Times" pitchFamily="2" charset="0"/>
                <a:cs typeface="Arial"/>
              </a:rPr>
              <a:t>Identified</a:t>
            </a:r>
            <a:r>
              <a:rPr sz="1100" b="1" spc="50" dirty="0">
                <a:latin typeface="Times" pitchFamily="2" charset="0"/>
                <a:cs typeface="Arial"/>
              </a:rPr>
              <a:t> </a:t>
            </a:r>
            <a:r>
              <a:rPr sz="1100" b="1" spc="-60" dirty="0">
                <a:latin typeface="Times" pitchFamily="2" charset="0"/>
                <a:cs typeface="Arial"/>
              </a:rPr>
              <a:t>scenarios:</a:t>
            </a:r>
            <a:endParaRPr lang="de-DE" sz="1100" dirty="0">
              <a:latin typeface="Times" pitchFamily="2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25" dirty="0">
                <a:latin typeface="Times" pitchFamily="2" charset="0"/>
                <a:cs typeface="Arial"/>
              </a:rPr>
              <a:t> - </a:t>
            </a:r>
            <a:r>
              <a:rPr sz="1100" b="1" spc="-25" dirty="0">
                <a:latin typeface="Times" pitchFamily="2" charset="0"/>
                <a:cs typeface="Arial"/>
              </a:rPr>
              <a:t>Only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10" dirty="0">
                <a:latin typeface="Times" pitchFamily="2" charset="0"/>
                <a:cs typeface="Arial"/>
              </a:rPr>
              <a:t>1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0" dirty="0">
                <a:latin typeface="Times" pitchFamily="2" charset="0"/>
                <a:cs typeface="Arial"/>
              </a:rPr>
              <a:t>indicator: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Using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a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unit-level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Bernoulli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logit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mixed</a:t>
            </a:r>
            <a:r>
              <a:rPr lang="de-DE"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model.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5" dirty="0">
                <a:latin typeface="Times" pitchFamily="2" charset="0"/>
                <a:cs typeface="Tahoma"/>
              </a:rPr>
              <a:t> - </a:t>
            </a:r>
            <a:r>
              <a:rPr sz="1100" b="1" spc="-5" dirty="0">
                <a:latin typeface="Times" pitchFamily="2" charset="0"/>
                <a:cs typeface="Arial"/>
              </a:rPr>
              <a:t>Two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5" dirty="0">
                <a:latin typeface="Times" pitchFamily="2" charset="0"/>
                <a:cs typeface="Arial"/>
              </a:rPr>
              <a:t>indicators:</a:t>
            </a:r>
            <a:r>
              <a:rPr sz="1100" b="1" spc="-25" dirty="0">
                <a:latin typeface="Times" pitchFamily="2" charset="0"/>
                <a:cs typeface="Arial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Finding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expected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value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of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linear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combination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of </a:t>
            </a:r>
            <a:r>
              <a:rPr sz="1100" spc="-2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them.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5" dirty="0">
                <a:latin typeface="Times" pitchFamily="2" charset="0"/>
                <a:cs typeface="Tahoma"/>
              </a:rPr>
              <a:t> </a:t>
            </a: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5" name="object 3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7/19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32A46D6E-55A1-B714-8146-983A2A065BC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15972246-926F-CFE0-F649-1B58DF404DFC}"/>
              </a:ext>
            </a:extLst>
          </p:cNvPr>
          <p:cNvSpPr txBox="1">
            <a:spLocks/>
          </p:cNvSpPr>
          <p:nvPr/>
        </p:nvSpPr>
        <p:spPr>
          <a:xfrm>
            <a:off x="95300" y="59663"/>
            <a:ext cx="403214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de-DE" sz="1200" kern="0" spc="-50" dirty="0">
                <a:latin typeface="Times" pitchFamily="2" charset="0"/>
              </a:rPr>
              <a:t>Case</a:t>
            </a:r>
            <a:r>
              <a:rPr lang="de-DE" sz="1200" kern="0" spc="20" dirty="0">
                <a:latin typeface="Times" pitchFamily="2" charset="0"/>
              </a:rPr>
              <a:t> </a:t>
            </a:r>
            <a:r>
              <a:rPr lang="de-DE" sz="1200" kern="0" spc="-50" dirty="0" err="1">
                <a:latin typeface="Times" pitchFamily="2" charset="0"/>
              </a:rPr>
              <a:t>study</a:t>
            </a:r>
            <a:r>
              <a:rPr lang="de-DE" sz="1200" kern="0" spc="-50" dirty="0">
                <a:latin typeface="Times" pitchFamily="2" charset="0"/>
              </a:rPr>
              <a:t>:</a:t>
            </a:r>
            <a:r>
              <a:rPr lang="de-DE" sz="1200" kern="0" spc="155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Multidimensional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0" dirty="0" err="1">
                <a:latin typeface="Times" pitchFamily="2" charset="0"/>
              </a:rPr>
              <a:t>deprivation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5" dirty="0" err="1">
                <a:latin typeface="Times" pitchFamily="2" charset="0"/>
              </a:rPr>
              <a:t>index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in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35" dirty="0">
                <a:latin typeface="Times" pitchFamily="2" charset="0"/>
              </a:rPr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372872971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249" y="461309"/>
            <a:ext cx="4608195" cy="225831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25" dirty="0">
                <a:latin typeface="Times" pitchFamily="2" charset="0"/>
                <a:cs typeface="Arial"/>
              </a:rPr>
              <a:t>Objective: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Producing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reliable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multidimensional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deprivation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index </a:t>
            </a:r>
            <a:r>
              <a:rPr sz="1100" spc="-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its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components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(indicators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dimensions)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adult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 </a:t>
            </a:r>
            <a:r>
              <a:rPr sz="1100" spc="-15" dirty="0">
                <a:latin typeface="Times" pitchFamily="2" charset="0"/>
                <a:cs typeface="Tahoma"/>
              </a:rPr>
              <a:t> Colombia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at</a:t>
            </a:r>
            <a:r>
              <a:rPr lang="de-DE"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department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 err="1">
                <a:latin typeface="Times" pitchFamily="2" charset="0"/>
                <a:cs typeface="Tahoma"/>
              </a:rPr>
              <a:t>municipalit</a:t>
            </a:r>
            <a:r>
              <a:rPr lang="de-DE" sz="1100" spc="-10" dirty="0" err="1">
                <a:latin typeface="Times" pitchFamily="2" charset="0"/>
                <a:cs typeface="Tahoma"/>
              </a:rPr>
              <a:t>y</a:t>
            </a:r>
            <a:r>
              <a:rPr lang="de-DE" sz="1100" spc="-10" dirty="0">
                <a:latin typeface="Times" pitchFamily="2" charset="0"/>
                <a:cs typeface="Tahoma"/>
              </a:rPr>
              <a:t> </a:t>
            </a:r>
            <a:r>
              <a:rPr lang="de-DE" sz="1100" spc="-10" dirty="0" err="1">
                <a:latin typeface="Times" pitchFamily="2" charset="0"/>
                <a:cs typeface="Tahoma"/>
              </a:rPr>
              <a:t>level</a:t>
            </a:r>
            <a:r>
              <a:rPr sz="1100" spc="-10" dirty="0">
                <a:latin typeface="Times" pitchFamily="2" charset="0"/>
                <a:cs typeface="Tahoma"/>
              </a:rPr>
              <a:t>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lang="de-DE" sz="1100" b="1" spc="-4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40" dirty="0">
                <a:latin typeface="Times" pitchFamily="2" charset="0"/>
                <a:cs typeface="Arial"/>
              </a:rPr>
              <a:t>Challenge:</a:t>
            </a:r>
            <a:r>
              <a:rPr sz="1100" b="1" spc="160" dirty="0">
                <a:latin typeface="Times" pitchFamily="2" charset="0"/>
                <a:cs typeface="Arial"/>
              </a:rPr>
              <a:t> </a:t>
            </a:r>
            <a:r>
              <a:rPr sz="1100" spc="15" dirty="0">
                <a:latin typeface="Times" pitchFamily="2" charset="0"/>
                <a:cs typeface="Tahoma"/>
              </a:rPr>
              <a:t>2/8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missing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so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final</a:t>
            </a:r>
            <a:r>
              <a:rPr sz="1100" spc="25" dirty="0">
                <a:latin typeface="Times" pitchFamily="2" charset="0"/>
                <a:cs typeface="Tahoma"/>
              </a:rPr>
              <a:t> MDI </a:t>
            </a:r>
            <a:r>
              <a:rPr sz="1100" spc="-15" dirty="0">
                <a:latin typeface="Times" pitchFamily="2" charset="0"/>
                <a:cs typeface="Tahoma"/>
              </a:rPr>
              <a:t>cannot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computed.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b="1" spc="-20" dirty="0">
                <a:latin typeface="Times" pitchFamily="2" charset="0"/>
                <a:cs typeface="Arial"/>
              </a:rPr>
              <a:t>Identified</a:t>
            </a:r>
            <a:r>
              <a:rPr sz="1100" b="1" spc="50" dirty="0">
                <a:latin typeface="Times" pitchFamily="2" charset="0"/>
                <a:cs typeface="Arial"/>
              </a:rPr>
              <a:t> </a:t>
            </a:r>
            <a:r>
              <a:rPr sz="1100" b="1" spc="-60" dirty="0">
                <a:latin typeface="Times" pitchFamily="2" charset="0"/>
                <a:cs typeface="Arial"/>
              </a:rPr>
              <a:t>scenarios:</a:t>
            </a:r>
            <a:endParaRPr lang="de-DE" sz="1100" dirty="0">
              <a:latin typeface="Times" pitchFamily="2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25" dirty="0">
                <a:latin typeface="Times" pitchFamily="2" charset="0"/>
                <a:cs typeface="Arial"/>
              </a:rPr>
              <a:t> - </a:t>
            </a:r>
            <a:r>
              <a:rPr sz="1100" b="1" spc="-25" dirty="0">
                <a:latin typeface="Times" pitchFamily="2" charset="0"/>
                <a:cs typeface="Arial"/>
              </a:rPr>
              <a:t>Only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10" dirty="0">
                <a:latin typeface="Times" pitchFamily="2" charset="0"/>
                <a:cs typeface="Arial"/>
              </a:rPr>
              <a:t>1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0" dirty="0">
                <a:latin typeface="Times" pitchFamily="2" charset="0"/>
                <a:cs typeface="Arial"/>
              </a:rPr>
              <a:t>indicator: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Using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a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unit-level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Bernoulli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logit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mixed</a:t>
            </a:r>
            <a:r>
              <a:rPr lang="de-DE"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model.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5" dirty="0">
                <a:latin typeface="Times" pitchFamily="2" charset="0"/>
                <a:cs typeface="Tahoma"/>
              </a:rPr>
              <a:t> - </a:t>
            </a:r>
            <a:r>
              <a:rPr sz="1100" b="1" spc="-5" dirty="0">
                <a:latin typeface="Times" pitchFamily="2" charset="0"/>
                <a:cs typeface="Arial"/>
              </a:rPr>
              <a:t>Two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5" dirty="0">
                <a:latin typeface="Times" pitchFamily="2" charset="0"/>
                <a:cs typeface="Arial"/>
              </a:rPr>
              <a:t>indicators:</a:t>
            </a:r>
            <a:r>
              <a:rPr sz="1100" b="1" spc="-25" dirty="0">
                <a:latin typeface="Times" pitchFamily="2" charset="0"/>
                <a:cs typeface="Arial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Finding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expected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value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of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linear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combination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of </a:t>
            </a:r>
            <a:r>
              <a:rPr sz="1100" spc="-2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them.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5" dirty="0">
                <a:latin typeface="Times" pitchFamily="2" charset="0"/>
                <a:cs typeface="Tahoma"/>
              </a:rPr>
              <a:t> - </a:t>
            </a:r>
            <a:r>
              <a:rPr sz="1100" b="1" spc="-5" dirty="0">
                <a:latin typeface="Times" pitchFamily="2" charset="0"/>
                <a:cs typeface="Arial"/>
              </a:rPr>
              <a:t>More </a:t>
            </a:r>
            <a:r>
              <a:rPr sz="1100" b="1" spc="-15" dirty="0">
                <a:latin typeface="Times" pitchFamily="2" charset="0"/>
                <a:cs typeface="Arial"/>
              </a:rPr>
              <a:t>than</a:t>
            </a:r>
            <a:r>
              <a:rPr sz="1100" b="1" spc="-10" dirty="0">
                <a:latin typeface="Times" pitchFamily="2" charset="0"/>
                <a:cs typeface="Arial"/>
              </a:rPr>
              <a:t> </a:t>
            </a:r>
            <a:r>
              <a:rPr sz="1100" b="1" spc="-25" dirty="0">
                <a:latin typeface="Times" pitchFamily="2" charset="0"/>
                <a:cs typeface="Arial"/>
              </a:rPr>
              <a:t>two</a:t>
            </a:r>
            <a:r>
              <a:rPr sz="1100" b="1" spc="-2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-50" dirty="0">
                <a:latin typeface="Times" pitchFamily="2" charset="0"/>
                <a:cs typeface="Arial"/>
              </a:rPr>
              <a:t> </a:t>
            </a:r>
            <a:r>
              <a:rPr sz="1100" b="1" spc="-35" dirty="0">
                <a:latin typeface="Times" pitchFamily="2" charset="0"/>
                <a:cs typeface="Arial"/>
              </a:rPr>
              <a:t>indicators:</a:t>
            </a:r>
            <a:r>
              <a:rPr sz="1100" b="1" spc="-30" dirty="0">
                <a:latin typeface="Times" pitchFamily="2" charset="0"/>
                <a:cs typeface="Arial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Using </a:t>
            </a:r>
            <a:r>
              <a:rPr sz="1100" spc="-15" dirty="0">
                <a:latin typeface="Times" pitchFamily="2" charset="0"/>
                <a:cs typeface="Tahoma"/>
              </a:rPr>
              <a:t>a </a:t>
            </a:r>
            <a:r>
              <a:rPr sz="1100" spc="15" dirty="0">
                <a:latin typeface="Times" pitchFamily="2" charset="0"/>
                <a:cs typeface="Tahoma"/>
              </a:rPr>
              <a:t>Monte </a:t>
            </a:r>
            <a:r>
              <a:rPr sz="1100" spc="5" dirty="0">
                <a:latin typeface="Times" pitchFamily="2" charset="0"/>
                <a:cs typeface="Tahoma"/>
              </a:rPr>
              <a:t>Carlo </a:t>
            </a:r>
            <a:r>
              <a:rPr sz="1100" dirty="0">
                <a:latin typeface="Times" pitchFamily="2" charset="0"/>
                <a:cs typeface="Tahoma"/>
              </a:rPr>
              <a:t>simulation </a:t>
            </a:r>
            <a:r>
              <a:rPr sz="1100" spc="-10" dirty="0">
                <a:latin typeface="Times" pitchFamily="2" charset="0"/>
                <a:cs typeface="Tahoma"/>
              </a:rPr>
              <a:t>approach</a:t>
            </a:r>
            <a:endParaRPr lang="de-DE" sz="1100" spc="-1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" pitchFamily="2" charset="0"/>
                <a:cs typeface="Tahoma"/>
              </a:rPr>
              <a:t> </a:t>
            </a:r>
            <a:r>
              <a:rPr sz="1100" spc="10" dirty="0">
                <a:latin typeface="Times" pitchFamily="2" charset="0"/>
                <a:cs typeface="Tahoma"/>
              </a:rPr>
              <a:t>to </a:t>
            </a:r>
            <a:r>
              <a:rPr sz="1100" spc="-2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obtain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25" dirty="0">
                <a:latin typeface="Times" pitchFamily="2" charset="0"/>
                <a:cs typeface="Tahoma"/>
              </a:rPr>
              <a:t>“hard”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(0,1)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for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each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individual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in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each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missing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indicator.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5" name="object 3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7/19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32A46D6E-55A1-B714-8146-983A2A065BC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15972246-926F-CFE0-F649-1B58DF404DFC}"/>
              </a:ext>
            </a:extLst>
          </p:cNvPr>
          <p:cNvSpPr txBox="1">
            <a:spLocks/>
          </p:cNvSpPr>
          <p:nvPr/>
        </p:nvSpPr>
        <p:spPr>
          <a:xfrm>
            <a:off x="95300" y="59663"/>
            <a:ext cx="403214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de-DE" sz="1200" kern="0" spc="-50" dirty="0">
                <a:latin typeface="Times" pitchFamily="2" charset="0"/>
              </a:rPr>
              <a:t>Case</a:t>
            </a:r>
            <a:r>
              <a:rPr lang="de-DE" sz="1200" kern="0" spc="20" dirty="0">
                <a:latin typeface="Times" pitchFamily="2" charset="0"/>
              </a:rPr>
              <a:t> </a:t>
            </a:r>
            <a:r>
              <a:rPr lang="de-DE" sz="1200" kern="0" spc="-50" dirty="0" err="1">
                <a:latin typeface="Times" pitchFamily="2" charset="0"/>
              </a:rPr>
              <a:t>study</a:t>
            </a:r>
            <a:r>
              <a:rPr lang="de-DE" sz="1200" kern="0" spc="-50" dirty="0">
                <a:latin typeface="Times" pitchFamily="2" charset="0"/>
              </a:rPr>
              <a:t>:</a:t>
            </a:r>
            <a:r>
              <a:rPr lang="de-DE" sz="1200" kern="0" spc="155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Multidimensional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0" dirty="0" err="1">
                <a:latin typeface="Times" pitchFamily="2" charset="0"/>
              </a:rPr>
              <a:t>deprivation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5" dirty="0" err="1">
                <a:latin typeface="Times" pitchFamily="2" charset="0"/>
              </a:rPr>
              <a:t>index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in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35" dirty="0">
                <a:latin typeface="Times" pitchFamily="2" charset="0"/>
              </a:rPr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12182771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249" y="461309"/>
            <a:ext cx="4608195" cy="27707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25" dirty="0">
                <a:latin typeface="Times" pitchFamily="2" charset="0"/>
                <a:cs typeface="Arial"/>
              </a:rPr>
              <a:t>Objective: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Producing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reliable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multidimensional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deprivation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index </a:t>
            </a:r>
            <a:r>
              <a:rPr sz="1100" spc="-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its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components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(indicators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dimensions)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adult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 </a:t>
            </a:r>
            <a:r>
              <a:rPr sz="1100" spc="-15" dirty="0">
                <a:latin typeface="Times" pitchFamily="2" charset="0"/>
                <a:cs typeface="Tahoma"/>
              </a:rPr>
              <a:t> Colombia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at</a:t>
            </a:r>
            <a:r>
              <a:rPr lang="de-DE"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department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 err="1">
                <a:latin typeface="Times" pitchFamily="2" charset="0"/>
                <a:cs typeface="Tahoma"/>
              </a:rPr>
              <a:t>municipalit</a:t>
            </a:r>
            <a:r>
              <a:rPr lang="de-DE" sz="1100" spc="-10" dirty="0" err="1">
                <a:latin typeface="Times" pitchFamily="2" charset="0"/>
                <a:cs typeface="Tahoma"/>
              </a:rPr>
              <a:t>y</a:t>
            </a:r>
            <a:r>
              <a:rPr lang="de-DE" sz="1100" spc="-10" dirty="0">
                <a:latin typeface="Times" pitchFamily="2" charset="0"/>
                <a:cs typeface="Tahoma"/>
              </a:rPr>
              <a:t> </a:t>
            </a:r>
            <a:r>
              <a:rPr lang="de-DE" sz="1100" spc="-10" dirty="0" err="1">
                <a:latin typeface="Times" pitchFamily="2" charset="0"/>
                <a:cs typeface="Tahoma"/>
              </a:rPr>
              <a:t>level</a:t>
            </a:r>
            <a:r>
              <a:rPr sz="1100" spc="-10" dirty="0">
                <a:latin typeface="Times" pitchFamily="2" charset="0"/>
                <a:cs typeface="Tahoma"/>
              </a:rPr>
              <a:t>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lang="de-DE" sz="1100" b="1" spc="-4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40" dirty="0">
                <a:latin typeface="Times" pitchFamily="2" charset="0"/>
                <a:cs typeface="Arial"/>
              </a:rPr>
              <a:t>Challenge:</a:t>
            </a:r>
            <a:r>
              <a:rPr sz="1100" b="1" spc="160" dirty="0">
                <a:latin typeface="Times" pitchFamily="2" charset="0"/>
                <a:cs typeface="Arial"/>
              </a:rPr>
              <a:t> </a:t>
            </a:r>
            <a:r>
              <a:rPr sz="1100" spc="15" dirty="0">
                <a:latin typeface="Times" pitchFamily="2" charset="0"/>
                <a:cs typeface="Tahoma"/>
              </a:rPr>
              <a:t>2/8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missing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so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final</a:t>
            </a:r>
            <a:r>
              <a:rPr sz="1100" spc="25" dirty="0">
                <a:latin typeface="Times" pitchFamily="2" charset="0"/>
                <a:cs typeface="Tahoma"/>
              </a:rPr>
              <a:t> MDI </a:t>
            </a:r>
            <a:r>
              <a:rPr sz="1100" spc="-15" dirty="0">
                <a:latin typeface="Times" pitchFamily="2" charset="0"/>
                <a:cs typeface="Tahoma"/>
              </a:rPr>
              <a:t>cannot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computed.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b="1" spc="-20" dirty="0">
                <a:latin typeface="Times" pitchFamily="2" charset="0"/>
                <a:cs typeface="Arial"/>
              </a:rPr>
              <a:t>Identified</a:t>
            </a:r>
            <a:r>
              <a:rPr sz="1100" b="1" spc="50" dirty="0">
                <a:latin typeface="Times" pitchFamily="2" charset="0"/>
                <a:cs typeface="Arial"/>
              </a:rPr>
              <a:t> </a:t>
            </a:r>
            <a:r>
              <a:rPr sz="1100" b="1" spc="-60" dirty="0">
                <a:latin typeface="Times" pitchFamily="2" charset="0"/>
                <a:cs typeface="Arial"/>
              </a:rPr>
              <a:t>scenarios:</a:t>
            </a:r>
            <a:endParaRPr lang="de-DE" sz="1100" dirty="0">
              <a:latin typeface="Times" pitchFamily="2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25" dirty="0">
                <a:latin typeface="Times" pitchFamily="2" charset="0"/>
                <a:cs typeface="Arial"/>
              </a:rPr>
              <a:t> - </a:t>
            </a:r>
            <a:r>
              <a:rPr sz="1100" b="1" spc="-25" dirty="0">
                <a:latin typeface="Times" pitchFamily="2" charset="0"/>
                <a:cs typeface="Arial"/>
              </a:rPr>
              <a:t>Only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10" dirty="0">
                <a:latin typeface="Times" pitchFamily="2" charset="0"/>
                <a:cs typeface="Arial"/>
              </a:rPr>
              <a:t>1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0" dirty="0">
                <a:latin typeface="Times" pitchFamily="2" charset="0"/>
                <a:cs typeface="Arial"/>
              </a:rPr>
              <a:t>indicator: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Using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a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unit-level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Bernoulli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logit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mixed</a:t>
            </a:r>
            <a:r>
              <a:rPr lang="de-DE"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model.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5" dirty="0">
                <a:latin typeface="Times" pitchFamily="2" charset="0"/>
                <a:cs typeface="Tahoma"/>
              </a:rPr>
              <a:t> - </a:t>
            </a:r>
            <a:r>
              <a:rPr sz="1100" b="1" spc="-5" dirty="0">
                <a:latin typeface="Times" pitchFamily="2" charset="0"/>
                <a:cs typeface="Arial"/>
              </a:rPr>
              <a:t>Two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5" dirty="0">
                <a:latin typeface="Times" pitchFamily="2" charset="0"/>
                <a:cs typeface="Arial"/>
              </a:rPr>
              <a:t>indicators:</a:t>
            </a:r>
            <a:r>
              <a:rPr sz="1100" b="1" spc="-25" dirty="0">
                <a:latin typeface="Times" pitchFamily="2" charset="0"/>
                <a:cs typeface="Arial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Finding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expected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value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of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linear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combination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of </a:t>
            </a:r>
            <a:r>
              <a:rPr sz="1100" spc="-2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them.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de-DE" sz="1100" b="1" spc="-5" dirty="0">
                <a:latin typeface="Times" pitchFamily="2" charset="0"/>
                <a:cs typeface="Tahoma"/>
              </a:rPr>
              <a:t> - </a:t>
            </a:r>
            <a:r>
              <a:rPr sz="1100" b="1" spc="-5" dirty="0">
                <a:latin typeface="Times" pitchFamily="2" charset="0"/>
                <a:cs typeface="Arial"/>
              </a:rPr>
              <a:t>More </a:t>
            </a:r>
            <a:r>
              <a:rPr sz="1100" b="1" spc="-15" dirty="0">
                <a:latin typeface="Times" pitchFamily="2" charset="0"/>
                <a:cs typeface="Arial"/>
              </a:rPr>
              <a:t>than</a:t>
            </a:r>
            <a:r>
              <a:rPr sz="1100" b="1" spc="-10" dirty="0">
                <a:latin typeface="Times" pitchFamily="2" charset="0"/>
                <a:cs typeface="Arial"/>
              </a:rPr>
              <a:t> </a:t>
            </a:r>
            <a:r>
              <a:rPr sz="1100" b="1" spc="-25" dirty="0">
                <a:latin typeface="Times" pitchFamily="2" charset="0"/>
                <a:cs typeface="Arial"/>
              </a:rPr>
              <a:t>two</a:t>
            </a:r>
            <a:r>
              <a:rPr sz="1100" b="1" spc="-20" dirty="0">
                <a:latin typeface="Times" pitchFamily="2" charset="0"/>
                <a:cs typeface="Arial"/>
              </a:rPr>
              <a:t> </a:t>
            </a:r>
            <a:r>
              <a:rPr sz="1100" b="1" spc="-55" dirty="0">
                <a:latin typeface="Times" pitchFamily="2" charset="0"/>
                <a:cs typeface="Arial"/>
              </a:rPr>
              <a:t>missing</a:t>
            </a:r>
            <a:r>
              <a:rPr sz="1100" b="1" spc="-50" dirty="0">
                <a:latin typeface="Times" pitchFamily="2" charset="0"/>
                <a:cs typeface="Arial"/>
              </a:rPr>
              <a:t> </a:t>
            </a:r>
            <a:r>
              <a:rPr sz="1100" b="1" spc="-35" dirty="0">
                <a:latin typeface="Times" pitchFamily="2" charset="0"/>
                <a:cs typeface="Arial"/>
              </a:rPr>
              <a:t>indicators:</a:t>
            </a:r>
            <a:r>
              <a:rPr sz="1100" b="1" spc="-30" dirty="0">
                <a:latin typeface="Times" pitchFamily="2" charset="0"/>
                <a:cs typeface="Arial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Using </a:t>
            </a:r>
            <a:r>
              <a:rPr sz="1100" spc="-15" dirty="0">
                <a:latin typeface="Times" pitchFamily="2" charset="0"/>
                <a:cs typeface="Tahoma"/>
              </a:rPr>
              <a:t>a </a:t>
            </a:r>
            <a:r>
              <a:rPr sz="1100" spc="15" dirty="0">
                <a:latin typeface="Times" pitchFamily="2" charset="0"/>
                <a:cs typeface="Tahoma"/>
              </a:rPr>
              <a:t>Monte </a:t>
            </a:r>
            <a:r>
              <a:rPr sz="1100" spc="5" dirty="0">
                <a:latin typeface="Times" pitchFamily="2" charset="0"/>
                <a:cs typeface="Tahoma"/>
              </a:rPr>
              <a:t>Carlo </a:t>
            </a:r>
            <a:r>
              <a:rPr sz="1100" dirty="0">
                <a:latin typeface="Times" pitchFamily="2" charset="0"/>
                <a:cs typeface="Tahoma"/>
              </a:rPr>
              <a:t>simulation </a:t>
            </a:r>
            <a:r>
              <a:rPr sz="1100" spc="-10" dirty="0">
                <a:latin typeface="Times" pitchFamily="2" charset="0"/>
                <a:cs typeface="Tahoma"/>
              </a:rPr>
              <a:t>approach</a:t>
            </a:r>
            <a:endParaRPr lang="de-DE" sz="1100" spc="-1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" pitchFamily="2" charset="0"/>
                <a:cs typeface="Tahoma"/>
              </a:rPr>
              <a:t> </a:t>
            </a:r>
            <a:r>
              <a:rPr sz="1100" spc="10" dirty="0">
                <a:latin typeface="Times" pitchFamily="2" charset="0"/>
                <a:cs typeface="Tahoma"/>
              </a:rPr>
              <a:t>to </a:t>
            </a:r>
            <a:r>
              <a:rPr sz="1100" spc="-2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obtain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25" dirty="0">
                <a:latin typeface="Times" pitchFamily="2" charset="0"/>
                <a:cs typeface="Tahoma"/>
              </a:rPr>
              <a:t>“hard”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(0,1)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for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each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individual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in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each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missing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indicator.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" pitchFamily="2" charset="0"/>
              <a:cs typeface="Tahoma"/>
            </a:endParaRPr>
          </a:p>
          <a:p>
            <a:pPr marL="12700" marR="381635" algn="just">
              <a:lnSpc>
                <a:spcPct val="101000"/>
              </a:lnSpc>
              <a:spcBef>
                <a:spcPts val="5"/>
              </a:spcBef>
            </a:pPr>
            <a:r>
              <a:rPr sz="1100" b="1" spc="-50" dirty="0">
                <a:latin typeface="Times" pitchFamily="2" charset="0"/>
                <a:cs typeface="Arial"/>
              </a:rPr>
              <a:t>Assumptions:</a:t>
            </a:r>
            <a:r>
              <a:rPr sz="1100" b="1" spc="-45" dirty="0">
                <a:latin typeface="Times" pitchFamily="2" charset="0"/>
                <a:cs typeface="Arial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There </a:t>
            </a:r>
            <a:r>
              <a:rPr sz="1100" spc="-20" dirty="0">
                <a:latin typeface="Times" pitchFamily="2" charset="0"/>
                <a:cs typeface="Tahoma"/>
              </a:rPr>
              <a:t>is </a:t>
            </a:r>
            <a:r>
              <a:rPr sz="1100" spc="-30" dirty="0">
                <a:latin typeface="Times" pitchFamily="2" charset="0"/>
                <a:cs typeface="Tahoma"/>
              </a:rPr>
              <a:t>no </a:t>
            </a:r>
            <a:r>
              <a:rPr sz="1100" spc="-40" dirty="0">
                <a:latin typeface="Times" pitchFamily="2" charset="0"/>
                <a:cs typeface="Tahoma"/>
              </a:rPr>
              <a:t>dependence when </a:t>
            </a:r>
            <a:r>
              <a:rPr sz="1100" spc="-30" dirty="0">
                <a:latin typeface="Times" pitchFamily="2" charset="0"/>
                <a:cs typeface="Tahoma"/>
              </a:rPr>
              <a:t>there </a:t>
            </a:r>
            <a:r>
              <a:rPr sz="1100" spc="-45" dirty="0">
                <a:latin typeface="Times" pitchFamily="2" charset="0"/>
                <a:cs typeface="Tahoma"/>
              </a:rPr>
              <a:t>are </a:t>
            </a:r>
            <a:r>
              <a:rPr sz="1100" spc="-35" dirty="0">
                <a:latin typeface="Times" pitchFamily="2" charset="0"/>
                <a:cs typeface="Tahoma"/>
              </a:rPr>
              <a:t>two or </a:t>
            </a:r>
            <a:r>
              <a:rPr sz="1100" spc="-40" dirty="0">
                <a:latin typeface="Times" pitchFamily="2" charset="0"/>
                <a:cs typeface="Tahoma"/>
              </a:rPr>
              <a:t>more </a:t>
            </a:r>
            <a:r>
              <a:rPr sz="1100" spc="-25" dirty="0">
                <a:latin typeface="Times" pitchFamily="2" charset="0"/>
                <a:cs typeface="Tahoma"/>
              </a:rPr>
              <a:t>missing </a:t>
            </a:r>
            <a:r>
              <a:rPr sz="1100" spc="-2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indicators, </a:t>
            </a:r>
            <a:r>
              <a:rPr sz="1100" spc="-30" dirty="0">
                <a:latin typeface="Times" pitchFamily="2" charset="0"/>
                <a:cs typeface="Tahoma"/>
              </a:rPr>
              <a:t>and there </a:t>
            </a:r>
            <a:r>
              <a:rPr sz="1100" spc="-45" dirty="0">
                <a:latin typeface="Times" pitchFamily="2" charset="0"/>
                <a:cs typeface="Tahoma"/>
              </a:rPr>
              <a:t>are </a:t>
            </a:r>
            <a:r>
              <a:rPr sz="1100" spc="-30" dirty="0">
                <a:latin typeface="Times" pitchFamily="2" charset="0"/>
                <a:cs typeface="Tahoma"/>
              </a:rPr>
              <a:t>no </a:t>
            </a:r>
            <a:r>
              <a:rPr sz="1100" spc="-25" dirty="0">
                <a:latin typeface="Times" pitchFamily="2" charset="0"/>
                <a:cs typeface="Tahoma"/>
              </a:rPr>
              <a:t>causal </a:t>
            </a:r>
            <a:r>
              <a:rPr sz="1100" spc="-20" dirty="0">
                <a:latin typeface="Times" pitchFamily="2" charset="0"/>
                <a:cs typeface="Tahoma"/>
              </a:rPr>
              <a:t>relationships </a:t>
            </a:r>
            <a:r>
              <a:rPr sz="1100" spc="-45" dirty="0">
                <a:latin typeface="Times" pitchFamily="2" charset="0"/>
                <a:cs typeface="Tahoma"/>
              </a:rPr>
              <a:t>between </a:t>
            </a:r>
            <a:r>
              <a:rPr sz="1100" spc="-20" dirty="0">
                <a:latin typeface="Times" pitchFamily="2" charset="0"/>
                <a:cs typeface="Tahoma"/>
              </a:rPr>
              <a:t>the </a:t>
            </a:r>
            <a:r>
              <a:rPr sz="1100" spc="-30" dirty="0">
                <a:latin typeface="Times" pitchFamily="2" charset="0"/>
                <a:cs typeface="Tahoma"/>
              </a:rPr>
              <a:t>dependent and </a:t>
            </a:r>
            <a:r>
              <a:rPr sz="1100" spc="-25" dirty="0">
                <a:latin typeface="Times" pitchFamily="2" charset="0"/>
                <a:cs typeface="Tahoma"/>
              </a:rPr>
              <a:t> independent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variables.</a:t>
            </a: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5" name="object 3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7/19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32A46D6E-55A1-B714-8146-983A2A065BC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15972246-926F-CFE0-F649-1B58DF404DFC}"/>
              </a:ext>
            </a:extLst>
          </p:cNvPr>
          <p:cNvSpPr txBox="1">
            <a:spLocks/>
          </p:cNvSpPr>
          <p:nvPr/>
        </p:nvSpPr>
        <p:spPr>
          <a:xfrm>
            <a:off x="95300" y="59663"/>
            <a:ext cx="403214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de-DE" sz="1200" kern="0" spc="-50" dirty="0">
                <a:latin typeface="Times" pitchFamily="2" charset="0"/>
              </a:rPr>
              <a:t>Case</a:t>
            </a:r>
            <a:r>
              <a:rPr lang="de-DE" sz="1200" kern="0" spc="20" dirty="0">
                <a:latin typeface="Times" pitchFamily="2" charset="0"/>
              </a:rPr>
              <a:t> </a:t>
            </a:r>
            <a:r>
              <a:rPr lang="de-DE" sz="1200" kern="0" spc="-50" dirty="0" err="1">
                <a:latin typeface="Times" pitchFamily="2" charset="0"/>
              </a:rPr>
              <a:t>study</a:t>
            </a:r>
            <a:r>
              <a:rPr lang="de-DE" sz="1200" kern="0" spc="-50" dirty="0">
                <a:latin typeface="Times" pitchFamily="2" charset="0"/>
              </a:rPr>
              <a:t>:</a:t>
            </a:r>
            <a:r>
              <a:rPr lang="de-DE" sz="1200" kern="0" spc="155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Multidimensional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0" dirty="0" err="1">
                <a:latin typeface="Times" pitchFamily="2" charset="0"/>
              </a:rPr>
              <a:t>deprivation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5" dirty="0" err="1">
                <a:latin typeface="Times" pitchFamily="2" charset="0"/>
              </a:rPr>
              <a:t>index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in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35" dirty="0">
                <a:latin typeface="Times" pitchFamily="2" charset="0"/>
              </a:rPr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206039044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6045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40" dirty="0">
                <a:latin typeface="Times" pitchFamily="2" charset="0"/>
              </a:rPr>
              <a:t>Table</a:t>
            </a:r>
            <a:r>
              <a:rPr sz="1200" spc="-1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of</a:t>
            </a:r>
            <a:r>
              <a:rPr sz="1200" spc="-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Contents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42" name="object 4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40A374D-D972-0B54-AE8A-F1A69C9CA025}"/>
              </a:ext>
            </a:extLst>
          </p:cNvPr>
          <p:cNvSpPr txBox="1"/>
          <p:nvPr/>
        </p:nvSpPr>
        <p:spPr>
          <a:xfrm>
            <a:off x="175286" y="533322"/>
            <a:ext cx="4259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Motivation 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Case </a:t>
            </a:r>
            <a:r>
              <a:rPr lang="de-DE" sz="1200" dirty="0" err="1">
                <a:latin typeface="Times" pitchFamily="2" charset="0"/>
              </a:rPr>
              <a:t>study</a:t>
            </a:r>
            <a:r>
              <a:rPr lang="de-DE" sz="1200" dirty="0">
                <a:latin typeface="Times" pitchFamily="2" charset="0"/>
              </a:rPr>
              <a:t>: Multidimensional </a:t>
            </a:r>
            <a:r>
              <a:rPr lang="de-DE" sz="1200" dirty="0" err="1">
                <a:latin typeface="Times" pitchFamily="2" charset="0"/>
              </a:rPr>
              <a:t>deprivation</a:t>
            </a:r>
            <a:r>
              <a:rPr lang="de-DE" sz="1200" dirty="0">
                <a:latin typeface="Times" pitchFamily="2" charset="0"/>
              </a:rPr>
              <a:t> </a:t>
            </a:r>
            <a:r>
              <a:rPr lang="de-DE" sz="1200" dirty="0" err="1">
                <a:latin typeface="Times" pitchFamily="2" charset="0"/>
              </a:rPr>
              <a:t>index</a:t>
            </a:r>
            <a:r>
              <a:rPr lang="de-DE" sz="1200" dirty="0">
                <a:latin typeface="Times" pitchFamily="2" charset="0"/>
              </a:rPr>
              <a:t> in Colombia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b="1" dirty="0" err="1">
                <a:latin typeface="Times" pitchFamily="2" charset="0"/>
              </a:rPr>
              <a:t>Methodology</a:t>
            </a:r>
            <a:endParaRPr lang="de-DE" sz="1200" b="1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Application</a:t>
            </a:r>
            <a:r>
              <a:rPr lang="de-DE" sz="1200" dirty="0">
                <a:latin typeface="Times" pitchFamily="2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imes" pitchFamily="2" charset="0"/>
              </a:rPr>
              <a:t>Data </a:t>
            </a:r>
            <a:r>
              <a:rPr lang="de-DE" sz="1200" dirty="0" err="1">
                <a:latin typeface="Times" pitchFamily="2" charset="0"/>
              </a:rPr>
              <a:t>sources</a:t>
            </a:r>
            <a:endParaRPr lang="de-DE" sz="1200" dirty="0"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Times" pitchFamily="2" charset="0"/>
              </a:rPr>
              <a:t>Results</a:t>
            </a: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Conclusion</a:t>
            </a:r>
            <a:r>
              <a:rPr lang="de-DE" sz="1200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93124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299" y="59663"/>
            <a:ext cx="3656191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5" dirty="0">
                <a:latin typeface="Times" pitchFamily="2" charset="0"/>
              </a:rPr>
              <a:t>Unit-level</a:t>
            </a:r>
            <a:r>
              <a:rPr sz="1200" spc="5" dirty="0">
                <a:latin typeface="Times" pitchFamily="2" charset="0"/>
              </a:rPr>
              <a:t> </a:t>
            </a:r>
            <a:r>
              <a:rPr sz="1200" spc="-20" dirty="0">
                <a:latin typeface="Times" pitchFamily="2" charset="0"/>
              </a:rPr>
              <a:t>Bernoulli</a:t>
            </a:r>
            <a:r>
              <a:rPr sz="1200" spc="10" dirty="0">
                <a:latin typeface="Times" pitchFamily="2" charset="0"/>
              </a:rPr>
              <a:t> </a:t>
            </a:r>
            <a:r>
              <a:rPr sz="1200" spc="-15" dirty="0">
                <a:latin typeface="Times" pitchFamily="2" charset="0"/>
              </a:rPr>
              <a:t>logit</a:t>
            </a:r>
            <a:r>
              <a:rPr sz="1200" spc="10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mixed</a:t>
            </a:r>
            <a:r>
              <a:rPr sz="1200" spc="10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model</a:t>
            </a:r>
          </a:p>
        </p:txBody>
      </p:sp>
      <p:grpSp>
        <p:nvGrpSpPr>
          <p:cNvPr id="55" name="object 5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6" name="object 5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8/19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62" name="object 47">
            <a:extLst>
              <a:ext uri="{FF2B5EF4-FFF2-40B4-BE49-F238E27FC236}">
                <a16:creationId xmlns:a16="http://schemas.microsoft.com/office/drawing/2014/main" id="{525A072F-753C-237C-F429-B05B9E15B50D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CCDDA8CC-0A34-7F77-5353-015CEEBC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10" y="857874"/>
            <a:ext cx="1437905" cy="262901"/>
          </a:xfrm>
          <a:prstGeom prst="rect">
            <a:avLst/>
          </a:prstGeom>
        </p:spPr>
      </p:pic>
      <p:sp>
        <p:nvSpPr>
          <p:cNvPr id="29" name="object 27">
            <a:extLst>
              <a:ext uri="{FF2B5EF4-FFF2-40B4-BE49-F238E27FC236}">
                <a16:creationId xmlns:a16="http://schemas.microsoft.com/office/drawing/2014/main" id="{FF8F958E-F9F6-561B-3EA2-D122007E257B}"/>
              </a:ext>
            </a:extLst>
          </p:cNvPr>
          <p:cNvSpPr txBox="1"/>
          <p:nvPr/>
        </p:nvSpPr>
        <p:spPr>
          <a:xfrm>
            <a:off x="134115" y="366802"/>
            <a:ext cx="412672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variable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interest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is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binary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(</a:t>
            </a:r>
            <a:r>
              <a:rPr sz="1100" i="1" dirty="0">
                <a:latin typeface="Times" pitchFamily="2" charset="0"/>
                <a:cs typeface="Arial"/>
              </a:rPr>
              <a:t>y</a:t>
            </a:r>
            <a:r>
              <a:rPr sz="1100" i="1" baseline="-9259" dirty="0">
                <a:latin typeface="Times" pitchFamily="2" charset="0"/>
                <a:cs typeface="Arial"/>
              </a:rPr>
              <a:t>dj</a:t>
            </a:r>
            <a:r>
              <a:rPr sz="1100" i="1" spc="44" baseline="-9259" dirty="0">
                <a:latin typeface="Times" pitchFamily="2" charset="0"/>
                <a:cs typeface="Arial"/>
              </a:rPr>
              <a:t> </a:t>
            </a:r>
            <a:r>
              <a:rPr sz="1100" spc="60" dirty="0">
                <a:latin typeface="Times" pitchFamily="2" charset="0"/>
                <a:cs typeface="Tahoma"/>
              </a:rPr>
              <a:t>=</a:t>
            </a:r>
            <a:r>
              <a:rPr sz="1100" spc="-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0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or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1),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D81FAF37-94CA-09CD-B42E-46B925EC6E85}"/>
              </a:ext>
            </a:extLst>
          </p:cNvPr>
          <p:cNvSpPr txBox="1"/>
          <p:nvPr/>
        </p:nvSpPr>
        <p:spPr>
          <a:xfrm>
            <a:off x="145929" y="663575"/>
            <a:ext cx="5900149" cy="545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target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estimation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can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be,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proportion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per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domain:</a:t>
            </a:r>
            <a:endParaRPr lang="de-DE" sz="1100" spc="-3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de-DE" sz="1100" spc="-3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100" dirty="0">
              <a:latin typeface="Times" pitchFamily="2" charset="0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40">
                <a:extLst>
                  <a:ext uri="{FF2B5EF4-FFF2-40B4-BE49-F238E27FC236}">
                    <a16:creationId xmlns:a16="http://schemas.microsoft.com/office/drawing/2014/main" id="{0313A77A-060C-29F4-4523-9F4D6F346185}"/>
                  </a:ext>
                </a:extLst>
              </p:cNvPr>
              <p:cNvSpPr txBox="1"/>
              <p:nvPr/>
            </p:nvSpPr>
            <p:spPr>
              <a:xfrm>
                <a:off x="91950" y="1216352"/>
                <a:ext cx="7451223" cy="1041119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63500" marR="55880">
                  <a:lnSpc>
                    <a:spcPct val="101000"/>
                  </a:lnSpc>
                  <a:spcBef>
                    <a:spcPts val="85"/>
                  </a:spcBef>
                </a:pPr>
                <a:r>
                  <a:rPr lang="de-DE" sz="1100" spc="-5" dirty="0" err="1">
                    <a:latin typeface="Times" pitchFamily="2" charset="0"/>
                    <a:cs typeface="Tahoma"/>
                  </a:rPr>
                  <a:t>with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40" dirty="0">
                    <a:latin typeface="Times" pitchFamily="2" charset="0"/>
                    <a:cs typeface="Arial"/>
                  </a:rPr>
                  <a:t>j</a:t>
                </a:r>
                <a:r>
                  <a:rPr lang="de-DE" sz="1100" i="1" spc="90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60" dirty="0">
                    <a:latin typeface="Times" pitchFamily="2" charset="0"/>
                    <a:cs typeface="Tahoma"/>
                  </a:rPr>
                  <a:t>=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1</a:t>
                </a:r>
                <a:r>
                  <a:rPr lang="de-DE" sz="1100" i="1" spc="-5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45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30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-5" dirty="0">
                    <a:latin typeface="Times" pitchFamily="2" charset="0"/>
                    <a:cs typeface="Arial"/>
                  </a:rPr>
                  <a:t>N</a:t>
                </a:r>
                <a:r>
                  <a:rPr lang="de-DE" sz="1100" i="1" spc="-7" baseline="-9259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,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-30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90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60" dirty="0">
                    <a:latin typeface="Times" pitchFamily="2" charset="0"/>
                    <a:cs typeface="Tahoma"/>
                  </a:rPr>
                  <a:t>=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1</a:t>
                </a:r>
                <a:r>
                  <a:rPr lang="de-DE" sz="1100" i="1" spc="-5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45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30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30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,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and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100" i="1" spc="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probability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that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5" dirty="0">
                    <a:latin typeface="Times" pitchFamily="2" charset="0"/>
                    <a:cs typeface="Tahoma"/>
                  </a:rPr>
                  <a:t>a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</a:p>
              <a:p>
                <a:pPr marL="63500" marR="55880">
                  <a:lnSpc>
                    <a:spcPct val="101000"/>
                  </a:lnSpc>
                  <a:spcBef>
                    <a:spcPts val="85"/>
                  </a:spcBef>
                </a:pPr>
                <a:r>
                  <a:rPr lang="de-DE" sz="1100" spc="-15" dirty="0">
                    <a:latin typeface="Times" pitchFamily="2" charset="0"/>
                    <a:cs typeface="Tahoma"/>
                  </a:rPr>
                  <a:t>specific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unit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40" dirty="0">
                    <a:latin typeface="Times" pitchFamily="2" charset="0"/>
                    <a:cs typeface="Arial"/>
                  </a:rPr>
                  <a:t>j</a:t>
                </a:r>
                <a:r>
                  <a:rPr lang="de-DE" sz="1100" i="1" spc="135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10" dirty="0">
                    <a:latin typeface="Times" pitchFamily="2" charset="0"/>
                    <a:cs typeface="Tahoma"/>
                  </a:rPr>
                  <a:t>in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 </a:t>
                </a:r>
                <a:r>
                  <a:rPr lang="de-DE" sz="1100" spc="-27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domain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-30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140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obtains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value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1.</a:t>
                </a:r>
                <a:endParaRPr lang="de-DE" sz="1100" dirty="0">
                  <a:latin typeface="Times" pitchFamily="2" charset="0"/>
                  <a:cs typeface="Tahoma"/>
                </a:endParaRPr>
              </a:p>
              <a:p>
                <a:pPr>
                  <a:lnSpc>
                    <a:spcPct val="100000"/>
                  </a:lnSpc>
                </a:pPr>
                <a:endParaRPr lang="de-DE" sz="1100" dirty="0">
                  <a:latin typeface="Times" pitchFamily="2" charset="0"/>
                  <a:cs typeface="Tahoma"/>
                </a:endParaRPr>
              </a:p>
              <a:p>
                <a:pPr marL="234950" indent="-171450">
                  <a:lnSpc>
                    <a:spcPct val="100000"/>
                  </a:lnSpc>
                  <a:spcBef>
                    <a:spcPts val="640"/>
                  </a:spcBef>
                  <a:buFont typeface="Arial" panose="020B0604020202020204" pitchFamily="34" charset="0"/>
                  <a:buChar char="•"/>
                </a:pPr>
                <a:r>
                  <a:rPr lang="de-DE" sz="110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generalized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linear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mixed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model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50" dirty="0">
                    <a:latin typeface="Times" pitchFamily="2" charset="0"/>
                    <a:cs typeface="Tahoma"/>
                  </a:rPr>
                  <a:t>(GLMM)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 err="1">
                    <a:latin typeface="Times" pitchFamily="2" charset="0"/>
                    <a:cs typeface="Tahoma"/>
                  </a:rPr>
                  <a:t>with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5" dirty="0">
                    <a:latin typeface="Times" pitchFamily="2" charset="0"/>
                    <a:cs typeface="Tahoma"/>
                  </a:rPr>
                  <a:t>a </a:t>
                </a:r>
                <a:r>
                  <a:rPr lang="de-DE" sz="1100" spc="-5" dirty="0" err="1">
                    <a:latin typeface="Times" pitchFamily="2" charset="0"/>
                    <a:cs typeface="Tahoma"/>
                  </a:rPr>
                  <a:t>logit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link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 err="1">
                    <a:latin typeface="Times" pitchFamily="2" charset="0"/>
                    <a:cs typeface="Tahoma"/>
                  </a:rPr>
                  <a:t>function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</a:p>
              <a:p>
                <a:pPr marL="63500">
                  <a:lnSpc>
                    <a:spcPct val="100000"/>
                  </a:lnSpc>
                  <a:spcBef>
                    <a:spcPts val="640"/>
                  </a:spcBef>
                </a:pPr>
                <a:r>
                  <a:rPr lang="de-DE" sz="1100" spc="-20" dirty="0" err="1">
                    <a:latin typeface="Times" pitchFamily="2" charset="0"/>
                    <a:cs typeface="Tahoma"/>
                  </a:rPr>
                  <a:t>is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defined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0" dirty="0">
                    <a:latin typeface="Times" pitchFamily="2" charset="0"/>
                    <a:cs typeface="Tahoma"/>
                  </a:rPr>
                  <a:t>as: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32" name="object 40">
                <a:extLst>
                  <a:ext uri="{FF2B5EF4-FFF2-40B4-BE49-F238E27FC236}">
                    <a16:creationId xmlns:a16="http://schemas.microsoft.com/office/drawing/2014/main" id="{0313A77A-060C-29F4-4523-9F4D6F34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0" y="1216352"/>
                <a:ext cx="7451223" cy="1041119"/>
              </a:xfrm>
              <a:prstGeom prst="rect">
                <a:avLst/>
              </a:prstGeom>
              <a:blipFill>
                <a:blip r:embed="rId3"/>
                <a:stretch>
                  <a:fillRect l="-341" t="-2439" b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95243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299" y="59663"/>
            <a:ext cx="3656191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5" dirty="0">
                <a:latin typeface="Times" pitchFamily="2" charset="0"/>
              </a:rPr>
              <a:t>Unit-level</a:t>
            </a:r>
            <a:r>
              <a:rPr sz="1200" spc="5" dirty="0">
                <a:latin typeface="Times" pitchFamily="2" charset="0"/>
              </a:rPr>
              <a:t> </a:t>
            </a:r>
            <a:r>
              <a:rPr sz="1200" spc="-20" dirty="0">
                <a:latin typeface="Times" pitchFamily="2" charset="0"/>
              </a:rPr>
              <a:t>Bernoulli</a:t>
            </a:r>
            <a:r>
              <a:rPr sz="1200" spc="10" dirty="0">
                <a:latin typeface="Times" pitchFamily="2" charset="0"/>
              </a:rPr>
              <a:t> </a:t>
            </a:r>
            <a:r>
              <a:rPr sz="1200" spc="-15" dirty="0">
                <a:latin typeface="Times" pitchFamily="2" charset="0"/>
              </a:rPr>
              <a:t>logit</a:t>
            </a:r>
            <a:r>
              <a:rPr sz="1200" spc="10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mixed</a:t>
            </a:r>
            <a:r>
              <a:rPr sz="1200" spc="10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model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4115" y="366802"/>
            <a:ext cx="412672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variable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interest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is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binary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(</a:t>
            </a:r>
            <a:r>
              <a:rPr sz="1100" i="1" dirty="0">
                <a:latin typeface="Times" pitchFamily="2" charset="0"/>
                <a:cs typeface="Arial"/>
              </a:rPr>
              <a:t>y</a:t>
            </a:r>
            <a:r>
              <a:rPr sz="1100" i="1" baseline="-9259" dirty="0">
                <a:latin typeface="Times" pitchFamily="2" charset="0"/>
                <a:cs typeface="Arial"/>
              </a:rPr>
              <a:t>dj</a:t>
            </a:r>
            <a:r>
              <a:rPr sz="1100" i="1" spc="44" baseline="-9259" dirty="0">
                <a:latin typeface="Times" pitchFamily="2" charset="0"/>
                <a:cs typeface="Arial"/>
              </a:rPr>
              <a:t> </a:t>
            </a:r>
            <a:r>
              <a:rPr sz="1100" spc="60" dirty="0">
                <a:latin typeface="Times" pitchFamily="2" charset="0"/>
                <a:cs typeface="Tahoma"/>
              </a:rPr>
              <a:t>=</a:t>
            </a:r>
            <a:r>
              <a:rPr sz="1100" spc="-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0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or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1),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929" y="663575"/>
            <a:ext cx="5900149" cy="545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target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estimation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can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be,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proportion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per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domain:</a:t>
            </a:r>
            <a:endParaRPr lang="de-DE" sz="1100" spc="-3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de-DE" sz="1100" spc="-3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100" dirty="0">
              <a:latin typeface="Times" pitchFamily="2" charset="0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40"/>
              <p:cNvSpPr txBox="1"/>
              <p:nvPr/>
            </p:nvSpPr>
            <p:spPr>
              <a:xfrm>
                <a:off x="91950" y="1216352"/>
                <a:ext cx="7451223" cy="1041119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63500" marR="55880">
                  <a:lnSpc>
                    <a:spcPct val="101000"/>
                  </a:lnSpc>
                  <a:spcBef>
                    <a:spcPts val="85"/>
                  </a:spcBef>
                </a:pPr>
                <a:r>
                  <a:rPr lang="de-DE" sz="1100" spc="-5" dirty="0" err="1">
                    <a:latin typeface="Times" pitchFamily="2" charset="0"/>
                    <a:cs typeface="Tahoma"/>
                  </a:rPr>
                  <a:t>with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40" dirty="0">
                    <a:latin typeface="Times" pitchFamily="2" charset="0"/>
                    <a:cs typeface="Arial"/>
                  </a:rPr>
                  <a:t>j</a:t>
                </a:r>
                <a:r>
                  <a:rPr lang="de-DE" sz="1100" i="1" spc="90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60" dirty="0">
                    <a:latin typeface="Times" pitchFamily="2" charset="0"/>
                    <a:cs typeface="Tahoma"/>
                  </a:rPr>
                  <a:t>=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1</a:t>
                </a:r>
                <a:r>
                  <a:rPr lang="de-DE" sz="1100" i="1" spc="-5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45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30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-5" dirty="0">
                    <a:latin typeface="Times" pitchFamily="2" charset="0"/>
                    <a:cs typeface="Arial"/>
                  </a:rPr>
                  <a:t>N</a:t>
                </a:r>
                <a:r>
                  <a:rPr lang="de-DE" sz="1100" i="1" spc="-7" baseline="-9259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,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-30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90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60" dirty="0">
                    <a:latin typeface="Times" pitchFamily="2" charset="0"/>
                    <a:cs typeface="Tahoma"/>
                  </a:rPr>
                  <a:t>=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1</a:t>
                </a:r>
                <a:r>
                  <a:rPr lang="de-DE" sz="1100" i="1" spc="-5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45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25" dirty="0">
                    <a:latin typeface="Times" pitchFamily="2" charset="0"/>
                    <a:cs typeface="Calibri"/>
                  </a:rPr>
                  <a:t>.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30" dirty="0">
                    <a:latin typeface="Times" pitchFamily="2" charset="0"/>
                    <a:cs typeface="Calibri"/>
                  </a:rPr>
                  <a:t>,</a:t>
                </a:r>
                <a:r>
                  <a:rPr lang="de-DE" sz="1100" i="1" spc="-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i="1" spc="30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,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and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100" i="1" spc="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probability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that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5" dirty="0">
                    <a:latin typeface="Times" pitchFamily="2" charset="0"/>
                    <a:cs typeface="Tahoma"/>
                  </a:rPr>
                  <a:t>a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</a:p>
              <a:p>
                <a:pPr marL="63500" marR="55880">
                  <a:lnSpc>
                    <a:spcPct val="101000"/>
                  </a:lnSpc>
                  <a:spcBef>
                    <a:spcPts val="85"/>
                  </a:spcBef>
                </a:pPr>
                <a:r>
                  <a:rPr lang="de-DE" sz="1100" spc="-15" dirty="0">
                    <a:latin typeface="Times" pitchFamily="2" charset="0"/>
                    <a:cs typeface="Tahoma"/>
                  </a:rPr>
                  <a:t>specific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unit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40" dirty="0">
                    <a:latin typeface="Times" pitchFamily="2" charset="0"/>
                    <a:cs typeface="Arial"/>
                  </a:rPr>
                  <a:t>j</a:t>
                </a:r>
                <a:r>
                  <a:rPr lang="de-DE" sz="1100" i="1" spc="135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10" dirty="0">
                    <a:latin typeface="Times" pitchFamily="2" charset="0"/>
                    <a:cs typeface="Tahoma"/>
                  </a:rPr>
                  <a:t>in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 </a:t>
                </a:r>
                <a:r>
                  <a:rPr lang="de-DE" sz="1100" spc="-27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domain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-30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140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obtains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value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1.</a:t>
                </a:r>
                <a:endParaRPr lang="de-DE" sz="1100" dirty="0">
                  <a:latin typeface="Times" pitchFamily="2" charset="0"/>
                  <a:cs typeface="Tahoma"/>
                </a:endParaRPr>
              </a:p>
              <a:p>
                <a:pPr>
                  <a:lnSpc>
                    <a:spcPct val="100000"/>
                  </a:lnSpc>
                </a:pPr>
                <a:endParaRPr lang="de-DE" sz="1100" dirty="0">
                  <a:latin typeface="Times" pitchFamily="2" charset="0"/>
                  <a:cs typeface="Tahoma"/>
                </a:endParaRPr>
              </a:p>
              <a:p>
                <a:pPr marL="234950" indent="-171450">
                  <a:lnSpc>
                    <a:spcPct val="100000"/>
                  </a:lnSpc>
                  <a:spcBef>
                    <a:spcPts val="640"/>
                  </a:spcBef>
                  <a:buFont typeface="Arial" panose="020B0604020202020204" pitchFamily="34" charset="0"/>
                  <a:buChar char="•"/>
                </a:pPr>
                <a:r>
                  <a:rPr lang="de-DE" sz="110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generalized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linear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mixed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model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50" dirty="0">
                    <a:latin typeface="Times" pitchFamily="2" charset="0"/>
                    <a:cs typeface="Tahoma"/>
                  </a:rPr>
                  <a:t>(GLMM)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 err="1">
                    <a:latin typeface="Times" pitchFamily="2" charset="0"/>
                    <a:cs typeface="Tahoma"/>
                  </a:rPr>
                  <a:t>with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5" dirty="0">
                    <a:latin typeface="Times" pitchFamily="2" charset="0"/>
                    <a:cs typeface="Tahoma"/>
                  </a:rPr>
                  <a:t>a </a:t>
                </a:r>
                <a:r>
                  <a:rPr lang="de-DE" sz="1100" spc="-5" dirty="0" err="1">
                    <a:latin typeface="Times" pitchFamily="2" charset="0"/>
                    <a:cs typeface="Tahoma"/>
                  </a:rPr>
                  <a:t>logit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link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 err="1">
                    <a:latin typeface="Times" pitchFamily="2" charset="0"/>
                    <a:cs typeface="Tahoma"/>
                  </a:rPr>
                  <a:t>function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</a:p>
              <a:p>
                <a:pPr marL="63500">
                  <a:lnSpc>
                    <a:spcPct val="100000"/>
                  </a:lnSpc>
                  <a:spcBef>
                    <a:spcPts val="640"/>
                  </a:spcBef>
                </a:pPr>
                <a:r>
                  <a:rPr lang="de-DE" sz="1100" spc="-20" dirty="0" err="1">
                    <a:latin typeface="Times" pitchFamily="2" charset="0"/>
                    <a:cs typeface="Tahoma"/>
                  </a:rPr>
                  <a:t>is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defined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0" dirty="0">
                    <a:latin typeface="Times" pitchFamily="2" charset="0"/>
                    <a:cs typeface="Tahoma"/>
                  </a:rPr>
                  <a:t>as: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40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0" y="1216352"/>
                <a:ext cx="7451223" cy="1041119"/>
              </a:xfrm>
              <a:prstGeom prst="rect">
                <a:avLst/>
              </a:prstGeom>
              <a:blipFill>
                <a:blip r:embed="rId2"/>
                <a:stretch>
                  <a:fillRect l="-341" t="-2439" b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50"/>
              <p:cNvSpPr txBox="1"/>
              <p:nvPr/>
            </p:nvSpPr>
            <p:spPr>
              <a:xfrm>
                <a:off x="140639" y="2497321"/>
                <a:ext cx="7135218" cy="28661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ts val="1045"/>
                  </a:lnSpc>
                  <a:spcBef>
                    <a:spcPts val="95"/>
                  </a:spcBef>
                </a:pPr>
                <a:r>
                  <a:rPr lang="de-DE" sz="1100" spc="-5" dirty="0">
                    <a:latin typeface="Times" pitchFamily="2" charset="0"/>
                    <a:cs typeface="Tahoma"/>
                  </a:rPr>
                  <a:t>with</a:t>
                </a:r>
                <a:r>
                  <a:rPr lang="de-DE"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lang="el-GR" sz="1100" i="1" spc="40" dirty="0">
                    <a:latin typeface="Times" pitchFamily="2" charset="0"/>
                    <a:cs typeface="Calibri"/>
                  </a:rPr>
                  <a:t>β</a:t>
                </a:r>
                <a:r>
                  <a:rPr lang="el-GR" sz="1100" i="1" spc="150" dirty="0">
                    <a:latin typeface="Times" pitchFamily="2" charset="0"/>
                    <a:cs typeface="Calibri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vector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of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fixed-effects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parameters,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i="1" spc="-20" dirty="0">
                    <a:latin typeface="Times" pitchFamily="2" charset="0"/>
                    <a:cs typeface="Arial"/>
                  </a:rPr>
                  <a:t>u</a:t>
                </a:r>
                <a:r>
                  <a:rPr lang="de-DE" sz="1100" i="1" spc="-30" baseline="-9259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15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random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area-specific</a:t>
                </a:r>
              </a:p>
              <a:p>
                <a:pPr marL="38100">
                  <a:lnSpc>
                    <a:spcPts val="1045"/>
                  </a:lnSpc>
                  <a:spcBef>
                    <a:spcPts val="95"/>
                  </a:spcBef>
                </a:pP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effect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for </a:t>
                </a:r>
                <a:r>
                  <a:rPr lang="de-DE" sz="1100" i="1" spc="-30" dirty="0">
                    <a:latin typeface="Times" pitchFamily="2" charset="0"/>
                    <a:cs typeface="Arial"/>
                  </a:rPr>
                  <a:t>d </a:t>
                </a:r>
                <a:r>
                  <a:rPr lang="de-DE" sz="1100" spc="-30" dirty="0">
                    <a:latin typeface="Times" pitchFamily="2" charset="0"/>
                    <a:cs typeface="Arial"/>
                  </a:rPr>
                  <a:t>and </a:t>
                </a:r>
                <a:r>
                  <a:rPr lang="de-DE" sz="1100" i="1" spc="-20" dirty="0" err="1">
                    <a:latin typeface="Times" pitchFamily="2" charset="0"/>
                    <a:cs typeface="Arial"/>
                  </a:rPr>
                  <a:t>u</a:t>
                </a:r>
                <a:r>
                  <a:rPr lang="de-DE" sz="1100" i="1" spc="-30" baseline="-9259" dirty="0" err="1">
                    <a:latin typeface="Times" pitchFamily="2" charset="0"/>
                    <a:cs typeface="Arial"/>
                  </a:rPr>
                  <a:t>d</a:t>
                </a:r>
                <a:r>
                  <a:rPr lang="de-DE" sz="1100" i="1" spc="-30" dirty="0">
                    <a:latin typeface="Times" pitchFamily="2" charset="0"/>
                    <a:cs typeface="Arial"/>
                  </a:rPr>
                  <a:t> ~ </a:t>
                </a:r>
                <a14:m>
                  <m:oMath xmlns:m="http://schemas.openxmlformats.org/officeDocument/2006/math">
                    <m:r>
                      <a:rPr lang="de-DE" sz="1100" b="0" i="1" spc="-30" smtClean="0">
                        <a:latin typeface="Cambria Math" panose="02040503050406030204" pitchFamily="18" charset="0"/>
                        <a:cs typeface="Arial"/>
                      </a:rPr>
                      <m:t>𝑁</m:t>
                    </m:r>
                    <m:d>
                      <m:dPr>
                        <m:ctrlPr>
                          <a:rPr lang="de-DE" sz="11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de-DE" sz="11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0,</m:t>
                        </m:r>
                        <m:sSubSup>
                          <m:sSubSupPr>
                            <m:ctrlPr>
                              <a:rPr lang="de-DE" sz="11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de-DE" sz="1100" b="0" i="1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1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𝑢</m:t>
                            </m:r>
                          </m:sub>
                          <m:sup>
                            <m:r>
                              <a:rPr lang="de-DE" sz="11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de-DE" sz="1100" b="0" i="1" spc="-30" smtClean="0"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lang="de-DE" sz="1100" spc="-25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50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9" y="2497321"/>
                <a:ext cx="7135218" cy="286617"/>
              </a:xfrm>
              <a:prstGeom prst="rect">
                <a:avLst/>
              </a:prstGeom>
              <a:blipFill>
                <a:blip r:embed="rId3"/>
                <a:stretch>
                  <a:fillRect l="-710" t="-16667" b="-29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54"/>
              <p:cNvSpPr txBox="1"/>
              <p:nvPr/>
            </p:nvSpPr>
            <p:spPr>
              <a:xfrm>
                <a:off x="145929" y="2848251"/>
                <a:ext cx="7062053" cy="39074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100" i="1" spc="-20" dirty="0">
                    <a:latin typeface="Times" pitchFamily="2" charset="0"/>
                    <a:cs typeface="Arial"/>
                  </a:rPr>
                  <a:t>u</a:t>
                </a:r>
                <a:r>
                  <a:rPr sz="1100" i="1" spc="-30" baseline="-9259" dirty="0">
                    <a:latin typeface="Times" pitchFamily="2" charset="0"/>
                    <a:cs typeface="Arial"/>
                  </a:rPr>
                  <a:t>d</a:t>
                </a:r>
                <a:r>
                  <a:rPr sz="1100" i="1" spc="172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45" dirty="0">
                    <a:latin typeface="Times" pitchFamily="2" charset="0"/>
                    <a:cs typeface="Tahoma"/>
                  </a:rPr>
                  <a:t>are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40" dirty="0">
                    <a:latin typeface="Times" pitchFamily="2" charset="0"/>
                    <a:cs typeface="Tahoma"/>
                  </a:rPr>
                  <a:t>assumed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independent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with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i="1" dirty="0">
                    <a:latin typeface="Times" pitchFamily="2" charset="0"/>
                    <a:cs typeface="Arial"/>
                  </a:rPr>
                  <a:t>y</a:t>
                </a:r>
                <a:r>
                  <a:rPr sz="1100" i="1" baseline="-9259" dirty="0">
                    <a:latin typeface="Times" pitchFamily="2" charset="0"/>
                    <a:cs typeface="Arial"/>
                  </a:rPr>
                  <a:t>dj</a:t>
                </a:r>
                <a:r>
                  <a:rPr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40" dirty="0">
                    <a:latin typeface="Times" pitchFamily="2" charset="0"/>
                    <a:cs typeface="Lucida Sans Unicode"/>
                  </a:rPr>
                  <a:t>|</a:t>
                </a:r>
                <a:r>
                  <a:rPr sz="1100" i="1" spc="-40" dirty="0">
                    <a:latin typeface="Times" pitchFamily="2" charset="0"/>
                    <a:cs typeface="Arial"/>
                  </a:rPr>
                  <a:t>u</a:t>
                </a:r>
                <a:r>
                  <a:rPr sz="1100" i="1" spc="-60" baseline="-9259" dirty="0">
                    <a:latin typeface="Times" pitchFamily="2" charset="0"/>
                    <a:cs typeface="Arial"/>
                  </a:rPr>
                  <a:t>d</a:t>
                </a:r>
                <a:r>
                  <a:rPr sz="1100" i="1" spc="300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dirty="0">
                    <a:latin typeface="Times" pitchFamily="2" charset="0"/>
                    <a:cs typeface="Lucida Sans Unicode"/>
                  </a:rPr>
                  <a:t>∼</a:t>
                </a:r>
                <a:r>
                  <a:rPr sz="1100" spc="-25" dirty="0">
                    <a:latin typeface="Times" pitchFamily="2" charset="0"/>
                    <a:cs typeface="Lucida Sans Unicode"/>
                  </a:rPr>
                  <a:t> </a:t>
                </a:r>
                <a:r>
                  <a:rPr sz="1100" dirty="0">
                    <a:latin typeface="Times" pitchFamily="2" charset="0"/>
                    <a:cs typeface="Tahoma"/>
                  </a:rPr>
                  <a:t>Bernoulli(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100" i="1" spc="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10" dirty="0">
                    <a:latin typeface="Times" pitchFamily="2" charset="0"/>
                    <a:cs typeface="Tahoma"/>
                  </a:rPr>
                  <a:t>)</a:t>
                </a:r>
                <a:r>
                  <a:rPr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with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endParaRPr lang="de-DE" sz="1100" spc="30" dirty="0">
                  <a:latin typeface="Times" pitchFamily="2" charset="0"/>
                  <a:cs typeface="Tahoma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100" i="1" spc="-50" dirty="0">
                    <a:latin typeface="Times" pitchFamily="2" charset="0"/>
                    <a:cs typeface="Arial"/>
                  </a:rPr>
                  <a:t>E</a:t>
                </a:r>
                <a:r>
                  <a:rPr sz="1100" i="1" spc="-145" dirty="0">
                    <a:latin typeface="Times" pitchFamily="2" charset="0"/>
                    <a:cs typeface="Arial"/>
                  </a:rPr>
                  <a:t> </a:t>
                </a:r>
                <a:r>
                  <a:rPr sz="1100" dirty="0">
                    <a:latin typeface="Times" pitchFamily="2" charset="0"/>
                    <a:cs typeface="Tahoma"/>
                  </a:rPr>
                  <a:t>(</a:t>
                </a:r>
                <a:r>
                  <a:rPr sz="1100" i="1" dirty="0">
                    <a:latin typeface="Times" pitchFamily="2" charset="0"/>
                    <a:cs typeface="Arial"/>
                  </a:rPr>
                  <a:t>y</a:t>
                </a:r>
                <a:r>
                  <a:rPr sz="1100" i="1" baseline="-9259" dirty="0">
                    <a:latin typeface="Times" pitchFamily="2" charset="0"/>
                    <a:cs typeface="Arial"/>
                  </a:rPr>
                  <a:t>dj</a:t>
                </a:r>
                <a:r>
                  <a:rPr sz="1100" i="1" spc="-89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40" dirty="0">
                    <a:latin typeface="Times" pitchFamily="2" charset="0"/>
                    <a:cs typeface="Lucida Sans Unicode"/>
                  </a:rPr>
                  <a:t>|</a:t>
                </a:r>
                <a:r>
                  <a:rPr sz="1100" i="1" spc="-40" dirty="0">
                    <a:latin typeface="Times" pitchFamily="2" charset="0"/>
                    <a:cs typeface="Arial"/>
                  </a:rPr>
                  <a:t>u</a:t>
                </a:r>
                <a:r>
                  <a:rPr sz="1100" i="1" spc="-60" baseline="-9259" dirty="0">
                    <a:latin typeface="Times" pitchFamily="2" charset="0"/>
                    <a:cs typeface="Arial"/>
                  </a:rPr>
                  <a:t>d</a:t>
                </a:r>
                <a:r>
                  <a:rPr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10" dirty="0">
                    <a:latin typeface="Times" pitchFamily="2" charset="0"/>
                    <a:cs typeface="Tahoma"/>
                  </a:rPr>
                  <a:t>)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 </a:t>
                </a:r>
                <a:r>
                  <a:rPr sz="1100" spc="60" dirty="0">
                    <a:latin typeface="Times" pitchFamily="2" charset="0"/>
                    <a:cs typeface="Tahoma"/>
                  </a:rPr>
                  <a:t>=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sz="1100" i="1" spc="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and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:r>
                  <a:rPr sz="1100" i="1" spc="-20" dirty="0">
                    <a:latin typeface="Times" pitchFamily="2" charset="0"/>
                    <a:cs typeface="Arial"/>
                  </a:rPr>
                  <a:t>V</a:t>
                </a:r>
                <a:r>
                  <a:rPr sz="1100" i="1" spc="-85" dirty="0">
                    <a:latin typeface="Times" pitchFamily="2" charset="0"/>
                    <a:cs typeface="Arial"/>
                  </a:rPr>
                  <a:t>a</a:t>
                </a:r>
                <a:r>
                  <a:rPr sz="1100" i="1" spc="15" dirty="0">
                    <a:latin typeface="Times" pitchFamily="2" charset="0"/>
                    <a:cs typeface="Arial"/>
                  </a:rPr>
                  <a:t>r</a:t>
                </a:r>
                <a:r>
                  <a:rPr sz="1100" i="1" spc="-155" dirty="0">
                    <a:latin typeface="Times" pitchFamily="2" charset="0"/>
                    <a:cs typeface="Arial"/>
                  </a:rPr>
                  <a:t> </a:t>
                </a:r>
                <a:r>
                  <a:rPr sz="1100" spc="10" dirty="0">
                    <a:latin typeface="Times" pitchFamily="2" charset="0"/>
                    <a:cs typeface="Tahoma"/>
                  </a:rPr>
                  <a:t>(</a:t>
                </a:r>
                <a:r>
                  <a:rPr sz="1100" i="1" spc="-30" dirty="0">
                    <a:latin typeface="Times" pitchFamily="2" charset="0"/>
                    <a:cs typeface="Arial"/>
                  </a:rPr>
                  <a:t>y</a:t>
                </a:r>
                <a:r>
                  <a:rPr sz="1100" i="1" spc="15" baseline="-9259" dirty="0">
                    <a:latin typeface="Times" pitchFamily="2" charset="0"/>
                    <a:cs typeface="Arial"/>
                  </a:rPr>
                  <a:t>dj</a:t>
                </a:r>
                <a:r>
                  <a:rPr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85" dirty="0">
                    <a:latin typeface="Times" pitchFamily="2" charset="0"/>
                    <a:cs typeface="Lucida Sans Unicode"/>
                  </a:rPr>
                  <a:t>|</a:t>
                </a:r>
                <a:r>
                  <a:rPr sz="1100" i="1" spc="-30" dirty="0">
                    <a:latin typeface="Times" pitchFamily="2" charset="0"/>
                    <a:cs typeface="Arial"/>
                  </a:rPr>
                  <a:t>u</a:t>
                </a:r>
                <a:r>
                  <a:rPr sz="1100" i="1" spc="-15" baseline="-9259" dirty="0">
                    <a:latin typeface="Times" pitchFamily="2" charset="0"/>
                    <a:cs typeface="Arial"/>
                  </a:rPr>
                  <a:t>d</a:t>
                </a:r>
                <a:r>
                  <a:rPr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10" dirty="0">
                    <a:latin typeface="Times" pitchFamily="2" charset="0"/>
                    <a:cs typeface="Tahoma"/>
                  </a:rPr>
                  <a:t>)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60" dirty="0">
                    <a:latin typeface="Times" pitchFamily="2" charset="0"/>
                    <a:cs typeface="Tahoma"/>
                  </a:rPr>
                  <a:t>=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𝜎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sz="1100" i="1" spc="3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60" dirty="0">
                    <a:latin typeface="Times" pitchFamily="2" charset="0"/>
                    <a:cs typeface="Tahoma"/>
                  </a:rPr>
                  <a:t>=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10" dirty="0">
                    <a:latin typeface="Times" pitchFamily="2" charset="0"/>
                    <a:cs typeface="Tahoma"/>
                  </a:rPr>
                  <a:t>(1</a:t>
                </a:r>
                <a:r>
                  <a:rPr sz="1100" spc="-80" dirty="0">
                    <a:latin typeface="Times" pitchFamily="2" charset="0"/>
                    <a:cs typeface="Tahoma"/>
                  </a:rPr>
                  <a:t> </a:t>
                </a:r>
                <a:r>
                  <a:rPr sz="1100" dirty="0">
                    <a:latin typeface="Times" pitchFamily="2" charset="0"/>
                    <a:cs typeface="Lucida Sans Unicode"/>
                  </a:rPr>
                  <a:t>−</a:t>
                </a:r>
                <a:r>
                  <a:rPr sz="1100" spc="-80" dirty="0">
                    <a:latin typeface="Times" pitchFamily="2" charset="0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sz="1100" i="1" spc="-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).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54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9" y="2848251"/>
                <a:ext cx="7062053" cy="390748"/>
              </a:xfrm>
              <a:prstGeom prst="rect">
                <a:avLst/>
              </a:prstGeom>
              <a:blipFill>
                <a:blip r:embed="rId4"/>
                <a:stretch>
                  <a:fillRect l="-718" t="-9677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5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6" name="object 5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8/19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62" name="object 47">
            <a:extLst>
              <a:ext uri="{FF2B5EF4-FFF2-40B4-BE49-F238E27FC236}">
                <a16:creationId xmlns:a16="http://schemas.microsoft.com/office/drawing/2014/main" id="{525A072F-753C-237C-F429-B05B9E15B50D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A77B66E9-8A7E-EDC6-2FDE-97799F6AD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68" y="2067471"/>
            <a:ext cx="2557336" cy="350112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CCDDA8CC-0A34-7F77-5353-015CEEBC7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010" y="857874"/>
            <a:ext cx="1437905" cy="2629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943958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Times" pitchFamily="2" charset="0"/>
              </a:rPr>
              <a:t>Point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estimation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-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70" dirty="0">
                <a:latin typeface="Times" pitchFamily="2" charset="0"/>
              </a:rPr>
              <a:t>one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missing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0" dirty="0">
                <a:latin typeface="Times" pitchFamily="2" charset="0"/>
              </a:rPr>
              <a:t>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78930" y="527908"/>
                <a:ext cx="1977847" cy="19505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100" dirty="0">
                    <a:latin typeface="Times" pitchFamily="2" charset="0"/>
                    <a:cs typeface="Tahoma"/>
                  </a:rPr>
                  <a:t>The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plug-in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predictor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of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100" i="1" spc="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is: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" y="527908"/>
                <a:ext cx="1977847" cy="195053"/>
              </a:xfrm>
              <a:prstGeom prst="rect">
                <a:avLst/>
              </a:prstGeom>
              <a:blipFill>
                <a:blip r:embed="rId2"/>
                <a:stretch>
                  <a:fillRect l="-2564" t="-17647"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36"/>
          <p:cNvSpPr txBox="1"/>
          <p:nvPr/>
        </p:nvSpPr>
        <p:spPr>
          <a:xfrm>
            <a:off x="4328718" y="870287"/>
            <a:ext cx="175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Tahoma"/>
                <a:cs typeface="Tahoma"/>
              </a:rPr>
              <a:t>(2)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455" y="1417585"/>
            <a:ext cx="356748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latin typeface="Times" pitchFamily="2" charset="0"/>
                <a:cs typeface="Tahoma"/>
              </a:rPr>
              <a:t>which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65" dirty="0">
                <a:latin typeface="Times" pitchFamily="2" charset="0"/>
                <a:cs typeface="Tahoma"/>
              </a:rPr>
              <a:t>w</a:t>
            </a:r>
            <a:r>
              <a:rPr sz="1100" spc="-20" dirty="0">
                <a:latin typeface="Times" pitchFamily="2" charset="0"/>
                <a:cs typeface="Tahoma"/>
              </a:rPr>
              <a:t>ould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all</a:t>
            </a:r>
            <a:r>
              <a:rPr sz="1100" spc="-40" dirty="0">
                <a:latin typeface="Times" pitchFamily="2" charset="0"/>
                <a:cs typeface="Tahoma"/>
              </a:rPr>
              <a:t>ow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obtaining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plug-in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5" dirty="0">
                <a:latin typeface="Times" pitchFamily="2" charset="0"/>
                <a:cs typeface="Tahoma"/>
              </a:rPr>
              <a:t>p</a:t>
            </a:r>
            <a:r>
              <a:rPr sz="1100" spc="-15" dirty="0">
                <a:latin typeface="Times" pitchFamily="2" charset="0"/>
                <a:cs typeface="Tahoma"/>
              </a:rPr>
              <a:t>redict</a:t>
            </a:r>
            <a:r>
              <a:rPr sz="1100" spc="-50" dirty="0">
                <a:latin typeface="Times" pitchFamily="2" charset="0"/>
                <a:cs typeface="Tahoma"/>
              </a:rPr>
              <a:t>o</a:t>
            </a:r>
            <a:r>
              <a:rPr sz="1100" spc="-10" dirty="0">
                <a:latin typeface="Times" pitchFamily="2" charset="0"/>
                <a:cs typeface="Tahoma"/>
              </a:rPr>
              <a:t>r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i="1" spc="-400" dirty="0">
                <a:latin typeface="Times" pitchFamily="2" charset="0"/>
                <a:cs typeface="Arial"/>
              </a:rPr>
              <a:t>Y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8718" y="1775226"/>
            <a:ext cx="175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Tahoma"/>
                <a:cs typeface="Tahoma"/>
              </a:rPr>
              <a:t>(3)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30" y="2202289"/>
            <a:ext cx="545889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1100" spc="-45" dirty="0">
                <a:latin typeface="Times" pitchFamily="2" charset="0"/>
                <a:cs typeface="Tahoma"/>
              </a:rPr>
              <a:t>where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i="1" spc="-100" dirty="0">
                <a:latin typeface="Times" pitchFamily="2" charset="0"/>
                <a:cs typeface="Arial"/>
              </a:rPr>
              <a:t>s</a:t>
            </a:r>
            <a:r>
              <a:rPr sz="1100" i="1" spc="-10" dirty="0">
                <a:latin typeface="Times" pitchFamily="2" charset="0"/>
                <a:cs typeface="Arial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i="1" spc="15" dirty="0">
                <a:latin typeface="Times" pitchFamily="2" charset="0"/>
                <a:cs typeface="Arial"/>
              </a:rPr>
              <a:t>r</a:t>
            </a:r>
            <a:r>
              <a:rPr sz="1100" i="1" spc="155" dirty="0">
                <a:latin typeface="Times" pitchFamily="2" charset="0"/>
                <a:cs typeface="Arial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represent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in-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out-of-sample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observations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respectively.</a:t>
            </a: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6" name="object 5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9/19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62" name="object 47">
            <a:extLst>
              <a:ext uri="{FF2B5EF4-FFF2-40B4-BE49-F238E27FC236}">
                <a16:creationId xmlns:a16="http://schemas.microsoft.com/office/drawing/2014/main" id="{6CD71A88-4880-7A4C-56F4-05E73ACBC12C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54C50030-B6FC-D265-A091-05F13EB3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2" y="757992"/>
            <a:ext cx="1907083" cy="586795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ECECC301-145E-1868-52DF-132D2C3BB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41" y="1685668"/>
            <a:ext cx="1791966" cy="51040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943958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Times" pitchFamily="2" charset="0"/>
              </a:rPr>
              <a:t>Point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estimation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-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70" dirty="0">
                <a:latin typeface="Times" pitchFamily="2" charset="0"/>
              </a:rPr>
              <a:t>one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missing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0" dirty="0">
                <a:latin typeface="Times" pitchFamily="2" charset="0"/>
              </a:rPr>
              <a:t>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78930" y="527908"/>
                <a:ext cx="1977847" cy="19505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100" dirty="0">
                    <a:latin typeface="Times" pitchFamily="2" charset="0"/>
                    <a:cs typeface="Tahoma"/>
                  </a:rPr>
                  <a:t>The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plug-in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predictor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of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ar-AE" sz="110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ar-A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100" i="1" spc="97" baseline="-9259" dirty="0">
                    <a:latin typeface="Times" pitchFamily="2" charset="0"/>
                    <a:cs typeface="Arial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is: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" y="527908"/>
                <a:ext cx="1977847" cy="195053"/>
              </a:xfrm>
              <a:prstGeom prst="rect">
                <a:avLst/>
              </a:prstGeom>
              <a:blipFill>
                <a:blip r:embed="rId2"/>
                <a:stretch>
                  <a:fillRect l="-2564" t="-17647"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36"/>
          <p:cNvSpPr txBox="1"/>
          <p:nvPr/>
        </p:nvSpPr>
        <p:spPr>
          <a:xfrm>
            <a:off x="4328718" y="870287"/>
            <a:ext cx="175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Tahoma"/>
                <a:cs typeface="Tahoma"/>
              </a:rPr>
              <a:t>(2)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455" y="1417585"/>
            <a:ext cx="356748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latin typeface="Times" pitchFamily="2" charset="0"/>
                <a:cs typeface="Tahoma"/>
              </a:rPr>
              <a:t>which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65" dirty="0">
                <a:latin typeface="Times" pitchFamily="2" charset="0"/>
                <a:cs typeface="Tahoma"/>
              </a:rPr>
              <a:t>w</a:t>
            </a:r>
            <a:r>
              <a:rPr sz="1100" spc="-20" dirty="0">
                <a:latin typeface="Times" pitchFamily="2" charset="0"/>
                <a:cs typeface="Tahoma"/>
              </a:rPr>
              <a:t>ould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all</a:t>
            </a:r>
            <a:r>
              <a:rPr sz="1100" spc="-40" dirty="0">
                <a:latin typeface="Times" pitchFamily="2" charset="0"/>
                <a:cs typeface="Tahoma"/>
              </a:rPr>
              <a:t>ow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obtaining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plug-in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5" dirty="0">
                <a:latin typeface="Times" pitchFamily="2" charset="0"/>
                <a:cs typeface="Tahoma"/>
              </a:rPr>
              <a:t>p</a:t>
            </a:r>
            <a:r>
              <a:rPr sz="1100" spc="-15" dirty="0">
                <a:latin typeface="Times" pitchFamily="2" charset="0"/>
                <a:cs typeface="Tahoma"/>
              </a:rPr>
              <a:t>redict</a:t>
            </a:r>
            <a:r>
              <a:rPr sz="1100" spc="-50" dirty="0">
                <a:latin typeface="Times" pitchFamily="2" charset="0"/>
                <a:cs typeface="Tahoma"/>
              </a:rPr>
              <a:t>o</a:t>
            </a:r>
            <a:r>
              <a:rPr sz="1100" spc="-10" dirty="0">
                <a:latin typeface="Times" pitchFamily="2" charset="0"/>
                <a:cs typeface="Tahoma"/>
              </a:rPr>
              <a:t>r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i="1" spc="-400" dirty="0">
                <a:latin typeface="Times" pitchFamily="2" charset="0"/>
                <a:cs typeface="Arial"/>
              </a:rPr>
              <a:t>Y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8718" y="1775226"/>
            <a:ext cx="175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Tahoma"/>
                <a:cs typeface="Tahoma"/>
              </a:rPr>
              <a:t>(3)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30" y="2202289"/>
            <a:ext cx="5458890" cy="852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1100" spc="-45" dirty="0">
                <a:latin typeface="Times" pitchFamily="2" charset="0"/>
                <a:cs typeface="Tahoma"/>
              </a:rPr>
              <a:t>where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i="1" spc="-100" dirty="0">
                <a:latin typeface="Times" pitchFamily="2" charset="0"/>
                <a:cs typeface="Arial"/>
              </a:rPr>
              <a:t>s</a:t>
            </a:r>
            <a:r>
              <a:rPr sz="1100" i="1" spc="-10" dirty="0">
                <a:latin typeface="Times" pitchFamily="2" charset="0"/>
                <a:cs typeface="Arial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i="1" spc="15" dirty="0">
                <a:latin typeface="Times" pitchFamily="2" charset="0"/>
                <a:cs typeface="Arial"/>
              </a:rPr>
              <a:t>r</a:t>
            </a:r>
            <a:r>
              <a:rPr sz="1100" i="1" spc="155" dirty="0">
                <a:latin typeface="Times" pitchFamily="2" charset="0"/>
                <a:cs typeface="Arial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represent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in-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out-of-sample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observations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respectively.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" pitchFamily="2" charset="0"/>
              <a:cs typeface="Tahoma"/>
            </a:endParaRPr>
          </a:p>
          <a:p>
            <a:pPr marL="50800" marR="43180">
              <a:lnSpc>
                <a:spcPct val="96400"/>
              </a:lnSpc>
              <a:spcBef>
                <a:spcPts val="5"/>
              </a:spcBef>
            </a:pPr>
            <a:r>
              <a:rPr sz="1100" spc="-52" dirty="0">
                <a:latin typeface="Times" pitchFamily="2" charset="0"/>
                <a:cs typeface="Tahoma"/>
              </a:rPr>
              <a:t>*</a:t>
            </a:r>
            <a:r>
              <a:rPr sz="1100" spc="37" dirty="0">
                <a:latin typeface="Times" pitchFamily="2" charset="0"/>
                <a:cs typeface="Tahoma"/>
              </a:rPr>
              <a:t> </a:t>
            </a:r>
            <a:r>
              <a:rPr sz="1100" spc="-82" dirty="0">
                <a:latin typeface="Times" pitchFamily="2" charset="0"/>
                <a:cs typeface="Tahoma"/>
              </a:rPr>
              <a:t>In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this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r>
              <a:rPr sz="1100" spc="-60" dirty="0">
                <a:latin typeface="Times" pitchFamily="2" charset="0"/>
                <a:cs typeface="Tahoma"/>
              </a:rPr>
              <a:t>case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r>
              <a:rPr sz="1100" spc="-52" dirty="0">
                <a:latin typeface="Times" pitchFamily="2" charset="0"/>
                <a:cs typeface="Tahoma"/>
              </a:rPr>
              <a:t>study,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the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r>
              <a:rPr sz="1100" spc="-52" dirty="0">
                <a:latin typeface="Times" pitchFamily="2" charset="0"/>
                <a:cs typeface="Tahoma"/>
              </a:rPr>
              <a:t>two</a:t>
            </a:r>
            <a:r>
              <a:rPr sz="1100" spc="37" dirty="0">
                <a:latin typeface="Times" pitchFamily="2" charset="0"/>
                <a:cs typeface="Tahoma"/>
              </a:rPr>
              <a:t> </a:t>
            </a:r>
            <a:r>
              <a:rPr sz="1100" spc="-37" dirty="0">
                <a:latin typeface="Times" pitchFamily="2" charset="0"/>
                <a:cs typeface="Tahoma"/>
              </a:rPr>
              <a:t>missing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r>
              <a:rPr sz="1100" spc="-22" dirty="0">
                <a:latin typeface="Times" pitchFamily="2" charset="0"/>
                <a:cs typeface="Tahoma"/>
              </a:rPr>
              <a:t>indicators</a:t>
            </a:r>
            <a:r>
              <a:rPr sz="1100" spc="52" dirty="0">
                <a:latin typeface="Times" pitchFamily="2" charset="0"/>
                <a:cs typeface="Tahoma"/>
              </a:rPr>
              <a:t> </a:t>
            </a:r>
            <a:r>
              <a:rPr sz="1100" i="1" dirty="0">
                <a:latin typeface="Times" pitchFamily="2" charset="0"/>
                <a:cs typeface="Arial"/>
              </a:rPr>
              <a:t>Y</a:t>
            </a:r>
            <a:r>
              <a:rPr sz="1100" dirty="0">
                <a:latin typeface="Times" pitchFamily="2" charset="0"/>
                <a:cs typeface="Tahoma"/>
              </a:rPr>
              <a:t>1</a:t>
            </a:r>
            <a:r>
              <a:rPr sz="1100" spc="175" dirty="0">
                <a:latin typeface="Times" pitchFamily="2" charset="0"/>
                <a:cs typeface="Tahoma"/>
              </a:rPr>
              <a:t> </a:t>
            </a:r>
            <a:r>
              <a:rPr sz="1100" spc="89" dirty="0">
                <a:latin typeface="Times" pitchFamily="2" charset="0"/>
                <a:cs typeface="Tahoma"/>
              </a:rPr>
              <a:t>=</a:t>
            </a:r>
            <a:r>
              <a:rPr sz="1100" spc="37" dirty="0">
                <a:latin typeface="Times" pitchFamily="2" charset="0"/>
                <a:cs typeface="Tahoma"/>
              </a:rPr>
              <a:t> </a:t>
            </a:r>
            <a:r>
              <a:rPr sz="1100" i="1" spc="-37" dirty="0">
                <a:latin typeface="Times" pitchFamily="2" charset="0"/>
                <a:cs typeface="Arial"/>
              </a:rPr>
              <a:t>education</a:t>
            </a:r>
            <a:r>
              <a:rPr sz="1100" i="1" spc="112" dirty="0">
                <a:latin typeface="Times" pitchFamily="2" charset="0"/>
                <a:cs typeface="Arial"/>
              </a:rPr>
              <a:t> </a:t>
            </a:r>
            <a:r>
              <a:rPr sz="1100" spc="-44" dirty="0">
                <a:latin typeface="Times" pitchFamily="2" charset="0"/>
                <a:cs typeface="Tahoma"/>
              </a:rPr>
              <a:t>and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endParaRPr lang="de-DE" sz="1100" spc="44" dirty="0">
              <a:latin typeface="Times" pitchFamily="2" charset="0"/>
              <a:cs typeface="Tahoma"/>
            </a:endParaRPr>
          </a:p>
          <a:p>
            <a:pPr marL="50800" marR="43180">
              <a:lnSpc>
                <a:spcPct val="96400"/>
              </a:lnSpc>
              <a:spcBef>
                <a:spcPts val="5"/>
              </a:spcBef>
            </a:pPr>
            <a:r>
              <a:rPr sz="1100" i="1" spc="52" dirty="0">
                <a:latin typeface="Times" pitchFamily="2" charset="0"/>
                <a:cs typeface="Arial"/>
              </a:rPr>
              <a:t>Y</a:t>
            </a:r>
            <a:r>
              <a:rPr sz="1100" spc="35" dirty="0">
                <a:latin typeface="Times" pitchFamily="2" charset="0"/>
                <a:cs typeface="Tahoma"/>
              </a:rPr>
              <a:t>2</a:t>
            </a:r>
            <a:r>
              <a:rPr lang="de-DE" sz="1100" spc="35" dirty="0">
                <a:latin typeface="Times" pitchFamily="2" charset="0"/>
                <a:cs typeface="Tahoma"/>
              </a:rPr>
              <a:t> </a:t>
            </a:r>
            <a:r>
              <a:rPr sz="1100" spc="52" dirty="0">
                <a:latin typeface="Times" pitchFamily="2" charset="0"/>
                <a:cs typeface="Tahoma"/>
              </a:rPr>
              <a:t>=</a:t>
            </a:r>
            <a:r>
              <a:rPr sz="1100" spc="44" dirty="0">
                <a:latin typeface="Times" pitchFamily="2" charset="0"/>
                <a:cs typeface="Tahoma"/>
              </a:rPr>
              <a:t> </a:t>
            </a:r>
            <a:r>
              <a:rPr sz="1100" i="1" spc="-44" dirty="0">
                <a:latin typeface="Times" pitchFamily="2" charset="0"/>
                <a:cs typeface="Arial"/>
              </a:rPr>
              <a:t>employment </a:t>
            </a:r>
            <a:r>
              <a:rPr sz="1100" i="1" spc="-37" dirty="0">
                <a:latin typeface="Times" pitchFamily="2" charset="0"/>
                <a:cs typeface="Arial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could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obtained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with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this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procedure.</a:t>
            </a:r>
            <a:r>
              <a:rPr sz="1100" spc="125" dirty="0">
                <a:latin typeface="Times" pitchFamily="2" charset="0"/>
                <a:cs typeface="Tahoma"/>
              </a:rPr>
              <a:t> </a:t>
            </a:r>
            <a:r>
              <a:rPr sz="1100" b="1" spc="-30" dirty="0">
                <a:latin typeface="Times" pitchFamily="2" charset="0"/>
                <a:cs typeface="Arial"/>
              </a:rPr>
              <a:t>However,</a:t>
            </a:r>
            <a:r>
              <a:rPr sz="1100" b="1" spc="80" dirty="0">
                <a:latin typeface="Times" pitchFamily="2" charset="0"/>
                <a:cs typeface="Arial"/>
              </a:rPr>
              <a:t> </a:t>
            </a:r>
            <a:r>
              <a:rPr sz="1100" b="1" spc="20" dirty="0">
                <a:latin typeface="Times" pitchFamily="2" charset="0"/>
                <a:cs typeface="Arial"/>
              </a:rPr>
              <a:t>it</a:t>
            </a:r>
            <a:r>
              <a:rPr sz="1100" b="1" spc="80" dirty="0">
                <a:latin typeface="Times" pitchFamily="2" charset="0"/>
                <a:cs typeface="Arial"/>
              </a:rPr>
              <a:t> </a:t>
            </a:r>
            <a:r>
              <a:rPr sz="1100" b="1" spc="-65" dirty="0">
                <a:latin typeface="Times" pitchFamily="2" charset="0"/>
                <a:cs typeface="Arial"/>
              </a:rPr>
              <a:t>does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15" dirty="0">
                <a:latin typeface="Times" pitchFamily="2" charset="0"/>
                <a:cs typeface="Arial"/>
              </a:rPr>
              <a:t>not</a:t>
            </a:r>
            <a:r>
              <a:rPr sz="1100" b="1" spc="80" dirty="0">
                <a:latin typeface="Times" pitchFamily="2" charset="0"/>
                <a:cs typeface="Arial"/>
              </a:rPr>
              <a:t> </a:t>
            </a:r>
            <a:endParaRPr lang="de-DE" sz="1100" b="1" spc="80" dirty="0">
              <a:latin typeface="Times" pitchFamily="2" charset="0"/>
              <a:cs typeface="Arial"/>
            </a:endParaRPr>
          </a:p>
          <a:p>
            <a:pPr marL="50800" marR="43180">
              <a:lnSpc>
                <a:spcPct val="96400"/>
              </a:lnSpc>
              <a:spcBef>
                <a:spcPts val="5"/>
              </a:spcBef>
            </a:pPr>
            <a:r>
              <a:rPr sz="1100" b="1" spc="-55" dirty="0">
                <a:latin typeface="Times" pitchFamily="2" charset="0"/>
                <a:cs typeface="Arial"/>
              </a:rPr>
              <a:t>allows</a:t>
            </a:r>
            <a:r>
              <a:rPr sz="1100" b="1" spc="80" dirty="0">
                <a:latin typeface="Times" pitchFamily="2" charset="0"/>
                <a:cs typeface="Arial"/>
              </a:rPr>
              <a:t> </a:t>
            </a:r>
            <a:r>
              <a:rPr sz="1100" b="1" dirty="0">
                <a:latin typeface="Times" pitchFamily="2" charset="0"/>
                <a:cs typeface="Arial"/>
              </a:rPr>
              <a:t>to</a:t>
            </a:r>
            <a:r>
              <a:rPr sz="1100" b="1" spc="75" dirty="0">
                <a:latin typeface="Times" pitchFamily="2" charset="0"/>
                <a:cs typeface="Arial"/>
              </a:rPr>
              <a:t> </a:t>
            </a:r>
            <a:r>
              <a:rPr sz="1100" b="1" spc="-35" dirty="0">
                <a:latin typeface="Times" pitchFamily="2" charset="0"/>
                <a:cs typeface="Arial"/>
              </a:rPr>
              <a:t>compute</a:t>
            </a:r>
            <a:r>
              <a:rPr sz="1100" b="1" spc="80" dirty="0">
                <a:latin typeface="Times" pitchFamily="2" charset="0"/>
                <a:cs typeface="Arial"/>
              </a:rPr>
              <a:t> </a:t>
            </a:r>
            <a:r>
              <a:rPr sz="1100" b="1" spc="-10" dirty="0">
                <a:latin typeface="Times" pitchFamily="2" charset="0"/>
                <a:cs typeface="Arial"/>
              </a:rPr>
              <a:t>the </a:t>
            </a:r>
            <a:r>
              <a:rPr sz="1100" b="1" spc="-235" dirty="0">
                <a:latin typeface="Times" pitchFamily="2" charset="0"/>
                <a:cs typeface="Arial"/>
              </a:rPr>
              <a:t> </a:t>
            </a:r>
            <a:r>
              <a:rPr sz="1100" b="1" spc="-25" dirty="0">
                <a:latin typeface="Times" pitchFamily="2" charset="0"/>
                <a:cs typeface="Arial"/>
              </a:rPr>
              <a:t>final</a:t>
            </a:r>
            <a:r>
              <a:rPr sz="1100" b="1" spc="70" dirty="0">
                <a:latin typeface="Times" pitchFamily="2" charset="0"/>
                <a:cs typeface="Arial"/>
              </a:rPr>
              <a:t> </a:t>
            </a:r>
            <a:r>
              <a:rPr sz="1100" b="1" spc="60" dirty="0">
                <a:latin typeface="Times" pitchFamily="2" charset="0"/>
                <a:cs typeface="Arial"/>
              </a:rPr>
              <a:t>MDI.</a:t>
            </a:r>
            <a:endParaRPr sz="1100" dirty="0">
              <a:latin typeface="Times" pitchFamily="2" charset="0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6" name="object 5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9/19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62" name="object 47">
            <a:extLst>
              <a:ext uri="{FF2B5EF4-FFF2-40B4-BE49-F238E27FC236}">
                <a16:creationId xmlns:a16="http://schemas.microsoft.com/office/drawing/2014/main" id="{6CD71A88-4880-7A4C-56F4-05E73ACBC12C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54C50030-B6FC-D265-A091-05F13EB3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2" y="757992"/>
            <a:ext cx="1907083" cy="586795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ECECC301-145E-1868-52DF-132D2C3BB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41" y="1685668"/>
            <a:ext cx="1791966" cy="5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7200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9331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Times" pitchFamily="2" charset="0"/>
              </a:rPr>
              <a:t>Point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estimation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-</a:t>
            </a:r>
            <a:r>
              <a:rPr sz="1200" spc="15" dirty="0">
                <a:latin typeface="Times" pitchFamily="2" charset="0"/>
              </a:rPr>
              <a:t> </a:t>
            </a:r>
            <a:r>
              <a:rPr sz="1200" spc="-55" dirty="0">
                <a:latin typeface="Times" pitchFamily="2" charset="0"/>
              </a:rPr>
              <a:t>two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missing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indicators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04330" y="491904"/>
                <a:ext cx="4396740" cy="35073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100" spc="5" dirty="0">
                    <a:latin typeface="Times" pitchFamily="2" charset="0"/>
                    <a:cs typeface="Tahoma"/>
                  </a:rPr>
                  <a:t>Let’s</a:t>
                </a:r>
                <a:r>
                  <a:rPr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define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poverty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status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for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each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0" dirty="0">
                    <a:latin typeface="Times" pitchFamily="2" charset="0"/>
                    <a:cs typeface="Tahoma"/>
                  </a:rPr>
                  <a:t>individual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i="1" spc="50" dirty="0">
                    <a:latin typeface="Times" pitchFamily="2" charset="0"/>
                    <a:cs typeface="Arial"/>
                  </a:rPr>
                  <a:t>j</a:t>
                </a:r>
                <a:r>
                  <a:rPr sz="1100" spc="50" dirty="0">
                    <a:latin typeface="Times" pitchFamily="2" charset="0"/>
                    <a:cs typeface="Tahoma"/>
                  </a:rPr>
                  <a:t>,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i.e.</a:t>
                </a:r>
                <a:r>
                  <a:rPr sz="1100" spc="1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5" dirty="0">
                    <a:latin typeface="Times" pitchFamily="2" charset="0"/>
                    <a:cs typeface="Tahoma"/>
                  </a:rPr>
                  <a:t>multidimensional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poor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(1)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0" dirty="0">
                    <a:latin typeface="Times" pitchFamily="2" charset="0"/>
                    <a:cs typeface="Tahoma"/>
                  </a:rPr>
                  <a:t>not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(0)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40" dirty="0">
                    <a:latin typeface="Times" pitchFamily="2" charset="0"/>
                    <a:cs typeface="Tahoma"/>
                  </a:rPr>
                  <a:t>based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on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a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threshold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de-DE" sz="1100" i="1" spc="3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𝛿</m:t>
                    </m:r>
                  </m:oMath>
                </a14:m>
                <a:r>
                  <a:rPr sz="1100" spc="-50" dirty="0">
                    <a:latin typeface="Times" pitchFamily="2" charset="0"/>
                    <a:cs typeface="Tahoma"/>
                  </a:rPr>
                  <a:t>: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0" y="491904"/>
                <a:ext cx="4396740" cy="350737"/>
              </a:xfrm>
              <a:prstGeom prst="rect">
                <a:avLst/>
              </a:prstGeom>
              <a:blipFill>
                <a:blip r:embed="rId2"/>
                <a:stretch>
                  <a:fillRect l="-1729" t="-6897" b="-20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30"/>
          <p:cNvSpPr txBox="1"/>
          <p:nvPr/>
        </p:nvSpPr>
        <p:spPr>
          <a:xfrm>
            <a:off x="2582722" y="2846395"/>
            <a:ext cx="25971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900" spc="215" dirty="0">
                <a:latin typeface="Sitka Banner"/>
                <a:cs typeface="Sitka Banner"/>
              </a:rPr>
              <a:t>     </a:t>
            </a:r>
            <a:r>
              <a:rPr sz="900" spc="-30" dirty="0">
                <a:latin typeface="Sitka Banner"/>
                <a:cs typeface="Sitka Banner"/>
              </a:rPr>
              <a:t> </a:t>
            </a:r>
            <a:r>
              <a:rPr sz="900" spc="215" dirty="0">
                <a:latin typeface="Sitka Banner"/>
                <a:cs typeface="Sitka Banner"/>
                <a:hlinkClick r:id="rId3" action="ppaction://hlinksldjump"/>
              </a:rPr>
              <a:t> </a:t>
            </a:r>
            <a:endParaRPr sz="900">
              <a:latin typeface="Sitka Banner"/>
              <a:cs typeface="Sitka Banner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6" name="object 3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r>
              <a:rPr spc="5" dirty="0"/>
              <a:t>10/19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D586B76F-7E52-B6BC-404A-5AB6A7F4E22D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947AE376-F613-1882-08E4-2BFBE7DD7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969"/>
          <a:stretch/>
        </p:blipFill>
        <p:spPr>
          <a:xfrm>
            <a:off x="1419278" y="836500"/>
            <a:ext cx="1591324" cy="5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669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6045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40" dirty="0">
                <a:latin typeface="Times" pitchFamily="2" charset="0"/>
              </a:rPr>
              <a:t>Table</a:t>
            </a:r>
            <a:r>
              <a:rPr sz="1200" spc="-1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of</a:t>
            </a:r>
            <a:r>
              <a:rPr sz="1200" spc="-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Contents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42" name="object 4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2</a:t>
            </a:fld>
            <a:r>
              <a:rPr spc="10" dirty="0"/>
              <a:t>/19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40A374D-D972-0B54-AE8A-F1A69C9CA025}"/>
              </a:ext>
            </a:extLst>
          </p:cNvPr>
          <p:cNvSpPr txBox="1"/>
          <p:nvPr/>
        </p:nvSpPr>
        <p:spPr>
          <a:xfrm>
            <a:off x="175286" y="533322"/>
            <a:ext cx="4259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Motivation 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Case </a:t>
            </a:r>
            <a:r>
              <a:rPr lang="de-DE" sz="1200" dirty="0" err="1">
                <a:latin typeface="Times" pitchFamily="2" charset="0"/>
              </a:rPr>
              <a:t>study</a:t>
            </a:r>
            <a:r>
              <a:rPr lang="de-DE" sz="1200" dirty="0">
                <a:latin typeface="Times" pitchFamily="2" charset="0"/>
              </a:rPr>
              <a:t>: Multidimensional </a:t>
            </a:r>
            <a:r>
              <a:rPr lang="de-DE" sz="1200" dirty="0" err="1">
                <a:latin typeface="Times" pitchFamily="2" charset="0"/>
              </a:rPr>
              <a:t>deprivation</a:t>
            </a:r>
            <a:r>
              <a:rPr lang="de-DE" sz="1200" dirty="0">
                <a:latin typeface="Times" pitchFamily="2" charset="0"/>
              </a:rPr>
              <a:t> </a:t>
            </a:r>
            <a:r>
              <a:rPr lang="de-DE" sz="1200" dirty="0" err="1">
                <a:latin typeface="Times" pitchFamily="2" charset="0"/>
              </a:rPr>
              <a:t>index</a:t>
            </a:r>
            <a:r>
              <a:rPr lang="de-DE" sz="1200" dirty="0">
                <a:latin typeface="Times" pitchFamily="2" charset="0"/>
              </a:rPr>
              <a:t> in Colombia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Methodology</a:t>
            </a: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Application</a:t>
            </a:r>
            <a:r>
              <a:rPr lang="de-DE" sz="1200" dirty="0">
                <a:latin typeface="Times" pitchFamily="2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imes" pitchFamily="2" charset="0"/>
              </a:rPr>
              <a:t>Data </a:t>
            </a:r>
            <a:r>
              <a:rPr lang="de-DE" sz="1200" dirty="0" err="1">
                <a:latin typeface="Times" pitchFamily="2" charset="0"/>
              </a:rPr>
              <a:t>sources</a:t>
            </a:r>
            <a:endParaRPr lang="de-DE" sz="1200" dirty="0"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Times" pitchFamily="2" charset="0"/>
              </a:rPr>
              <a:t>Results</a:t>
            </a: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Conclusion</a:t>
            </a:r>
            <a:r>
              <a:rPr lang="de-DE" sz="1200" dirty="0">
                <a:latin typeface="Times" pitchFamily="2" charset="0"/>
              </a:rPr>
              <a:t> 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9331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Times" pitchFamily="2" charset="0"/>
              </a:rPr>
              <a:t>Point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estimation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-</a:t>
            </a:r>
            <a:r>
              <a:rPr sz="1200" spc="15" dirty="0">
                <a:latin typeface="Times" pitchFamily="2" charset="0"/>
              </a:rPr>
              <a:t> </a:t>
            </a:r>
            <a:r>
              <a:rPr sz="1200" spc="-55" dirty="0">
                <a:latin typeface="Times" pitchFamily="2" charset="0"/>
              </a:rPr>
              <a:t>two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missing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indicators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04330" y="491904"/>
                <a:ext cx="4396740" cy="35073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100" spc="5" dirty="0">
                    <a:latin typeface="Times" pitchFamily="2" charset="0"/>
                    <a:cs typeface="Tahoma"/>
                  </a:rPr>
                  <a:t>Let’s</a:t>
                </a:r>
                <a:r>
                  <a:rPr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define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poverty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status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for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each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0" dirty="0">
                    <a:latin typeface="Times" pitchFamily="2" charset="0"/>
                    <a:cs typeface="Tahoma"/>
                  </a:rPr>
                  <a:t>individual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i="1" spc="50" dirty="0">
                    <a:latin typeface="Times" pitchFamily="2" charset="0"/>
                    <a:cs typeface="Arial"/>
                  </a:rPr>
                  <a:t>j</a:t>
                </a:r>
                <a:r>
                  <a:rPr sz="1100" spc="50" dirty="0">
                    <a:latin typeface="Times" pitchFamily="2" charset="0"/>
                    <a:cs typeface="Tahoma"/>
                  </a:rPr>
                  <a:t>,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i.e.</a:t>
                </a:r>
                <a:r>
                  <a:rPr sz="1100" spc="1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5" dirty="0">
                    <a:latin typeface="Times" pitchFamily="2" charset="0"/>
                    <a:cs typeface="Tahoma"/>
                  </a:rPr>
                  <a:t>multidimensional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poor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(1)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0" dirty="0">
                    <a:latin typeface="Times" pitchFamily="2" charset="0"/>
                    <a:cs typeface="Tahoma"/>
                  </a:rPr>
                  <a:t>not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(0)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40" dirty="0">
                    <a:latin typeface="Times" pitchFamily="2" charset="0"/>
                    <a:cs typeface="Tahoma"/>
                  </a:rPr>
                  <a:t>based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on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a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threshold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de-DE" sz="1100" i="1" spc="3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𝛿</m:t>
                    </m:r>
                  </m:oMath>
                </a14:m>
                <a:r>
                  <a:rPr sz="1100" spc="-50" dirty="0">
                    <a:latin typeface="Times" pitchFamily="2" charset="0"/>
                    <a:cs typeface="Tahoma"/>
                  </a:rPr>
                  <a:t>: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0" y="491904"/>
                <a:ext cx="4396740" cy="350737"/>
              </a:xfrm>
              <a:prstGeom prst="rect">
                <a:avLst/>
              </a:prstGeom>
              <a:blipFill>
                <a:blip r:embed="rId2"/>
                <a:stretch>
                  <a:fillRect l="-1729" t="-6897" b="-20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104330" y="1309847"/>
            <a:ext cx="52432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45" dirty="0">
                <a:latin typeface="Times" pitchFamily="2" charset="0"/>
                <a:cs typeface="Tahoma"/>
              </a:rPr>
              <a:t>where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82722" y="2846395"/>
            <a:ext cx="25971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900" spc="215" dirty="0">
                <a:latin typeface="Sitka Banner"/>
                <a:cs typeface="Sitka Banner"/>
              </a:rPr>
              <a:t>     </a:t>
            </a:r>
            <a:r>
              <a:rPr sz="900" spc="-30" dirty="0">
                <a:latin typeface="Sitka Banner"/>
                <a:cs typeface="Sitka Banner"/>
              </a:rPr>
              <a:t> </a:t>
            </a:r>
            <a:r>
              <a:rPr sz="900" spc="215" dirty="0">
                <a:latin typeface="Sitka Banner"/>
                <a:cs typeface="Sitka Banner"/>
                <a:hlinkClick r:id="rId3" action="ppaction://hlinksldjump"/>
              </a:rPr>
              <a:t> </a:t>
            </a:r>
            <a:endParaRPr sz="900">
              <a:latin typeface="Sitka Banner"/>
              <a:cs typeface="Sitka Banner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6" name="object 3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r>
              <a:rPr spc="5" dirty="0"/>
              <a:t>10/19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D586B76F-7E52-B6BC-404A-5AB6A7F4E22D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F54E80A0-190F-B774-51E2-AA91E8A8B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093" r="3657" b="56127"/>
          <a:stretch/>
        </p:blipFill>
        <p:spPr>
          <a:xfrm>
            <a:off x="1477456" y="1460971"/>
            <a:ext cx="1533146" cy="498004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947AE376-F613-1882-08E4-2BFBE7DD7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969"/>
          <a:stretch/>
        </p:blipFill>
        <p:spPr>
          <a:xfrm>
            <a:off x="1419278" y="836500"/>
            <a:ext cx="1591324" cy="5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2283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9331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Times" pitchFamily="2" charset="0"/>
              </a:rPr>
              <a:t>Point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estimation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-</a:t>
            </a:r>
            <a:r>
              <a:rPr sz="1200" spc="15" dirty="0">
                <a:latin typeface="Times" pitchFamily="2" charset="0"/>
              </a:rPr>
              <a:t> </a:t>
            </a:r>
            <a:r>
              <a:rPr sz="1200" spc="-55" dirty="0">
                <a:latin typeface="Times" pitchFamily="2" charset="0"/>
              </a:rPr>
              <a:t>two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missing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indicators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04330" y="491904"/>
                <a:ext cx="4396740" cy="35073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100" spc="5" dirty="0">
                    <a:latin typeface="Times" pitchFamily="2" charset="0"/>
                    <a:cs typeface="Tahoma"/>
                  </a:rPr>
                  <a:t>Let’s</a:t>
                </a:r>
                <a:r>
                  <a:rPr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define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poverty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status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for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each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0" dirty="0">
                    <a:latin typeface="Times" pitchFamily="2" charset="0"/>
                    <a:cs typeface="Tahoma"/>
                  </a:rPr>
                  <a:t>individual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i="1" spc="50" dirty="0">
                    <a:latin typeface="Times" pitchFamily="2" charset="0"/>
                    <a:cs typeface="Arial"/>
                  </a:rPr>
                  <a:t>j</a:t>
                </a:r>
                <a:r>
                  <a:rPr sz="1100" spc="50" dirty="0">
                    <a:latin typeface="Times" pitchFamily="2" charset="0"/>
                    <a:cs typeface="Tahoma"/>
                  </a:rPr>
                  <a:t>,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i.e.</a:t>
                </a:r>
                <a:r>
                  <a:rPr sz="1100" spc="1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5" dirty="0">
                    <a:latin typeface="Times" pitchFamily="2" charset="0"/>
                    <a:cs typeface="Tahoma"/>
                  </a:rPr>
                  <a:t>multidimensional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poor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(1)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or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0" dirty="0">
                    <a:latin typeface="Times" pitchFamily="2" charset="0"/>
                    <a:cs typeface="Tahoma"/>
                  </a:rPr>
                  <a:t>not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(0)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40" dirty="0">
                    <a:latin typeface="Times" pitchFamily="2" charset="0"/>
                    <a:cs typeface="Tahoma"/>
                  </a:rPr>
                  <a:t>based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on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a</a:t>
                </a:r>
                <a:r>
                  <a:rPr sz="1100" spc="2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5" dirty="0">
                    <a:latin typeface="Times" pitchFamily="2" charset="0"/>
                    <a:cs typeface="Tahoma"/>
                  </a:rPr>
                  <a:t>threshold</a:t>
                </a:r>
                <a:r>
                  <a:rPr sz="1100" spc="3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de-DE" sz="1100" i="1" spc="3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𝛿</m:t>
                    </m:r>
                  </m:oMath>
                </a14:m>
                <a:r>
                  <a:rPr sz="1100" spc="-50" dirty="0">
                    <a:latin typeface="Times" pitchFamily="2" charset="0"/>
                    <a:cs typeface="Tahoma"/>
                  </a:rPr>
                  <a:t>: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0" y="491904"/>
                <a:ext cx="4396740" cy="350737"/>
              </a:xfrm>
              <a:prstGeom prst="rect">
                <a:avLst/>
              </a:prstGeom>
              <a:blipFill>
                <a:blip r:embed="rId2"/>
                <a:stretch>
                  <a:fillRect l="-1729" t="-6897" b="-20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104330" y="1309847"/>
            <a:ext cx="52432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45" dirty="0">
                <a:latin typeface="Times" pitchFamily="2" charset="0"/>
                <a:cs typeface="Tahoma"/>
              </a:rPr>
              <a:t>where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9" y="2035175"/>
            <a:ext cx="4286923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spc="25" dirty="0">
                <a:latin typeface="Times" pitchFamily="2" charset="0"/>
                <a:cs typeface="Tahoma"/>
              </a:rPr>
              <a:t>By </a:t>
            </a:r>
            <a:r>
              <a:rPr sz="1100" spc="-15" dirty="0">
                <a:latin typeface="Times" pitchFamily="2" charset="0"/>
                <a:cs typeface="Tahoma"/>
              </a:rPr>
              <a:t>finding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mass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probability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function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i="1" spc="25" dirty="0">
                <a:latin typeface="Times" pitchFamily="2" charset="0"/>
                <a:cs typeface="Arial"/>
              </a:rPr>
              <a:t>W</a:t>
            </a:r>
            <a:r>
              <a:rPr sz="1100" i="1" spc="37" baseline="-9259" dirty="0">
                <a:latin typeface="Times" pitchFamily="2" charset="0"/>
                <a:cs typeface="Arial"/>
              </a:rPr>
              <a:t>j</a:t>
            </a:r>
            <a:r>
              <a:rPr sz="1100" i="1" spc="-97" baseline="-9259" dirty="0">
                <a:latin typeface="Times" pitchFamily="2" charset="0"/>
                <a:cs typeface="Arial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,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domain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proportion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is:</a:t>
            </a:r>
            <a:endParaRPr sz="1100" dirty="0">
              <a:latin typeface="Times" pitchFamily="2" charset="0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78929" y="2756226"/>
                <a:ext cx="4445000" cy="35073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10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target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predictor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is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then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estimator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 err="1">
                    <a:latin typeface="Times" pitchFamily="2" charset="0"/>
                    <a:cs typeface="Tahoma"/>
                  </a:rPr>
                  <a:t>of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-2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ar-AE" sz="1100" i="1" spc="-20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100" b="0" i="1" spc="-20" smtClean="0">
                                <a:latin typeface="Cambria Math" panose="02040503050406030204" pitchFamily="18" charset="0"/>
                                <a:cs typeface="Tahoma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de-DE" sz="1100" b="0" i="1" spc="-20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sub>
                    </m:sSub>
                    <m:r>
                      <a:rPr lang="de-DE" sz="1100" b="0" i="1" spc="-20" smtClean="0">
                        <a:latin typeface="Cambria Math" panose="02040503050406030204" pitchFamily="18" charset="0"/>
                        <a:cs typeface="Tahoma"/>
                      </a:rPr>
                      <m:t>, </m:t>
                    </m:r>
                  </m:oMath>
                </a14:m>
                <a:r>
                  <a:rPr lang="de-DE" sz="1100" spc="-20" dirty="0" err="1">
                    <a:latin typeface="Times" pitchFamily="2" charset="0"/>
                    <a:cs typeface="Tahoma"/>
                  </a:rPr>
                  <a:t>which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is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given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40" dirty="0">
                    <a:latin typeface="Times" pitchFamily="2" charset="0"/>
                    <a:cs typeface="Tahoma"/>
                  </a:rPr>
                  <a:t>by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expectation</a:t>
                </a:r>
                <a:r>
                  <a:rPr lang="de-DE" sz="11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-2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ar-AE" sz="1100" i="1" spc="-20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100" b="0" i="1" spc="-20" smtClean="0">
                                <a:latin typeface="Cambria Math" panose="02040503050406030204" pitchFamily="18" charset="0"/>
                                <a:cs typeface="Tahoma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de-DE" sz="1100" b="0" i="1" spc="-20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sub>
                    </m:sSub>
                    <m:r>
                      <a:rPr lang="de-DE" sz="1100" b="0" i="1" spc="-20" smtClean="0">
                        <a:latin typeface="Cambria Math" panose="02040503050406030204" pitchFamily="18" charset="0"/>
                        <a:cs typeface="Tahoma"/>
                      </a:rPr>
                      <m:t>:</m:t>
                    </m:r>
                  </m:oMath>
                </a14:m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" y="2756226"/>
                <a:ext cx="4445000" cy="350737"/>
              </a:xfrm>
              <a:prstGeom prst="rect">
                <a:avLst/>
              </a:prstGeom>
              <a:blipFill>
                <a:blip r:embed="rId3"/>
                <a:stretch>
                  <a:fillRect l="-1140" t="-6897" r="-1425" b="-20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30"/>
          <p:cNvSpPr txBox="1"/>
          <p:nvPr/>
        </p:nvSpPr>
        <p:spPr>
          <a:xfrm>
            <a:off x="2582722" y="2846395"/>
            <a:ext cx="25971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900" spc="215" dirty="0">
                <a:latin typeface="Sitka Banner"/>
                <a:cs typeface="Sitka Banner"/>
              </a:rPr>
              <a:t>     </a:t>
            </a:r>
            <a:r>
              <a:rPr sz="900" spc="-30" dirty="0">
                <a:latin typeface="Sitka Banner"/>
                <a:cs typeface="Sitka Banner"/>
              </a:rPr>
              <a:t> </a:t>
            </a:r>
            <a:r>
              <a:rPr sz="900" spc="215" dirty="0">
                <a:latin typeface="Sitka Banner"/>
                <a:cs typeface="Sitka Banner"/>
                <a:hlinkClick r:id="rId4" action="ppaction://hlinksldjump"/>
              </a:rPr>
              <a:t> </a:t>
            </a:r>
            <a:endParaRPr sz="900">
              <a:latin typeface="Sitka Banner"/>
              <a:cs typeface="Sitka Banner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6" name="object 3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r>
              <a:rPr spc="5" dirty="0"/>
              <a:t>10/19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D586B76F-7E52-B6BC-404A-5AB6A7F4E22D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B5A95652-FAC2-3B49-983F-EE4494B404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89175" r="2073"/>
          <a:stretch/>
        </p:blipFill>
        <p:spPr>
          <a:xfrm>
            <a:off x="1435772" y="2968846"/>
            <a:ext cx="1558336" cy="303182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6E4C06E2-DD24-4C3D-F0C1-88F9C09800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851" b="22568"/>
          <a:stretch/>
        </p:blipFill>
        <p:spPr>
          <a:xfrm>
            <a:off x="1535976" y="2266950"/>
            <a:ext cx="1591324" cy="49244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F54E80A0-190F-B774-51E2-AA91E8A8B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093" r="3657" b="56127"/>
          <a:stretch/>
        </p:blipFill>
        <p:spPr>
          <a:xfrm>
            <a:off x="1477456" y="1460971"/>
            <a:ext cx="1533146" cy="498004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947AE376-F613-1882-08E4-2BFBE7DD7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8969"/>
          <a:stretch/>
        </p:blipFill>
        <p:spPr>
          <a:xfrm>
            <a:off x="1419278" y="836500"/>
            <a:ext cx="1591324" cy="5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831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02958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Times" pitchFamily="2" charset="0"/>
              </a:rPr>
              <a:t>Point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estimation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-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70" dirty="0">
                <a:latin typeface="Times" pitchFamily="2" charset="0"/>
              </a:rPr>
              <a:t>more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than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55" dirty="0">
                <a:latin typeface="Times" pitchFamily="2" charset="0"/>
              </a:rPr>
              <a:t>two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missing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indicators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30" y="419907"/>
            <a:ext cx="4398010" cy="3524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spc="75" dirty="0">
                <a:latin typeface="Times" pitchFamily="2" charset="0"/>
                <a:cs typeface="Tahoma"/>
              </a:rPr>
              <a:t>A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Monte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Carlo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simulation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approach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can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implemented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when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more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than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three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missing:</a:t>
            </a:r>
            <a:endParaRPr sz="1100" dirty="0">
              <a:latin typeface="Times" pitchFamily="2" charset="0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95300" y="870046"/>
                <a:ext cx="4408069" cy="40120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100" spc="-25" dirty="0">
                    <a:latin typeface="Times" pitchFamily="2" charset="0"/>
                    <a:cs typeface="Tahoma"/>
                  </a:rPr>
                  <a:t>1. Use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sample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data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to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10" dirty="0">
                    <a:latin typeface="Times" pitchFamily="2" charset="0"/>
                    <a:cs typeface="Tahoma"/>
                  </a:rPr>
                  <a:t>fit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5" dirty="0">
                    <a:latin typeface="Times" pitchFamily="2" charset="0"/>
                    <a:cs typeface="Tahoma"/>
                  </a:rPr>
                  <a:t>a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>
                    <a:latin typeface="Times" pitchFamily="2" charset="0"/>
                    <a:cs typeface="Tahoma"/>
                  </a:rPr>
                  <a:t>unit-level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Bernoulli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logit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mixed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model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5" dirty="0">
                    <a:latin typeface="Times" pitchFamily="2" charset="0"/>
                    <a:cs typeface="Tahoma"/>
                  </a:rPr>
                  <a:t>for</a:t>
                </a:r>
                <a:r>
                  <a:rPr lang="de-DE" sz="11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5" dirty="0">
                    <a:latin typeface="Times" pitchFamily="2" charset="0"/>
                    <a:cs typeface="Tahoma"/>
                  </a:rPr>
                  <a:t>each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indicator and </a:t>
                </a:r>
                <a:r>
                  <a:rPr lang="de-DE" sz="1100" spc="-15" dirty="0" err="1">
                    <a:latin typeface="Times" pitchFamily="2" charset="0"/>
                    <a:cs typeface="Tahoma"/>
                  </a:rPr>
                  <a:t>estimate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AE" sz="110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100" i="1" spc="-1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de-DE" sz="1100" dirty="0">
                    <a:latin typeface="Times" pitchFamily="2" charset="0"/>
                    <a:cs typeface="Tahom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sz="110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de-DE" sz="1100" b="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sub>
                      <m:sup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de-DE" sz="1100" dirty="0">
                    <a:latin typeface="Times" pitchFamily="2" charset="0"/>
                    <a:cs typeface="Tahoma"/>
                  </a:rPr>
                  <a:t>, and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finally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sz="110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100" i="1" spc="-1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𝑑𝑗</m:t>
                        </m:r>
                      </m:sub>
                      <m:sup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𝑖𝑛</m:t>
                        </m:r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de-DE" sz="1100" dirty="0">
                    <a:latin typeface="Times" pitchFamily="2" charset="0"/>
                    <a:cs typeface="Tahoma"/>
                  </a:rPr>
                  <a:t>.</a:t>
                </a: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870046"/>
                <a:ext cx="4408069" cy="401200"/>
              </a:xfrm>
              <a:prstGeom prst="rect">
                <a:avLst/>
              </a:prstGeom>
              <a:blipFill>
                <a:blip r:embed="rId3"/>
                <a:stretch>
                  <a:fillRect l="-1724" t="-9091"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160274" y="1552834"/>
                <a:ext cx="4449826" cy="39773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84150" indent="-171450"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de-DE" sz="1050" dirty="0">
                    <a:latin typeface="Times" pitchFamily="2" charset="0"/>
                    <a:cs typeface="Tahoma"/>
                  </a:rPr>
                  <a:t>for</a:t>
                </a:r>
                <a:r>
                  <a:rPr lang="de-DE"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20" dirty="0">
                    <a:latin typeface="Times" pitchFamily="2" charset="0"/>
                    <a:cs typeface="Tahoma"/>
                  </a:rPr>
                  <a:t>each</a:t>
                </a:r>
                <a:r>
                  <a:rPr lang="de-DE"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dirty="0">
                    <a:latin typeface="Times" pitchFamily="2" charset="0"/>
                    <a:cs typeface="Tahoma"/>
                  </a:rPr>
                  <a:t>individual</a:t>
                </a:r>
                <a:r>
                  <a:rPr lang="de-DE"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dirty="0">
                    <a:latin typeface="Times" pitchFamily="2" charset="0"/>
                    <a:cs typeface="Tahoma"/>
                  </a:rPr>
                  <a:t>in</a:t>
                </a:r>
                <a:r>
                  <a:rPr lang="de-DE"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1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20" dirty="0">
                    <a:latin typeface="Times" pitchFamily="2" charset="0"/>
                    <a:cs typeface="Tahoma"/>
                  </a:rPr>
                  <a:t>census,</a:t>
                </a:r>
                <a:r>
                  <a:rPr lang="de-DE"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5" dirty="0">
                    <a:latin typeface="Times" pitchFamily="2" charset="0"/>
                    <a:cs typeface="Tahoma"/>
                  </a:rPr>
                  <a:t>predict</a:t>
                </a:r>
                <a:r>
                  <a:rPr lang="de-DE"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1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5" dirty="0">
                    <a:latin typeface="Times" pitchFamily="2" charset="0"/>
                    <a:cs typeface="Tahoma"/>
                  </a:rPr>
                  <a:t>probability</a:t>
                </a:r>
                <a:r>
                  <a:rPr lang="de-DE"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5" dirty="0">
                    <a:latin typeface="Times" pitchFamily="2" charset="0"/>
                    <a:cs typeface="Tahoma"/>
                  </a:rPr>
                  <a:t>of</a:t>
                </a:r>
                <a:r>
                  <a:rPr lang="de-DE"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dirty="0">
                    <a:latin typeface="Times" pitchFamily="2" charset="0"/>
                    <a:cs typeface="Tahoma"/>
                  </a:rPr>
                  <a:t>obtaining</a:t>
                </a:r>
                <a:r>
                  <a:rPr lang="de-DE"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1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15" dirty="0">
                    <a:latin typeface="Times" pitchFamily="2" charset="0"/>
                    <a:cs typeface="Tahoma"/>
                  </a:rPr>
                  <a:t>value</a:t>
                </a:r>
                <a:r>
                  <a:rPr lang="de-DE"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15" dirty="0">
                    <a:latin typeface="Times" pitchFamily="2" charset="0"/>
                    <a:cs typeface="Tahoma"/>
                  </a:rPr>
                  <a:t>1.</a:t>
                </a:r>
                <a:r>
                  <a:rPr lang="de-DE" sz="1050" spc="1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15" dirty="0">
                    <a:latin typeface="Times" pitchFamily="2" charset="0"/>
                    <a:cs typeface="Tahoma"/>
                  </a:rPr>
                  <a:t>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05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sz="105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050" i="1" spc="-1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𝑖𝑛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 (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𝑙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  <m:r>
                      <a:rPr lang="de-DE" sz="1050" b="0" i="1" spc="-15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de-D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∀ </m:t>
                    </m:r>
                    <m:r>
                      <a:rPr lang="de-D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𝑗</m:t>
                    </m:r>
                    <m:r>
                      <a:rPr lang="de-D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∈</m:t>
                    </m:r>
                    <m:sSub>
                      <m:sSubPr>
                        <m:ctrlPr>
                          <a:rPr lang="de-DE" sz="105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de-DE" sz="105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𝑈</m:t>
                        </m:r>
                      </m:e>
                      <m:sub>
                        <m:r>
                          <a:rPr lang="de-DE" sz="105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</m:sub>
                    </m:sSub>
                    <m:r>
                      <a:rPr lang="de-D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.</m:t>
                    </m:r>
                  </m:oMath>
                </a14:m>
                <a:endParaRPr sz="105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4" y="1552834"/>
                <a:ext cx="4449826" cy="397738"/>
              </a:xfrm>
              <a:prstGeom prst="rect">
                <a:avLst/>
              </a:prstGeom>
              <a:blipFill>
                <a:blip r:embed="rId4"/>
                <a:stretch>
                  <a:fillRect l="-1425" t="-937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160274" y="2030473"/>
                <a:ext cx="4365105" cy="23615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  <a:tabLst>
                    <a:tab pos="2010410" algn="l"/>
                    <a:tab pos="3157220" algn="l"/>
                  </a:tabLst>
                </a:pPr>
                <a:r>
                  <a:rPr lang="de-DE" sz="1050" spc="10" dirty="0">
                    <a:latin typeface="Times" pitchFamily="2" charset="0"/>
                    <a:cs typeface="Tahoma"/>
                  </a:rPr>
                  <a:t>o</a:t>
                </a:r>
                <a:r>
                  <a:rPr lang="de-DE" sz="1050" spc="10" dirty="0" err="1">
                    <a:latin typeface="Times" pitchFamily="2" charset="0"/>
                    <a:cs typeface="Tahoma"/>
                  </a:rPr>
                  <a:t>btain</a:t>
                </a:r>
                <a:r>
                  <a:rPr lang="de-DE" sz="105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15" dirty="0">
                    <a:latin typeface="Times" pitchFamily="2" charset="0"/>
                    <a:cs typeface="Tahoma"/>
                  </a:rPr>
                  <a:t>Monte</a:t>
                </a:r>
                <a:r>
                  <a:rPr lang="de-DE" sz="105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20" dirty="0">
                    <a:latin typeface="Times" pitchFamily="2" charset="0"/>
                    <a:cs typeface="Tahoma"/>
                  </a:rPr>
                  <a:t>C</a:t>
                </a:r>
                <a:r>
                  <a:rPr lang="de-DE" sz="1050" spc="-5" dirty="0">
                    <a:latin typeface="Times" pitchFamily="2" charset="0"/>
                    <a:cs typeface="Tahoma"/>
                  </a:rPr>
                  <a:t>a</a:t>
                </a:r>
                <a:r>
                  <a:rPr lang="de-DE" sz="1050" dirty="0">
                    <a:latin typeface="Times" pitchFamily="2" charset="0"/>
                    <a:cs typeface="Tahoma"/>
                  </a:rPr>
                  <a:t>rlo</a:t>
                </a:r>
                <a:r>
                  <a:rPr lang="de-DE" sz="105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25" dirty="0">
                    <a:latin typeface="Times" pitchFamily="2" charset="0"/>
                    <a:cs typeface="Tahoma"/>
                  </a:rPr>
                  <a:t>“h</a:t>
                </a:r>
                <a:r>
                  <a:rPr lang="de-DE" sz="1050" dirty="0">
                    <a:latin typeface="Times" pitchFamily="2" charset="0"/>
                    <a:cs typeface="Tahoma"/>
                  </a:rPr>
                  <a:t>a</a:t>
                </a:r>
                <a:r>
                  <a:rPr lang="de-DE" sz="1050" spc="30" dirty="0">
                    <a:latin typeface="Times" pitchFamily="2" charset="0"/>
                    <a:cs typeface="Tahoma"/>
                  </a:rPr>
                  <a:t>rd” </a:t>
                </a:r>
                <a:r>
                  <a:rPr lang="de-DE" sz="1050" spc="-5" dirty="0">
                    <a:latin typeface="Times" pitchFamily="2" charset="0"/>
                    <a:cs typeface="Tahoma"/>
                  </a:rPr>
                  <a:t>esti</a:t>
                </a:r>
                <a:r>
                  <a:rPr lang="de-DE" sz="1050" spc="-15" dirty="0">
                    <a:latin typeface="Times" pitchFamily="2" charset="0"/>
                    <a:cs typeface="Tahoma"/>
                  </a:rPr>
                  <a:t>mates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05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ar-AE" sz="105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050" b="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 (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𝑙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sz="1050" spc="-1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050" spc="-15" dirty="0" err="1">
                    <a:latin typeface="Times" pitchFamily="2" charset="0"/>
                    <a:cs typeface="Tahoma"/>
                  </a:rPr>
                  <a:t>with</a:t>
                </a:r>
                <a:r>
                  <a:rPr lang="de-DE" sz="1050" spc="-15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05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  <m:sub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 (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𝑙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  <m:r>
                      <a:rPr lang="ar-A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~</m:t>
                    </m:r>
                    <m:r>
                      <a:rPr lang="de-D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de-D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𝐵𝑒𝑟𝑛𝑜𝑢𝑙𝑙𝑖</m:t>
                    </m:r>
                    <m:r>
                      <a:rPr lang="de-DE" sz="105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(</m:t>
                    </m:r>
                    <m:sSubSup>
                      <m:sSubSupPr>
                        <m:ctrlPr>
                          <a:rPr lang="ar-AE" sz="105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sz="105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050" i="1" spc="-1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𝑑𝑗</m:t>
                        </m:r>
                      </m:sub>
                      <m:sup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𝑖𝑛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de-DE" sz="1050" dirty="0">
                    <a:latin typeface="Times" pitchFamily="2" charset="0"/>
                    <a:cs typeface="Tahoma"/>
                  </a:rPr>
                  <a:t>)</a:t>
                </a:r>
                <a:endParaRPr sz="105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4" y="2030473"/>
                <a:ext cx="4365105" cy="236155"/>
              </a:xfrm>
              <a:prstGeom prst="rect">
                <a:avLst/>
              </a:prstGeom>
              <a:blipFill>
                <a:blip r:embed="rId5"/>
                <a:stretch>
                  <a:fillRect l="-1449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120359" y="2384075"/>
                <a:ext cx="4449826" cy="23615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0955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de-DE" sz="1050" spc="-5" dirty="0">
                    <a:latin typeface="Times" pitchFamily="2" charset="0"/>
                    <a:cs typeface="Tahoma"/>
                  </a:rPr>
                  <a:t>c</a:t>
                </a:r>
                <a:r>
                  <a:rPr sz="1050" spc="-5" dirty="0" err="1">
                    <a:latin typeface="Times" pitchFamily="2" charset="0"/>
                    <a:cs typeface="Tahoma"/>
                  </a:rPr>
                  <a:t>ompute</a:t>
                </a:r>
                <a:r>
                  <a:rPr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sz="1050" spc="-10" dirty="0">
                    <a:latin typeface="Times" pitchFamily="2" charset="0"/>
                    <a:cs typeface="Tahoma"/>
                  </a:rPr>
                  <a:t>the</a:t>
                </a:r>
                <a:r>
                  <a:rPr sz="1050" spc="35" dirty="0">
                    <a:latin typeface="Times" pitchFamily="2" charset="0"/>
                    <a:cs typeface="Tahoma"/>
                  </a:rPr>
                  <a:t> MDI</a:t>
                </a:r>
                <a:r>
                  <a:rPr sz="1050" spc="52" baseline="27777" dirty="0">
                    <a:latin typeface="Times" pitchFamily="2" charset="0"/>
                    <a:cs typeface="Tahoma"/>
                  </a:rPr>
                  <a:t>(</a:t>
                </a:r>
                <a:r>
                  <a:rPr sz="1050" i="1" spc="52" baseline="27777" dirty="0">
                    <a:latin typeface="Times" pitchFamily="2" charset="0"/>
                    <a:cs typeface="Arial"/>
                  </a:rPr>
                  <a:t>l</a:t>
                </a:r>
                <a:r>
                  <a:rPr sz="1050" spc="52" baseline="27777" dirty="0">
                    <a:latin typeface="Times" pitchFamily="2" charset="0"/>
                    <a:cs typeface="Tahoma"/>
                  </a:rPr>
                  <a:t>)</a:t>
                </a:r>
                <a:r>
                  <a:rPr sz="1050" spc="35" dirty="0">
                    <a:latin typeface="Times" pitchFamily="2" charset="0"/>
                    <a:cs typeface="Tahoma"/>
                  </a:rPr>
                  <a:t>,</a:t>
                </a:r>
                <a:r>
                  <a:rPr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sz="1050" spc="5" dirty="0">
                    <a:latin typeface="Times" pitchFamily="2" charset="0"/>
                    <a:cs typeface="Tahoma"/>
                  </a:rPr>
                  <a:t>with</a:t>
                </a:r>
                <a:r>
                  <a:rPr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sz="1050" spc="30" dirty="0">
                    <a:latin typeface="Times" pitchFamily="2" charset="0"/>
                    <a:cs typeface="Tahoma"/>
                  </a:rPr>
                  <a:t>6/8</a:t>
                </a:r>
                <a:r>
                  <a:rPr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sz="1050" spc="-5" dirty="0">
                    <a:latin typeface="Times" pitchFamily="2" charset="0"/>
                    <a:cs typeface="Tahoma"/>
                  </a:rPr>
                  <a:t>indicators</a:t>
                </a:r>
                <a:r>
                  <a:rPr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sz="1050" spc="-5" dirty="0">
                    <a:latin typeface="Times" pitchFamily="2" charset="0"/>
                    <a:cs typeface="Tahoma"/>
                  </a:rPr>
                  <a:t>available</a:t>
                </a:r>
                <a:r>
                  <a:rPr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sz="1050" dirty="0">
                    <a:latin typeface="Times" pitchFamily="2" charset="0"/>
                    <a:cs typeface="Tahoma"/>
                  </a:rPr>
                  <a:t>in</a:t>
                </a:r>
                <a:r>
                  <a:rPr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sz="1050" spc="-10" dirty="0">
                    <a:latin typeface="Times" pitchFamily="2" charset="0"/>
                    <a:cs typeface="Tahoma"/>
                  </a:rPr>
                  <a:t>the</a:t>
                </a:r>
                <a:r>
                  <a:rPr sz="1050" spc="40" dirty="0">
                    <a:latin typeface="Times" pitchFamily="2" charset="0"/>
                    <a:cs typeface="Tahoma"/>
                  </a:rPr>
                  <a:t> </a:t>
                </a:r>
                <a:r>
                  <a:rPr sz="1050" spc="-25" dirty="0">
                    <a:latin typeface="Times" pitchFamily="2" charset="0"/>
                    <a:cs typeface="Tahoma"/>
                  </a:rPr>
                  <a:t>census</a:t>
                </a:r>
                <a:r>
                  <a:rPr sz="1050" spc="35" dirty="0">
                    <a:latin typeface="Times" pitchFamily="2" charset="0"/>
                    <a:cs typeface="Tahoma"/>
                  </a:rPr>
                  <a:t> </a:t>
                </a:r>
                <a:r>
                  <a:rPr sz="1050" spc="-10" dirty="0">
                    <a:latin typeface="Times" pitchFamily="2" charset="0"/>
                    <a:cs typeface="Tahoma"/>
                  </a:rPr>
                  <a:t>and</a:t>
                </a:r>
                <a:r>
                  <a:rPr sz="1050" spc="35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05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ar-AE" sz="105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050" b="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 (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𝑙</m:t>
                        </m:r>
                        <m:r>
                          <a:rPr lang="ar-AE" sz="105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sz="1050" dirty="0">
                    <a:latin typeface="Times" pitchFamily="2" charset="0"/>
                    <a:cs typeface="Tahoma"/>
                  </a:rPr>
                  <a:t>.</a:t>
                </a:r>
                <a:endParaRPr sz="105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9" y="2384075"/>
                <a:ext cx="4449826" cy="236155"/>
              </a:xfrm>
              <a:prstGeom prst="rect">
                <a:avLst/>
              </a:prstGeom>
              <a:blipFill>
                <a:blip r:embed="rId6"/>
                <a:stretch>
                  <a:fillRect l="-85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 txBox="1"/>
          <p:nvPr/>
        </p:nvSpPr>
        <p:spPr>
          <a:xfrm>
            <a:off x="98202" y="2751982"/>
            <a:ext cx="4091304" cy="3524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de-DE" sz="1100" dirty="0">
                <a:latin typeface="Times" pitchFamily="2" charset="0"/>
                <a:cs typeface="Tahoma"/>
              </a:rPr>
              <a:t>3. </a:t>
            </a:r>
            <a:r>
              <a:rPr sz="110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final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point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estimate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in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each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small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area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i="1" spc="-30" dirty="0">
                <a:latin typeface="Times" pitchFamily="2" charset="0"/>
                <a:cs typeface="Arial"/>
              </a:rPr>
              <a:t>d</a:t>
            </a:r>
            <a:r>
              <a:rPr sz="1100" i="1" spc="145" dirty="0">
                <a:latin typeface="Times" pitchFamily="2" charset="0"/>
                <a:cs typeface="Arial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is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computed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by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taking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mean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over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each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i="1" dirty="0">
                <a:latin typeface="Times" pitchFamily="2" charset="0"/>
                <a:cs typeface="Arial"/>
              </a:rPr>
              <a:t>L</a:t>
            </a:r>
            <a:r>
              <a:rPr sz="1100" i="1" spc="55" dirty="0">
                <a:latin typeface="Times" pitchFamily="2" charset="0"/>
                <a:cs typeface="Arial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simulation:</a:t>
            </a: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9" name="object 39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r>
              <a:rPr spc="5" dirty="0"/>
              <a:t>11/19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DD4A0D87-C093-597D-0E82-41AA5E25A044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11">
                <a:extLst>
                  <a:ext uri="{FF2B5EF4-FFF2-40B4-BE49-F238E27FC236}">
                    <a16:creationId xmlns:a16="http://schemas.microsoft.com/office/drawing/2014/main" id="{36A0F3FF-E41D-8B25-C054-B75D7186EAF0}"/>
                  </a:ext>
                </a:extLst>
              </p:cNvPr>
              <p:cNvSpPr txBox="1"/>
              <p:nvPr/>
            </p:nvSpPr>
            <p:spPr>
              <a:xfrm>
                <a:off x="113599" y="1362081"/>
                <a:ext cx="4341647" cy="1410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ts val="930"/>
                  </a:lnSpc>
                  <a:spcBef>
                    <a:spcPts val="95"/>
                  </a:spcBef>
                </a:pPr>
                <a:r>
                  <a:rPr lang="de-DE" sz="1100" dirty="0">
                    <a:latin typeface="Times" pitchFamily="2" charset="0"/>
                    <a:cs typeface="Tahoma"/>
                  </a:rPr>
                  <a:t>2.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For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  <a:cs typeface="Tahoma"/>
                      </a:rPr>
                      <m:t>𝑙</m:t>
                    </m:r>
                    <m:r>
                      <a:rPr lang="de-DE" sz="1100" b="0" i="1" smtClean="0">
                        <a:latin typeface="Cambria Math" panose="02040503050406030204" pitchFamily="18" charset="0"/>
                        <a:cs typeface="Tahoma"/>
                      </a:rPr>
                      <m:t>=1, …, </m:t>
                    </m:r>
                    <m:r>
                      <a:rPr lang="de-DE" sz="1100" b="0" i="1" smtClean="0">
                        <a:latin typeface="Cambria Math" panose="02040503050406030204" pitchFamily="18" charset="0"/>
                        <a:cs typeface="Tahoma"/>
                      </a:rPr>
                      <m:t>𝐿</m:t>
                    </m:r>
                    <m:r>
                      <a:rPr lang="de-DE" sz="1100" b="0" i="1" smtClean="0">
                        <a:latin typeface="Cambria Math" panose="02040503050406030204" pitchFamily="18" charset="0"/>
                        <a:cs typeface="Tahoma"/>
                      </a:rPr>
                      <m:t>  </m:t>
                    </m:r>
                    <m:r>
                      <m:rPr>
                        <m:sty m:val="p"/>
                      </m:rPr>
                      <a:rPr lang="de-DE" sz="1100" b="0" i="0" smtClean="0">
                        <a:latin typeface="Cambria Math" panose="02040503050406030204" pitchFamily="18" charset="0"/>
                        <a:cs typeface="Tahoma"/>
                      </a:rPr>
                      <m:t>Monte</m:t>
                    </m:r>
                    <m:r>
                      <a:rPr lang="de-DE" sz="1100" b="0" i="0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m:rPr>
                        <m:sty m:val="p"/>
                      </m:rPr>
                      <a:rPr lang="de-DE" sz="1100" b="0" i="0" smtClean="0">
                        <a:latin typeface="Cambria Math" panose="02040503050406030204" pitchFamily="18" charset="0"/>
                        <a:cs typeface="Tahoma"/>
                      </a:rPr>
                      <m:t>Carlo</m:t>
                    </m:r>
                    <m:r>
                      <a:rPr lang="de-DE" sz="1100" b="0" i="0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m:rPr>
                        <m:sty m:val="p"/>
                      </m:rPr>
                      <a:rPr lang="de-DE" sz="1100" b="0" i="0" smtClean="0">
                        <a:latin typeface="Cambria Math" panose="02040503050406030204" pitchFamily="18" charset="0"/>
                        <a:cs typeface="Tahoma"/>
                      </a:rPr>
                      <m:t>simulations</m:t>
                    </m:r>
                    <m:r>
                      <a:rPr lang="de-DE" sz="1100" b="0" i="0" smtClean="0">
                        <a:latin typeface="Cambria Math" panose="02040503050406030204" pitchFamily="18" charset="0"/>
                        <a:cs typeface="Tahoma"/>
                      </a:rPr>
                      <m:t>:</m:t>
                    </m:r>
                  </m:oMath>
                </a14:m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46" name="object 11">
                <a:extLst>
                  <a:ext uri="{FF2B5EF4-FFF2-40B4-BE49-F238E27FC236}">
                    <a16:creationId xmlns:a16="http://schemas.microsoft.com/office/drawing/2014/main" id="{36A0F3FF-E41D-8B25-C054-B75D7186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9" y="1362081"/>
                <a:ext cx="4341647" cy="141064"/>
              </a:xfrm>
              <a:prstGeom prst="rect">
                <a:avLst/>
              </a:prstGeom>
              <a:blipFill>
                <a:blip r:embed="rId7"/>
                <a:stretch>
                  <a:fillRect l="-1754" t="-50000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Grafik 46">
            <a:extLst>
              <a:ext uri="{FF2B5EF4-FFF2-40B4-BE49-F238E27FC236}">
                <a16:creationId xmlns:a16="http://schemas.microsoft.com/office/drawing/2014/main" id="{0A0A70FA-0D03-6638-F604-785D5EAF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3081" y="2905517"/>
            <a:ext cx="1304775" cy="397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4489628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30" dirty="0">
                <a:latin typeface="Times" pitchFamily="2" charset="0"/>
              </a:rPr>
              <a:t>Uncertainty</a:t>
            </a:r>
            <a:r>
              <a:rPr sz="1200" spc="3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estimation:</a:t>
            </a:r>
            <a:r>
              <a:rPr sz="1200" spc="16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Following</a:t>
            </a:r>
            <a:r>
              <a:rPr sz="1200" spc="35" dirty="0">
                <a:latin typeface="Times" pitchFamily="2" charset="0"/>
              </a:rPr>
              <a:t> </a:t>
            </a:r>
            <a:r>
              <a:rPr sz="1200" spc="-65" dirty="0" err="1">
                <a:latin typeface="Times" pitchFamily="2" charset="0"/>
              </a:rPr>
              <a:t>Gonz</a:t>
            </a:r>
            <a:r>
              <a:rPr lang="de-DE" sz="1200" spc="-65" dirty="0" err="1">
                <a:latin typeface="Times" pitchFamily="2" charset="0"/>
              </a:rPr>
              <a:t>á</a:t>
            </a:r>
            <a:r>
              <a:rPr sz="1200" spc="-65" dirty="0" err="1">
                <a:latin typeface="Times" pitchFamily="2" charset="0"/>
              </a:rPr>
              <a:t>lez-Manteiga</a:t>
            </a:r>
            <a:r>
              <a:rPr sz="1200" spc="3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et</a:t>
            </a:r>
            <a:r>
              <a:rPr sz="1200" spc="40" dirty="0">
                <a:latin typeface="Times" pitchFamily="2" charset="0"/>
              </a:rPr>
              <a:t> </a:t>
            </a:r>
            <a:r>
              <a:rPr sz="1200" spc="-25" dirty="0">
                <a:latin typeface="Times" pitchFamily="2" charset="0"/>
              </a:rPr>
              <a:t>al</a:t>
            </a:r>
            <a:r>
              <a:rPr sz="1200" spc="3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(2007)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434975"/>
            <a:ext cx="4489628" cy="771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>
              <a:lnSpc>
                <a:spcPct val="101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Times" pitchFamily="2" charset="0"/>
                <a:cs typeface="Tahoma"/>
              </a:rPr>
              <a:t>Suitable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when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using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logistic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mixed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model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estimating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any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characteristic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 </a:t>
            </a:r>
            <a:r>
              <a:rPr sz="1100" spc="-27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population.</a:t>
            </a:r>
            <a:endParaRPr sz="1100" dirty="0">
              <a:latin typeface="Times" pitchFamily="2" charset="0"/>
              <a:cs typeface="Tahoma"/>
            </a:endParaRPr>
          </a:p>
          <a:p>
            <a:pPr marL="184150" marR="37465" indent="-171450">
              <a:lnSpc>
                <a:spcPct val="101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sz="1100" spc="-5" dirty="0">
                <a:latin typeface="Times" pitchFamily="2" charset="0"/>
                <a:cs typeface="Tahoma"/>
              </a:rPr>
              <a:t>Small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area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robust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wild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bootstrap</a:t>
            </a:r>
            <a:r>
              <a:rPr sz="1100" spc="25" dirty="0">
                <a:latin typeface="Times" pitchFamily="2" charset="0"/>
                <a:cs typeface="Tahoma"/>
              </a:rPr>
              <a:t> (SAWB)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a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re-sampling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procedure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55" dirty="0">
                <a:latin typeface="Times" pitchFamily="2" charset="0"/>
                <a:cs typeface="Tahoma"/>
              </a:rPr>
              <a:t>MSE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estimation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empirical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predictor.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1273175"/>
            <a:ext cx="1507609" cy="39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700"/>
              </a:lnSpc>
              <a:spcBef>
                <a:spcPts val="100"/>
              </a:spcBef>
              <a:buAutoNum type="arabicPeriod"/>
            </a:pPr>
            <a:r>
              <a:rPr sz="1100" spc="25" dirty="0">
                <a:latin typeface="Times" pitchFamily="2" charset="0"/>
                <a:cs typeface="Tahoma"/>
              </a:rPr>
              <a:t>F</a:t>
            </a:r>
            <a:r>
              <a:rPr sz="1100" spc="-55" dirty="0">
                <a:latin typeface="Times" pitchFamily="2" charset="0"/>
                <a:cs typeface="Tahoma"/>
              </a:rPr>
              <a:t>o</a:t>
            </a:r>
            <a:r>
              <a:rPr sz="1100" spc="-10" dirty="0">
                <a:latin typeface="Times" pitchFamily="2" charset="0"/>
                <a:cs typeface="Tahoma"/>
              </a:rPr>
              <a:t>r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i="1" dirty="0">
                <a:latin typeface="Times" pitchFamily="2" charset="0"/>
                <a:cs typeface="Arial"/>
              </a:rPr>
              <a:t>k</a:t>
            </a:r>
            <a:r>
              <a:rPr sz="1100" i="1" spc="80" dirty="0">
                <a:latin typeface="Times" pitchFamily="2" charset="0"/>
                <a:cs typeface="Arial"/>
              </a:rPr>
              <a:t> </a:t>
            </a:r>
            <a:r>
              <a:rPr sz="1100" spc="60" dirty="0">
                <a:latin typeface="Times" pitchFamily="2" charset="0"/>
                <a:cs typeface="Tahoma"/>
              </a:rPr>
              <a:t>=</a:t>
            </a:r>
            <a:r>
              <a:rPr sz="1100" spc="-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1</a:t>
            </a:r>
            <a:r>
              <a:rPr sz="1100" i="1" spc="30" dirty="0">
                <a:latin typeface="Times" pitchFamily="2" charset="0"/>
                <a:cs typeface="Calibri"/>
              </a:rPr>
              <a:t>,</a:t>
            </a:r>
            <a:r>
              <a:rPr sz="1100" i="1" spc="-50" dirty="0">
                <a:latin typeface="Times" pitchFamily="2" charset="0"/>
                <a:cs typeface="Calibri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2 </a:t>
            </a:r>
            <a:endParaRPr lang="de-DE" sz="1100" spc="-25" dirty="0">
              <a:latin typeface="Times" pitchFamily="2" charset="0"/>
              <a:cs typeface="Tahoma"/>
            </a:endParaRPr>
          </a:p>
          <a:p>
            <a:pPr marL="241300" marR="5080" indent="-228600">
              <a:lnSpc>
                <a:spcPct val="110700"/>
              </a:lnSpc>
              <a:spcBef>
                <a:spcPts val="100"/>
              </a:spcBef>
              <a:buAutoNum type="arabicPeriod"/>
            </a:pPr>
            <a:r>
              <a:rPr sz="1100" spc="25" dirty="0">
                <a:latin typeface="Times" pitchFamily="2" charset="0"/>
                <a:cs typeface="Tahoma"/>
              </a:rPr>
              <a:t>F</a:t>
            </a:r>
            <a:r>
              <a:rPr sz="1100" spc="-55" dirty="0">
                <a:latin typeface="Times" pitchFamily="2" charset="0"/>
                <a:cs typeface="Tahoma"/>
              </a:rPr>
              <a:t>o</a:t>
            </a:r>
            <a:r>
              <a:rPr sz="1100" spc="-10" dirty="0">
                <a:latin typeface="Times" pitchFamily="2" charset="0"/>
                <a:cs typeface="Tahoma"/>
              </a:rPr>
              <a:t>r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i="1" spc="-30" dirty="0">
                <a:latin typeface="Times" pitchFamily="2" charset="0"/>
                <a:cs typeface="Arial"/>
              </a:rPr>
              <a:t>b</a:t>
            </a:r>
            <a:r>
              <a:rPr sz="1100" i="1" spc="35" dirty="0">
                <a:latin typeface="Times" pitchFamily="2" charset="0"/>
                <a:cs typeface="Arial"/>
              </a:rPr>
              <a:t> </a:t>
            </a:r>
            <a:r>
              <a:rPr sz="1100" spc="60" dirty="0">
                <a:latin typeface="Times" pitchFamily="2" charset="0"/>
                <a:cs typeface="Tahoma"/>
              </a:rPr>
              <a:t>=</a:t>
            </a:r>
            <a:r>
              <a:rPr sz="1100" spc="-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1</a:t>
            </a:r>
            <a:r>
              <a:rPr sz="1100" i="1" spc="30" dirty="0">
                <a:latin typeface="Times" pitchFamily="2" charset="0"/>
                <a:cs typeface="Calibri"/>
              </a:rPr>
              <a:t>,</a:t>
            </a:r>
            <a:r>
              <a:rPr sz="1100" i="1" spc="-50" dirty="0">
                <a:latin typeface="Times" pitchFamily="2" charset="0"/>
                <a:cs typeface="Calibri"/>
              </a:rPr>
              <a:t> </a:t>
            </a:r>
            <a:r>
              <a:rPr sz="1100" i="1" spc="25" dirty="0">
                <a:latin typeface="Times" pitchFamily="2" charset="0"/>
                <a:cs typeface="Calibri"/>
              </a:rPr>
              <a:t>...,</a:t>
            </a:r>
            <a:r>
              <a:rPr sz="1100" i="1" spc="-50" dirty="0">
                <a:latin typeface="Times" pitchFamily="2" charset="0"/>
                <a:cs typeface="Calibri"/>
              </a:rPr>
              <a:t> </a:t>
            </a:r>
            <a:r>
              <a:rPr sz="1100" i="1" spc="10" dirty="0">
                <a:latin typeface="Times" pitchFamily="2" charset="0"/>
                <a:cs typeface="Arial"/>
              </a:rPr>
              <a:t>B</a:t>
            </a:r>
            <a:endParaRPr sz="1100" dirty="0">
              <a:latin typeface="Times" pitchFamily="2" charset="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95250" y="1730375"/>
                <a:ext cx="4514800" cy="62587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100" dirty="0">
                    <a:latin typeface="Times" pitchFamily="2" charset="0"/>
                    <a:cs typeface="Tahoma"/>
                  </a:rPr>
                  <a:t>2.1. Using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>
                    <a:latin typeface="Times" pitchFamily="2" charset="0"/>
                    <a:cs typeface="Tahoma"/>
                  </a:rPr>
                  <a:t>already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>
                    <a:latin typeface="Times" pitchFamily="2" charset="0"/>
                    <a:cs typeface="Tahoma"/>
                  </a:rPr>
                  <a:t>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AE" sz="1100" i="1" spc="-1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a:rPr lang="ar-AE" sz="1100" i="1" spc="-1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sz="1100" spc="-10" dirty="0">
                    <a:latin typeface="Times" pitchFamily="2" charset="0"/>
                    <a:cs typeface="Tahom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sz="11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ar-AE" sz="1100" b="0" i="1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ar-AE" sz="11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sub>
                      <m:sup>
                        <m:r>
                          <a:rPr lang="ar-AE" sz="11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2,</m:t>
                        </m:r>
                        <m:r>
                          <a:rPr lang="de-DE" sz="11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ar-AE" sz="1100" spc="-10" dirty="0">
                    <a:latin typeface="Times" pitchFamily="2" charset="0"/>
                    <a:cs typeface="Tahoma"/>
                  </a:rPr>
                  <a:t>,</a:t>
                </a:r>
                <a:r>
                  <a:rPr lang="ar-A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20" dirty="0" err="1">
                    <a:latin typeface="Times" pitchFamily="2" charset="0"/>
                    <a:cs typeface="Tahoma"/>
                  </a:rPr>
                  <a:t>generate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100" i="1" spc="3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de-DE" sz="1100" b="0" i="1" spc="35" smtClean="0">
                            <a:latin typeface="Cambria Math" panose="02040503050406030204" pitchFamily="18" charset="0"/>
                            <a:cs typeface="Tahoma"/>
                          </a:rPr>
                          <m:t>𝑢</m:t>
                        </m:r>
                      </m:e>
                      <m:sub>
                        <m:r>
                          <a:rPr lang="de-DE" sz="1100" b="0" i="1" spc="35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sub>
                      <m:sup>
                        <m:r>
                          <a:rPr lang="de-DE" sz="1100" b="0" i="1" spc="35" smtClean="0">
                            <a:latin typeface="Cambria Math" panose="02040503050406030204" pitchFamily="18" charset="0"/>
                            <a:cs typeface="Tahoma"/>
                          </a:rPr>
                          <m:t>∗,</m:t>
                        </m:r>
                        <m:r>
                          <a:rPr lang="de-DE" sz="1100" b="0" i="1" spc="3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de-DE" sz="1100" spc="-10" dirty="0">
                    <a:latin typeface="Times" pitchFamily="2" charset="0"/>
                    <a:cs typeface="Tahoma"/>
                  </a:rPr>
                  <a:t>and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>
                    <a:latin typeface="Times" pitchFamily="2" charset="0"/>
                    <a:cs typeface="Tahoma"/>
                  </a:rPr>
                  <a:t>simulate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a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bootstrap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superpopulation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  <m:sub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, (</m:t>
                        </m:r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𝑏</m:t>
                        </m:r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  <m:r>
                      <a:rPr lang="ar-AE" sz="11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~</m:t>
                    </m:r>
                    <m:r>
                      <a:rPr lang="de-DE" sz="11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de-DE" sz="11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𝐵𝑒𝑟𝑛𝑜𝑢𝑙𝑙𝑖</m:t>
                    </m:r>
                    <m:r>
                      <a:rPr lang="de-DE" sz="11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(</m:t>
                    </m:r>
                    <m:sSubSup>
                      <m:sSubSupPr>
                        <m:ctrlPr>
                          <a:rPr lang="ar-AE" sz="110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ar-AE" sz="110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e>
                      <m:sub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𝑑𝑗</m:t>
                        </m:r>
                      </m:sub>
                      <m:sup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∗,</m:t>
                        </m:r>
                        <m:r>
                          <a:rPr lang="de-D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de-DE" sz="1100" dirty="0">
                    <a:latin typeface="Times" pitchFamily="2" charset="0"/>
                    <a:cs typeface="Tahoma"/>
                  </a:rPr>
                  <a:t>), 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with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</a:p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730375"/>
                <a:ext cx="4514800" cy="625877"/>
              </a:xfrm>
              <a:prstGeom prst="rect">
                <a:avLst/>
              </a:prstGeom>
              <a:blipFill>
                <a:blip r:embed="rId2"/>
                <a:stretch>
                  <a:fillRect l="-1124" t="-4000" r="-16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object 4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45" name="object 4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391253" y="3262658"/>
            <a:ext cx="1936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5" dirty="0">
                <a:solidFill>
                  <a:srgbClr val="A1B7DB"/>
                </a:solidFill>
                <a:latin typeface="Tahoma"/>
                <a:cs typeface="Tahoma"/>
              </a:rPr>
              <a:t>12/19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B16D81F8-562D-BF63-9AC7-527CBAF8263F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6E8A5B8-9E63-BF72-5488-9FDBC9B1F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04" r="2561"/>
          <a:stretch/>
        </p:blipFill>
        <p:spPr>
          <a:xfrm>
            <a:off x="2838450" y="1958795"/>
            <a:ext cx="1276350" cy="357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14">
                <a:extLst>
                  <a:ext uri="{FF2B5EF4-FFF2-40B4-BE49-F238E27FC236}">
                    <a16:creationId xmlns:a16="http://schemas.microsoft.com/office/drawing/2014/main" id="{A589AA75-2488-473C-0823-9B56E598DD02}"/>
                  </a:ext>
                </a:extLst>
              </p:cNvPr>
              <p:cNvSpPr txBox="1"/>
              <p:nvPr/>
            </p:nvSpPr>
            <p:spPr>
              <a:xfrm>
                <a:off x="82714" y="2250268"/>
                <a:ext cx="4514800" cy="2312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100" dirty="0">
                    <a:latin typeface="Times" pitchFamily="2" charset="0"/>
                    <a:cs typeface="Tahoma"/>
                  </a:rPr>
                  <a:t>2.2.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Compute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the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100" i="1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de-DE" sz="1100" b="0" i="0" smtClean="0">
                            <a:latin typeface="Cambria Math" panose="02040503050406030204" pitchFamily="18" charset="0"/>
                            <a:cs typeface="Tahoma"/>
                          </a:rPr>
                          <m:t>MDI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sub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  <a:cs typeface="Tahoma"/>
                          </a:rPr>
                          <m:t>𝑏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endParaRPr lang="de-DE"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53" name="object 14">
                <a:extLst>
                  <a:ext uri="{FF2B5EF4-FFF2-40B4-BE49-F238E27FC236}">
                    <a16:creationId xmlns:a16="http://schemas.microsoft.com/office/drawing/2014/main" id="{A589AA75-2488-473C-0823-9B56E598D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4" y="2250268"/>
                <a:ext cx="4514800" cy="231282"/>
              </a:xfrm>
              <a:prstGeom prst="rect">
                <a:avLst/>
              </a:prstGeom>
              <a:blipFill>
                <a:blip r:embed="rId4"/>
                <a:stretch>
                  <a:fillRect l="-112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14">
                <a:extLst>
                  <a:ext uri="{FF2B5EF4-FFF2-40B4-BE49-F238E27FC236}">
                    <a16:creationId xmlns:a16="http://schemas.microsoft.com/office/drawing/2014/main" id="{D706867E-73DB-36C5-D365-A9614903FB72}"/>
                  </a:ext>
                </a:extLst>
              </p:cNvPr>
              <p:cNvSpPr txBox="1"/>
              <p:nvPr/>
            </p:nvSpPr>
            <p:spPr>
              <a:xfrm>
                <a:off x="95250" y="2553826"/>
                <a:ext cx="4514800" cy="3957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spcBef>
                    <a:spcPts val="95"/>
                  </a:spcBef>
                </a:pPr>
                <a:r>
                  <a:rPr lang="de-DE" sz="1100" dirty="0">
                    <a:latin typeface="Times" pitchFamily="2" charset="0"/>
                    <a:cs typeface="Tahoma"/>
                  </a:rPr>
                  <a:t>2.3. </a:t>
                </a:r>
                <a:r>
                  <a:rPr lang="de-DE" sz="1100" spc="15" dirty="0">
                    <a:latin typeface="Times" pitchFamily="2" charset="0"/>
                    <a:cs typeface="Tahoma"/>
                  </a:rPr>
                  <a:t>Extract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 err="1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bootstrap</a:t>
                </a:r>
                <a:r>
                  <a:rPr lang="de-DE" sz="110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sample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>
                    <a:latin typeface="Times" pitchFamily="2" charset="0"/>
                    <a:cs typeface="Tahoma"/>
                  </a:rPr>
                  <a:t>and</a:t>
                </a:r>
                <a:r>
                  <a:rPr lang="de-DE" sz="110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dirty="0" err="1">
                    <a:latin typeface="Times" pitchFamily="2" charset="0"/>
                    <a:cs typeface="Tahoma"/>
                  </a:rPr>
                  <a:t>obtain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 err="1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 err="1">
                    <a:latin typeface="Times" pitchFamily="2" charset="0"/>
                    <a:cs typeface="Tahoma"/>
                  </a:rPr>
                  <a:t>estimated</a:t>
                </a:r>
                <a:r>
                  <a:rPr lang="de-DE" sz="1100" spc="40" dirty="0">
                    <a:latin typeface="Times" pitchFamily="2" charset="0"/>
                    <a:cs typeface="Tahoma"/>
                  </a:rPr>
                  <a:t> MDI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5" dirty="0" err="1">
                    <a:latin typeface="Times" pitchFamily="2" charset="0"/>
                    <a:cs typeface="Tahoma"/>
                  </a:rPr>
                  <a:t>following</a:t>
                </a:r>
                <a:r>
                  <a:rPr lang="de-DE" sz="1100" spc="4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0" dirty="0" err="1">
                    <a:latin typeface="Times" pitchFamily="2" charset="0"/>
                    <a:cs typeface="Tahoma"/>
                  </a:rPr>
                  <a:t>the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10" dirty="0" err="1">
                    <a:latin typeface="Times" pitchFamily="2" charset="0"/>
                    <a:cs typeface="Tahoma"/>
                  </a:rPr>
                  <a:t>point</a:t>
                </a:r>
                <a:r>
                  <a:rPr lang="de-DE" sz="1100" spc="1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10" dirty="0" err="1">
                    <a:latin typeface="Times" pitchFamily="2" charset="0"/>
                    <a:cs typeface="Tahoma"/>
                  </a:rPr>
                  <a:t>estimate</a:t>
                </a:r>
                <a:r>
                  <a:rPr lang="de-DE" sz="1100" spc="10" dirty="0">
                    <a:latin typeface="Times" pitchFamily="2" charset="0"/>
                    <a:cs typeface="Tahoma"/>
                  </a:rPr>
                  <a:t> – Monte Carlo </a:t>
                </a:r>
                <a:r>
                  <a:rPr lang="de-DE" sz="1100" spc="10" dirty="0" err="1">
                    <a:latin typeface="Times" pitchFamily="2" charset="0"/>
                    <a:cs typeface="Tahoma"/>
                  </a:rPr>
                  <a:t>approach</a:t>
                </a:r>
                <a:r>
                  <a:rPr lang="de-DE" sz="1100" spc="10" dirty="0">
                    <a:latin typeface="Times" pitchFamily="2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100" i="1" spc="1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sz="1100" i="1" spc="10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de-DE" sz="1100" b="0" i="0" spc="10" smtClean="0">
                                <a:latin typeface="Cambria Math" panose="02040503050406030204" pitchFamily="18" charset="0"/>
                                <a:cs typeface="Tahoma"/>
                              </a:rPr>
                              <m:t>MDI</m:t>
                            </m:r>
                          </m:e>
                        </m:acc>
                      </m:e>
                      <m:sub>
                        <m:r>
                          <a:rPr lang="de-DE" sz="1100" b="0" i="1" spc="10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sub>
                      <m:sup>
                        <m:r>
                          <a:rPr lang="de-DE" sz="1100" b="0" i="1" spc="10" smtClean="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de-DE" sz="1100" b="0" i="1" spc="10" smtClean="0">
                            <a:latin typeface="Cambria Math" panose="02040503050406030204" pitchFamily="18" charset="0"/>
                            <a:cs typeface="Tahoma"/>
                          </a:rPr>
                          <m:t>𝑏</m:t>
                        </m:r>
                        <m:r>
                          <a:rPr lang="de-DE" sz="1100" b="0" i="1" spc="10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endParaRPr lang="de-DE"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54" name="object 14">
                <a:extLst>
                  <a:ext uri="{FF2B5EF4-FFF2-40B4-BE49-F238E27FC236}">
                    <a16:creationId xmlns:a16="http://schemas.microsoft.com/office/drawing/2014/main" id="{D706867E-73DB-36C5-D365-A9614903F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2553826"/>
                <a:ext cx="4514800" cy="395749"/>
              </a:xfrm>
              <a:prstGeom prst="rect">
                <a:avLst/>
              </a:prstGeom>
              <a:blipFill>
                <a:blip r:embed="rId5"/>
                <a:stretch>
                  <a:fillRect l="-1124" t="-9375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bject 14">
            <a:extLst>
              <a:ext uri="{FF2B5EF4-FFF2-40B4-BE49-F238E27FC236}">
                <a16:creationId xmlns:a16="http://schemas.microsoft.com/office/drawing/2014/main" id="{23A0B958-F16A-F3B4-F348-EC99815B3C39}"/>
              </a:ext>
            </a:extLst>
          </p:cNvPr>
          <p:cNvSpPr txBox="1"/>
          <p:nvPr/>
        </p:nvSpPr>
        <p:spPr>
          <a:xfrm>
            <a:off x="47650" y="3039744"/>
            <a:ext cx="45148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lang="de-DE" sz="1100" dirty="0">
                <a:latin typeface="Times" pitchFamily="2" charset="0"/>
                <a:cs typeface="Tahoma"/>
              </a:rPr>
              <a:t>3. 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F6D03EF4-C5D6-D4CF-153A-024650740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02" y="2977069"/>
            <a:ext cx="2305050" cy="35350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6045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40" dirty="0">
                <a:latin typeface="Times" pitchFamily="2" charset="0"/>
              </a:rPr>
              <a:t>Table</a:t>
            </a:r>
            <a:r>
              <a:rPr sz="1200" spc="-1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of</a:t>
            </a:r>
            <a:r>
              <a:rPr sz="1200" spc="-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Contents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42" name="object 4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40A374D-D972-0B54-AE8A-F1A69C9CA025}"/>
              </a:ext>
            </a:extLst>
          </p:cNvPr>
          <p:cNvSpPr txBox="1"/>
          <p:nvPr/>
        </p:nvSpPr>
        <p:spPr>
          <a:xfrm>
            <a:off x="175286" y="533322"/>
            <a:ext cx="4259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Motivation 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Case </a:t>
            </a:r>
            <a:r>
              <a:rPr lang="de-DE" sz="1200" dirty="0" err="1">
                <a:latin typeface="Times" pitchFamily="2" charset="0"/>
              </a:rPr>
              <a:t>study</a:t>
            </a:r>
            <a:r>
              <a:rPr lang="de-DE" sz="1200" dirty="0">
                <a:latin typeface="Times" pitchFamily="2" charset="0"/>
              </a:rPr>
              <a:t>: Multidimensional </a:t>
            </a:r>
            <a:r>
              <a:rPr lang="de-DE" sz="1200" dirty="0" err="1">
                <a:latin typeface="Times" pitchFamily="2" charset="0"/>
              </a:rPr>
              <a:t>deprivation</a:t>
            </a:r>
            <a:r>
              <a:rPr lang="de-DE" sz="1200" dirty="0">
                <a:latin typeface="Times" pitchFamily="2" charset="0"/>
              </a:rPr>
              <a:t> </a:t>
            </a:r>
            <a:r>
              <a:rPr lang="de-DE" sz="1200" dirty="0" err="1">
                <a:latin typeface="Times" pitchFamily="2" charset="0"/>
              </a:rPr>
              <a:t>index</a:t>
            </a:r>
            <a:r>
              <a:rPr lang="de-DE" sz="1200" dirty="0">
                <a:latin typeface="Times" pitchFamily="2" charset="0"/>
              </a:rPr>
              <a:t> in Colombia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Methodology</a:t>
            </a: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b="1" dirty="0" err="1">
                <a:latin typeface="Times" pitchFamily="2" charset="0"/>
              </a:rPr>
              <a:t>Application</a:t>
            </a:r>
            <a:r>
              <a:rPr lang="de-DE" sz="1200" b="1" dirty="0">
                <a:latin typeface="Times" pitchFamily="2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b="1" dirty="0">
                <a:latin typeface="Times" pitchFamily="2" charset="0"/>
              </a:rPr>
              <a:t>Data </a:t>
            </a:r>
            <a:r>
              <a:rPr lang="de-DE" sz="1200" b="1" dirty="0" err="1">
                <a:latin typeface="Times" pitchFamily="2" charset="0"/>
              </a:rPr>
              <a:t>sources</a:t>
            </a:r>
            <a:endParaRPr lang="de-DE" sz="1200" b="1" dirty="0"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b="1" dirty="0" err="1">
                <a:latin typeface="Times" pitchFamily="2" charset="0"/>
              </a:rPr>
              <a:t>Results</a:t>
            </a:r>
            <a:endParaRPr lang="de-DE" sz="1200" b="1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Conclusion</a:t>
            </a:r>
            <a:r>
              <a:rPr lang="de-DE" sz="1200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11139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440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latin typeface="Times" pitchFamily="2" charset="0"/>
              </a:rPr>
              <a:t>Data</a:t>
            </a:r>
            <a:r>
              <a:rPr sz="1200" dirty="0">
                <a:latin typeface="Times" pitchFamily="2" charset="0"/>
              </a:rPr>
              <a:t> </a:t>
            </a:r>
            <a:r>
              <a:rPr sz="1200" spc="-60" dirty="0">
                <a:latin typeface="Times" pitchFamily="2" charset="0"/>
              </a:rPr>
              <a:t>sources</a:t>
            </a:r>
            <a:r>
              <a:rPr sz="1200" spc="5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and</a:t>
            </a:r>
            <a:r>
              <a:rPr sz="1200" spc="5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covariates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530" y="370511"/>
            <a:ext cx="4505569" cy="143321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b="1" spc="15" dirty="0">
                <a:latin typeface="Times" pitchFamily="2" charset="0"/>
                <a:cs typeface="Arial"/>
              </a:rPr>
              <a:t>Data</a:t>
            </a:r>
            <a:r>
              <a:rPr sz="1100" b="1" spc="35" dirty="0">
                <a:latin typeface="Times" pitchFamily="2" charset="0"/>
                <a:cs typeface="Arial"/>
              </a:rPr>
              <a:t> </a:t>
            </a:r>
            <a:r>
              <a:rPr sz="1100" b="1" spc="-65" dirty="0">
                <a:latin typeface="Times" pitchFamily="2" charset="0"/>
                <a:cs typeface="Arial"/>
              </a:rPr>
              <a:t>sources:</a:t>
            </a:r>
            <a:endParaRPr sz="1100" dirty="0">
              <a:latin typeface="Times" pitchFamily="2" charset="0"/>
              <a:cs typeface="Arial"/>
            </a:endParaRPr>
          </a:p>
          <a:p>
            <a:pPr marL="417829" indent="-171450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1100" spc="-5" dirty="0">
                <a:latin typeface="Times" pitchFamily="2" charset="0"/>
                <a:cs typeface="Tahoma"/>
              </a:rPr>
              <a:t>National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housing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census,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Colombia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2018.</a:t>
            </a:r>
            <a:endParaRPr sz="1100" dirty="0">
              <a:latin typeface="Times" pitchFamily="2" charset="0"/>
              <a:cs typeface="Tahoma"/>
            </a:endParaRPr>
          </a:p>
          <a:p>
            <a:pPr marL="417829" marR="5080" indent="-171450">
              <a:lnSpc>
                <a:spcPct val="10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20" dirty="0">
                <a:latin typeface="Times" pitchFamily="2" charset="0"/>
                <a:cs typeface="Tahoma"/>
              </a:rPr>
              <a:t>Employment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living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conditions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survey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(Large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Integrated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Household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Survey),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Colombia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2018.</a:t>
            </a:r>
            <a:endParaRPr sz="1100" dirty="0">
              <a:latin typeface="Times" pitchFamily="2" charset="0"/>
              <a:cs typeface="Tahoma"/>
            </a:endParaRPr>
          </a:p>
          <a:p>
            <a:pPr marL="417829" indent="-171450">
              <a:lnSpc>
                <a:spcPct val="100000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sz="1100" spc="-5" dirty="0">
                <a:latin typeface="Times" pitchFamily="2" charset="0"/>
                <a:cs typeface="Tahoma"/>
              </a:rPr>
              <a:t>Satellite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imagery,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Colombia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2016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from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Earth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Engine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5" dirty="0">
                <a:latin typeface="Times" pitchFamily="2" charset="0"/>
                <a:cs typeface="Tahoma"/>
              </a:rPr>
              <a:t>Data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Catalog.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b="1" spc="-40" dirty="0">
                <a:latin typeface="Times" pitchFamily="2" charset="0"/>
                <a:cs typeface="Arial"/>
              </a:rPr>
              <a:t>Covariates:</a:t>
            </a:r>
            <a:endParaRPr sz="1100" dirty="0">
              <a:latin typeface="Times" pitchFamily="2" charset="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171450" y="1831153"/>
                <a:ext cx="2133600" cy="16951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6379" marR="5080" indent="-234315">
                  <a:lnSpc>
                    <a:spcPct val="128699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sz="1100" spc="-35" dirty="0">
                    <a:latin typeface="Times" pitchFamily="2" charset="0"/>
                    <a:cs typeface="Tahoma"/>
                  </a:rPr>
                  <a:t>Census</a:t>
                </a:r>
                <a:r>
                  <a:rPr sz="1100" spc="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0" dirty="0">
                    <a:latin typeface="Times" pitchFamily="2" charset="0"/>
                    <a:cs typeface="Tahoma"/>
                  </a:rPr>
                  <a:t>and</a:t>
                </a:r>
                <a:r>
                  <a:rPr sz="1100" spc="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35" dirty="0">
                    <a:latin typeface="Times" pitchFamily="2" charset="0"/>
                    <a:cs typeface="Tahoma"/>
                  </a:rPr>
                  <a:t>survey</a:t>
                </a:r>
                <a:r>
                  <a:rPr sz="1100" spc="1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15" dirty="0">
                    <a:latin typeface="Times" pitchFamily="2" charset="0"/>
                    <a:cs typeface="Tahoma"/>
                  </a:rPr>
                  <a:t>data</a:t>
                </a:r>
                <a:endParaRPr lang="de-DE" sz="1100" spc="-15" dirty="0">
                  <a:latin typeface="Times" pitchFamily="2" charset="0"/>
                  <a:cs typeface="Tahoma"/>
                </a:endParaRPr>
              </a:p>
              <a:p>
                <a:pPr marL="403225" marR="5080" lvl="1" indent="-136525">
                  <a:spcBef>
                    <a:spcPts val="100"/>
                  </a:spcBef>
                  <a:buFont typeface="Symbol" pitchFamily="2" charset="2"/>
                  <a:buChar char="-"/>
                </a:pPr>
                <a:r>
                  <a:rPr sz="1100" spc="-15" dirty="0">
                    <a:latin typeface="Times" pitchFamily="2" charset="0"/>
                    <a:cs typeface="Tahoma"/>
                  </a:rPr>
                  <a:t>Group</a:t>
                </a:r>
                <a:r>
                  <a:rPr sz="1100" spc="1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20" dirty="0">
                    <a:latin typeface="Times" pitchFamily="2" charset="0"/>
                    <a:cs typeface="Tahoma"/>
                  </a:rPr>
                  <a:t>of</a:t>
                </a:r>
                <a:r>
                  <a:rPr sz="1100" spc="15" dirty="0">
                    <a:latin typeface="Times" pitchFamily="2" charset="0"/>
                    <a:cs typeface="Tahoma"/>
                  </a:rPr>
                  <a:t> </a:t>
                </a:r>
                <a:r>
                  <a:rPr sz="1100" spc="-45" dirty="0">
                    <a:latin typeface="Times" pitchFamily="2" charset="0"/>
                    <a:cs typeface="Tahoma"/>
                  </a:rPr>
                  <a:t>age</a:t>
                </a:r>
                <a:endParaRPr lang="de-DE" sz="1100" dirty="0">
                  <a:latin typeface="Times" pitchFamily="2" charset="0"/>
                  <a:cs typeface="Tahoma"/>
                </a:endParaRPr>
              </a:p>
              <a:p>
                <a:pPr marL="403225" marR="5080" lvl="1" indent="-136525">
                  <a:spcBef>
                    <a:spcPts val="100"/>
                  </a:spcBef>
                  <a:buFont typeface="Symbol" pitchFamily="2" charset="2"/>
                  <a:buChar char="-"/>
                </a:pPr>
                <a:r>
                  <a:rPr sz="1100" spc="-10" dirty="0">
                    <a:latin typeface="Times" pitchFamily="2" charset="0"/>
                    <a:cs typeface="Tahoma"/>
                  </a:rPr>
                  <a:t>Area</a:t>
                </a:r>
                <a:r>
                  <a:rPr lang="de-DE" sz="1100" spc="-40" dirty="0">
                    <a:latin typeface="Times" pitchFamily="2" charset="0"/>
                    <a:cs typeface="Tahoma"/>
                  </a:rPr>
                  <a:t> </a:t>
                </a:r>
                <a:r>
                  <a:rPr sz="1100" spc="-5" dirty="0">
                    <a:latin typeface="Times" pitchFamily="2" charset="0"/>
                    <a:cs typeface="Tahoma"/>
                  </a:rPr>
                  <a:t>(urban/rural)</a:t>
                </a:r>
                <a:endParaRPr lang="de-DE" sz="1100" spc="-5" dirty="0">
                  <a:latin typeface="Times" pitchFamily="2" charset="0"/>
                  <a:cs typeface="Tahoma"/>
                </a:endParaRPr>
              </a:p>
              <a:p>
                <a:pPr marL="403225" marR="5080" lvl="1" indent="-136525">
                  <a:spcBef>
                    <a:spcPts val="100"/>
                  </a:spcBef>
                  <a:buFont typeface="Symbol" pitchFamily="2" charset="2"/>
                  <a:buChar char="-"/>
                </a:pPr>
                <a:r>
                  <a:rPr sz="1100" spc="-20" dirty="0">
                    <a:latin typeface="Times" pitchFamily="2" charset="0"/>
                    <a:cs typeface="Tahoma"/>
                  </a:rPr>
                  <a:t>Department</a:t>
                </a:r>
                <a:endParaRPr lang="de-DE" sz="1100" dirty="0">
                  <a:latin typeface="Times" pitchFamily="2" charset="0"/>
                  <a:cs typeface="Tahoma"/>
                </a:endParaRPr>
              </a:p>
              <a:p>
                <a:pPr marL="403225" marR="5080" lvl="1" indent="-136525">
                  <a:spcBef>
                    <a:spcPts val="100"/>
                  </a:spcBef>
                  <a:buFont typeface="Symbol" pitchFamily="2" charset="2"/>
                  <a:buChar char="-"/>
                </a:pPr>
                <a:r>
                  <a:rPr sz="1100" spc="-30" dirty="0">
                    <a:latin typeface="Times" pitchFamily="2" charset="0"/>
                    <a:cs typeface="Tahoma"/>
                  </a:rPr>
                  <a:t>Sex</a:t>
                </a:r>
                <a:endParaRPr lang="de-DE" sz="1100" spc="-30" dirty="0">
                  <a:latin typeface="Times" pitchFamily="2" charset="0"/>
                  <a:cs typeface="Tahoma"/>
                </a:endParaRPr>
              </a:p>
              <a:p>
                <a:pPr marL="403225" marR="5080" lvl="1" indent="-136525">
                  <a:spcBef>
                    <a:spcPts val="100"/>
                  </a:spcBef>
                  <a:buFont typeface="Symbol" pitchFamily="2" charset="2"/>
                  <a:buChar char="-"/>
                </a:pPr>
                <a:r>
                  <a:rPr lang="ar-AE" sz="1100" spc="-15" dirty="0">
                    <a:latin typeface="Times" pitchFamily="2" charset="0"/>
                    <a:cs typeface="Tahoma"/>
                  </a:rPr>
                  <a:t> 6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i="1" spc="-1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  <m:sub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𝑑𝑗</m:t>
                        </m:r>
                      </m:sub>
                      <m:sup>
                        <m:r>
                          <a:rPr lang="ar-AE" sz="1100" b="0" i="1" spc="-15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bSup>
                    <m:r>
                      <a:rPr lang="ar-AE" sz="1100" b="0" i="1" spc="-15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ar-AE" sz="1100" spc="-15" dirty="0">
                    <a:latin typeface="Times" pitchFamily="2" charset="0"/>
                    <a:cs typeface="Tahoma"/>
                  </a:rPr>
                  <a:t>(</a:t>
                </a:r>
                <a:r>
                  <a:rPr lang="de-DE" sz="1100" spc="-15" dirty="0" err="1">
                    <a:latin typeface="Times" pitchFamily="2" charset="0"/>
                    <a:cs typeface="Tahoma"/>
                  </a:rPr>
                  <a:t>k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= </a:t>
                </a:r>
                <a:r>
                  <a:rPr lang="de-DE" sz="1100" spc="-15" dirty="0" err="1">
                    <a:latin typeface="Times" pitchFamily="2" charset="0"/>
                    <a:cs typeface="Tahoma"/>
                  </a:rPr>
                  <a:t>water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, </a:t>
                </a:r>
                <a:r>
                  <a:rPr lang="de-DE" sz="1100" spc="-15" dirty="0" err="1">
                    <a:latin typeface="Times" pitchFamily="2" charset="0"/>
                    <a:cs typeface="Tahoma"/>
                  </a:rPr>
                  <a:t>energy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, </a:t>
                </a:r>
                <a:r>
                  <a:rPr lang="de-DE" sz="1100" spc="-15" dirty="0" err="1">
                    <a:latin typeface="Times" pitchFamily="2" charset="0"/>
                    <a:cs typeface="Tahoma"/>
                  </a:rPr>
                  <a:t>housing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 material,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 err="1">
                    <a:latin typeface="Times" pitchFamily="2" charset="0"/>
                    <a:cs typeface="Tahoma"/>
                  </a:rPr>
                  <a:t>sanitation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,</a:t>
                </a:r>
                <a:r>
                  <a:rPr lang="de-DE" sz="1100" spc="3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30" dirty="0" err="1">
                    <a:latin typeface="Times" pitchFamily="2" charset="0"/>
                    <a:cs typeface="Tahoma"/>
                  </a:rPr>
                  <a:t>overcrowding</a:t>
                </a:r>
                <a:r>
                  <a:rPr lang="de-DE" sz="1100" spc="-30" dirty="0">
                    <a:latin typeface="Times" pitchFamily="2" charset="0"/>
                    <a:cs typeface="Tahoma"/>
                  </a:rPr>
                  <a:t>,</a:t>
                </a:r>
                <a:r>
                  <a:rPr lang="de-DE" sz="110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100" spc="-15" dirty="0" err="1">
                    <a:latin typeface="Times" pitchFamily="2" charset="0"/>
                    <a:cs typeface="Tahoma"/>
                  </a:rPr>
                  <a:t>internet</a:t>
                </a:r>
                <a:r>
                  <a:rPr lang="de-DE" sz="1100" spc="-15" dirty="0">
                    <a:latin typeface="Times" pitchFamily="2" charset="0"/>
                    <a:cs typeface="Tahoma"/>
                  </a:rPr>
                  <a:t>)</a:t>
                </a:r>
                <a:endParaRPr lang="de-DE" sz="1100" dirty="0">
                  <a:latin typeface="Times" pitchFamily="2" charset="0"/>
                  <a:cs typeface="Tahoma"/>
                </a:endParaRPr>
              </a:p>
              <a:p>
                <a:pPr marL="403225" marR="5080" lvl="1" indent="-136525">
                  <a:spcBef>
                    <a:spcPts val="100"/>
                  </a:spcBef>
                  <a:buFont typeface="Symbol" pitchFamily="2" charset="2"/>
                  <a:buChar char="-"/>
                </a:pPr>
                <a:endParaRPr sz="11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31153"/>
                <a:ext cx="2133600" cy="1695144"/>
              </a:xfrm>
              <a:prstGeom prst="rect">
                <a:avLst/>
              </a:prstGeom>
              <a:blipFill>
                <a:blip r:embed="rId2"/>
                <a:stretch>
                  <a:fillRect l="-2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/>
          <p:nvPr/>
        </p:nvSpPr>
        <p:spPr>
          <a:xfrm>
            <a:off x="2305051" y="1833980"/>
            <a:ext cx="2362199" cy="72968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sz="1100" spc="-5" dirty="0">
                <a:latin typeface="Times" pitchFamily="2" charset="0"/>
                <a:cs typeface="Tahoma"/>
              </a:rPr>
              <a:t>Satellite</a:t>
            </a:r>
            <a:r>
              <a:rPr sz="1100" spc="-1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imagery</a:t>
            </a:r>
            <a:endParaRPr sz="1100" dirty="0">
              <a:latin typeface="Times" pitchFamily="2" charset="0"/>
              <a:cs typeface="Tahoma"/>
            </a:endParaRPr>
          </a:p>
          <a:p>
            <a:pPr marL="311150" marR="5080" indent="-131763">
              <a:buFont typeface="Symbol" pitchFamily="2" charset="2"/>
              <a:buChar char="-"/>
            </a:pPr>
            <a:r>
              <a:rPr sz="1100" spc="-25" dirty="0">
                <a:latin typeface="Times" pitchFamily="2" charset="0"/>
                <a:cs typeface="Tahoma"/>
              </a:rPr>
              <a:t>Intensity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nighttime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lights</a:t>
            </a:r>
            <a:endParaRPr lang="de-DE" sz="1100" spc="-10" dirty="0">
              <a:latin typeface="Times" pitchFamily="2" charset="0"/>
              <a:cs typeface="Tahoma"/>
            </a:endParaRPr>
          </a:p>
          <a:p>
            <a:pPr marL="311150" marR="5080" indent="-131763">
              <a:buFont typeface="Symbol" pitchFamily="2" charset="2"/>
              <a:buChar char="-"/>
            </a:pPr>
            <a:r>
              <a:rPr sz="1100" spc="-10" dirty="0">
                <a:latin typeface="Times" pitchFamily="2" charset="0"/>
                <a:cs typeface="Tahoma"/>
              </a:rPr>
              <a:t>Distance</a:t>
            </a:r>
            <a:r>
              <a:rPr sz="1100" spc="-1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to</a:t>
            </a:r>
            <a:r>
              <a:rPr sz="1100" spc="-10" dirty="0">
                <a:latin typeface="Times" pitchFamily="2" charset="0"/>
                <a:cs typeface="Tahoma"/>
              </a:rPr>
              <a:t> cultivated</a:t>
            </a:r>
            <a:r>
              <a:rPr sz="1100" spc="-1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areas</a:t>
            </a:r>
            <a:r>
              <a:rPr lang="de-DE" sz="1100" spc="-1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(crops) </a:t>
            </a:r>
            <a:endParaRPr lang="de-DE" sz="1100" spc="-270" dirty="0">
              <a:latin typeface="Times" pitchFamily="2" charset="0"/>
              <a:cs typeface="Tahoma"/>
            </a:endParaRPr>
          </a:p>
          <a:p>
            <a:pPr marL="311150" marR="5080" indent="-131763">
              <a:buFont typeface="Symbol" pitchFamily="2" charset="2"/>
              <a:buChar char="-"/>
            </a:pPr>
            <a:r>
              <a:rPr sz="1100" spc="-10" dirty="0">
                <a:latin typeface="Times" pitchFamily="2" charset="0"/>
                <a:cs typeface="Tahoma"/>
              </a:rPr>
              <a:t>Urbanization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(human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settlements)</a:t>
            </a:r>
            <a:endParaRPr sz="1100" dirty="0">
              <a:latin typeface="Times" pitchFamily="2" charset="0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840" y="2709588"/>
            <a:ext cx="2072577" cy="42960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Times" pitchFamily="2" charset="0"/>
                <a:cs typeface="Tahoma"/>
              </a:rPr>
              <a:t>Area</a:t>
            </a:r>
            <a:r>
              <a:rPr sz="1100" spc="-1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level</a:t>
            </a:r>
            <a:endParaRPr sz="1100" dirty="0">
              <a:latin typeface="Times" pitchFamily="2" charset="0"/>
              <a:cs typeface="Tahoma"/>
            </a:endParaRPr>
          </a:p>
          <a:p>
            <a:pPr marL="311150" indent="-131763">
              <a:lnSpc>
                <a:spcPct val="100000"/>
              </a:lnSpc>
              <a:spcBef>
                <a:spcPts val="310"/>
              </a:spcBef>
              <a:buFont typeface="Symbol" pitchFamily="2" charset="2"/>
              <a:buChar char="-"/>
            </a:pPr>
            <a:r>
              <a:rPr sz="1100" spc="-25" dirty="0">
                <a:latin typeface="Times" pitchFamily="2" charset="0"/>
                <a:cs typeface="Tahoma"/>
              </a:rPr>
              <a:t>Unemployment</a:t>
            </a:r>
            <a:r>
              <a:rPr sz="1100" spc="-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rate</a:t>
            </a: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22" name="object 2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91253" y="3262658"/>
            <a:ext cx="1936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5" dirty="0">
                <a:solidFill>
                  <a:srgbClr val="A1B7DB"/>
                </a:solidFill>
                <a:latin typeface="Tahoma"/>
                <a:cs typeface="Tahoma"/>
              </a:rPr>
              <a:t>13/19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28" name="object 47">
            <a:extLst>
              <a:ext uri="{FF2B5EF4-FFF2-40B4-BE49-F238E27FC236}">
                <a16:creationId xmlns:a16="http://schemas.microsoft.com/office/drawing/2014/main" id="{3BBD54DD-22FE-15AD-0EC0-9B82349C31BF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1455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45" dirty="0">
                <a:latin typeface="Times" pitchFamily="2" charset="0"/>
              </a:rPr>
              <a:t>Results:</a:t>
            </a:r>
            <a:r>
              <a:rPr sz="1200" spc="150" dirty="0">
                <a:latin typeface="Times" pitchFamily="2" charset="0"/>
              </a:rPr>
              <a:t> </a:t>
            </a:r>
            <a:r>
              <a:rPr sz="1200" spc="-30" dirty="0">
                <a:latin typeface="Times" pitchFamily="2" charset="0"/>
              </a:rPr>
              <a:t>Estimated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10" dirty="0">
                <a:latin typeface="Times" pitchFamily="2" charset="0"/>
              </a:rPr>
              <a:t>MDI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indicators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1" y="358776"/>
            <a:ext cx="3605070" cy="2384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330" y="2801927"/>
            <a:ext cx="4396105" cy="2330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sz="800" spc="-5" dirty="0">
                <a:solidFill>
                  <a:srgbClr val="154CA6"/>
                </a:solidFill>
                <a:latin typeface="Times" pitchFamily="2" charset="0"/>
                <a:cs typeface="Tahoma"/>
              </a:rPr>
              <a:t>Figure</a:t>
            </a:r>
            <a:r>
              <a:rPr lang="de-DE" sz="800" spc="-5" dirty="0">
                <a:solidFill>
                  <a:srgbClr val="154CA6"/>
                </a:solidFill>
                <a:latin typeface="Times" pitchFamily="2" charset="0"/>
                <a:cs typeface="Tahoma"/>
              </a:rPr>
              <a:t> 2</a:t>
            </a:r>
            <a:r>
              <a:rPr sz="800" spc="-5" dirty="0">
                <a:solidFill>
                  <a:srgbClr val="154CA6"/>
                </a:solidFill>
                <a:latin typeface="Times" pitchFamily="2" charset="0"/>
                <a:cs typeface="Tahoma"/>
              </a:rPr>
              <a:t>:</a:t>
            </a:r>
            <a:r>
              <a:rPr sz="800" spc="35" dirty="0">
                <a:solidFill>
                  <a:srgbClr val="154CA6"/>
                </a:solidFill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Model-based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estimates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for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the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indicators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employment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and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social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protection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and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unfinished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education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10" dirty="0">
                <a:latin typeface="Times" pitchFamily="2" charset="0"/>
                <a:cs typeface="Tahoma"/>
              </a:rPr>
              <a:t>at </a:t>
            </a:r>
            <a:r>
              <a:rPr sz="800" spc="-200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municipality</a:t>
            </a:r>
            <a:r>
              <a:rPr sz="800" spc="2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level.</a:t>
            </a:r>
            <a:endParaRPr sz="800" dirty="0">
              <a:latin typeface="Times" pitchFamily="2" charset="0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r>
              <a:rPr spc="5" dirty="0"/>
              <a:t>14/19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12" name="object 47">
            <a:extLst>
              <a:ext uri="{FF2B5EF4-FFF2-40B4-BE49-F238E27FC236}">
                <a16:creationId xmlns:a16="http://schemas.microsoft.com/office/drawing/2014/main" id="{DF3DEA82-D12B-5D29-56C1-A2FA4CBEEC4A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3835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45" dirty="0">
                <a:latin typeface="Times" pitchFamily="2" charset="0"/>
              </a:rPr>
              <a:t>Results:</a:t>
            </a:r>
            <a:r>
              <a:rPr sz="1200" spc="130" dirty="0">
                <a:latin typeface="Times" pitchFamily="2" charset="0"/>
              </a:rPr>
              <a:t> </a:t>
            </a:r>
            <a:r>
              <a:rPr sz="1200" spc="-30" dirty="0">
                <a:latin typeface="Times" pitchFamily="2" charset="0"/>
              </a:rPr>
              <a:t>Estimated</a:t>
            </a:r>
            <a:r>
              <a:rPr sz="1200" spc="10" dirty="0">
                <a:latin typeface="Times" pitchFamily="2" charset="0"/>
              </a:rPr>
              <a:t> MDI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393860"/>
            <a:ext cx="4038448" cy="25033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330" y="2955407"/>
            <a:ext cx="7541468" cy="2712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154CA6"/>
                </a:solidFill>
                <a:latin typeface="Times" pitchFamily="2" charset="0"/>
                <a:cs typeface="Tahoma"/>
              </a:rPr>
              <a:t>Figure</a:t>
            </a:r>
            <a:r>
              <a:rPr lang="de-DE" sz="800" spc="-5" dirty="0">
                <a:solidFill>
                  <a:srgbClr val="154CA6"/>
                </a:solidFill>
                <a:latin typeface="Times" pitchFamily="2" charset="0"/>
                <a:cs typeface="Tahoma"/>
              </a:rPr>
              <a:t> 3</a:t>
            </a:r>
            <a:r>
              <a:rPr sz="800" spc="-5" dirty="0">
                <a:solidFill>
                  <a:srgbClr val="154CA6"/>
                </a:solidFill>
                <a:latin typeface="Times" pitchFamily="2" charset="0"/>
                <a:cs typeface="Tahoma"/>
              </a:rPr>
              <a:t>:</a:t>
            </a:r>
            <a:r>
              <a:rPr sz="800" spc="25" dirty="0">
                <a:solidFill>
                  <a:srgbClr val="154CA6"/>
                </a:solidFill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Model-based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estimates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for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final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35" dirty="0">
                <a:latin typeface="Times" pitchFamily="2" charset="0"/>
                <a:cs typeface="Tahoma"/>
              </a:rPr>
              <a:t>MDI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5" dirty="0">
                <a:latin typeface="Times" pitchFamily="2" charset="0"/>
                <a:cs typeface="Tahoma"/>
              </a:rPr>
              <a:t>(a)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and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coefficients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of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variation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10" dirty="0">
                <a:latin typeface="Times" pitchFamily="2" charset="0"/>
                <a:cs typeface="Tahoma"/>
              </a:rPr>
              <a:t>(b)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for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municipalities</a:t>
            </a:r>
            <a:r>
              <a:rPr sz="800" spc="25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in</a:t>
            </a:r>
            <a:endParaRPr lang="de-DE" sz="8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Colombia.</a:t>
            </a:r>
            <a:endParaRPr sz="800" dirty="0">
              <a:latin typeface="Times" pitchFamily="2" charset="0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91253" y="3262658"/>
            <a:ext cx="1936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5" dirty="0">
                <a:solidFill>
                  <a:srgbClr val="A1B7DB"/>
                </a:solidFill>
                <a:latin typeface="Tahoma"/>
                <a:cs typeface="Tahoma"/>
              </a:rPr>
              <a:t>15/19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12" name="object 47">
            <a:extLst>
              <a:ext uri="{FF2B5EF4-FFF2-40B4-BE49-F238E27FC236}">
                <a16:creationId xmlns:a16="http://schemas.microsoft.com/office/drawing/2014/main" id="{AABBFB80-75D3-DD47-0124-EE2132134189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6045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40" dirty="0">
                <a:latin typeface="Times" pitchFamily="2" charset="0"/>
              </a:rPr>
              <a:t>Table</a:t>
            </a:r>
            <a:r>
              <a:rPr sz="1200" spc="-1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of</a:t>
            </a:r>
            <a:r>
              <a:rPr sz="1200" spc="-2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Contents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42" name="object 4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40A374D-D972-0B54-AE8A-F1A69C9CA025}"/>
              </a:ext>
            </a:extLst>
          </p:cNvPr>
          <p:cNvSpPr txBox="1"/>
          <p:nvPr/>
        </p:nvSpPr>
        <p:spPr>
          <a:xfrm>
            <a:off x="175286" y="533322"/>
            <a:ext cx="4259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Motivation 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>
                <a:latin typeface="Times" pitchFamily="2" charset="0"/>
              </a:rPr>
              <a:t>Case </a:t>
            </a:r>
            <a:r>
              <a:rPr lang="de-DE" sz="1200" dirty="0" err="1">
                <a:latin typeface="Times" pitchFamily="2" charset="0"/>
              </a:rPr>
              <a:t>study</a:t>
            </a:r>
            <a:r>
              <a:rPr lang="de-DE" sz="1200" dirty="0">
                <a:latin typeface="Times" pitchFamily="2" charset="0"/>
              </a:rPr>
              <a:t>: Multidimensional </a:t>
            </a:r>
            <a:r>
              <a:rPr lang="de-DE" sz="1200" dirty="0" err="1">
                <a:latin typeface="Times" pitchFamily="2" charset="0"/>
              </a:rPr>
              <a:t>deprivation</a:t>
            </a:r>
            <a:r>
              <a:rPr lang="de-DE" sz="1200" dirty="0">
                <a:latin typeface="Times" pitchFamily="2" charset="0"/>
              </a:rPr>
              <a:t> </a:t>
            </a:r>
            <a:r>
              <a:rPr lang="de-DE" sz="1200" dirty="0" err="1">
                <a:latin typeface="Times" pitchFamily="2" charset="0"/>
              </a:rPr>
              <a:t>index</a:t>
            </a:r>
            <a:r>
              <a:rPr lang="de-DE" sz="1200" dirty="0">
                <a:latin typeface="Times" pitchFamily="2" charset="0"/>
              </a:rPr>
              <a:t> in Colombia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Methodology</a:t>
            </a: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dirty="0" err="1">
                <a:latin typeface="Times" pitchFamily="2" charset="0"/>
              </a:rPr>
              <a:t>Application</a:t>
            </a:r>
            <a:r>
              <a:rPr lang="de-DE" sz="1200" dirty="0">
                <a:latin typeface="Times" pitchFamily="2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imes" pitchFamily="2" charset="0"/>
              </a:rPr>
              <a:t>Data </a:t>
            </a:r>
            <a:r>
              <a:rPr lang="de-DE" sz="1200" dirty="0" err="1">
                <a:latin typeface="Times" pitchFamily="2" charset="0"/>
              </a:rPr>
              <a:t>sources</a:t>
            </a:r>
            <a:endParaRPr lang="de-DE" sz="1200" dirty="0"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Times" pitchFamily="2" charset="0"/>
              </a:rPr>
              <a:t>Results</a:t>
            </a: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b="1" dirty="0" err="1">
                <a:latin typeface="Times" pitchFamily="2" charset="0"/>
              </a:rPr>
              <a:t>Conclusion</a:t>
            </a:r>
            <a:r>
              <a:rPr lang="de-DE" sz="1200" b="1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790928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5483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35" dirty="0">
                <a:latin typeface="Times" pitchFamily="2" charset="0"/>
              </a:rPr>
              <a:t>Conclusion</a:t>
            </a:r>
            <a:r>
              <a:rPr sz="1200" spc="-15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and</a:t>
            </a:r>
            <a:r>
              <a:rPr sz="1200" spc="-5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further</a:t>
            </a:r>
            <a:r>
              <a:rPr sz="1200" spc="-5" dirty="0">
                <a:latin typeface="Times" pitchFamily="2" charset="0"/>
              </a:rPr>
              <a:t> </a:t>
            </a:r>
            <a:r>
              <a:rPr sz="1200" spc="-60" dirty="0">
                <a:latin typeface="Times" pitchFamily="2" charset="0"/>
              </a:rPr>
              <a:t>research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300" y="434975"/>
            <a:ext cx="4473845" cy="293041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spc="-10" dirty="0">
                <a:latin typeface="Times" pitchFamily="2" charset="0"/>
                <a:cs typeface="Tahoma"/>
              </a:rPr>
              <a:t>Unit-level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Bernoulli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logit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mixed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models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can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used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when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one,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two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more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25" dirty="0">
                <a:latin typeface="Times" pitchFamily="2" charset="0"/>
                <a:cs typeface="Tahoma"/>
              </a:rPr>
              <a:t>MDI </a:t>
            </a:r>
            <a:r>
              <a:rPr sz="1100" spc="-45" dirty="0">
                <a:latin typeface="Times" pitchFamily="2" charset="0"/>
                <a:cs typeface="Tahoma"/>
              </a:rPr>
              <a:t>are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not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available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in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census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data.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b="1" spc="-25" dirty="0">
                <a:latin typeface="Times" pitchFamily="2" charset="0"/>
                <a:cs typeface="Arial"/>
              </a:rPr>
              <a:t>Further</a:t>
            </a:r>
            <a:r>
              <a:rPr sz="1100" b="1" spc="45" dirty="0">
                <a:latin typeface="Times" pitchFamily="2" charset="0"/>
                <a:cs typeface="Arial"/>
              </a:rPr>
              <a:t> </a:t>
            </a:r>
            <a:r>
              <a:rPr sz="1100" b="1" spc="-50" dirty="0">
                <a:latin typeface="Times" pitchFamily="2" charset="0"/>
                <a:cs typeface="Arial"/>
              </a:rPr>
              <a:t>research:</a:t>
            </a:r>
            <a:endParaRPr sz="1100" dirty="0">
              <a:latin typeface="Times" pitchFamily="2" charset="0"/>
              <a:cs typeface="Arial"/>
            </a:endParaRPr>
          </a:p>
          <a:p>
            <a:pPr marL="417829" marR="127635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5" dirty="0">
                <a:latin typeface="Times" pitchFamily="2" charset="0"/>
                <a:cs typeface="Tahoma"/>
              </a:rPr>
              <a:t>Modeling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(co-)relations:</a:t>
            </a:r>
            <a:r>
              <a:rPr sz="1100" spc="14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How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to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take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into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account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dependencies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covariances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between</a:t>
            </a:r>
            <a:r>
              <a:rPr sz="1100" spc="2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indicators?</a:t>
            </a:r>
            <a:r>
              <a:rPr sz="1100" spc="12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dimensions?</a:t>
            </a:r>
            <a:endParaRPr sz="1100" dirty="0">
              <a:latin typeface="Times" pitchFamily="2" charset="0"/>
              <a:cs typeface="Tahom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Times" pitchFamily="2" charset="0"/>
              <a:cs typeface="Tahoma"/>
            </a:endParaRPr>
          </a:p>
          <a:p>
            <a:pPr marL="417829" marR="159385" indent="-171450">
              <a:buFont typeface="Arial" panose="020B0604020202020204" pitchFamily="34" charset="0"/>
              <a:buChar char="•"/>
            </a:pPr>
            <a:r>
              <a:rPr sz="1100" spc="-15" dirty="0">
                <a:latin typeface="Times" pitchFamily="2" charset="0"/>
                <a:cs typeface="Tahoma"/>
              </a:rPr>
              <a:t>Time-gap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between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census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survey:</a:t>
            </a:r>
            <a:r>
              <a:rPr sz="1100" spc="1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Modeling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all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to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10" dirty="0">
                <a:latin typeface="Times" pitchFamily="2" charset="0"/>
                <a:cs typeface="Tahoma"/>
              </a:rPr>
              <a:t>“update”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them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yearly.</a:t>
            </a:r>
            <a:endParaRPr lang="de-DE" sz="1100" spc="-45" dirty="0">
              <a:latin typeface="Times" pitchFamily="2" charset="0"/>
              <a:cs typeface="Tahoma"/>
            </a:endParaRPr>
          </a:p>
          <a:p>
            <a:pPr marL="417829" marR="159385" indent="-171450">
              <a:buFont typeface="Arial" panose="020B0604020202020204" pitchFamily="34" charset="0"/>
              <a:buChar char="•"/>
            </a:pPr>
            <a:endParaRPr sz="1100" dirty="0">
              <a:latin typeface="Times" pitchFamily="2" charset="0"/>
              <a:cs typeface="Tahoma"/>
            </a:endParaRPr>
          </a:p>
          <a:p>
            <a:pPr marL="417829" marR="128270" indent="-1714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100" spc="55" dirty="0">
                <a:latin typeface="Times" pitchFamily="2" charset="0"/>
                <a:cs typeface="Tahoma"/>
              </a:rPr>
              <a:t>MSE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estimation:</a:t>
            </a:r>
            <a:r>
              <a:rPr sz="1100" spc="14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Evaluate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performance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40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point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variance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estimators. </a:t>
            </a:r>
            <a:r>
              <a:rPr sz="1100" spc="-265" dirty="0">
                <a:latin typeface="Times" pitchFamily="2" charset="0"/>
                <a:cs typeface="Tahoma"/>
              </a:rPr>
              <a:t> </a:t>
            </a:r>
            <a:endParaRPr lang="de-DE" sz="1100" spc="-265" dirty="0">
              <a:latin typeface="Times" pitchFamily="2" charset="0"/>
              <a:cs typeface="Tahoma"/>
            </a:endParaRPr>
          </a:p>
          <a:p>
            <a:pPr marL="417829" marR="128270" indent="-17145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de-DE" sz="1100" spc="-265" dirty="0">
              <a:latin typeface="Times" pitchFamily="2" charset="0"/>
              <a:cs typeface="Tahoma"/>
            </a:endParaRPr>
          </a:p>
          <a:p>
            <a:pPr marL="417829" marR="128270" indent="-1714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100" spc="-20" dirty="0">
                <a:latin typeface="Times" pitchFamily="2" charset="0"/>
                <a:cs typeface="Tahoma"/>
              </a:rPr>
              <a:t>Benchmark:</a:t>
            </a:r>
            <a:r>
              <a:rPr sz="1100" spc="1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Possible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alternatives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 err="1">
                <a:latin typeface="Times" pitchFamily="2" charset="0"/>
                <a:cs typeface="Tahoma"/>
              </a:rPr>
              <a:t>Bayesia</a:t>
            </a:r>
            <a:r>
              <a:rPr lang="de-DE" sz="1100" spc="-25" dirty="0" err="1">
                <a:latin typeface="Times" pitchFamily="2" charset="0"/>
                <a:cs typeface="Tahoma"/>
              </a:rPr>
              <a:t>n</a:t>
            </a:r>
            <a:r>
              <a:rPr lang="de-DE" sz="1100" spc="-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approximations.</a:t>
            </a:r>
            <a:endParaRPr sz="1100" dirty="0">
              <a:latin typeface="Times" pitchFamily="2" charset="0"/>
              <a:cs typeface="Tahom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Times" pitchFamily="2" charset="0"/>
              <a:cs typeface="Tahoma"/>
            </a:endParaRPr>
          </a:p>
          <a:p>
            <a:pPr marL="417829" marR="146685" indent="-171450">
              <a:buFont typeface="Arial" panose="020B0604020202020204" pitchFamily="34" charset="0"/>
              <a:buChar char="•"/>
            </a:pPr>
            <a:r>
              <a:rPr sz="1100" spc="-20" dirty="0">
                <a:latin typeface="Times" pitchFamily="2" charset="0"/>
                <a:cs typeface="Tahoma"/>
              </a:rPr>
              <a:t>Generalization:</a:t>
            </a:r>
            <a:r>
              <a:rPr sz="1100" spc="1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Compute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all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dimensions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25" dirty="0">
                <a:latin typeface="Times" pitchFamily="2" charset="0"/>
                <a:cs typeface="Tahoma"/>
              </a:rPr>
              <a:t>MDI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with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40" dirty="0">
                <a:latin typeface="Times" pitchFamily="2" charset="0"/>
                <a:cs typeface="Tahoma"/>
              </a:rPr>
              <a:t>SAE </a:t>
            </a:r>
            <a:r>
              <a:rPr sz="1100" spc="-27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methods.</a:t>
            </a: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0" name="object 10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91253" y="3262658"/>
            <a:ext cx="1936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5" dirty="0">
                <a:solidFill>
                  <a:srgbClr val="A1B7DB"/>
                </a:solidFill>
                <a:latin typeface="Tahoma"/>
                <a:cs typeface="Tahoma"/>
              </a:rPr>
              <a:t>16/19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16" name="object 47">
            <a:extLst>
              <a:ext uri="{FF2B5EF4-FFF2-40B4-BE49-F238E27FC236}">
                <a16:creationId xmlns:a16="http://schemas.microsoft.com/office/drawing/2014/main" id="{F5BE845C-1055-3C32-D0AA-97A8B66DD140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0830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latin typeface="Times" pitchFamily="2" charset="0"/>
              </a:rPr>
              <a:t>Motivation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5300" y="637865"/>
            <a:ext cx="4770398" cy="5828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>
              <a:lnSpc>
                <a:spcPct val="101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200" spc="-15" dirty="0">
                <a:latin typeface="Times" pitchFamily="2" charset="0"/>
                <a:cs typeface="Tahoma"/>
              </a:rPr>
              <a:t>Poverty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and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multidimensional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poverty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leading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topics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10" dirty="0">
                <a:latin typeface="Times" pitchFamily="2" charset="0"/>
                <a:cs typeface="Tahoma"/>
              </a:rPr>
              <a:t>in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national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and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international </a:t>
            </a:r>
            <a:r>
              <a:rPr sz="1200" spc="-10" dirty="0">
                <a:latin typeface="Times" pitchFamily="2" charset="0"/>
                <a:cs typeface="Tahoma"/>
              </a:rPr>
              <a:t> </a:t>
            </a:r>
            <a:r>
              <a:rPr sz="1200" spc="-45" dirty="0">
                <a:latin typeface="Times" pitchFamily="2" charset="0"/>
                <a:cs typeface="Tahoma"/>
              </a:rPr>
              <a:t>agendas:</a:t>
            </a:r>
            <a:r>
              <a:rPr sz="1200" spc="135" dirty="0">
                <a:latin typeface="Times" pitchFamily="2" charset="0"/>
                <a:cs typeface="Tahoma"/>
              </a:rPr>
              <a:t> </a:t>
            </a:r>
            <a:r>
              <a:rPr sz="1200" spc="20" dirty="0">
                <a:latin typeface="Times" pitchFamily="2" charset="0"/>
                <a:cs typeface="Tahoma"/>
              </a:rPr>
              <a:t>“End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poverty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10" dirty="0">
                <a:latin typeface="Times" pitchFamily="2" charset="0"/>
                <a:cs typeface="Tahoma"/>
              </a:rPr>
              <a:t>in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5" dirty="0">
                <a:latin typeface="Times" pitchFamily="2" charset="0"/>
                <a:cs typeface="Tahoma"/>
              </a:rPr>
              <a:t>all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5" dirty="0">
                <a:latin typeface="Times" pitchFamily="2" charset="0"/>
                <a:cs typeface="Tahoma"/>
              </a:rPr>
              <a:t>its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forms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everywhere”</a:t>
            </a:r>
            <a:r>
              <a:rPr lang="de-DE" sz="1200" spc="35" dirty="0">
                <a:latin typeface="Times" pitchFamily="2" charset="0"/>
                <a:cs typeface="Tahoma"/>
              </a:rPr>
              <a:t> </a:t>
            </a:r>
            <a:r>
              <a:rPr sz="1200" spc="35" dirty="0">
                <a:latin typeface="Times" pitchFamily="2" charset="0"/>
                <a:cs typeface="Tahoma"/>
              </a:rPr>
              <a:t>(UN </a:t>
            </a:r>
            <a:r>
              <a:rPr sz="1200" spc="-25" dirty="0">
                <a:latin typeface="Times" pitchFamily="2" charset="0"/>
                <a:cs typeface="Tahoma"/>
              </a:rPr>
              <a:t>General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Assembly,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2015).</a:t>
            </a:r>
            <a:endParaRPr sz="1200" dirty="0">
              <a:latin typeface="Times" pitchFamily="2" charset="0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95197" y="1270000"/>
            <a:ext cx="1712595" cy="688975"/>
            <a:chOff x="1595197" y="1107388"/>
            <a:chExt cx="1712595" cy="68897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5197" y="1107388"/>
              <a:ext cx="1017246" cy="6791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569" y="1139933"/>
              <a:ext cx="655910" cy="65591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9735" y="2114385"/>
            <a:ext cx="4683362" cy="831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-25" dirty="0">
                <a:latin typeface="Times" pitchFamily="2" charset="0"/>
                <a:cs typeface="Tahoma"/>
              </a:rPr>
              <a:t>Necessity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of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quality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data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on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poverty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10" dirty="0">
                <a:latin typeface="Times" pitchFamily="2" charset="0"/>
                <a:cs typeface="Tahoma"/>
              </a:rPr>
              <a:t>in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5" dirty="0">
                <a:latin typeface="Times" pitchFamily="2" charset="0"/>
                <a:cs typeface="Tahoma"/>
              </a:rPr>
              <a:t>its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different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35" dirty="0">
                <a:latin typeface="Times" pitchFamily="2" charset="0"/>
                <a:cs typeface="Tahoma"/>
              </a:rPr>
              <a:t>expressions.</a:t>
            </a:r>
            <a:endParaRPr sz="12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" pitchFamily="2" charset="0"/>
              <a:cs typeface="Tahoma"/>
            </a:endParaRPr>
          </a:p>
          <a:p>
            <a:pPr marL="184150" marR="5080" indent="-171450">
              <a:lnSpc>
                <a:spcPct val="101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1200" spc="-25" dirty="0">
                <a:latin typeface="Times" pitchFamily="2" charset="0"/>
                <a:cs typeface="Tahoma"/>
              </a:rPr>
              <a:t>Disaggregated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information:</a:t>
            </a:r>
            <a:r>
              <a:rPr sz="1200" spc="155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geographically</a:t>
            </a:r>
            <a:r>
              <a:rPr sz="1200" spc="40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and</a:t>
            </a:r>
            <a:r>
              <a:rPr sz="1200" spc="45" dirty="0">
                <a:latin typeface="Times" pitchFamily="2" charset="0"/>
                <a:cs typeface="Tahoma"/>
              </a:rPr>
              <a:t> </a:t>
            </a:r>
            <a:r>
              <a:rPr sz="1200" spc="-40" dirty="0">
                <a:latin typeface="Times" pitchFamily="2" charset="0"/>
                <a:cs typeface="Tahoma"/>
              </a:rPr>
              <a:t>based</a:t>
            </a:r>
            <a:r>
              <a:rPr sz="1200" spc="45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on</a:t>
            </a:r>
            <a:r>
              <a:rPr sz="1200" spc="45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relevant</a:t>
            </a:r>
            <a:r>
              <a:rPr sz="1200" spc="45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characteristics </a:t>
            </a:r>
            <a:r>
              <a:rPr sz="1200" spc="-265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(e.g.</a:t>
            </a:r>
            <a:r>
              <a:rPr sz="1200" spc="120" dirty="0">
                <a:latin typeface="Times" pitchFamily="2" charset="0"/>
                <a:cs typeface="Tahoma"/>
              </a:rPr>
              <a:t> </a:t>
            </a:r>
            <a:r>
              <a:rPr sz="1200" spc="-40" dirty="0">
                <a:latin typeface="Times" pitchFamily="2" charset="0"/>
                <a:cs typeface="Tahoma"/>
              </a:rPr>
              <a:t>sex,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40" dirty="0">
                <a:latin typeface="Times" pitchFamily="2" charset="0"/>
                <a:cs typeface="Tahoma"/>
              </a:rPr>
              <a:t>age,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10" dirty="0">
                <a:latin typeface="Times" pitchFamily="2" charset="0"/>
                <a:cs typeface="Tahoma"/>
              </a:rPr>
              <a:t>ethnicity)</a:t>
            </a:r>
            <a:endParaRPr sz="1200" dirty="0">
              <a:latin typeface="Times" pitchFamily="2" charset="0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5" name="object 3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10" dirty="0"/>
              <a:t>3</a:t>
            </a:fld>
            <a:r>
              <a:rPr spc="10" dirty="0"/>
              <a:t>/19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580A5BA6-70AB-0BD5-806B-05A3D3FBD8A7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93408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Times" pitchFamily="2" charset="0"/>
              </a:rPr>
              <a:t>Main</a:t>
            </a:r>
            <a:r>
              <a:rPr sz="1200" spc="-70" dirty="0">
                <a:latin typeface="Times" pitchFamily="2" charset="0"/>
              </a:rPr>
              <a:t> </a:t>
            </a:r>
            <a:r>
              <a:rPr sz="1200" spc="-60" dirty="0">
                <a:latin typeface="Times" pitchFamily="2" charset="0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565868"/>
            <a:ext cx="4380764" cy="248965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73025" indent="-171450">
              <a:lnSpc>
                <a:spcPct val="101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Times" pitchFamily="2" charset="0"/>
                <a:cs typeface="Tahoma"/>
              </a:rPr>
              <a:t>Chandra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10" dirty="0">
                <a:latin typeface="Times" pitchFamily="2" charset="0"/>
                <a:cs typeface="Tahoma"/>
              </a:rPr>
              <a:t>H,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Kumar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S,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Aditya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45" dirty="0">
                <a:latin typeface="Times" pitchFamily="2" charset="0"/>
                <a:cs typeface="Tahoma"/>
              </a:rPr>
              <a:t>K.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(2018).</a:t>
            </a:r>
            <a:r>
              <a:rPr sz="1000" spc="130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Small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45" dirty="0">
                <a:latin typeface="Times" pitchFamily="2" charset="0"/>
                <a:cs typeface="Tahoma"/>
              </a:rPr>
              <a:t>area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estimation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of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proportions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with </a:t>
            </a:r>
            <a:r>
              <a:rPr sz="1000" spc="-26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different</a:t>
            </a:r>
            <a:r>
              <a:rPr sz="1000" spc="2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levels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of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auxiliary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data.</a:t>
            </a:r>
            <a:r>
              <a:rPr sz="1000" spc="125" dirty="0">
                <a:latin typeface="Times" pitchFamily="2" charset="0"/>
                <a:cs typeface="Tahoma"/>
              </a:rPr>
              <a:t> </a:t>
            </a:r>
            <a:r>
              <a:rPr sz="1000" i="1" spc="-10" dirty="0">
                <a:latin typeface="Times" pitchFamily="2" charset="0"/>
                <a:cs typeface="Arial"/>
              </a:rPr>
              <a:t>Biometrical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20" dirty="0">
                <a:latin typeface="Times" pitchFamily="2" charset="0"/>
                <a:cs typeface="Arial"/>
              </a:rPr>
              <a:t>Journal</a:t>
            </a:r>
            <a:r>
              <a:rPr sz="1000" spc="-20" dirty="0">
                <a:latin typeface="Times" pitchFamily="2" charset="0"/>
                <a:cs typeface="Tahoma"/>
              </a:rPr>
              <a:t>.</a:t>
            </a:r>
            <a:r>
              <a:rPr sz="1000" spc="125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60(2):</a:t>
            </a:r>
            <a:r>
              <a:rPr sz="1000" spc="1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395-415.</a:t>
            </a:r>
            <a:endParaRPr sz="1000" dirty="0">
              <a:latin typeface="Times" pitchFamily="2" charset="0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1000" dirty="0">
              <a:latin typeface="Times" pitchFamily="2" charset="0"/>
              <a:cs typeface="Tahoma"/>
            </a:endParaRPr>
          </a:p>
          <a:p>
            <a:pPr marL="184150" indent="-1714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000" spc="-40" dirty="0" err="1">
                <a:latin typeface="Times" pitchFamily="2" charset="0"/>
                <a:cs typeface="Tahoma"/>
              </a:rPr>
              <a:t>Gonz</a:t>
            </a:r>
            <a:r>
              <a:rPr lang="de-DE" sz="1000" spc="-40" dirty="0" err="1">
                <a:latin typeface="Times" pitchFamily="2" charset="0"/>
                <a:cs typeface="Tahoma"/>
              </a:rPr>
              <a:t>á</a:t>
            </a:r>
            <a:r>
              <a:rPr sz="1000" spc="-40" dirty="0" err="1">
                <a:latin typeface="Times" pitchFamily="2" charset="0"/>
                <a:cs typeface="Tahoma"/>
              </a:rPr>
              <a:t>lez-Manteiga</a:t>
            </a:r>
            <a:r>
              <a:rPr sz="1000" spc="-40" dirty="0">
                <a:latin typeface="Times" pitchFamily="2" charset="0"/>
                <a:cs typeface="Tahoma"/>
              </a:rPr>
              <a:t>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W.,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60" dirty="0">
                <a:latin typeface="Times" pitchFamily="2" charset="0"/>
                <a:cs typeface="Tahoma"/>
              </a:rPr>
              <a:t>Lombard</a:t>
            </a:r>
            <a:r>
              <a:rPr lang="de-DE" sz="1000" spc="-60" dirty="0" err="1">
                <a:latin typeface="Times" pitchFamily="2" charset="0"/>
                <a:cs typeface="Tahoma"/>
              </a:rPr>
              <a:t>í</a:t>
            </a:r>
            <a:r>
              <a:rPr sz="1000" spc="-60" dirty="0">
                <a:latin typeface="Times" pitchFamily="2" charset="0"/>
                <a:cs typeface="Tahoma"/>
              </a:rPr>
              <a:t>a,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45" dirty="0">
                <a:latin typeface="Times" pitchFamily="2" charset="0"/>
                <a:cs typeface="Tahoma"/>
              </a:rPr>
              <a:t>M.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J.,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Molina,</a:t>
            </a:r>
            <a:r>
              <a:rPr sz="1000" spc="40" dirty="0">
                <a:latin typeface="Times" pitchFamily="2" charset="0"/>
                <a:cs typeface="Tahoma"/>
              </a:rPr>
              <a:t> </a:t>
            </a:r>
            <a:r>
              <a:rPr sz="1000" spc="-40" dirty="0">
                <a:latin typeface="Times" pitchFamily="2" charset="0"/>
                <a:cs typeface="Tahoma"/>
              </a:rPr>
              <a:t>I.,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Morales,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D.,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and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60" dirty="0" err="1">
                <a:latin typeface="Times" pitchFamily="2" charset="0"/>
                <a:cs typeface="Tahoma"/>
              </a:rPr>
              <a:t>Santamar</a:t>
            </a:r>
            <a:r>
              <a:rPr lang="de-DE" sz="1000" spc="-60" dirty="0" err="1">
                <a:latin typeface="Times" pitchFamily="2" charset="0"/>
                <a:cs typeface="Tahoma"/>
              </a:rPr>
              <a:t>í</a:t>
            </a:r>
            <a:r>
              <a:rPr sz="1000" spc="-60" dirty="0">
                <a:latin typeface="Times" pitchFamily="2" charset="0"/>
                <a:cs typeface="Tahoma"/>
              </a:rPr>
              <a:t>a,</a:t>
            </a:r>
            <a:r>
              <a:rPr lang="de-DE" sz="1000" dirty="0">
                <a:latin typeface="Times" pitchFamily="2" charset="0"/>
                <a:cs typeface="Tahoma"/>
              </a:rPr>
              <a:t> </a:t>
            </a:r>
            <a:r>
              <a:rPr sz="1000" spc="15" dirty="0">
                <a:latin typeface="Times" pitchFamily="2" charset="0"/>
                <a:cs typeface="Tahoma"/>
              </a:rPr>
              <a:t>L. </a:t>
            </a:r>
            <a:r>
              <a:rPr sz="1000" spc="-20" dirty="0">
                <a:latin typeface="Times" pitchFamily="2" charset="0"/>
                <a:cs typeface="Tahoma"/>
              </a:rPr>
              <a:t>(2007). </a:t>
            </a:r>
            <a:r>
              <a:rPr sz="1000" spc="-5" dirty="0">
                <a:latin typeface="Times" pitchFamily="2" charset="0"/>
                <a:cs typeface="Tahoma"/>
              </a:rPr>
              <a:t>Estimation </a:t>
            </a:r>
            <a:r>
              <a:rPr sz="1000" spc="-20" dirty="0">
                <a:latin typeface="Times" pitchFamily="2" charset="0"/>
                <a:cs typeface="Tahoma"/>
              </a:rPr>
              <a:t>of the </a:t>
            </a:r>
            <a:r>
              <a:rPr sz="1000" spc="-40" dirty="0">
                <a:latin typeface="Times" pitchFamily="2" charset="0"/>
                <a:cs typeface="Tahoma"/>
              </a:rPr>
              <a:t>mean squared </a:t>
            </a:r>
            <a:r>
              <a:rPr sz="1000" spc="-35" dirty="0">
                <a:latin typeface="Times" pitchFamily="2" charset="0"/>
                <a:cs typeface="Tahoma"/>
              </a:rPr>
              <a:t>error </a:t>
            </a:r>
            <a:r>
              <a:rPr sz="1000" spc="-20" dirty="0">
                <a:latin typeface="Times" pitchFamily="2" charset="0"/>
                <a:cs typeface="Tahoma"/>
              </a:rPr>
              <a:t>of </a:t>
            </a:r>
            <a:r>
              <a:rPr sz="1000" spc="-25" dirty="0">
                <a:latin typeface="Times" pitchFamily="2" charset="0"/>
                <a:cs typeface="Tahoma"/>
              </a:rPr>
              <a:t>predictors </a:t>
            </a:r>
            <a:r>
              <a:rPr sz="1000" spc="-20" dirty="0">
                <a:latin typeface="Times" pitchFamily="2" charset="0"/>
                <a:cs typeface="Tahoma"/>
              </a:rPr>
              <a:t>of small </a:t>
            </a:r>
            <a:r>
              <a:rPr sz="1000" spc="-45" dirty="0">
                <a:latin typeface="Times" pitchFamily="2" charset="0"/>
                <a:cs typeface="Tahoma"/>
              </a:rPr>
              <a:t>area </a:t>
            </a:r>
            <a:r>
              <a:rPr sz="1000" spc="-25" dirty="0">
                <a:latin typeface="Times" pitchFamily="2" charset="0"/>
                <a:cs typeface="Tahoma"/>
              </a:rPr>
              <a:t>linear </a:t>
            </a:r>
            <a:r>
              <a:rPr sz="1000" spc="-20" dirty="0">
                <a:latin typeface="Times" pitchFamily="2" charset="0"/>
                <a:cs typeface="Tahoma"/>
              </a:rPr>
              <a:t> </a:t>
            </a:r>
            <a:r>
              <a:rPr sz="1000" spc="-35" dirty="0">
                <a:latin typeface="Times" pitchFamily="2" charset="0"/>
                <a:cs typeface="Tahoma"/>
              </a:rPr>
              <a:t>parameters </a:t>
            </a:r>
            <a:r>
              <a:rPr sz="1000" spc="-30" dirty="0">
                <a:latin typeface="Times" pitchFamily="2" charset="0"/>
                <a:cs typeface="Tahoma"/>
              </a:rPr>
              <a:t>under </a:t>
            </a:r>
            <a:r>
              <a:rPr sz="1000" spc="-35" dirty="0">
                <a:latin typeface="Times" pitchFamily="2" charset="0"/>
                <a:cs typeface="Tahoma"/>
              </a:rPr>
              <a:t>a </a:t>
            </a:r>
            <a:r>
              <a:rPr sz="1000" spc="-10" dirty="0">
                <a:latin typeface="Times" pitchFamily="2" charset="0"/>
                <a:cs typeface="Tahoma"/>
              </a:rPr>
              <a:t>logistic </a:t>
            </a:r>
            <a:r>
              <a:rPr sz="1000" spc="-25" dirty="0">
                <a:latin typeface="Times" pitchFamily="2" charset="0"/>
                <a:cs typeface="Tahoma"/>
              </a:rPr>
              <a:t>mixed </a:t>
            </a:r>
            <a:r>
              <a:rPr sz="1000" spc="-20" dirty="0">
                <a:latin typeface="Times" pitchFamily="2" charset="0"/>
                <a:cs typeface="Tahoma"/>
              </a:rPr>
              <a:t>model. </a:t>
            </a:r>
            <a:r>
              <a:rPr sz="1000" i="1" spc="-20" dirty="0">
                <a:latin typeface="Times" pitchFamily="2" charset="0"/>
                <a:cs typeface="Arial"/>
              </a:rPr>
              <a:t>Computational </a:t>
            </a:r>
            <a:r>
              <a:rPr sz="1000" i="1" spc="-15" dirty="0">
                <a:latin typeface="Times" pitchFamily="2" charset="0"/>
                <a:cs typeface="Arial"/>
              </a:rPr>
              <a:t>statistics</a:t>
            </a:r>
            <a:r>
              <a:rPr sz="1000" i="1" spc="-10" dirty="0">
                <a:latin typeface="Times" pitchFamily="2" charset="0"/>
                <a:cs typeface="Arial"/>
              </a:rPr>
              <a:t> </a:t>
            </a:r>
            <a:r>
              <a:rPr sz="1000" i="1" spc="-15" dirty="0">
                <a:latin typeface="Times" pitchFamily="2" charset="0"/>
                <a:cs typeface="Arial"/>
              </a:rPr>
              <a:t>data </a:t>
            </a:r>
            <a:r>
              <a:rPr sz="1000" i="1" spc="-40" dirty="0">
                <a:latin typeface="Times" pitchFamily="2" charset="0"/>
                <a:cs typeface="Arial"/>
              </a:rPr>
              <a:t>analysis</a:t>
            </a:r>
            <a:r>
              <a:rPr sz="1000" spc="-40" dirty="0">
                <a:latin typeface="Times" pitchFamily="2" charset="0"/>
                <a:cs typeface="Tahoma"/>
              </a:rPr>
              <a:t>, </a:t>
            </a:r>
            <a:r>
              <a:rPr sz="1000" spc="-35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51(5):</a:t>
            </a:r>
            <a:r>
              <a:rPr sz="1000" spc="12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2720–2733.</a:t>
            </a:r>
            <a:endParaRPr sz="1000" dirty="0">
              <a:latin typeface="Times" pitchFamily="2" charset="0"/>
              <a:cs typeface="Tahom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latin typeface="Times" pitchFamily="2" charset="0"/>
              <a:cs typeface="Tahoma"/>
            </a:endParaRPr>
          </a:p>
          <a:p>
            <a:pPr marL="184150" marR="233679" indent="-17145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sz="1000" spc="-10" dirty="0">
                <a:latin typeface="Times" pitchFamily="2" charset="0"/>
                <a:cs typeface="Tahoma"/>
              </a:rPr>
              <a:t>Hobza,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20" dirty="0">
                <a:latin typeface="Times" pitchFamily="2" charset="0"/>
                <a:cs typeface="Tahoma"/>
              </a:rPr>
              <a:t>T.,</a:t>
            </a:r>
            <a:r>
              <a:rPr sz="1000" spc="5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Morales,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15" dirty="0">
                <a:latin typeface="Times" pitchFamily="2" charset="0"/>
                <a:cs typeface="Tahoma"/>
              </a:rPr>
              <a:t>D.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(2016).</a:t>
            </a:r>
            <a:r>
              <a:rPr sz="1000" spc="140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Empirical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best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prediction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under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unit-level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logit </a:t>
            </a:r>
            <a:r>
              <a:rPr sz="1000" spc="-270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mixed</a:t>
            </a:r>
            <a:r>
              <a:rPr sz="1000" spc="20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models.</a:t>
            </a:r>
            <a:r>
              <a:rPr sz="1000" spc="130" dirty="0">
                <a:latin typeface="Times" pitchFamily="2" charset="0"/>
                <a:cs typeface="Tahoma"/>
              </a:rPr>
              <a:t> </a:t>
            </a:r>
            <a:r>
              <a:rPr sz="1000" i="1" spc="-20" dirty="0">
                <a:latin typeface="Times" pitchFamily="2" charset="0"/>
                <a:cs typeface="Arial"/>
              </a:rPr>
              <a:t>Journal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5" dirty="0">
                <a:latin typeface="Times" pitchFamily="2" charset="0"/>
                <a:cs typeface="Arial"/>
              </a:rPr>
              <a:t>of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5" dirty="0">
                <a:latin typeface="Times" pitchFamily="2" charset="0"/>
                <a:cs typeface="Arial"/>
              </a:rPr>
              <a:t>Official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15" dirty="0">
                <a:latin typeface="Times" pitchFamily="2" charset="0"/>
                <a:cs typeface="Arial"/>
              </a:rPr>
              <a:t>Statistics</a:t>
            </a:r>
            <a:r>
              <a:rPr sz="1000" spc="-15" dirty="0">
                <a:latin typeface="Times" pitchFamily="2" charset="0"/>
                <a:cs typeface="Tahoma"/>
              </a:rPr>
              <a:t>,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32(3),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661.</a:t>
            </a:r>
            <a:endParaRPr sz="1000" dirty="0">
              <a:latin typeface="Times" pitchFamily="2" charset="0"/>
              <a:cs typeface="Tahom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latin typeface="Times" pitchFamily="2" charset="0"/>
              <a:cs typeface="Tahoma"/>
            </a:endParaRPr>
          </a:p>
          <a:p>
            <a:pPr marL="184150" marR="60325" indent="-171450">
              <a:lnSpc>
                <a:spcPct val="101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Times" pitchFamily="2" charset="0"/>
                <a:cs typeface="Tahoma"/>
              </a:rPr>
              <a:t>Jiang,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J.,</a:t>
            </a:r>
            <a:r>
              <a:rPr sz="1000" spc="65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Lahiri,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P.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(2001).</a:t>
            </a:r>
            <a:r>
              <a:rPr sz="1000" spc="135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Empirical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best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prediction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for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small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45" dirty="0">
                <a:latin typeface="Times" pitchFamily="2" charset="0"/>
                <a:cs typeface="Tahoma"/>
              </a:rPr>
              <a:t>area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inference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with </a:t>
            </a:r>
            <a:r>
              <a:rPr sz="1000" spc="-270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binary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data.</a:t>
            </a:r>
            <a:r>
              <a:rPr sz="1000" spc="130" dirty="0">
                <a:latin typeface="Times" pitchFamily="2" charset="0"/>
                <a:cs typeface="Tahoma"/>
              </a:rPr>
              <a:t> </a:t>
            </a:r>
            <a:r>
              <a:rPr sz="1000" i="1" spc="-30" dirty="0">
                <a:latin typeface="Times" pitchFamily="2" charset="0"/>
                <a:cs typeface="Arial"/>
              </a:rPr>
              <a:t>Annals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10" dirty="0">
                <a:latin typeface="Times" pitchFamily="2" charset="0"/>
                <a:cs typeface="Arial"/>
              </a:rPr>
              <a:t>of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15" dirty="0">
                <a:latin typeface="Times" pitchFamily="2" charset="0"/>
                <a:cs typeface="Arial"/>
              </a:rPr>
              <a:t>the</a:t>
            </a:r>
            <a:r>
              <a:rPr sz="1000" i="1" spc="60" dirty="0">
                <a:latin typeface="Times" pitchFamily="2" charset="0"/>
                <a:cs typeface="Arial"/>
              </a:rPr>
              <a:t> </a:t>
            </a:r>
            <a:r>
              <a:rPr sz="1000" i="1" dirty="0">
                <a:latin typeface="Times" pitchFamily="2" charset="0"/>
                <a:cs typeface="Arial"/>
              </a:rPr>
              <a:t>Institute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5" dirty="0">
                <a:latin typeface="Times" pitchFamily="2" charset="0"/>
                <a:cs typeface="Arial"/>
              </a:rPr>
              <a:t>of</a:t>
            </a:r>
            <a:r>
              <a:rPr sz="1000" i="1" spc="60" dirty="0">
                <a:latin typeface="Times" pitchFamily="2" charset="0"/>
                <a:cs typeface="Arial"/>
              </a:rPr>
              <a:t> </a:t>
            </a:r>
            <a:r>
              <a:rPr sz="1000" i="1" spc="-5" dirty="0">
                <a:latin typeface="Times" pitchFamily="2" charset="0"/>
                <a:cs typeface="Arial"/>
              </a:rPr>
              <a:t>Statistical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15" dirty="0">
                <a:latin typeface="Times" pitchFamily="2" charset="0"/>
                <a:cs typeface="Arial"/>
              </a:rPr>
              <a:t>Mathematics</a:t>
            </a:r>
            <a:r>
              <a:rPr sz="1000" spc="-15" dirty="0">
                <a:latin typeface="Times" pitchFamily="2" charset="0"/>
                <a:cs typeface="Tahoma"/>
              </a:rPr>
              <a:t>,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53(2),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217-243.</a:t>
            </a:r>
            <a:endParaRPr sz="1000" dirty="0">
              <a:latin typeface="Times" pitchFamily="2" charset="0"/>
              <a:cs typeface="Tahom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latin typeface="Times" pitchFamily="2" charset="0"/>
              <a:cs typeface="Tahoma"/>
            </a:endParaRPr>
          </a:p>
          <a:p>
            <a:pPr marL="184150" marR="41275" indent="-171450" algn="just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sz="1000" spc="-15" dirty="0">
                <a:latin typeface="Times" pitchFamily="2" charset="0"/>
                <a:cs typeface="Tahoma"/>
              </a:rPr>
              <a:t>Morales, </a:t>
            </a:r>
            <a:r>
              <a:rPr sz="1000" spc="5" dirty="0">
                <a:latin typeface="Times" pitchFamily="2" charset="0"/>
                <a:cs typeface="Tahoma"/>
              </a:rPr>
              <a:t>D., </a:t>
            </a:r>
            <a:r>
              <a:rPr sz="1000" spc="-20" dirty="0">
                <a:latin typeface="Times" pitchFamily="2" charset="0"/>
                <a:cs typeface="Tahoma"/>
              </a:rPr>
              <a:t>Esteban, </a:t>
            </a:r>
            <a:r>
              <a:rPr sz="1000" spc="45" dirty="0">
                <a:latin typeface="Times" pitchFamily="2" charset="0"/>
                <a:cs typeface="Tahoma"/>
              </a:rPr>
              <a:t>M. </a:t>
            </a:r>
            <a:r>
              <a:rPr sz="1000" spc="5" dirty="0">
                <a:latin typeface="Times" pitchFamily="2" charset="0"/>
                <a:cs typeface="Tahoma"/>
              </a:rPr>
              <a:t>D., </a:t>
            </a:r>
            <a:r>
              <a:rPr lang="de-DE" sz="1000" spc="-80" dirty="0">
                <a:latin typeface="Times" pitchFamily="2" charset="0"/>
                <a:cs typeface="Tahoma"/>
              </a:rPr>
              <a:t>Pérez</a:t>
            </a:r>
            <a:r>
              <a:rPr sz="1000" spc="-80" dirty="0">
                <a:latin typeface="Times" pitchFamily="2" charset="0"/>
                <a:cs typeface="Tahoma"/>
              </a:rPr>
              <a:t>, </a:t>
            </a:r>
            <a:r>
              <a:rPr sz="1000" spc="10" dirty="0">
                <a:latin typeface="Times" pitchFamily="2" charset="0"/>
                <a:cs typeface="Tahoma"/>
              </a:rPr>
              <a:t>A.,</a:t>
            </a:r>
            <a:r>
              <a:rPr sz="1000" spc="15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Hobza, </a:t>
            </a:r>
            <a:r>
              <a:rPr sz="1000" spc="40" dirty="0">
                <a:latin typeface="Times" pitchFamily="2" charset="0"/>
                <a:cs typeface="Tahoma"/>
              </a:rPr>
              <a:t>T. </a:t>
            </a:r>
            <a:r>
              <a:rPr sz="1000" spc="-20" dirty="0">
                <a:latin typeface="Times" pitchFamily="2" charset="0"/>
                <a:cs typeface="Tahoma"/>
              </a:rPr>
              <a:t>(2021). </a:t>
            </a:r>
            <a:r>
              <a:rPr sz="1000" i="1" spc="10" dirty="0">
                <a:latin typeface="Times" pitchFamily="2" charset="0"/>
                <a:cs typeface="Arial"/>
              </a:rPr>
              <a:t>A </a:t>
            </a:r>
            <a:r>
              <a:rPr sz="1000" i="1" spc="-50" dirty="0">
                <a:latin typeface="Times" pitchFamily="2" charset="0"/>
                <a:cs typeface="Arial"/>
              </a:rPr>
              <a:t>course </a:t>
            </a:r>
            <a:r>
              <a:rPr sz="1000" i="1" spc="-35" dirty="0">
                <a:latin typeface="Times" pitchFamily="2" charset="0"/>
                <a:cs typeface="Arial"/>
              </a:rPr>
              <a:t>on </a:t>
            </a:r>
            <a:r>
              <a:rPr sz="1000" i="1" spc="-30" dirty="0">
                <a:latin typeface="Times" pitchFamily="2" charset="0"/>
                <a:cs typeface="Arial"/>
              </a:rPr>
              <a:t>small </a:t>
            </a:r>
            <a:r>
              <a:rPr sz="1000" i="1" spc="-55" dirty="0">
                <a:latin typeface="Times" pitchFamily="2" charset="0"/>
                <a:cs typeface="Arial"/>
              </a:rPr>
              <a:t>area </a:t>
            </a:r>
            <a:r>
              <a:rPr sz="1000" i="1" spc="-50" dirty="0">
                <a:latin typeface="Times" pitchFamily="2" charset="0"/>
                <a:cs typeface="Arial"/>
              </a:rPr>
              <a:t> </a:t>
            </a:r>
            <a:r>
              <a:rPr sz="1000" i="1" spc="-15" dirty="0">
                <a:latin typeface="Times" pitchFamily="2" charset="0"/>
                <a:cs typeface="Arial"/>
              </a:rPr>
              <a:t>estimation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40" dirty="0">
                <a:latin typeface="Times" pitchFamily="2" charset="0"/>
                <a:cs typeface="Arial"/>
              </a:rPr>
              <a:t>and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30" dirty="0">
                <a:latin typeface="Times" pitchFamily="2" charset="0"/>
                <a:cs typeface="Arial"/>
              </a:rPr>
              <a:t>mixed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35" dirty="0">
                <a:latin typeface="Times" pitchFamily="2" charset="0"/>
                <a:cs typeface="Arial"/>
              </a:rPr>
              <a:t>models.</a:t>
            </a:r>
            <a:r>
              <a:rPr sz="1000" i="1" spc="160" dirty="0">
                <a:latin typeface="Times" pitchFamily="2" charset="0"/>
                <a:cs typeface="Arial"/>
              </a:rPr>
              <a:t> </a:t>
            </a:r>
            <a:r>
              <a:rPr sz="1000" i="1" spc="-15" dirty="0">
                <a:latin typeface="Times" pitchFamily="2" charset="0"/>
                <a:cs typeface="Arial"/>
              </a:rPr>
              <a:t>Methods,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20" dirty="0">
                <a:latin typeface="Times" pitchFamily="2" charset="0"/>
                <a:cs typeface="Arial"/>
              </a:rPr>
              <a:t>theory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40" dirty="0">
                <a:latin typeface="Times" pitchFamily="2" charset="0"/>
                <a:cs typeface="Arial"/>
              </a:rPr>
              <a:t>and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20" dirty="0">
                <a:latin typeface="Times" pitchFamily="2" charset="0"/>
                <a:cs typeface="Arial"/>
              </a:rPr>
              <a:t>applications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5" dirty="0">
                <a:latin typeface="Times" pitchFamily="2" charset="0"/>
                <a:cs typeface="Arial"/>
              </a:rPr>
              <a:t>in</a:t>
            </a:r>
            <a:r>
              <a:rPr sz="1000" i="1" spc="55" dirty="0">
                <a:latin typeface="Times" pitchFamily="2" charset="0"/>
                <a:cs typeface="Arial"/>
              </a:rPr>
              <a:t> </a:t>
            </a:r>
            <a:r>
              <a:rPr sz="1000" i="1" spc="-25" dirty="0">
                <a:latin typeface="Times" pitchFamily="2" charset="0"/>
                <a:cs typeface="Arial"/>
              </a:rPr>
              <a:t>R.</a:t>
            </a:r>
            <a:endParaRPr sz="1000" dirty="0">
              <a:latin typeface="Times" pitchFamily="2" charset="0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0" name="object 10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r>
              <a:rPr spc="5" dirty="0"/>
              <a:t>17/19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16" name="object 47">
            <a:extLst>
              <a:ext uri="{FF2B5EF4-FFF2-40B4-BE49-F238E27FC236}">
                <a16:creationId xmlns:a16="http://schemas.microsoft.com/office/drawing/2014/main" id="{A8B21532-94ED-651E-D98C-277BB17B727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307" y="1239883"/>
            <a:ext cx="2790190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" pitchFamily="2" charset="0"/>
                <a:cs typeface="Arial"/>
              </a:rPr>
              <a:t>Thank</a:t>
            </a:r>
            <a:r>
              <a:rPr sz="1000" b="1" spc="65" dirty="0">
                <a:latin typeface="Times" pitchFamily="2" charset="0"/>
                <a:cs typeface="Arial"/>
              </a:rPr>
              <a:t> </a:t>
            </a:r>
            <a:r>
              <a:rPr sz="1000" b="1" spc="-65" dirty="0">
                <a:latin typeface="Times" pitchFamily="2" charset="0"/>
                <a:cs typeface="Arial"/>
              </a:rPr>
              <a:t>you</a:t>
            </a:r>
            <a:r>
              <a:rPr sz="1000" b="1" spc="70" dirty="0">
                <a:latin typeface="Times" pitchFamily="2" charset="0"/>
                <a:cs typeface="Arial"/>
              </a:rPr>
              <a:t> </a:t>
            </a:r>
            <a:r>
              <a:rPr sz="1000" b="1" spc="-35" dirty="0">
                <a:latin typeface="Times" pitchFamily="2" charset="0"/>
                <a:cs typeface="Arial"/>
              </a:rPr>
              <a:t>for</a:t>
            </a:r>
            <a:r>
              <a:rPr sz="1000" b="1" spc="70" dirty="0">
                <a:latin typeface="Times" pitchFamily="2" charset="0"/>
                <a:cs typeface="Arial"/>
              </a:rPr>
              <a:t> </a:t>
            </a:r>
            <a:r>
              <a:rPr sz="1000" b="1" spc="-55" dirty="0">
                <a:latin typeface="Times" pitchFamily="2" charset="0"/>
                <a:cs typeface="Arial"/>
              </a:rPr>
              <a:t>your</a:t>
            </a:r>
            <a:r>
              <a:rPr sz="1000" b="1" spc="65" dirty="0">
                <a:latin typeface="Times" pitchFamily="2" charset="0"/>
                <a:cs typeface="Arial"/>
              </a:rPr>
              <a:t> </a:t>
            </a:r>
            <a:r>
              <a:rPr sz="1000" b="1" spc="-10" dirty="0">
                <a:latin typeface="Times" pitchFamily="2" charset="0"/>
                <a:cs typeface="Arial"/>
              </a:rPr>
              <a:t>attention</a:t>
            </a:r>
            <a:endParaRPr sz="1000" dirty="0">
              <a:latin typeface="Times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" pitchFamily="2" charset="0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25" dirty="0">
                <a:latin typeface="Times" pitchFamily="2" charset="0"/>
                <a:cs typeface="Arial"/>
              </a:rPr>
              <a:t>Alejandra</a:t>
            </a:r>
            <a:r>
              <a:rPr sz="1000" b="1" spc="80" dirty="0">
                <a:latin typeface="Times" pitchFamily="2" charset="0"/>
                <a:cs typeface="Arial"/>
              </a:rPr>
              <a:t> </a:t>
            </a:r>
            <a:r>
              <a:rPr sz="1000" b="1" spc="-30" dirty="0">
                <a:latin typeface="Times" pitchFamily="2" charset="0"/>
                <a:cs typeface="Arial"/>
              </a:rPr>
              <a:t>Arias-Salazar</a:t>
            </a:r>
            <a:r>
              <a:rPr sz="1000" b="1" spc="80" dirty="0">
                <a:latin typeface="Times" pitchFamily="2" charset="0"/>
                <a:cs typeface="Arial"/>
              </a:rPr>
              <a:t> </a:t>
            </a:r>
            <a:endParaRPr lang="de-DE" sz="1000" b="1" spc="80" dirty="0">
              <a:latin typeface="Times" pitchFamily="2" charset="0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30" dirty="0">
                <a:latin typeface="Times" pitchFamily="2" charset="0"/>
                <a:cs typeface="Arial"/>
              </a:rPr>
              <a:t>(alejandra.arias@fu-berlin.de)</a:t>
            </a:r>
            <a:endParaRPr sz="1000" dirty="0">
              <a:latin typeface="Times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63" y="2111375"/>
            <a:ext cx="41236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Times" pitchFamily="2" charset="0"/>
                <a:cs typeface="Tahoma"/>
              </a:rPr>
              <a:t>The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-10" dirty="0">
                <a:latin typeface="Times" pitchFamily="2" charset="0"/>
                <a:cs typeface="Tahoma"/>
              </a:rPr>
              <a:t>authors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gratefully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5" dirty="0">
                <a:latin typeface="Times" pitchFamily="2" charset="0"/>
                <a:cs typeface="Tahoma"/>
              </a:rPr>
              <a:t>acknowledge</a:t>
            </a:r>
            <a:r>
              <a:rPr sz="800" spc="40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support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20" dirty="0">
                <a:latin typeface="Times" pitchFamily="2" charset="0"/>
                <a:cs typeface="Tahoma"/>
              </a:rPr>
              <a:t>by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45" dirty="0">
                <a:latin typeface="Times" pitchFamily="2" charset="0"/>
                <a:cs typeface="Tahoma"/>
              </a:rPr>
              <a:t>UAEU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Start-up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15" dirty="0">
                <a:latin typeface="Times" pitchFamily="2" charset="0"/>
                <a:cs typeface="Tahoma"/>
              </a:rPr>
              <a:t>Research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5" dirty="0">
                <a:latin typeface="Times" pitchFamily="2" charset="0"/>
                <a:cs typeface="Tahoma"/>
              </a:rPr>
              <a:t>Grant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from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the</a:t>
            </a:r>
            <a:r>
              <a:rPr sz="800" spc="30" dirty="0">
                <a:latin typeface="Times" pitchFamily="2" charset="0"/>
                <a:cs typeface="Tahoma"/>
              </a:rPr>
              <a:t> </a:t>
            </a:r>
            <a:r>
              <a:rPr sz="800" spc="5" dirty="0">
                <a:latin typeface="Times" pitchFamily="2" charset="0"/>
                <a:cs typeface="Tahoma"/>
              </a:rPr>
              <a:t>United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10" dirty="0">
                <a:latin typeface="Times" pitchFamily="2" charset="0"/>
                <a:cs typeface="Tahoma"/>
              </a:rPr>
              <a:t>Arab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dirty="0">
                <a:latin typeface="Times" pitchFamily="2" charset="0"/>
                <a:cs typeface="Tahoma"/>
              </a:rPr>
              <a:t>Emirates</a:t>
            </a:r>
            <a:r>
              <a:rPr sz="800" spc="35" dirty="0">
                <a:latin typeface="Times" pitchFamily="2" charset="0"/>
                <a:cs typeface="Tahoma"/>
              </a:rPr>
              <a:t> </a:t>
            </a:r>
            <a:r>
              <a:rPr sz="800" spc="-5" dirty="0">
                <a:latin typeface="Times" pitchFamily="2" charset="0"/>
                <a:cs typeface="Tahoma"/>
              </a:rPr>
              <a:t>University</a:t>
            </a:r>
            <a:endParaRPr sz="800" dirty="0">
              <a:latin typeface="Times" pitchFamily="2" charset="0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r>
              <a:rPr spc="5" dirty="0"/>
              <a:t>18/19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04DCEAE7-E542-CD0B-3D6B-DD60FD965804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505442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0" dirty="0">
                <a:latin typeface="Times" pitchFamily="2" charset="0"/>
              </a:rPr>
              <a:t>The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35" dirty="0">
                <a:latin typeface="Times" pitchFamily="2" charset="0"/>
              </a:rPr>
              <a:t>ECLAC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multidimensional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deprivation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index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5" dirty="0">
                <a:latin typeface="Times" pitchFamily="2" charset="0"/>
              </a:rPr>
              <a:t>(MDI)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0575" y="358775"/>
            <a:ext cx="4701796" cy="7989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>
              <a:lnSpc>
                <a:spcPct val="101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000" spc="45" dirty="0">
                <a:latin typeface="Times" pitchFamily="2" charset="0"/>
                <a:cs typeface="Tahoma"/>
              </a:rPr>
              <a:t>ECLAC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is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developing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5" dirty="0">
                <a:latin typeface="Times" pitchFamily="2" charset="0"/>
                <a:cs typeface="Tahoma"/>
              </a:rPr>
              <a:t>a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regionally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comparable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25" dirty="0">
                <a:latin typeface="Times" pitchFamily="2" charset="0"/>
                <a:cs typeface="Tahoma"/>
              </a:rPr>
              <a:t>MDI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for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5" dirty="0">
                <a:latin typeface="Times" pitchFamily="2" charset="0"/>
                <a:cs typeface="Tahoma"/>
              </a:rPr>
              <a:t>18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Latin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American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countries.</a:t>
            </a:r>
            <a:endParaRPr lang="de-DE" sz="1000" spc="-20" dirty="0">
              <a:latin typeface="Times" pitchFamily="2" charset="0"/>
              <a:cs typeface="Tahoma"/>
            </a:endParaRPr>
          </a:p>
          <a:p>
            <a:pPr marL="184150" marR="5080" indent="-171450">
              <a:lnSpc>
                <a:spcPct val="101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index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considers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person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(and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not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household)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40" dirty="0">
                <a:latin typeface="Times" pitchFamily="2" charset="0"/>
                <a:cs typeface="Tahoma"/>
              </a:rPr>
              <a:t>as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unit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of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analysis.</a:t>
            </a:r>
            <a:endParaRPr sz="1000" dirty="0">
              <a:latin typeface="Times" pitchFamily="2" charset="0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MDI </a:t>
            </a:r>
            <a:r>
              <a:rPr sz="1000" spc="-20" dirty="0">
                <a:latin typeface="Times" pitchFamily="2" charset="0"/>
                <a:cs typeface="Tahoma"/>
              </a:rPr>
              <a:t>is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40" dirty="0">
                <a:latin typeface="Times" pitchFamily="2" charset="0"/>
                <a:cs typeface="Tahoma"/>
              </a:rPr>
              <a:t>based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on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Alkire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90" dirty="0">
                <a:latin typeface="Times" pitchFamily="2" charset="0"/>
                <a:cs typeface="Tahoma"/>
              </a:rPr>
              <a:t>&amp;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Foster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(2007)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methodology.</a:t>
            </a:r>
            <a:endParaRPr sz="1000" dirty="0">
              <a:latin typeface="Times" pitchFamily="2" charset="0"/>
              <a:cs typeface="Tahoma"/>
            </a:endParaRPr>
          </a:p>
          <a:p>
            <a:pPr marL="184150" marR="137160" indent="-17145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sz="1000" spc="-25" dirty="0">
                <a:latin typeface="Times" pitchFamily="2" charset="0"/>
                <a:cs typeface="Tahoma"/>
              </a:rPr>
              <a:t>Complements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Global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Multidimensional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Poverty</a:t>
            </a:r>
            <a:r>
              <a:rPr sz="1000" spc="40" dirty="0">
                <a:latin typeface="Times" pitchFamily="2" charset="0"/>
                <a:cs typeface="Tahoma"/>
              </a:rPr>
              <a:t> </a:t>
            </a:r>
            <a:r>
              <a:rPr sz="1000" spc="-45" dirty="0">
                <a:latin typeface="Times" pitchFamily="2" charset="0"/>
                <a:cs typeface="Tahoma"/>
              </a:rPr>
              <a:t>Index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using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regionally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specific </a:t>
            </a:r>
            <a:r>
              <a:rPr sz="1000" spc="-26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indicators</a:t>
            </a:r>
            <a:r>
              <a:rPr sz="1000" spc="2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and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thresholds.</a:t>
            </a:r>
            <a:endParaRPr sz="1000" dirty="0">
              <a:latin typeface="Times" pitchFamily="2" charset="0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2" name="object 3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4/19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38" name="object 47">
            <a:extLst>
              <a:ext uri="{FF2B5EF4-FFF2-40B4-BE49-F238E27FC236}">
                <a16:creationId xmlns:a16="http://schemas.microsoft.com/office/drawing/2014/main" id="{5748DB40-32B7-9182-C950-2A1F3FA1DABE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299" y="59663"/>
            <a:ext cx="3361463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0" dirty="0">
                <a:latin typeface="Times" pitchFamily="2" charset="0"/>
              </a:rPr>
              <a:t>The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35" dirty="0">
                <a:latin typeface="Times" pitchFamily="2" charset="0"/>
              </a:rPr>
              <a:t>ECLAC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multidimensional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deprivation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index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5" dirty="0">
                <a:latin typeface="Times" pitchFamily="2" charset="0"/>
              </a:rPr>
              <a:t>(MDI)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5300" y="358775"/>
            <a:ext cx="4591696" cy="9403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>
              <a:lnSpc>
                <a:spcPct val="101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000" spc="45" dirty="0">
                <a:latin typeface="Times" pitchFamily="2" charset="0"/>
                <a:cs typeface="Tahoma"/>
              </a:rPr>
              <a:t>ECLAC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is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developing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5" dirty="0">
                <a:latin typeface="Times" pitchFamily="2" charset="0"/>
                <a:cs typeface="Tahoma"/>
              </a:rPr>
              <a:t>a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regionally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comparable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25" dirty="0">
                <a:latin typeface="Times" pitchFamily="2" charset="0"/>
                <a:cs typeface="Tahoma"/>
              </a:rPr>
              <a:t>MDI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for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5" dirty="0">
                <a:latin typeface="Times" pitchFamily="2" charset="0"/>
                <a:cs typeface="Tahoma"/>
              </a:rPr>
              <a:t>18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Latin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American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countries. </a:t>
            </a:r>
            <a:r>
              <a:rPr sz="1000" spc="-265" dirty="0">
                <a:latin typeface="Times" pitchFamily="2" charset="0"/>
                <a:cs typeface="Tahoma"/>
              </a:rPr>
              <a:t> </a:t>
            </a:r>
            <a:r>
              <a:rPr sz="100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index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considers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person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(and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not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household)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40" dirty="0">
                <a:latin typeface="Times" pitchFamily="2" charset="0"/>
                <a:cs typeface="Tahoma"/>
              </a:rPr>
              <a:t>as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5" dirty="0">
                <a:latin typeface="Times" pitchFamily="2" charset="0"/>
                <a:cs typeface="Tahoma"/>
              </a:rPr>
              <a:t>unit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of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analysis.</a:t>
            </a:r>
            <a:endParaRPr sz="1000" dirty="0">
              <a:latin typeface="Times" pitchFamily="2" charset="0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MDI </a:t>
            </a:r>
            <a:r>
              <a:rPr sz="1000" spc="-20" dirty="0">
                <a:latin typeface="Times" pitchFamily="2" charset="0"/>
                <a:cs typeface="Tahoma"/>
              </a:rPr>
              <a:t>is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40" dirty="0">
                <a:latin typeface="Times" pitchFamily="2" charset="0"/>
                <a:cs typeface="Tahoma"/>
              </a:rPr>
              <a:t>based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on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5" dirty="0">
                <a:latin typeface="Times" pitchFamily="2" charset="0"/>
                <a:cs typeface="Tahoma"/>
              </a:rPr>
              <a:t>Alkire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90" dirty="0">
                <a:latin typeface="Times" pitchFamily="2" charset="0"/>
                <a:cs typeface="Tahoma"/>
              </a:rPr>
              <a:t>&amp;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Foster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(2007)</a:t>
            </a:r>
            <a:r>
              <a:rPr sz="1000" spc="3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methodology.</a:t>
            </a:r>
            <a:endParaRPr sz="1000" dirty="0">
              <a:latin typeface="Times" pitchFamily="2" charset="0"/>
              <a:cs typeface="Tahoma"/>
            </a:endParaRPr>
          </a:p>
          <a:p>
            <a:pPr marL="184150" marR="137160" indent="-17145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sz="1000" spc="-25" dirty="0">
                <a:latin typeface="Times" pitchFamily="2" charset="0"/>
                <a:cs typeface="Tahoma"/>
              </a:rPr>
              <a:t>Complements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the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Global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0" dirty="0">
                <a:latin typeface="Times" pitchFamily="2" charset="0"/>
                <a:cs typeface="Tahoma"/>
              </a:rPr>
              <a:t>Multidimensional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Poverty</a:t>
            </a:r>
            <a:r>
              <a:rPr sz="1000" spc="40" dirty="0">
                <a:latin typeface="Times" pitchFamily="2" charset="0"/>
                <a:cs typeface="Tahoma"/>
              </a:rPr>
              <a:t> </a:t>
            </a:r>
            <a:r>
              <a:rPr sz="1000" spc="-45" dirty="0">
                <a:latin typeface="Times" pitchFamily="2" charset="0"/>
                <a:cs typeface="Tahoma"/>
              </a:rPr>
              <a:t>Index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using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regionally</a:t>
            </a:r>
            <a:r>
              <a:rPr sz="1000" spc="3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specific </a:t>
            </a:r>
            <a:r>
              <a:rPr sz="1000" spc="-265" dirty="0">
                <a:latin typeface="Times" pitchFamily="2" charset="0"/>
                <a:cs typeface="Tahoma"/>
              </a:rPr>
              <a:t> </a:t>
            </a:r>
            <a:r>
              <a:rPr sz="1000" spc="-15" dirty="0">
                <a:latin typeface="Times" pitchFamily="2" charset="0"/>
                <a:cs typeface="Tahoma"/>
              </a:rPr>
              <a:t>indicators</a:t>
            </a:r>
            <a:r>
              <a:rPr sz="1000" spc="2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and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5" dirty="0">
                <a:latin typeface="Times" pitchFamily="2" charset="0"/>
                <a:cs typeface="Tahoma"/>
              </a:rPr>
              <a:t>thresholds.</a:t>
            </a:r>
            <a:endParaRPr sz="1000" dirty="0">
              <a:latin typeface="Times" pitchFamily="2" charset="0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000" spc="-25" dirty="0">
                <a:latin typeface="Times" pitchFamily="2" charset="0"/>
                <a:cs typeface="Tahoma"/>
              </a:rPr>
              <a:t>It</a:t>
            </a:r>
            <a:r>
              <a:rPr sz="1000" spc="2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considers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5" dirty="0">
                <a:latin typeface="Times" pitchFamily="2" charset="0"/>
                <a:cs typeface="Tahoma"/>
              </a:rPr>
              <a:t>5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dimensions</a:t>
            </a:r>
            <a:r>
              <a:rPr sz="1000" spc="20" dirty="0">
                <a:latin typeface="Times" pitchFamily="2" charset="0"/>
                <a:cs typeface="Tahoma"/>
              </a:rPr>
              <a:t> </a:t>
            </a:r>
            <a:r>
              <a:rPr sz="1000" spc="-30" dirty="0">
                <a:latin typeface="Times" pitchFamily="2" charset="0"/>
                <a:cs typeface="Tahoma"/>
              </a:rPr>
              <a:t>and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35" dirty="0">
                <a:latin typeface="Times" pitchFamily="2" charset="0"/>
                <a:cs typeface="Tahoma"/>
              </a:rPr>
              <a:t>8</a:t>
            </a:r>
            <a:r>
              <a:rPr sz="1000" spc="25" dirty="0">
                <a:latin typeface="Times" pitchFamily="2" charset="0"/>
                <a:cs typeface="Tahoma"/>
              </a:rPr>
              <a:t> </a:t>
            </a:r>
            <a:r>
              <a:rPr sz="1000" spc="-20" dirty="0">
                <a:latin typeface="Times" pitchFamily="2" charset="0"/>
                <a:cs typeface="Tahoma"/>
              </a:rPr>
              <a:t>indicators:</a:t>
            </a:r>
            <a:endParaRPr sz="1000" dirty="0">
              <a:latin typeface="Times" pitchFamily="2" charset="0"/>
              <a:cs typeface="Tahom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52419"/>
              </p:ext>
            </p:extLst>
          </p:nvPr>
        </p:nvGraphicFramePr>
        <p:xfrm>
          <a:off x="171451" y="1303045"/>
          <a:ext cx="4343400" cy="198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 dirty="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700" b="1" spc="-25" dirty="0">
                          <a:latin typeface="Times" pitchFamily="2" charset="0"/>
                          <a:cs typeface="Arial"/>
                        </a:rPr>
                        <a:t>Dimension</a:t>
                      </a:r>
                      <a:endParaRPr sz="7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 dirty="0">
                        <a:latin typeface="Times" pitchFamily="2" charset="0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700" b="1" spc="-20" dirty="0">
                          <a:latin typeface="Times" pitchFamily="2" charset="0"/>
                          <a:cs typeface="Arial"/>
                        </a:rPr>
                        <a:t>Indicator</a:t>
                      </a:r>
                      <a:endParaRPr sz="7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" pitchFamily="2" charset="0"/>
                          <a:cs typeface="Arial"/>
                        </a:rPr>
                        <a:t>Weight</a:t>
                      </a:r>
                      <a:endParaRPr sz="700">
                        <a:latin typeface="Times" pitchFamily="2" charset="0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b="1" spc="-20" dirty="0">
                          <a:latin typeface="Times" pitchFamily="2" charset="0"/>
                          <a:cs typeface="Arial"/>
                        </a:rPr>
                        <a:t>Available</a:t>
                      </a:r>
                      <a:r>
                        <a:rPr sz="700" b="1" spc="20" dirty="0">
                          <a:latin typeface="Times" pitchFamily="2" charset="0"/>
                          <a:cs typeface="Arial"/>
                        </a:rPr>
                        <a:t> </a:t>
                      </a:r>
                      <a:r>
                        <a:rPr sz="700" b="1" spc="-25" dirty="0">
                          <a:latin typeface="Times" pitchFamily="2" charset="0"/>
                          <a:cs typeface="Arial"/>
                        </a:rPr>
                        <a:t>in</a:t>
                      </a:r>
                      <a:r>
                        <a:rPr sz="700" b="1" spc="20" dirty="0">
                          <a:latin typeface="Times" pitchFamily="2" charset="0"/>
                          <a:cs typeface="Arial"/>
                        </a:rPr>
                        <a:t> </a:t>
                      </a:r>
                      <a:r>
                        <a:rPr sz="700" b="1" spc="-50" dirty="0">
                          <a:latin typeface="Times" pitchFamily="2" charset="0"/>
                          <a:cs typeface="Arial"/>
                        </a:rPr>
                        <a:t>census</a:t>
                      </a:r>
                      <a:endParaRPr sz="700">
                        <a:latin typeface="Times" pitchFamily="2" charset="0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" pitchFamily="2" charset="0"/>
                          <a:cs typeface="Arial"/>
                        </a:rPr>
                        <a:t>Target</a:t>
                      </a:r>
                      <a:r>
                        <a:rPr sz="700" b="1" dirty="0">
                          <a:latin typeface="Times" pitchFamily="2" charset="0"/>
                          <a:cs typeface="Arial"/>
                        </a:rPr>
                        <a:t> </a:t>
                      </a:r>
                      <a:r>
                        <a:rPr sz="700" b="1" spc="-20" dirty="0">
                          <a:latin typeface="Times" pitchFamily="2" charset="0"/>
                          <a:cs typeface="Arial"/>
                        </a:rPr>
                        <a:t>population</a:t>
                      </a:r>
                      <a:endParaRPr sz="700">
                        <a:latin typeface="Times" pitchFamily="2" charset="0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Housing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Poor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housing</a:t>
                      </a: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materials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1/10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Yes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 and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" pitchFamily="2" charset="0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620"/>
                        </a:lnSpc>
                      </a:pP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Overcrowding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1/10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Yes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 and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dirty="0">
                          <a:latin typeface="Times" pitchFamily="2" charset="0"/>
                          <a:cs typeface="Tahoma"/>
                        </a:rPr>
                        <a:t>Water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and</a:t>
                      </a: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sanitation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Lack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of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 drinking</a:t>
                      </a: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water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1/10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Yes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 and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" pitchFamily="2" charset="0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Lack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of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 sanitation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1/10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Yes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and</a:t>
                      </a: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20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Energy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and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connectivity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Lack 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of</a:t>
                      </a:r>
                      <a:r>
                        <a:rPr sz="700" spc="1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internet</a:t>
                      </a:r>
                      <a:r>
                        <a:rPr sz="700" spc="1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service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1/10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Yes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 and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3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" pitchFamily="2" charset="0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Lack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of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 electricity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1/10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Yes</a:t>
                      </a:r>
                      <a:endParaRPr sz="700" dirty="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 and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Education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Unfinished education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2/10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 dirty="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700" b="1">
                          <a:latin typeface="Times" pitchFamily="2" charset="0"/>
                          <a:cs typeface="Arial"/>
                        </a:rPr>
                        <a:t> </a:t>
                      </a:r>
                      <a:r>
                        <a:rPr sz="700" b="1">
                          <a:latin typeface="Times" pitchFamily="2" charset="0"/>
                          <a:cs typeface="Arial"/>
                        </a:rPr>
                        <a:t>No</a:t>
                      </a:r>
                      <a:r>
                        <a:rPr lang="de-DE" sz="700" b="1" dirty="0">
                          <a:latin typeface="Times" pitchFamily="2" charset="0"/>
                          <a:cs typeface="Arial"/>
                        </a:rPr>
                        <a:t>*</a:t>
                      </a:r>
                      <a:endParaRPr sz="7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 dirty="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and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 dirty="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0"/>
                        </a:lnSpc>
                      </a:pPr>
                      <a:r>
                        <a:rPr sz="700" dirty="0">
                          <a:latin typeface="Times" pitchFamily="2" charset="0"/>
                          <a:cs typeface="Tahoma"/>
                        </a:rPr>
                        <a:t>Employment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and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dirty="0">
                          <a:latin typeface="Times" pitchFamily="2" charset="0"/>
                          <a:cs typeface="Tahoma"/>
                        </a:rPr>
                        <a:t>social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marL="75565">
                        <a:lnSpc>
                          <a:spcPts val="690"/>
                        </a:lnSpc>
                      </a:pPr>
                      <a:r>
                        <a:rPr sz="700" spc="15" dirty="0">
                          <a:latin typeface="Times" pitchFamily="2" charset="0"/>
                          <a:cs typeface="Tahoma"/>
                        </a:rPr>
                        <a:t>No</a:t>
                      </a: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or</a:t>
                      </a: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insufficient</a:t>
                      </a: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pension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0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2/10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0"/>
                        </a:lnSpc>
                      </a:pPr>
                      <a:r>
                        <a:rPr sz="700" b="1" dirty="0">
                          <a:latin typeface="Times" pitchFamily="2" charset="0"/>
                          <a:cs typeface="Arial"/>
                        </a:rPr>
                        <a:t>No</a:t>
                      </a:r>
                      <a:endParaRPr sz="700">
                        <a:latin typeface="Times" pitchFamily="2" charset="0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 dirty="0">
                        <a:latin typeface="Times" pitchFamily="2" charset="0"/>
                        <a:cs typeface="Times New Roman"/>
                      </a:endParaRPr>
                    </a:p>
                    <a:p>
                      <a:pPr algn="ctr">
                        <a:lnSpc>
                          <a:spcPts val="690"/>
                        </a:lnSpc>
                      </a:pP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Seniors</a:t>
                      </a:r>
                      <a:endParaRPr sz="700" dirty="0">
                        <a:latin typeface="Times" pitchFamily="2" charset="0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042">
                <a:tc>
                  <a:txBody>
                    <a:bodyPr/>
                    <a:lstStyle/>
                    <a:p>
                      <a:pPr marL="75565">
                        <a:lnSpc>
                          <a:spcPts val="625"/>
                        </a:lnSpc>
                      </a:pP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protection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615"/>
                        </a:lnSpc>
                      </a:pP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Unemployment</a:t>
                      </a: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15" dirty="0">
                          <a:latin typeface="Times" pitchFamily="2" charset="0"/>
                          <a:cs typeface="Tahoma"/>
                        </a:rPr>
                        <a:t>or</a:t>
                      </a: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insufficient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  <a:p>
                      <a:pPr marL="76200">
                        <a:lnSpc>
                          <a:spcPts val="710"/>
                        </a:lnSpc>
                      </a:pPr>
                      <a:r>
                        <a:rPr sz="700" spc="-10" dirty="0">
                          <a:latin typeface="Times" pitchFamily="2" charset="0"/>
                          <a:cs typeface="Tahoma"/>
                        </a:rPr>
                        <a:t>employment-related</a:t>
                      </a:r>
                      <a:r>
                        <a:rPr sz="700" spc="5" dirty="0">
                          <a:latin typeface="Times" pitchFamily="2" charset="0"/>
                          <a:cs typeface="Tahoma"/>
                        </a:rPr>
                        <a:t> </a:t>
                      </a:r>
                      <a:r>
                        <a:rPr sz="700" spc="-5" dirty="0">
                          <a:latin typeface="Times" pitchFamily="2" charset="0"/>
                          <a:cs typeface="Tahoma"/>
                        </a:rPr>
                        <a:t>income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2/10</a:t>
                      </a:r>
                      <a:endParaRPr sz="70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5"/>
                        </a:lnSpc>
                      </a:pPr>
                      <a:r>
                        <a:rPr sz="700" b="1" dirty="0">
                          <a:latin typeface="Times" pitchFamily="2" charset="0"/>
                          <a:cs typeface="Arial"/>
                        </a:rPr>
                        <a:t>No</a:t>
                      </a:r>
                      <a:endParaRPr sz="70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5"/>
                        </a:lnSpc>
                      </a:pPr>
                      <a:r>
                        <a:rPr sz="700" spc="10" dirty="0">
                          <a:latin typeface="Times" pitchFamily="2" charset="0"/>
                          <a:cs typeface="Tahoma"/>
                        </a:rPr>
                        <a:t>Adults</a:t>
                      </a:r>
                      <a:endParaRPr sz="700" dirty="0">
                        <a:latin typeface="Times" pitchFamily="2" charset="0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4" name="object 34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4/19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0" name="object 47">
            <a:extLst>
              <a:ext uri="{FF2B5EF4-FFF2-40B4-BE49-F238E27FC236}">
                <a16:creationId xmlns:a16="http://schemas.microsoft.com/office/drawing/2014/main" id="{C6D52A45-B4EF-F2C5-2A46-050BAF30B024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5534864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412700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0" dirty="0">
                <a:latin typeface="Times" pitchFamily="2" charset="0"/>
              </a:rPr>
              <a:t>The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35" dirty="0">
                <a:latin typeface="Times" pitchFamily="2" charset="0"/>
              </a:rPr>
              <a:t>ECLAC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multidimensional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deprivation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index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5" dirty="0">
                <a:latin typeface="Times" pitchFamily="2" charset="0"/>
              </a:rPr>
              <a:t>(MDI)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4330" y="527908"/>
            <a:ext cx="20483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imes" pitchFamily="2" charset="0"/>
                <a:cs typeface="Tahoma"/>
              </a:rPr>
              <a:t>The</a:t>
            </a:r>
            <a:r>
              <a:rPr sz="1200" spc="15" dirty="0">
                <a:latin typeface="Times" pitchFamily="2" charset="0"/>
                <a:cs typeface="Tahoma"/>
              </a:rPr>
              <a:t> </a:t>
            </a:r>
            <a:r>
              <a:rPr sz="1200" spc="25" dirty="0">
                <a:latin typeface="Times" pitchFamily="2" charset="0"/>
                <a:cs typeface="Tahoma"/>
              </a:rPr>
              <a:t>MDI</a:t>
            </a:r>
            <a:r>
              <a:rPr sz="1200" spc="20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is</a:t>
            </a:r>
            <a:r>
              <a:rPr sz="1200" spc="20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computed</a:t>
            </a:r>
            <a:r>
              <a:rPr sz="1200" spc="20" dirty="0">
                <a:latin typeface="Times" pitchFamily="2" charset="0"/>
                <a:cs typeface="Tahoma"/>
              </a:rPr>
              <a:t> </a:t>
            </a:r>
            <a:r>
              <a:rPr sz="1200" spc="-50" dirty="0">
                <a:latin typeface="Times" pitchFamily="2" charset="0"/>
                <a:cs typeface="Tahoma"/>
              </a:rPr>
              <a:t>as:</a:t>
            </a:r>
            <a:endParaRPr sz="1200" dirty="0">
              <a:latin typeface="Times" pitchFamily="2" charset="0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300" y="1193827"/>
            <a:ext cx="5105114" cy="986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imes" pitchFamily="2" charset="0"/>
                <a:cs typeface="Tahoma"/>
              </a:rPr>
              <a:t>The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indicator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10" dirty="0">
                <a:latin typeface="Times" pitchFamily="2" charset="0"/>
                <a:cs typeface="Tahoma"/>
              </a:rPr>
              <a:t>function</a:t>
            </a:r>
            <a:r>
              <a:rPr sz="1200" spc="35" dirty="0">
                <a:latin typeface="Times" pitchFamily="2" charset="0"/>
                <a:cs typeface="Tahoma"/>
              </a:rPr>
              <a:t> </a:t>
            </a:r>
            <a:r>
              <a:rPr sz="1200" i="1" spc="5" dirty="0">
                <a:latin typeface="Times" pitchFamily="2" charset="0"/>
                <a:cs typeface="Arial"/>
              </a:rPr>
              <a:t>I</a:t>
            </a:r>
            <a:r>
              <a:rPr sz="1200" i="1" spc="-135" dirty="0">
                <a:latin typeface="Times" pitchFamily="2" charset="0"/>
                <a:cs typeface="Arial"/>
              </a:rPr>
              <a:t> </a:t>
            </a:r>
            <a:r>
              <a:rPr sz="1200" spc="-100" dirty="0">
                <a:latin typeface="Times" pitchFamily="2" charset="0"/>
                <a:cs typeface="Tahoma"/>
              </a:rPr>
              <a:t>(</a:t>
            </a:r>
            <a:r>
              <a:rPr sz="1200" spc="-100" dirty="0">
                <a:latin typeface="Times" pitchFamily="2" charset="0"/>
                <a:cs typeface="Lucida Sans Unicode"/>
              </a:rPr>
              <a:t>·</a:t>
            </a:r>
            <a:r>
              <a:rPr sz="1200" spc="-100" dirty="0">
                <a:latin typeface="Times" pitchFamily="2" charset="0"/>
                <a:cs typeface="Tahoma"/>
              </a:rPr>
              <a:t>)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equals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35" dirty="0">
                <a:latin typeface="Times" pitchFamily="2" charset="0"/>
                <a:cs typeface="Tahoma"/>
              </a:rPr>
              <a:t>1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40" dirty="0">
                <a:latin typeface="Times" pitchFamily="2" charset="0"/>
                <a:cs typeface="Tahoma"/>
              </a:rPr>
              <a:t>when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the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10" dirty="0">
                <a:latin typeface="Times" pitchFamily="2" charset="0"/>
                <a:cs typeface="Tahoma"/>
              </a:rPr>
              <a:t>condition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i="1" dirty="0">
                <a:latin typeface="Times" pitchFamily="2" charset="0"/>
                <a:cs typeface="Arial"/>
              </a:rPr>
              <a:t>q</a:t>
            </a:r>
            <a:r>
              <a:rPr sz="1200" i="1" baseline="-9259" dirty="0">
                <a:latin typeface="Times" pitchFamily="2" charset="0"/>
                <a:cs typeface="Arial"/>
              </a:rPr>
              <a:t>dj</a:t>
            </a:r>
            <a:r>
              <a:rPr sz="1200" i="1" spc="44" baseline="-9259" dirty="0">
                <a:latin typeface="Times" pitchFamily="2" charset="0"/>
                <a:cs typeface="Arial"/>
              </a:rPr>
              <a:t> </a:t>
            </a:r>
            <a:r>
              <a:rPr sz="1200" i="1" spc="265" dirty="0">
                <a:latin typeface="Times" pitchFamily="2" charset="0"/>
                <a:cs typeface="Calibri"/>
              </a:rPr>
              <a:t>&gt;</a:t>
            </a:r>
            <a:r>
              <a:rPr sz="1200" i="1" spc="50" dirty="0">
                <a:latin typeface="Times" pitchFamily="2" charset="0"/>
                <a:cs typeface="Calibri"/>
              </a:rPr>
              <a:t> </a:t>
            </a:r>
            <a:r>
              <a:rPr sz="1200" i="1" spc="-55" dirty="0">
                <a:latin typeface="Times" pitchFamily="2" charset="0"/>
                <a:cs typeface="Arial"/>
              </a:rPr>
              <a:t>z  </a:t>
            </a:r>
            <a:r>
              <a:rPr sz="1200" spc="-20" dirty="0">
                <a:latin typeface="Times" pitchFamily="2" charset="0"/>
                <a:cs typeface="Tahoma"/>
              </a:rPr>
              <a:t>is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met,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endParaRPr lang="de-DE" sz="1200" spc="30" dirty="0">
              <a:latin typeface="Times" pitchFamily="2" charset="0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Times" pitchFamily="2" charset="0"/>
                <a:cs typeface="Tahoma"/>
              </a:rPr>
              <a:t>i.e.</a:t>
            </a:r>
            <a:r>
              <a:rPr sz="1200" spc="135" dirty="0">
                <a:latin typeface="Times" pitchFamily="2" charset="0"/>
                <a:cs typeface="Tahoma"/>
              </a:rPr>
              <a:t> </a:t>
            </a:r>
            <a:r>
              <a:rPr sz="1200" i="1" dirty="0">
                <a:latin typeface="Times" pitchFamily="2" charset="0"/>
                <a:cs typeface="Arial"/>
              </a:rPr>
              <a:t>q</a:t>
            </a:r>
            <a:r>
              <a:rPr sz="1200" i="1" baseline="-9259" dirty="0">
                <a:latin typeface="Times" pitchFamily="2" charset="0"/>
                <a:cs typeface="Arial"/>
              </a:rPr>
              <a:t>dj</a:t>
            </a:r>
            <a:r>
              <a:rPr sz="1200" i="1" spc="284" baseline="-9259" dirty="0">
                <a:latin typeface="Times" pitchFamily="2" charset="0"/>
                <a:cs typeface="Arial"/>
              </a:rPr>
              <a:t> </a:t>
            </a:r>
            <a:r>
              <a:rPr sz="1200" i="1" spc="265" dirty="0">
                <a:latin typeface="Times" pitchFamily="2" charset="0"/>
                <a:cs typeface="Calibri"/>
              </a:rPr>
              <a:t>&gt;</a:t>
            </a:r>
            <a:r>
              <a:rPr sz="1200" i="1" spc="55" dirty="0">
                <a:latin typeface="Times" pitchFamily="2" charset="0"/>
                <a:cs typeface="Calibri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0</a:t>
            </a:r>
            <a:r>
              <a:rPr sz="1200" i="1" spc="-15" dirty="0">
                <a:latin typeface="Times" pitchFamily="2" charset="0"/>
                <a:cs typeface="Calibri"/>
              </a:rPr>
              <a:t>.</a:t>
            </a:r>
            <a:r>
              <a:rPr sz="1200" spc="-15" dirty="0">
                <a:latin typeface="Times" pitchFamily="2" charset="0"/>
                <a:cs typeface="Tahoma"/>
              </a:rPr>
              <a:t>4.</a:t>
            </a:r>
            <a:r>
              <a:rPr lang="de-DE" sz="1200" spc="-15" dirty="0">
                <a:latin typeface="Times" pitchFamily="2" charset="0"/>
                <a:cs typeface="Tahoma"/>
              </a:rPr>
              <a:t> 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de-DE" sz="1200" i="1" spc="-15" dirty="0">
              <a:latin typeface="Times" pitchFamily="2" charset="0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 err="1">
                <a:latin typeface="Times" pitchFamily="2" charset="0"/>
                <a:cs typeface="Arial"/>
              </a:rPr>
              <a:t>q</a:t>
            </a:r>
            <a:r>
              <a:rPr sz="1200" i="1" baseline="-9259" dirty="0" err="1">
                <a:latin typeface="Times" pitchFamily="2" charset="0"/>
                <a:cs typeface="Arial"/>
              </a:rPr>
              <a:t>dj</a:t>
            </a:r>
            <a:r>
              <a:rPr sz="1200" i="1" spc="127" baseline="-9259" dirty="0">
                <a:latin typeface="Times" pitchFamily="2" charset="0"/>
                <a:cs typeface="Arial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is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35" dirty="0">
                <a:latin typeface="Times" pitchFamily="2" charset="0"/>
                <a:cs typeface="Tahoma"/>
              </a:rPr>
              <a:t>a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35" dirty="0">
                <a:latin typeface="Times" pitchFamily="2" charset="0"/>
                <a:cs typeface="Tahoma"/>
              </a:rPr>
              <a:t>weighted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quantity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considering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20" dirty="0">
                <a:latin typeface="Times" pitchFamily="2" charset="0"/>
                <a:cs typeface="Tahoma"/>
              </a:rPr>
              <a:t>the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i="1" dirty="0">
                <a:latin typeface="Times" pitchFamily="2" charset="0"/>
                <a:cs typeface="Arial"/>
              </a:rPr>
              <a:t>k</a:t>
            </a:r>
            <a:r>
              <a:rPr sz="1200" i="1" spc="85" dirty="0">
                <a:latin typeface="Times" pitchFamily="2" charset="0"/>
                <a:cs typeface="Arial"/>
              </a:rPr>
              <a:t> </a:t>
            </a:r>
            <a:r>
              <a:rPr sz="1200" spc="60" dirty="0">
                <a:latin typeface="Times" pitchFamily="2" charset="0"/>
                <a:cs typeface="Tahoma"/>
              </a:rPr>
              <a:t>=</a:t>
            </a:r>
            <a:r>
              <a:rPr sz="1200" spc="-25" dirty="0">
                <a:latin typeface="Times" pitchFamily="2" charset="0"/>
                <a:cs typeface="Tahoma"/>
              </a:rPr>
              <a:t> </a:t>
            </a:r>
            <a:r>
              <a:rPr sz="1200" spc="-35" dirty="0">
                <a:latin typeface="Times" pitchFamily="2" charset="0"/>
                <a:cs typeface="Tahoma"/>
              </a:rPr>
              <a:t>8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15" dirty="0">
                <a:latin typeface="Times" pitchFamily="2" charset="0"/>
                <a:cs typeface="Tahoma"/>
              </a:rPr>
              <a:t>indicators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lang="de-DE" sz="1200" spc="30" dirty="0">
                <a:latin typeface="Times" pitchFamily="2" charset="0"/>
                <a:cs typeface="Tahoma"/>
              </a:rPr>
              <a:t> </a:t>
            </a:r>
            <a:r>
              <a:rPr sz="1200" dirty="0">
                <a:latin typeface="Times" pitchFamily="2" charset="0"/>
                <a:cs typeface="Tahoma"/>
              </a:rPr>
              <a:t>that</a:t>
            </a:r>
            <a:r>
              <a:rPr sz="1200" spc="25" dirty="0">
                <a:latin typeface="Times" pitchFamily="2" charset="0"/>
                <a:cs typeface="Tahoma"/>
              </a:rPr>
              <a:t> </a:t>
            </a:r>
            <a:r>
              <a:rPr sz="1200" spc="-30" dirty="0">
                <a:latin typeface="Times" pitchFamily="2" charset="0"/>
                <a:cs typeface="Tahoma"/>
              </a:rPr>
              <a:t>comprise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endParaRPr lang="de-DE" sz="1200" spc="30" dirty="0">
              <a:latin typeface="Times" pitchFamily="2" charset="0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Times" pitchFamily="2" charset="0"/>
                <a:cs typeface="Tahoma"/>
              </a:rPr>
              <a:t>the</a:t>
            </a:r>
            <a:r>
              <a:rPr sz="1200" spc="30" dirty="0">
                <a:latin typeface="Times" pitchFamily="2" charset="0"/>
                <a:cs typeface="Tahoma"/>
              </a:rPr>
              <a:t> </a:t>
            </a:r>
            <a:r>
              <a:rPr sz="1200" spc="-25" dirty="0">
                <a:latin typeface="Times" pitchFamily="2" charset="0"/>
                <a:cs typeface="Tahoma"/>
              </a:rPr>
              <a:t>index.</a:t>
            </a:r>
            <a:endParaRPr sz="1200" dirty="0">
              <a:latin typeface="Times" pitchFamily="2" charset="0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47"/>
              <p:cNvSpPr txBox="1"/>
              <p:nvPr/>
            </p:nvSpPr>
            <p:spPr>
              <a:xfrm>
                <a:off x="95300" y="2659605"/>
                <a:ext cx="5140552" cy="43011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spc="-2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ar-AE" sz="1200" b="0" i="1" spc="-20" smtClean="0"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  <m:sub>
                        <m:r>
                          <a:rPr lang="de-DE" sz="1200" b="0" i="1" spc="-20" smtClean="0">
                            <a:latin typeface="Cambria Math" panose="02040503050406030204" pitchFamily="18" charset="0"/>
                            <a:cs typeface="Tahoma"/>
                          </a:rPr>
                          <m:t>𝑑𝑗</m:t>
                        </m:r>
                      </m:sub>
                      <m:sup>
                        <m:r>
                          <a:rPr lang="de-DE" sz="1200" b="0" i="1" spc="-20" smtClean="0"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de-DE" sz="1200" spc="-20" dirty="0">
                    <a:latin typeface="Times" pitchFamily="2" charset="0"/>
                    <a:cs typeface="Tahoma"/>
                  </a:rPr>
                  <a:t>indicates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dirty="0">
                    <a:latin typeface="Times" pitchFamily="2" charset="0"/>
                    <a:cs typeface="Tahoma"/>
                  </a:rPr>
                  <a:t>if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2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30" dirty="0">
                    <a:latin typeface="Times" pitchFamily="2" charset="0"/>
                    <a:cs typeface="Tahoma"/>
                  </a:rPr>
                  <a:t>person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i="1" spc="40" dirty="0">
                    <a:latin typeface="Times" pitchFamily="2" charset="0"/>
                    <a:cs typeface="Arial"/>
                  </a:rPr>
                  <a:t>j</a:t>
                </a:r>
                <a:r>
                  <a:rPr lang="de-DE" sz="1200" i="1" spc="145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200" spc="-10" dirty="0">
                    <a:latin typeface="Times" pitchFamily="2" charset="0"/>
                    <a:cs typeface="Tahoma"/>
                  </a:rPr>
                  <a:t>in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25" dirty="0">
                    <a:latin typeface="Times" pitchFamily="2" charset="0"/>
                    <a:cs typeface="Tahoma"/>
                  </a:rPr>
                  <a:t>domain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i="1" spc="-30" dirty="0">
                    <a:latin typeface="Times" pitchFamily="2" charset="0"/>
                    <a:cs typeface="Arial"/>
                  </a:rPr>
                  <a:t>d</a:t>
                </a:r>
                <a:r>
                  <a:rPr lang="de-DE" sz="1200" i="1" spc="145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200" spc="-40" dirty="0">
                    <a:latin typeface="Times" pitchFamily="2" charset="0"/>
                    <a:cs typeface="Tahoma"/>
                  </a:rPr>
                  <a:t>has</a:t>
                </a:r>
                <a:r>
                  <a:rPr lang="de-DE" sz="12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35" dirty="0">
                    <a:latin typeface="Times" pitchFamily="2" charset="0"/>
                    <a:cs typeface="Tahoma"/>
                  </a:rPr>
                  <a:t>a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20" dirty="0">
                    <a:latin typeface="Times" pitchFamily="2" charset="0"/>
                    <a:cs typeface="Tahoma"/>
                  </a:rPr>
                  <a:t>deprivation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35" dirty="0">
                    <a:latin typeface="Times" pitchFamily="2" charset="0"/>
                    <a:cs typeface="Tahoma"/>
                  </a:rPr>
                  <a:t>or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10" dirty="0">
                    <a:latin typeface="Times" pitchFamily="2" charset="0"/>
                    <a:cs typeface="Tahoma"/>
                  </a:rPr>
                  <a:t>not</a:t>
                </a:r>
                <a:r>
                  <a:rPr lang="de-DE" sz="12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10" dirty="0">
                    <a:latin typeface="Times" pitchFamily="2" charset="0"/>
                    <a:cs typeface="Tahoma"/>
                  </a:rPr>
                  <a:t>in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35" dirty="0" err="1">
                    <a:latin typeface="Times" pitchFamily="2" charset="0"/>
                    <a:cs typeface="Tahoma"/>
                  </a:rPr>
                  <a:t>each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</a:p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200" spc="-20" dirty="0" err="1">
                    <a:latin typeface="Times" pitchFamily="2" charset="0"/>
                    <a:cs typeface="Tahoma"/>
                  </a:rPr>
                  <a:t>of</a:t>
                </a:r>
                <a:r>
                  <a:rPr lang="de-DE" sz="1200" spc="30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20" dirty="0">
                    <a:latin typeface="Times" pitchFamily="2" charset="0"/>
                    <a:cs typeface="Tahoma"/>
                  </a:rPr>
                  <a:t>the</a:t>
                </a:r>
                <a:r>
                  <a:rPr lang="de-DE" sz="1200" spc="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i="1" dirty="0">
                    <a:latin typeface="Times" pitchFamily="2" charset="0"/>
                    <a:cs typeface="Arial"/>
                  </a:rPr>
                  <a:t>k</a:t>
                </a:r>
                <a:r>
                  <a:rPr lang="de-DE" sz="1200" i="1" spc="85" dirty="0">
                    <a:latin typeface="Times" pitchFamily="2" charset="0"/>
                    <a:cs typeface="Arial"/>
                  </a:rPr>
                  <a:t> </a:t>
                </a:r>
                <a:r>
                  <a:rPr lang="de-DE" sz="1200" spc="60" dirty="0">
                    <a:latin typeface="Times" pitchFamily="2" charset="0"/>
                    <a:cs typeface="Tahoma"/>
                  </a:rPr>
                  <a:t>=</a:t>
                </a:r>
                <a:r>
                  <a:rPr lang="de-DE" sz="1200" spc="-25" dirty="0">
                    <a:latin typeface="Times" pitchFamily="2" charset="0"/>
                    <a:cs typeface="Tahoma"/>
                  </a:rPr>
                  <a:t> </a:t>
                </a:r>
                <a:r>
                  <a:rPr lang="de-DE" sz="1200" spc="-35" dirty="0">
                    <a:latin typeface="Times" pitchFamily="2" charset="0"/>
                    <a:cs typeface="Tahoma"/>
                  </a:rPr>
                  <a:t>8</a:t>
                </a:r>
                <a:endParaRPr sz="1200" dirty="0">
                  <a:latin typeface="Times" pitchFamily="2" charset="0"/>
                  <a:cs typeface="Tahoma"/>
                </a:endParaRPr>
              </a:p>
            </p:txBody>
          </p:sp>
        </mc:Choice>
        <mc:Fallback xmlns="">
          <p:sp>
            <p:nvSpPr>
              <p:cNvPr id="47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2659605"/>
                <a:ext cx="5140552" cy="430118"/>
              </a:xfrm>
              <a:prstGeom prst="rect">
                <a:avLst/>
              </a:prstGeom>
              <a:blipFill>
                <a:blip r:embed="rId2"/>
                <a:stretch>
                  <a:fillRect l="-985" t="-285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object 49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0" name="object 50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r>
              <a:rPr spc="10" dirty="0"/>
              <a:t>5/19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0C254C29-0848-E0CE-46B0-409D50B89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4" b="71543"/>
          <a:stretch/>
        </p:blipFill>
        <p:spPr>
          <a:xfrm>
            <a:off x="1433299" y="690468"/>
            <a:ext cx="1737786" cy="503358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CE5CC0F-B2CD-60CA-0C43-30B0A12FB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75" r="-4039"/>
          <a:stretch/>
        </p:blipFill>
        <p:spPr>
          <a:xfrm>
            <a:off x="1394512" y="2024863"/>
            <a:ext cx="2011451" cy="624843"/>
          </a:xfrm>
          <a:prstGeom prst="rect">
            <a:avLst/>
          </a:prstGeom>
        </p:spPr>
      </p:pic>
      <p:sp>
        <p:nvSpPr>
          <p:cNvPr id="58" name="object 47">
            <a:extLst>
              <a:ext uri="{FF2B5EF4-FFF2-40B4-BE49-F238E27FC236}">
                <a16:creationId xmlns:a16="http://schemas.microsoft.com/office/drawing/2014/main" id="{8D4853E5-0B88-FE53-099D-F1AA4335F2B8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95422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0" dirty="0">
                <a:latin typeface="Times" pitchFamily="2" charset="0"/>
              </a:rPr>
              <a:t>Case</a:t>
            </a:r>
            <a:r>
              <a:rPr sz="1200" spc="20" dirty="0">
                <a:latin typeface="Times" pitchFamily="2" charset="0"/>
              </a:rPr>
              <a:t> </a:t>
            </a:r>
            <a:r>
              <a:rPr sz="1200" spc="-50" dirty="0">
                <a:latin typeface="Times" pitchFamily="2" charset="0"/>
              </a:rPr>
              <a:t>study:</a:t>
            </a:r>
            <a:r>
              <a:rPr sz="1200" spc="155" dirty="0">
                <a:latin typeface="Times" pitchFamily="2" charset="0"/>
              </a:rPr>
              <a:t> </a:t>
            </a:r>
            <a:r>
              <a:rPr sz="1200" spc="-25" dirty="0">
                <a:latin typeface="Times" pitchFamily="2" charset="0"/>
              </a:rPr>
              <a:t>Multidimensional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0" dirty="0">
                <a:latin typeface="Times" pitchFamily="2" charset="0"/>
              </a:rPr>
              <a:t>deprivation</a:t>
            </a:r>
            <a:r>
              <a:rPr sz="1200" spc="25" dirty="0">
                <a:latin typeface="Times" pitchFamily="2" charset="0"/>
              </a:rPr>
              <a:t> </a:t>
            </a:r>
            <a:r>
              <a:rPr sz="1200" spc="-45" dirty="0">
                <a:latin typeface="Times" pitchFamily="2" charset="0"/>
              </a:rPr>
              <a:t>index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25" dirty="0">
                <a:latin typeface="Times" pitchFamily="2" charset="0"/>
              </a:rPr>
              <a:t>in</a:t>
            </a:r>
            <a:r>
              <a:rPr sz="1200" spc="30" dirty="0">
                <a:latin typeface="Times" pitchFamily="2" charset="0"/>
              </a:rPr>
              <a:t> </a:t>
            </a:r>
            <a:r>
              <a:rPr sz="1200" spc="-35" dirty="0">
                <a:latin typeface="Times" pitchFamily="2" charset="0"/>
              </a:rPr>
              <a:t>Colombia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579" y="360829"/>
            <a:ext cx="3788549" cy="262257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95363" y="3041563"/>
            <a:ext cx="3788549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154CA6"/>
                </a:solidFill>
                <a:latin typeface="Tahoma"/>
                <a:cs typeface="Tahoma"/>
              </a:rPr>
              <a:t>Figure</a:t>
            </a:r>
            <a:r>
              <a:rPr lang="de-DE" sz="700" spc="-5" dirty="0">
                <a:solidFill>
                  <a:srgbClr val="154CA6"/>
                </a:solidFill>
                <a:latin typeface="Tahoma"/>
                <a:cs typeface="Tahoma"/>
              </a:rPr>
              <a:t> 1</a:t>
            </a:r>
            <a:r>
              <a:rPr sz="700" spc="-5" dirty="0">
                <a:solidFill>
                  <a:srgbClr val="154CA6"/>
                </a:solidFill>
                <a:latin typeface="Tahoma"/>
                <a:cs typeface="Tahoma"/>
              </a:rPr>
              <a:t>:</a:t>
            </a:r>
            <a:r>
              <a:rPr sz="700" spc="25" dirty="0">
                <a:solidFill>
                  <a:srgbClr val="154CA6"/>
                </a:solidFill>
                <a:latin typeface="Tahoma"/>
                <a:cs typeface="Tahoma"/>
              </a:rPr>
              <a:t> </a:t>
            </a:r>
            <a:r>
              <a:rPr sz="700" spc="10" dirty="0">
                <a:latin typeface="Tahoma"/>
                <a:cs typeface="Tahoma"/>
              </a:rPr>
              <a:t>Direct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estimates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of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35" dirty="0">
                <a:latin typeface="Tahoma"/>
                <a:cs typeface="Tahoma"/>
              </a:rPr>
              <a:t>MDI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components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for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15" dirty="0">
                <a:latin typeface="Tahoma"/>
                <a:cs typeface="Tahoma"/>
              </a:rPr>
              <a:t>6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available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indicators</a:t>
            </a:r>
            <a:r>
              <a:rPr sz="700" spc="25" dirty="0">
                <a:latin typeface="Tahoma"/>
                <a:cs typeface="Tahoma"/>
              </a:rPr>
              <a:t> </a:t>
            </a:r>
            <a:r>
              <a:rPr sz="700" spc="10" dirty="0">
                <a:latin typeface="Tahoma"/>
                <a:cs typeface="Tahoma"/>
              </a:rPr>
              <a:t>at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municipality</a:t>
            </a:r>
            <a:r>
              <a:rPr sz="700" spc="3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level.</a:t>
            </a:r>
            <a:endParaRPr sz="700" dirty="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29" name="object 29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r>
              <a:rPr spc="10" dirty="0"/>
              <a:t>6/19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35" name="object 47">
            <a:extLst>
              <a:ext uri="{FF2B5EF4-FFF2-40B4-BE49-F238E27FC236}">
                <a16:creationId xmlns:a16="http://schemas.microsoft.com/office/drawing/2014/main" id="{AB1ECC8A-58CD-3F4C-3461-B8FD99B1A252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249" y="461309"/>
            <a:ext cx="4608195" cy="7071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25" dirty="0">
                <a:latin typeface="Times" pitchFamily="2" charset="0"/>
                <a:cs typeface="Arial"/>
              </a:rPr>
              <a:t>Objective: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Producing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reliable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multidimensional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deprivation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index </a:t>
            </a:r>
            <a:r>
              <a:rPr sz="1100" spc="-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its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components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(indicators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dimensions)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adult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 </a:t>
            </a:r>
            <a:r>
              <a:rPr sz="1100" spc="-15" dirty="0">
                <a:latin typeface="Times" pitchFamily="2" charset="0"/>
                <a:cs typeface="Tahoma"/>
              </a:rPr>
              <a:t> Colombia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at</a:t>
            </a:r>
            <a:r>
              <a:rPr lang="de-DE"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department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 err="1">
                <a:latin typeface="Times" pitchFamily="2" charset="0"/>
                <a:cs typeface="Tahoma"/>
              </a:rPr>
              <a:t>municipalit</a:t>
            </a:r>
            <a:r>
              <a:rPr lang="de-DE" sz="1100" spc="-10" dirty="0" err="1">
                <a:latin typeface="Times" pitchFamily="2" charset="0"/>
                <a:cs typeface="Tahoma"/>
              </a:rPr>
              <a:t>y</a:t>
            </a:r>
            <a:r>
              <a:rPr lang="de-DE" sz="1100" spc="-10" dirty="0">
                <a:latin typeface="Times" pitchFamily="2" charset="0"/>
                <a:cs typeface="Tahoma"/>
              </a:rPr>
              <a:t> </a:t>
            </a:r>
            <a:r>
              <a:rPr lang="de-DE" sz="1100" spc="-10" dirty="0" err="1">
                <a:latin typeface="Times" pitchFamily="2" charset="0"/>
                <a:cs typeface="Tahoma"/>
              </a:rPr>
              <a:t>level</a:t>
            </a:r>
            <a:r>
              <a:rPr sz="1100" spc="-10" dirty="0">
                <a:latin typeface="Times" pitchFamily="2" charset="0"/>
                <a:cs typeface="Tahoma"/>
              </a:rPr>
              <a:t>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lang="de-DE" sz="1100" b="1" spc="-40" dirty="0">
              <a:latin typeface="Times" pitchFamily="2" charset="0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5" name="object 3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7/19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32A46D6E-55A1-B714-8146-983A2A065BC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15972246-926F-CFE0-F649-1B58DF404DFC}"/>
              </a:ext>
            </a:extLst>
          </p:cNvPr>
          <p:cNvSpPr txBox="1">
            <a:spLocks/>
          </p:cNvSpPr>
          <p:nvPr/>
        </p:nvSpPr>
        <p:spPr>
          <a:xfrm>
            <a:off x="95300" y="59663"/>
            <a:ext cx="403214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de-DE" sz="1200" kern="0" spc="-50" dirty="0">
                <a:latin typeface="Times" pitchFamily="2" charset="0"/>
              </a:rPr>
              <a:t>Case</a:t>
            </a:r>
            <a:r>
              <a:rPr lang="de-DE" sz="1200" kern="0" spc="20" dirty="0">
                <a:latin typeface="Times" pitchFamily="2" charset="0"/>
              </a:rPr>
              <a:t> </a:t>
            </a:r>
            <a:r>
              <a:rPr lang="de-DE" sz="1200" kern="0" spc="-50" dirty="0" err="1">
                <a:latin typeface="Times" pitchFamily="2" charset="0"/>
              </a:rPr>
              <a:t>study</a:t>
            </a:r>
            <a:r>
              <a:rPr lang="de-DE" sz="1200" kern="0" spc="-50" dirty="0">
                <a:latin typeface="Times" pitchFamily="2" charset="0"/>
              </a:rPr>
              <a:t>:</a:t>
            </a:r>
            <a:r>
              <a:rPr lang="de-DE" sz="1200" kern="0" spc="155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Multidimensional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0" dirty="0" err="1">
                <a:latin typeface="Times" pitchFamily="2" charset="0"/>
              </a:rPr>
              <a:t>deprivation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5" dirty="0" err="1">
                <a:latin typeface="Times" pitchFamily="2" charset="0"/>
              </a:rPr>
              <a:t>index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in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35" dirty="0">
                <a:latin typeface="Times" pitchFamily="2" charset="0"/>
              </a:rPr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139691713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432" y="32640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815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5617" y="32600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0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58795" y="3251196"/>
            <a:ext cx="203200" cy="55880"/>
            <a:chOff x="3058795" y="325119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121964" y="325372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795" y="326007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29762" y="3249930"/>
            <a:ext cx="203200" cy="58419"/>
            <a:chOff x="3329762" y="324993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418663" y="32664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976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5963" y="32537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742" y="3249930"/>
            <a:ext cx="203200" cy="58419"/>
            <a:chOff x="3600742" y="324993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76943" y="32537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742" y="32600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943" y="32918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84422" y="3253726"/>
            <a:ext cx="63500" cy="50800"/>
          </a:xfrm>
          <a:custGeom>
            <a:avLst/>
            <a:gdLst/>
            <a:ahLst/>
            <a:cxnLst/>
            <a:rect l="l" t="t" r="r" b="b"/>
            <a:pathLst>
              <a:path w="63500" h="50800">
                <a:moveTo>
                  <a:pt x="12700" y="0"/>
                </a:moveTo>
                <a:lnTo>
                  <a:pt x="50800" y="0"/>
                </a:lnTo>
              </a:path>
              <a:path w="63500" h="50800">
                <a:moveTo>
                  <a:pt x="25400" y="12700"/>
                </a:moveTo>
                <a:lnTo>
                  <a:pt x="63500" y="12700"/>
                </a:lnTo>
              </a:path>
              <a:path w="63500" h="50800">
                <a:moveTo>
                  <a:pt x="25400" y="25400"/>
                </a:moveTo>
                <a:lnTo>
                  <a:pt x="63500" y="25400"/>
                </a:lnTo>
              </a:path>
              <a:path w="63500" h="50800">
                <a:moveTo>
                  <a:pt x="0" y="38100"/>
                </a:moveTo>
                <a:lnTo>
                  <a:pt x="50800" y="38100"/>
                </a:lnTo>
              </a:path>
              <a:path w="63500" h="50800">
                <a:moveTo>
                  <a:pt x="25400" y="50800"/>
                </a:moveTo>
                <a:lnTo>
                  <a:pt x="63500" y="50800"/>
                </a:lnTo>
              </a:path>
            </a:pathLst>
          </a:custGeom>
          <a:ln w="7591">
            <a:solidFill>
              <a:srgbClr val="A1B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70792" y="3247376"/>
            <a:ext cx="78740" cy="63500"/>
            <a:chOff x="3970792" y="3247376"/>
            <a:chExt cx="78740" cy="63500"/>
          </a:xfrm>
        </p:grpSpPr>
        <p:sp>
          <p:nvSpPr>
            <p:cNvPr id="18" name="object 18"/>
            <p:cNvSpPr/>
            <p:nvPr/>
          </p:nvSpPr>
          <p:spPr>
            <a:xfrm>
              <a:off x="3998724" y="326642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699" y="12700"/>
                  </a:moveTo>
                  <a:lnTo>
                    <a:pt x="50800" y="12700"/>
                  </a:lnTo>
                </a:path>
                <a:path w="50800" h="25400">
                  <a:moveTo>
                    <a:pt x="12699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3323" y="324737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5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D0D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24918" y="3251196"/>
            <a:ext cx="238760" cy="57150"/>
            <a:chOff x="4124918" y="3251196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249370" y="328420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2306" y="325771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449" y="325372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1B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15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249" y="461309"/>
            <a:ext cx="4608195" cy="10733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25" dirty="0">
                <a:latin typeface="Times" pitchFamily="2" charset="0"/>
                <a:cs typeface="Arial"/>
              </a:rPr>
              <a:t>Objective:</a:t>
            </a:r>
            <a:r>
              <a:rPr sz="1100" b="1" spc="155" dirty="0">
                <a:latin typeface="Times" pitchFamily="2" charset="0"/>
                <a:cs typeface="Arial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Producing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reliable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estimates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multidimensional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deprivation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index </a:t>
            </a:r>
            <a:r>
              <a:rPr sz="1100" spc="-2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5" dirty="0">
                <a:latin typeface="Times" pitchFamily="2" charset="0"/>
                <a:cs typeface="Tahoma"/>
              </a:rPr>
              <a:t>its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components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(indicators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dimensions)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for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adult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population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of </a:t>
            </a:r>
            <a:r>
              <a:rPr sz="1100" spc="-15" dirty="0">
                <a:latin typeface="Times" pitchFamily="2" charset="0"/>
                <a:cs typeface="Tahoma"/>
              </a:rPr>
              <a:t> Colombia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dirty="0">
                <a:latin typeface="Times" pitchFamily="2" charset="0"/>
                <a:cs typeface="Tahoma"/>
              </a:rPr>
              <a:t>at</a:t>
            </a:r>
            <a:r>
              <a:rPr lang="de-DE" sz="1100" spc="30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department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30" dirty="0">
                <a:latin typeface="Times" pitchFamily="2" charset="0"/>
                <a:cs typeface="Tahoma"/>
              </a:rPr>
              <a:t>and</a:t>
            </a:r>
            <a:r>
              <a:rPr sz="1100" spc="35" dirty="0">
                <a:latin typeface="Times" pitchFamily="2" charset="0"/>
                <a:cs typeface="Tahoma"/>
              </a:rPr>
              <a:t> </a:t>
            </a:r>
            <a:r>
              <a:rPr sz="1100" spc="-10" dirty="0" err="1">
                <a:latin typeface="Times" pitchFamily="2" charset="0"/>
                <a:cs typeface="Tahoma"/>
              </a:rPr>
              <a:t>municipalit</a:t>
            </a:r>
            <a:r>
              <a:rPr lang="de-DE" sz="1100" spc="-10" dirty="0" err="1">
                <a:latin typeface="Times" pitchFamily="2" charset="0"/>
                <a:cs typeface="Tahoma"/>
              </a:rPr>
              <a:t>y</a:t>
            </a:r>
            <a:r>
              <a:rPr lang="de-DE" sz="1100" spc="-10" dirty="0">
                <a:latin typeface="Times" pitchFamily="2" charset="0"/>
                <a:cs typeface="Tahoma"/>
              </a:rPr>
              <a:t> </a:t>
            </a:r>
            <a:r>
              <a:rPr lang="de-DE" sz="1100" spc="-10" dirty="0" err="1">
                <a:latin typeface="Times" pitchFamily="2" charset="0"/>
                <a:cs typeface="Tahoma"/>
              </a:rPr>
              <a:t>level</a:t>
            </a:r>
            <a:r>
              <a:rPr sz="1100" spc="-10" dirty="0">
                <a:latin typeface="Times" pitchFamily="2" charset="0"/>
                <a:cs typeface="Tahoma"/>
              </a:rPr>
              <a:t>.</a:t>
            </a:r>
            <a:endParaRPr lang="de-DE" sz="110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endParaRPr lang="de-DE" sz="1100" b="1" spc="-40" dirty="0">
              <a:latin typeface="Times" pitchFamily="2" charset="0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100" b="1" spc="-40" dirty="0">
                <a:latin typeface="Times" pitchFamily="2" charset="0"/>
                <a:cs typeface="Arial"/>
              </a:rPr>
              <a:t>Challenge:</a:t>
            </a:r>
            <a:r>
              <a:rPr sz="1100" b="1" spc="160" dirty="0">
                <a:latin typeface="Times" pitchFamily="2" charset="0"/>
                <a:cs typeface="Arial"/>
              </a:rPr>
              <a:t> </a:t>
            </a:r>
            <a:r>
              <a:rPr sz="1100" spc="15" dirty="0">
                <a:latin typeface="Times" pitchFamily="2" charset="0"/>
                <a:cs typeface="Tahoma"/>
              </a:rPr>
              <a:t>2/8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15" dirty="0">
                <a:latin typeface="Times" pitchFamily="2" charset="0"/>
                <a:cs typeface="Tahoma"/>
              </a:rPr>
              <a:t>indicators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5" dirty="0">
                <a:latin typeface="Times" pitchFamily="2" charset="0"/>
                <a:cs typeface="Tahoma"/>
              </a:rPr>
              <a:t>are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missing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40" dirty="0">
                <a:latin typeface="Times" pitchFamily="2" charset="0"/>
                <a:cs typeface="Tahoma"/>
              </a:rPr>
              <a:t>so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20" dirty="0">
                <a:latin typeface="Times" pitchFamily="2" charset="0"/>
                <a:cs typeface="Tahoma"/>
              </a:rPr>
              <a:t>the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10" dirty="0">
                <a:latin typeface="Times" pitchFamily="2" charset="0"/>
                <a:cs typeface="Tahoma"/>
              </a:rPr>
              <a:t>final</a:t>
            </a:r>
            <a:r>
              <a:rPr sz="1100" spc="25" dirty="0">
                <a:latin typeface="Times" pitchFamily="2" charset="0"/>
                <a:cs typeface="Tahoma"/>
              </a:rPr>
              <a:t> MDI </a:t>
            </a:r>
            <a:r>
              <a:rPr sz="1100" spc="-15" dirty="0">
                <a:latin typeface="Times" pitchFamily="2" charset="0"/>
                <a:cs typeface="Tahoma"/>
              </a:rPr>
              <a:t>cannot</a:t>
            </a:r>
            <a:r>
              <a:rPr sz="1100" spc="25" dirty="0">
                <a:latin typeface="Times" pitchFamily="2" charset="0"/>
                <a:cs typeface="Tahoma"/>
              </a:rPr>
              <a:t> </a:t>
            </a:r>
            <a:r>
              <a:rPr sz="1100" spc="-35" dirty="0">
                <a:latin typeface="Times" pitchFamily="2" charset="0"/>
                <a:cs typeface="Tahoma"/>
              </a:rPr>
              <a:t>be</a:t>
            </a:r>
            <a:r>
              <a:rPr sz="1100" spc="30" dirty="0">
                <a:latin typeface="Times" pitchFamily="2" charset="0"/>
                <a:cs typeface="Tahoma"/>
              </a:rPr>
              <a:t> </a:t>
            </a:r>
            <a:r>
              <a:rPr sz="1100" spc="-25" dirty="0">
                <a:latin typeface="Times" pitchFamily="2" charset="0"/>
                <a:cs typeface="Tahoma"/>
              </a:rPr>
              <a:t>computed.</a:t>
            </a:r>
            <a:endParaRPr sz="1100" dirty="0">
              <a:latin typeface="Times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Times" pitchFamily="2" charset="0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5" name="object 3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BAA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54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4857" y="3262658"/>
            <a:ext cx="16002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10" dirty="0">
                <a:solidFill>
                  <a:srgbClr val="A1B7DB"/>
                </a:solidFill>
                <a:latin typeface="Tahoma"/>
                <a:cs typeface="Tahoma"/>
              </a:rPr>
              <a:t>7/19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Alejandra</a:t>
            </a:r>
            <a:r>
              <a:rPr spc="-25" dirty="0"/>
              <a:t> </a:t>
            </a:r>
            <a:r>
              <a:rPr dirty="0"/>
              <a:t>Arias-Salazar</a:t>
            </a: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32A46D6E-55A1-B714-8146-983A2A065BCB}"/>
              </a:ext>
            </a:extLst>
          </p:cNvPr>
          <p:cNvSpPr txBox="1"/>
          <p:nvPr/>
        </p:nvSpPr>
        <p:spPr>
          <a:xfrm>
            <a:off x="1942782" y="3371871"/>
            <a:ext cx="72453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de-DE" sz="500" spc="-5" dirty="0">
                <a:latin typeface="Tahoma"/>
                <a:cs typeface="Tahoma"/>
              </a:rPr>
              <a:t> MDI </a:t>
            </a:r>
            <a:r>
              <a:rPr lang="de-DE" sz="500" spc="-5" dirty="0" err="1">
                <a:latin typeface="Tahoma"/>
                <a:cs typeface="Tahoma"/>
              </a:rPr>
              <a:t>using</a:t>
            </a:r>
            <a:r>
              <a:rPr lang="de-DE" sz="500" spc="-5" dirty="0">
                <a:latin typeface="Tahoma"/>
                <a:cs typeface="Tahoma"/>
              </a:rPr>
              <a:t> SAE </a:t>
            </a:r>
            <a:r>
              <a:rPr lang="de-DE" sz="500" spc="-5" dirty="0" err="1">
                <a:latin typeface="Tahoma"/>
                <a:cs typeface="Tahoma"/>
              </a:rPr>
              <a:t>methods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15972246-926F-CFE0-F649-1B58DF404DFC}"/>
              </a:ext>
            </a:extLst>
          </p:cNvPr>
          <p:cNvSpPr txBox="1">
            <a:spLocks/>
          </p:cNvSpPr>
          <p:nvPr/>
        </p:nvSpPr>
        <p:spPr>
          <a:xfrm>
            <a:off x="95300" y="59663"/>
            <a:ext cx="403214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de-DE" sz="1200" kern="0" spc="-50" dirty="0">
                <a:latin typeface="Times" pitchFamily="2" charset="0"/>
              </a:rPr>
              <a:t>Case</a:t>
            </a:r>
            <a:r>
              <a:rPr lang="de-DE" sz="1200" kern="0" spc="20" dirty="0">
                <a:latin typeface="Times" pitchFamily="2" charset="0"/>
              </a:rPr>
              <a:t> </a:t>
            </a:r>
            <a:r>
              <a:rPr lang="de-DE" sz="1200" kern="0" spc="-50" dirty="0" err="1">
                <a:latin typeface="Times" pitchFamily="2" charset="0"/>
              </a:rPr>
              <a:t>study</a:t>
            </a:r>
            <a:r>
              <a:rPr lang="de-DE" sz="1200" kern="0" spc="-50" dirty="0">
                <a:latin typeface="Times" pitchFamily="2" charset="0"/>
              </a:rPr>
              <a:t>:</a:t>
            </a:r>
            <a:r>
              <a:rPr lang="de-DE" sz="1200" kern="0" spc="155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Multidimensional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0" dirty="0" err="1">
                <a:latin typeface="Times" pitchFamily="2" charset="0"/>
              </a:rPr>
              <a:t>deprivation</a:t>
            </a:r>
            <a:r>
              <a:rPr lang="de-DE" sz="1200" kern="0" spc="25" dirty="0">
                <a:latin typeface="Times" pitchFamily="2" charset="0"/>
              </a:rPr>
              <a:t> </a:t>
            </a:r>
            <a:r>
              <a:rPr lang="de-DE" sz="1200" kern="0" spc="-45" dirty="0" err="1">
                <a:latin typeface="Times" pitchFamily="2" charset="0"/>
              </a:rPr>
              <a:t>index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25" dirty="0">
                <a:latin typeface="Times" pitchFamily="2" charset="0"/>
              </a:rPr>
              <a:t>in</a:t>
            </a:r>
            <a:r>
              <a:rPr lang="de-DE" sz="1200" kern="0" spc="30" dirty="0">
                <a:latin typeface="Times" pitchFamily="2" charset="0"/>
              </a:rPr>
              <a:t> </a:t>
            </a:r>
            <a:r>
              <a:rPr lang="de-DE" sz="1200" kern="0" spc="-35" dirty="0">
                <a:latin typeface="Times" pitchFamily="2" charset="0"/>
              </a:rPr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350648463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2529</Words>
  <Application>Microsoft Macintosh PowerPoint</Application>
  <PresentationFormat>Benutzerdefiniert</PresentationFormat>
  <Paragraphs>415</Paragraphs>
  <Slides>31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Sitka Banner</vt:lpstr>
      <vt:lpstr>Symbol</vt:lpstr>
      <vt:lpstr>Tahoma</vt:lpstr>
      <vt:lpstr>Times</vt:lpstr>
      <vt:lpstr>Office Theme</vt:lpstr>
      <vt:lpstr>Multidimensional deprivation index using small area estimation methods: An application for the adult population in Colombia</vt:lpstr>
      <vt:lpstr>Table of Contents</vt:lpstr>
      <vt:lpstr>Motivation</vt:lpstr>
      <vt:lpstr>The ECLAC multidimensional deprivation index (MDI)</vt:lpstr>
      <vt:lpstr>The ECLAC multidimensional deprivation index (MDI)</vt:lpstr>
      <vt:lpstr>The ECLAC multidimensional deprivation index (MDI)</vt:lpstr>
      <vt:lpstr>Case study: Multidimensional deprivation index in Colombia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Table of Contents</vt:lpstr>
      <vt:lpstr>Unit-level Bernoulli logit mixed model</vt:lpstr>
      <vt:lpstr>Unit-level Bernoulli logit mixed model</vt:lpstr>
      <vt:lpstr>Point estimation - one missing indicator</vt:lpstr>
      <vt:lpstr>Point estimation - one missing indicator</vt:lpstr>
      <vt:lpstr>Point estimation - two missing indicators</vt:lpstr>
      <vt:lpstr>Point estimation - two missing indicators</vt:lpstr>
      <vt:lpstr>Point estimation - two missing indicators</vt:lpstr>
      <vt:lpstr>Point estimation - more than two missing indicators</vt:lpstr>
      <vt:lpstr>Uncertainty estimation: Following González-Manteiga et al (2007)</vt:lpstr>
      <vt:lpstr>Table of Contents</vt:lpstr>
      <vt:lpstr>Data sources and covariates</vt:lpstr>
      <vt:lpstr>Results: Estimated MDI indicators</vt:lpstr>
      <vt:lpstr>Results: Estimated MDI</vt:lpstr>
      <vt:lpstr>Table of Contents</vt:lpstr>
      <vt:lpstr>Conclusion and further research</vt:lpstr>
      <vt:lpstr>Main references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deprivation index using small area estimation methods:  - An application for the adult population in Colombia</dc:title>
  <dc:creator> Andrés Gutiérrez1, Alejandra Arias-Salazar2, Stalyn Guerrero-Gómez 1, Natalia Rojas-Perilla3 , Xavier Mancero1, Hanwen Zhang4</dc:creator>
  <cp:lastModifiedBy>Alejandra Arias</cp:lastModifiedBy>
  <cp:revision>2</cp:revision>
  <dcterms:created xsi:type="dcterms:W3CDTF">2022-09-29T05:59:50Z</dcterms:created>
  <dcterms:modified xsi:type="dcterms:W3CDTF">2022-09-29T08:55:41Z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2022-09-29T00:00:00Z</vt:filetime>
  </property>
</Properties>
</file>