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6" r:id="rId3"/>
    <p:sldId id="262" r:id="rId4"/>
    <p:sldId id="263" r:id="rId5"/>
    <p:sldId id="264" r:id="rId6"/>
    <p:sldId id="290" r:id="rId7"/>
    <p:sldId id="287" r:id="rId8"/>
    <p:sldId id="274" r:id="rId9"/>
    <p:sldId id="285" r:id="rId10"/>
    <p:sldId id="289" r:id="rId11"/>
    <p:sldId id="28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BE7EDED-5646-2B4A-ADF0-6B21408AD681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s-ES"/>
        </a:p>
      </dgm:t>
    </dgm:pt>
    <dgm:pt modelId="{9AC4ADEA-CDD7-F640-BC4A-F2CE4AB999D5}">
      <dgm:prSet phldrT="[Texto]"/>
      <dgm:spPr/>
      <dgm:t>
        <a:bodyPr/>
        <a:lstStyle/>
        <a:p>
          <a:r>
            <a:rPr lang="es-ES"/>
            <a:t>Vivienda </a:t>
          </a:r>
        </a:p>
        <a:p>
          <a:r>
            <a:rPr lang="es-ES"/>
            <a:t>(22.2%)</a:t>
          </a:r>
        </a:p>
      </dgm:t>
    </dgm:pt>
    <dgm:pt modelId="{FDAC28E0-C687-0848-80D5-FB197886F1A9}" type="parTrans" cxnId="{898B80E7-01B9-5D46-9F51-5F4F23D7774C}">
      <dgm:prSet/>
      <dgm:spPr/>
      <dgm:t>
        <a:bodyPr/>
        <a:lstStyle/>
        <a:p>
          <a:endParaRPr lang="es-ES" sz="1600"/>
        </a:p>
      </dgm:t>
    </dgm:pt>
    <dgm:pt modelId="{7F20DBD2-EC4F-8644-B40F-2F736182F114}" type="sibTrans" cxnId="{898B80E7-01B9-5D46-9F51-5F4F23D7774C}">
      <dgm:prSet/>
      <dgm:spPr/>
      <dgm:t>
        <a:bodyPr/>
        <a:lstStyle/>
        <a:p>
          <a:endParaRPr lang="es-ES"/>
        </a:p>
      </dgm:t>
    </dgm:pt>
    <dgm:pt modelId="{C8370F73-E34B-134A-9D5B-E8C5AFBE452F}">
      <dgm:prSet phldrT="[Texto]"/>
      <dgm:spPr/>
      <dgm:t>
        <a:bodyPr/>
        <a:lstStyle/>
        <a:p>
          <a:r>
            <a:rPr lang="es-ES"/>
            <a:t>Materiales Vivienda</a:t>
          </a:r>
        </a:p>
      </dgm:t>
    </dgm:pt>
    <dgm:pt modelId="{1167AA4E-DEBD-8E42-822E-42A69F6E9213}" type="parTrans" cxnId="{7790CB09-3EA7-8341-800D-8522962BD01A}">
      <dgm:prSet/>
      <dgm:spPr/>
      <dgm:t>
        <a:bodyPr/>
        <a:lstStyle/>
        <a:p>
          <a:endParaRPr lang="es-ES" sz="1600"/>
        </a:p>
      </dgm:t>
    </dgm:pt>
    <dgm:pt modelId="{38716D9B-D37B-0B46-A71A-5EE62CFC3776}" type="sibTrans" cxnId="{7790CB09-3EA7-8341-800D-8522962BD01A}">
      <dgm:prSet/>
      <dgm:spPr/>
      <dgm:t>
        <a:bodyPr/>
        <a:lstStyle/>
        <a:p>
          <a:endParaRPr lang="es-ES"/>
        </a:p>
      </dgm:t>
    </dgm:pt>
    <dgm:pt modelId="{D01AB4F9-E390-264C-B57D-D87A4D178695}">
      <dgm:prSet phldrT="[Texto]"/>
      <dgm:spPr/>
      <dgm:t>
        <a:bodyPr/>
        <a:lstStyle/>
        <a:p>
          <a:r>
            <a:rPr lang="es-ES"/>
            <a:t>Tenencia</a:t>
          </a:r>
        </a:p>
      </dgm:t>
    </dgm:pt>
    <dgm:pt modelId="{BA498FFD-FE29-0548-A04E-611022DBE37E}" type="parTrans" cxnId="{A90AEAA7-A602-FC4A-AF0A-ACEBBAFB66DE}">
      <dgm:prSet/>
      <dgm:spPr/>
      <dgm:t>
        <a:bodyPr/>
        <a:lstStyle/>
        <a:p>
          <a:endParaRPr lang="es-ES" sz="1600"/>
        </a:p>
      </dgm:t>
    </dgm:pt>
    <dgm:pt modelId="{33215DEA-B8DF-5B49-A83A-9DEC4A71724E}" type="sibTrans" cxnId="{A90AEAA7-A602-FC4A-AF0A-ACEBBAFB66DE}">
      <dgm:prSet/>
      <dgm:spPr/>
      <dgm:t>
        <a:bodyPr/>
        <a:lstStyle/>
        <a:p>
          <a:endParaRPr lang="es-ES"/>
        </a:p>
      </dgm:t>
    </dgm:pt>
    <dgm:pt modelId="{E3DFF0C6-E73F-5649-9880-ABF2BCB6D4F1}">
      <dgm:prSet phldrT="[Texto]"/>
      <dgm:spPr/>
      <dgm:t>
        <a:bodyPr/>
        <a:lstStyle/>
        <a:p>
          <a:r>
            <a:rPr lang="es-ES"/>
            <a:t>Servicios Básicos</a:t>
          </a:r>
        </a:p>
        <a:p>
          <a:r>
            <a:rPr lang="es-ES"/>
            <a:t>(22.2%)</a:t>
          </a:r>
        </a:p>
      </dgm:t>
    </dgm:pt>
    <dgm:pt modelId="{CD69014C-9CF2-5D4D-8ED6-CEEDC400476F}" type="parTrans" cxnId="{E990D250-514C-D34A-886A-291EC2951DED}">
      <dgm:prSet/>
      <dgm:spPr/>
      <dgm:t>
        <a:bodyPr/>
        <a:lstStyle/>
        <a:p>
          <a:endParaRPr lang="es-ES" sz="1600"/>
        </a:p>
      </dgm:t>
    </dgm:pt>
    <dgm:pt modelId="{05F38341-F8BB-F24C-8189-043AF5C6B754}" type="sibTrans" cxnId="{E990D250-514C-D34A-886A-291EC2951DED}">
      <dgm:prSet/>
      <dgm:spPr/>
      <dgm:t>
        <a:bodyPr/>
        <a:lstStyle/>
        <a:p>
          <a:endParaRPr lang="es-ES"/>
        </a:p>
      </dgm:t>
    </dgm:pt>
    <dgm:pt modelId="{E7C4E246-7136-C341-9E39-5D734E44AB84}">
      <dgm:prSet phldrT="[Texto]"/>
      <dgm:spPr/>
      <dgm:t>
        <a:bodyPr/>
        <a:lstStyle/>
        <a:p>
          <a:r>
            <a:rPr lang="es-ES"/>
            <a:t>Agua Potable</a:t>
          </a:r>
        </a:p>
      </dgm:t>
    </dgm:pt>
    <dgm:pt modelId="{4AED3FCE-5C56-0E45-9197-A930272EFF15}" type="parTrans" cxnId="{1A74DB80-44DF-5C43-88E4-4CBCC8C5AD6B}">
      <dgm:prSet/>
      <dgm:spPr/>
      <dgm:t>
        <a:bodyPr/>
        <a:lstStyle/>
        <a:p>
          <a:endParaRPr lang="es-ES" sz="1600"/>
        </a:p>
      </dgm:t>
    </dgm:pt>
    <dgm:pt modelId="{3F792420-CFE9-6248-AD20-976CE44B8704}" type="sibTrans" cxnId="{1A74DB80-44DF-5C43-88E4-4CBCC8C5AD6B}">
      <dgm:prSet/>
      <dgm:spPr/>
      <dgm:t>
        <a:bodyPr/>
        <a:lstStyle/>
        <a:p>
          <a:endParaRPr lang="es-ES"/>
        </a:p>
      </dgm:t>
    </dgm:pt>
    <dgm:pt modelId="{2C98F03D-C54F-8447-951F-D732AE5F8AA7}">
      <dgm:prSet phldrT="[Texto]"/>
      <dgm:spPr/>
      <dgm:t>
        <a:bodyPr/>
        <a:lstStyle/>
        <a:p>
          <a:r>
            <a:rPr lang="es-ES"/>
            <a:t>Educación</a:t>
          </a:r>
        </a:p>
        <a:p>
          <a:r>
            <a:rPr lang="es-ES"/>
            <a:t>(22.2%)</a:t>
          </a:r>
        </a:p>
      </dgm:t>
    </dgm:pt>
    <dgm:pt modelId="{0D9D19FE-46C8-3248-9753-68126324D84D}" type="parTrans" cxnId="{09557581-F1B5-0040-ADA2-4C9AA424D1BF}">
      <dgm:prSet/>
      <dgm:spPr/>
      <dgm:t>
        <a:bodyPr/>
        <a:lstStyle/>
        <a:p>
          <a:endParaRPr lang="es-ES" sz="1600"/>
        </a:p>
      </dgm:t>
    </dgm:pt>
    <dgm:pt modelId="{2DEAB33B-9894-8A4A-8BA4-9AE819ECFD41}" type="sibTrans" cxnId="{09557581-F1B5-0040-ADA2-4C9AA424D1BF}">
      <dgm:prSet/>
      <dgm:spPr/>
      <dgm:t>
        <a:bodyPr/>
        <a:lstStyle/>
        <a:p>
          <a:endParaRPr lang="es-ES"/>
        </a:p>
      </dgm:t>
    </dgm:pt>
    <dgm:pt modelId="{D565DE33-6819-8341-8EAC-38399E1D8080}">
      <dgm:prSet phldrT="[Texto]"/>
      <dgm:spPr/>
      <dgm:t>
        <a:bodyPr/>
        <a:lstStyle/>
        <a:p>
          <a:r>
            <a:rPr lang="es-ES"/>
            <a:t>Logro Educativo Adultos</a:t>
          </a:r>
        </a:p>
      </dgm:t>
    </dgm:pt>
    <dgm:pt modelId="{3D5869C3-05EE-5E4E-8960-BCC5721208A6}" type="parTrans" cxnId="{FFEC246C-A215-E342-901B-28A798A3DF8C}">
      <dgm:prSet/>
      <dgm:spPr/>
      <dgm:t>
        <a:bodyPr/>
        <a:lstStyle/>
        <a:p>
          <a:endParaRPr lang="es-ES" sz="1600"/>
        </a:p>
      </dgm:t>
    </dgm:pt>
    <dgm:pt modelId="{BC689F1D-D15E-A746-BD61-125F2D7F1A83}" type="sibTrans" cxnId="{FFEC246C-A215-E342-901B-28A798A3DF8C}">
      <dgm:prSet/>
      <dgm:spPr/>
      <dgm:t>
        <a:bodyPr/>
        <a:lstStyle/>
        <a:p>
          <a:endParaRPr lang="es-ES"/>
        </a:p>
      </dgm:t>
    </dgm:pt>
    <dgm:pt modelId="{FE2B22A7-E4E5-5445-A53A-B005093539E3}">
      <dgm:prSet/>
      <dgm:spPr/>
      <dgm:t>
        <a:bodyPr/>
        <a:lstStyle/>
        <a:p>
          <a:r>
            <a:rPr lang="es-ES"/>
            <a:t>Empleo y Protección Social</a:t>
          </a:r>
        </a:p>
        <a:p>
          <a:r>
            <a:rPr lang="es-ES"/>
            <a:t>(11.1%)</a:t>
          </a:r>
        </a:p>
      </dgm:t>
    </dgm:pt>
    <dgm:pt modelId="{B3E2BC99-DCF4-6D41-A5BC-FCBAC7239375}" type="parTrans" cxnId="{061843A4-D659-E947-BB1E-CF1CE35ED402}">
      <dgm:prSet/>
      <dgm:spPr/>
      <dgm:t>
        <a:bodyPr/>
        <a:lstStyle/>
        <a:p>
          <a:endParaRPr lang="es-ES" sz="1600"/>
        </a:p>
      </dgm:t>
    </dgm:pt>
    <dgm:pt modelId="{35BB790F-C636-5142-88A5-50DF50385CB6}" type="sibTrans" cxnId="{061843A4-D659-E947-BB1E-CF1CE35ED402}">
      <dgm:prSet/>
      <dgm:spPr/>
      <dgm:t>
        <a:bodyPr/>
        <a:lstStyle/>
        <a:p>
          <a:endParaRPr lang="es-ES"/>
        </a:p>
      </dgm:t>
    </dgm:pt>
    <dgm:pt modelId="{A414861C-889B-6A47-B56A-3A259277902D}">
      <dgm:prSet/>
      <dgm:spPr/>
      <dgm:t>
        <a:bodyPr/>
        <a:lstStyle/>
        <a:p>
          <a:r>
            <a:rPr lang="es-ES"/>
            <a:t>Estándar de Vida</a:t>
          </a:r>
        </a:p>
        <a:p>
          <a:r>
            <a:rPr lang="es-ES"/>
            <a:t>(22.2%)</a:t>
          </a:r>
        </a:p>
      </dgm:t>
    </dgm:pt>
    <dgm:pt modelId="{026722E2-EEC0-5B40-90B7-045582EB9AAD}" type="parTrans" cxnId="{40CE5207-84E8-C642-9111-8D0D98BCB037}">
      <dgm:prSet/>
      <dgm:spPr/>
      <dgm:t>
        <a:bodyPr/>
        <a:lstStyle/>
        <a:p>
          <a:endParaRPr lang="es-ES" sz="1600"/>
        </a:p>
      </dgm:t>
    </dgm:pt>
    <dgm:pt modelId="{6ADC6AE7-2DD5-694D-B8CA-A8E2204F2891}" type="sibTrans" cxnId="{40CE5207-84E8-C642-9111-8D0D98BCB037}">
      <dgm:prSet/>
      <dgm:spPr/>
      <dgm:t>
        <a:bodyPr/>
        <a:lstStyle/>
        <a:p>
          <a:endParaRPr lang="es-ES"/>
        </a:p>
      </dgm:t>
    </dgm:pt>
    <dgm:pt modelId="{5BF4FEF6-E84E-364C-A0BB-8696337A9B41}">
      <dgm:prSet phldrT="[Texto]"/>
      <dgm:spPr/>
      <dgm:t>
        <a:bodyPr/>
        <a:lstStyle/>
        <a:p>
          <a:r>
            <a:rPr lang="es-ES"/>
            <a:t>Saneamiento                     7.4% c/u</a:t>
          </a:r>
        </a:p>
      </dgm:t>
    </dgm:pt>
    <dgm:pt modelId="{7372A979-55F8-D448-A6BF-08DE36F874C0}" type="parTrans" cxnId="{50600456-4061-CE4D-A50D-4CA76111D65A}">
      <dgm:prSet/>
      <dgm:spPr/>
      <dgm:t>
        <a:bodyPr/>
        <a:lstStyle/>
        <a:p>
          <a:endParaRPr lang="es-ES" sz="1600"/>
        </a:p>
      </dgm:t>
    </dgm:pt>
    <dgm:pt modelId="{D1E26021-36AC-A046-88B3-01428A828863}" type="sibTrans" cxnId="{50600456-4061-CE4D-A50D-4CA76111D65A}">
      <dgm:prSet/>
      <dgm:spPr/>
      <dgm:t>
        <a:bodyPr/>
        <a:lstStyle/>
        <a:p>
          <a:endParaRPr lang="es-ES"/>
        </a:p>
      </dgm:t>
    </dgm:pt>
    <dgm:pt modelId="{D2E97931-78C3-944A-8646-41BB9438D5AC}">
      <dgm:prSet phldrT="[Texto]"/>
      <dgm:spPr/>
      <dgm:t>
        <a:bodyPr/>
        <a:lstStyle/>
        <a:p>
          <a:r>
            <a:rPr lang="es-ES"/>
            <a:t>Energía </a:t>
          </a:r>
        </a:p>
      </dgm:t>
    </dgm:pt>
    <dgm:pt modelId="{69A31124-CA3F-B34B-AA4C-F91813AB4855}" type="parTrans" cxnId="{CA4234AA-28E1-F449-9663-5C96713F3309}">
      <dgm:prSet/>
      <dgm:spPr/>
      <dgm:t>
        <a:bodyPr/>
        <a:lstStyle/>
        <a:p>
          <a:endParaRPr lang="es-ES" sz="1600"/>
        </a:p>
      </dgm:t>
    </dgm:pt>
    <dgm:pt modelId="{FAD95C29-D4BB-F94D-B402-8BE3627D4A66}" type="sibTrans" cxnId="{CA4234AA-28E1-F449-9663-5C96713F3309}">
      <dgm:prSet/>
      <dgm:spPr/>
      <dgm:t>
        <a:bodyPr/>
        <a:lstStyle/>
        <a:p>
          <a:endParaRPr lang="es-ES"/>
        </a:p>
      </dgm:t>
    </dgm:pt>
    <dgm:pt modelId="{3A2ED945-05D1-BA4F-97F6-F4359FD9D417}">
      <dgm:prSet phldrT="[Texto]"/>
      <dgm:spPr/>
      <dgm:t>
        <a:bodyPr/>
        <a:lstStyle/>
        <a:p>
          <a:r>
            <a:rPr lang="es-ES"/>
            <a:t>Hacinamiento                    7.4% c/u</a:t>
          </a:r>
        </a:p>
      </dgm:t>
    </dgm:pt>
    <dgm:pt modelId="{76CAF6A0-6BE7-1941-987C-2FF9F8D63473}" type="parTrans" cxnId="{330545CC-4AE7-1941-9EEF-0D47BDC66DAC}">
      <dgm:prSet/>
      <dgm:spPr/>
      <dgm:t>
        <a:bodyPr/>
        <a:lstStyle/>
        <a:p>
          <a:endParaRPr lang="es-ES" sz="1600"/>
        </a:p>
      </dgm:t>
    </dgm:pt>
    <dgm:pt modelId="{8AD1AB2D-719C-4649-A737-53098E28E90D}" type="sibTrans" cxnId="{330545CC-4AE7-1941-9EEF-0D47BDC66DAC}">
      <dgm:prSet/>
      <dgm:spPr/>
      <dgm:t>
        <a:bodyPr/>
        <a:lstStyle/>
        <a:p>
          <a:endParaRPr lang="es-ES"/>
        </a:p>
      </dgm:t>
    </dgm:pt>
    <dgm:pt modelId="{2302F7A5-A627-6049-A1A5-D80B7A0A29E3}">
      <dgm:prSet phldrT="[Texto]"/>
      <dgm:spPr/>
      <dgm:t>
        <a:bodyPr/>
        <a:lstStyle/>
        <a:p>
          <a:r>
            <a:rPr lang="es-ES"/>
            <a:t>Asistencia escolar             7.4% c/u</a:t>
          </a:r>
        </a:p>
      </dgm:t>
    </dgm:pt>
    <dgm:pt modelId="{AE4308B2-2D48-BA4E-9282-E4ED83E2EF63}" type="parTrans" cxnId="{25440300-98DA-DE4F-ADDD-DA95B0B59359}">
      <dgm:prSet/>
      <dgm:spPr/>
      <dgm:t>
        <a:bodyPr/>
        <a:lstStyle/>
        <a:p>
          <a:endParaRPr lang="es-ES" sz="1600"/>
        </a:p>
      </dgm:t>
    </dgm:pt>
    <dgm:pt modelId="{0604EFAD-EEE7-F247-9528-E0BB8BAB7CC5}" type="sibTrans" cxnId="{25440300-98DA-DE4F-ADDD-DA95B0B59359}">
      <dgm:prSet/>
      <dgm:spPr/>
      <dgm:t>
        <a:bodyPr/>
        <a:lstStyle/>
        <a:p>
          <a:endParaRPr lang="es-ES"/>
        </a:p>
      </dgm:t>
    </dgm:pt>
    <dgm:pt modelId="{A366764D-808F-5746-8696-91BA64D6B5CA}">
      <dgm:prSet phldrT="[Texto]"/>
      <dgm:spPr/>
      <dgm:t>
        <a:bodyPr/>
        <a:lstStyle/>
        <a:p>
          <a:r>
            <a:rPr lang="es-ES"/>
            <a:t>Rezago Educativo</a:t>
          </a:r>
        </a:p>
      </dgm:t>
    </dgm:pt>
    <dgm:pt modelId="{970F44C5-C731-7340-A364-BF43D73A1851}" type="parTrans" cxnId="{F70A21BB-ADA7-7B46-BC18-60E12BE8AC33}">
      <dgm:prSet/>
      <dgm:spPr/>
      <dgm:t>
        <a:bodyPr/>
        <a:lstStyle/>
        <a:p>
          <a:endParaRPr lang="es-ES" sz="1600"/>
        </a:p>
      </dgm:t>
    </dgm:pt>
    <dgm:pt modelId="{0A098482-DEE0-5F46-8642-BEAA777126CE}" type="sibTrans" cxnId="{F70A21BB-ADA7-7B46-BC18-60E12BE8AC33}">
      <dgm:prSet/>
      <dgm:spPr/>
      <dgm:t>
        <a:bodyPr/>
        <a:lstStyle/>
        <a:p>
          <a:endParaRPr lang="es-ES"/>
        </a:p>
      </dgm:t>
    </dgm:pt>
    <dgm:pt modelId="{EF9659B0-F06F-8142-BF81-E9FF3D9FBBA7}">
      <dgm:prSet/>
      <dgm:spPr/>
      <dgm:t>
        <a:bodyPr/>
        <a:lstStyle/>
        <a:p>
          <a:r>
            <a:rPr lang="es-ES"/>
            <a:t>Desocupación                     7.4%</a:t>
          </a:r>
        </a:p>
      </dgm:t>
    </dgm:pt>
    <dgm:pt modelId="{A95E4156-55A1-DE4A-97FB-44E6BE67F40E}" type="parTrans" cxnId="{344B413E-D1E9-0A4A-B7A9-DDC9EE6F8B79}">
      <dgm:prSet/>
      <dgm:spPr/>
      <dgm:t>
        <a:bodyPr/>
        <a:lstStyle/>
        <a:p>
          <a:endParaRPr lang="es-ES" sz="1600"/>
        </a:p>
      </dgm:t>
    </dgm:pt>
    <dgm:pt modelId="{E44666BA-1AA6-7D46-9C25-C30BE52A3DB2}" type="sibTrans" cxnId="{344B413E-D1E9-0A4A-B7A9-DDC9EE6F8B79}">
      <dgm:prSet/>
      <dgm:spPr/>
      <dgm:t>
        <a:bodyPr/>
        <a:lstStyle/>
        <a:p>
          <a:endParaRPr lang="es-ES"/>
        </a:p>
      </dgm:t>
    </dgm:pt>
    <dgm:pt modelId="{0AB97452-75A9-A242-B8C2-F438974D88D5}">
      <dgm:prSet/>
      <dgm:spPr/>
      <dgm:t>
        <a:bodyPr/>
        <a:lstStyle/>
        <a:p>
          <a:r>
            <a:rPr lang="es-ES"/>
            <a:t>Protección social                3.7%</a:t>
          </a:r>
        </a:p>
      </dgm:t>
    </dgm:pt>
    <dgm:pt modelId="{298EA5B0-72CC-B146-AC38-96B9EB4834E4}" type="parTrans" cxnId="{64341CE6-44A6-904D-AB48-A4CBEC8D7950}">
      <dgm:prSet/>
      <dgm:spPr/>
      <dgm:t>
        <a:bodyPr/>
        <a:lstStyle/>
        <a:p>
          <a:endParaRPr lang="es-ES" sz="1600"/>
        </a:p>
      </dgm:t>
    </dgm:pt>
    <dgm:pt modelId="{E0D50B76-0E41-0944-B44E-9A34D0ED3D10}" type="sibTrans" cxnId="{64341CE6-44A6-904D-AB48-A4CBEC8D7950}">
      <dgm:prSet/>
      <dgm:spPr/>
      <dgm:t>
        <a:bodyPr/>
        <a:lstStyle/>
        <a:p>
          <a:endParaRPr lang="es-ES"/>
        </a:p>
      </dgm:t>
    </dgm:pt>
    <dgm:pt modelId="{F10EFF06-05D2-B142-8170-F87E479C6CDF}">
      <dgm:prSet/>
      <dgm:spPr/>
      <dgm:t>
        <a:bodyPr/>
        <a:lstStyle/>
        <a:p>
          <a:r>
            <a:rPr lang="es-ES"/>
            <a:t>Ingresos                             14.8%</a:t>
          </a:r>
        </a:p>
      </dgm:t>
    </dgm:pt>
    <dgm:pt modelId="{180EA642-F952-D74E-B0A5-6EC64AF53181}" type="parTrans" cxnId="{FC7184EC-5ADD-214F-A751-DD62734BBFD5}">
      <dgm:prSet/>
      <dgm:spPr/>
      <dgm:t>
        <a:bodyPr/>
        <a:lstStyle/>
        <a:p>
          <a:endParaRPr lang="es-ES" sz="1600"/>
        </a:p>
      </dgm:t>
    </dgm:pt>
    <dgm:pt modelId="{AC5D3301-55D4-3C43-A9B0-A594141396BF}" type="sibTrans" cxnId="{FC7184EC-5ADD-214F-A751-DD62734BBFD5}">
      <dgm:prSet/>
      <dgm:spPr/>
      <dgm:t>
        <a:bodyPr/>
        <a:lstStyle/>
        <a:p>
          <a:endParaRPr lang="es-ES"/>
        </a:p>
      </dgm:t>
    </dgm:pt>
    <dgm:pt modelId="{8C967EDE-7F14-5B42-AEE6-8F3AB4754FB2}">
      <dgm:prSet/>
      <dgm:spPr/>
      <dgm:t>
        <a:bodyPr/>
        <a:lstStyle/>
        <a:p>
          <a:r>
            <a:rPr lang="es-ES"/>
            <a:t>Bienes Durables                  7.4%</a:t>
          </a:r>
        </a:p>
      </dgm:t>
    </dgm:pt>
    <dgm:pt modelId="{62A4A903-548F-D34B-AEAB-960287536F0A}" type="parTrans" cxnId="{87FD9E19-FE54-5240-B46F-86DBE372A3FB}">
      <dgm:prSet/>
      <dgm:spPr/>
      <dgm:t>
        <a:bodyPr/>
        <a:lstStyle/>
        <a:p>
          <a:endParaRPr lang="es-ES" sz="1600"/>
        </a:p>
      </dgm:t>
    </dgm:pt>
    <dgm:pt modelId="{BA5EA64E-EA35-054C-8C0C-DF8913CCDD02}" type="sibTrans" cxnId="{87FD9E19-FE54-5240-B46F-86DBE372A3FB}">
      <dgm:prSet/>
      <dgm:spPr/>
      <dgm:t>
        <a:bodyPr/>
        <a:lstStyle/>
        <a:p>
          <a:endParaRPr lang="es-ES"/>
        </a:p>
      </dgm:t>
    </dgm:pt>
    <dgm:pt modelId="{78113C6D-16E5-4FB2-A260-0F0CF0008FB6}" type="pres">
      <dgm:prSet presAssocID="{7BE7EDED-5646-2B4A-ADF0-6B21408AD681}" presName="diagram" presStyleCnt="0">
        <dgm:presLayoutVars>
          <dgm:dir/>
          <dgm:resizeHandles val="exact"/>
        </dgm:presLayoutVars>
      </dgm:prSet>
      <dgm:spPr/>
    </dgm:pt>
    <dgm:pt modelId="{3543F7EE-DE37-4908-BA35-6CD3E39619ED}" type="pres">
      <dgm:prSet presAssocID="{9AC4ADEA-CDD7-F640-BC4A-F2CE4AB999D5}" presName="node" presStyleLbl="node1" presStyleIdx="0" presStyleCnt="5">
        <dgm:presLayoutVars>
          <dgm:bulletEnabled val="1"/>
        </dgm:presLayoutVars>
      </dgm:prSet>
      <dgm:spPr/>
    </dgm:pt>
    <dgm:pt modelId="{891A0CE5-E2DE-4569-ABAB-BF92D7D4536E}" type="pres">
      <dgm:prSet presAssocID="{7F20DBD2-EC4F-8644-B40F-2F736182F114}" presName="sibTrans" presStyleCnt="0"/>
      <dgm:spPr/>
    </dgm:pt>
    <dgm:pt modelId="{AFB088F0-77AF-43EB-B676-05B836F309EE}" type="pres">
      <dgm:prSet presAssocID="{E3DFF0C6-E73F-5649-9880-ABF2BCB6D4F1}" presName="node" presStyleLbl="node1" presStyleIdx="1" presStyleCnt="5">
        <dgm:presLayoutVars>
          <dgm:bulletEnabled val="1"/>
        </dgm:presLayoutVars>
      </dgm:prSet>
      <dgm:spPr/>
    </dgm:pt>
    <dgm:pt modelId="{BE8465C9-D725-4ED7-982A-65A3BAEE37FD}" type="pres">
      <dgm:prSet presAssocID="{05F38341-F8BB-F24C-8189-043AF5C6B754}" presName="sibTrans" presStyleCnt="0"/>
      <dgm:spPr/>
    </dgm:pt>
    <dgm:pt modelId="{2EF5262E-2B42-425B-8CF4-7885364169D1}" type="pres">
      <dgm:prSet presAssocID="{2C98F03D-C54F-8447-951F-D732AE5F8AA7}" presName="node" presStyleLbl="node1" presStyleIdx="2" presStyleCnt="5">
        <dgm:presLayoutVars>
          <dgm:bulletEnabled val="1"/>
        </dgm:presLayoutVars>
      </dgm:prSet>
      <dgm:spPr/>
    </dgm:pt>
    <dgm:pt modelId="{73E62979-F3A2-40FB-A16E-94B59DDCC617}" type="pres">
      <dgm:prSet presAssocID="{2DEAB33B-9894-8A4A-8BA4-9AE819ECFD41}" presName="sibTrans" presStyleCnt="0"/>
      <dgm:spPr/>
    </dgm:pt>
    <dgm:pt modelId="{EDEF718F-E34F-4263-A00E-E8A8A98D4035}" type="pres">
      <dgm:prSet presAssocID="{FE2B22A7-E4E5-5445-A53A-B005093539E3}" presName="node" presStyleLbl="node1" presStyleIdx="3" presStyleCnt="5">
        <dgm:presLayoutVars>
          <dgm:bulletEnabled val="1"/>
        </dgm:presLayoutVars>
      </dgm:prSet>
      <dgm:spPr/>
    </dgm:pt>
    <dgm:pt modelId="{4A672835-C68B-4427-99F6-F26EE5943C99}" type="pres">
      <dgm:prSet presAssocID="{35BB790F-C636-5142-88A5-50DF50385CB6}" presName="sibTrans" presStyleCnt="0"/>
      <dgm:spPr/>
    </dgm:pt>
    <dgm:pt modelId="{42F15933-4E0D-4BE6-845D-839808BA8FE3}" type="pres">
      <dgm:prSet presAssocID="{A414861C-889B-6A47-B56A-3A259277902D}" presName="node" presStyleLbl="node1" presStyleIdx="4" presStyleCnt="5">
        <dgm:presLayoutVars>
          <dgm:bulletEnabled val="1"/>
        </dgm:presLayoutVars>
      </dgm:prSet>
      <dgm:spPr/>
    </dgm:pt>
  </dgm:ptLst>
  <dgm:cxnLst>
    <dgm:cxn modelId="{25440300-98DA-DE4F-ADDD-DA95B0B59359}" srcId="{2C98F03D-C54F-8447-951F-D732AE5F8AA7}" destId="{2302F7A5-A627-6049-A1A5-D80B7A0A29E3}" srcOrd="1" destOrd="0" parTransId="{AE4308B2-2D48-BA4E-9282-E4ED83E2EF63}" sibTransId="{0604EFAD-EEE7-F247-9528-E0BB8BAB7CC5}"/>
    <dgm:cxn modelId="{40CE5207-84E8-C642-9111-8D0D98BCB037}" srcId="{7BE7EDED-5646-2B4A-ADF0-6B21408AD681}" destId="{A414861C-889B-6A47-B56A-3A259277902D}" srcOrd="4" destOrd="0" parTransId="{026722E2-EEC0-5B40-90B7-045582EB9AAD}" sibTransId="{6ADC6AE7-2DD5-694D-B8CA-A8E2204F2891}"/>
    <dgm:cxn modelId="{7790CB09-3EA7-8341-800D-8522962BD01A}" srcId="{9AC4ADEA-CDD7-F640-BC4A-F2CE4AB999D5}" destId="{C8370F73-E34B-134A-9D5B-E8C5AFBE452F}" srcOrd="0" destOrd="0" parTransId="{1167AA4E-DEBD-8E42-822E-42A69F6E9213}" sibTransId="{38716D9B-D37B-0B46-A71A-5EE62CFC3776}"/>
    <dgm:cxn modelId="{4F2DA214-BBAC-4AC9-A263-1C9E09F8C5B4}" type="presOf" srcId="{7BE7EDED-5646-2B4A-ADF0-6B21408AD681}" destId="{78113C6D-16E5-4FB2-A260-0F0CF0008FB6}" srcOrd="0" destOrd="0" presId="urn:microsoft.com/office/officeart/2005/8/layout/default"/>
    <dgm:cxn modelId="{EAEC6719-C9DA-4FC3-A7CF-A54D01D26FB1}" type="presOf" srcId="{EF9659B0-F06F-8142-BF81-E9FF3D9FBBA7}" destId="{EDEF718F-E34F-4263-A00E-E8A8A98D4035}" srcOrd="0" destOrd="1" presId="urn:microsoft.com/office/officeart/2005/8/layout/default"/>
    <dgm:cxn modelId="{87FD9E19-FE54-5240-B46F-86DBE372A3FB}" srcId="{A414861C-889B-6A47-B56A-3A259277902D}" destId="{8C967EDE-7F14-5B42-AEE6-8F3AB4754FB2}" srcOrd="1" destOrd="0" parTransId="{62A4A903-548F-D34B-AEAB-960287536F0A}" sibTransId="{BA5EA64E-EA35-054C-8C0C-DF8913CCDD02}"/>
    <dgm:cxn modelId="{F26CE11E-F447-469F-BA44-F076FF2722E4}" type="presOf" srcId="{3A2ED945-05D1-BA4F-97F6-F4359FD9D417}" destId="{3543F7EE-DE37-4908-BA35-6CD3E39619ED}" srcOrd="0" destOrd="2" presId="urn:microsoft.com/office/officeart/2005/8/layout/default"/>
    <dgm:cxn modelId="{A9C7AF1F-CB68-43D0-A01B-3AD187D5141B}" type="presOf" srcId="{8C967EDE-7F14-5B42-AEE6-8F3AB4754FB2}" destId="{42F15933-4E0D-4BE6-845D-839808BA8FE3}" srcOrd="0" destOrd="2" presId="urn:microsoft.com/office/officeart/2005/8/layout/default"/>
    <dgm:cxn modelId="{3FCAEE2B-5D77-4EC6-87B8-6007B9C5DDFD}" type="presOf" srcId="{FE2B22A7-E4E5-5445-A53A-B005093539E3}" destId="{EDEF718F-E34F-4263-A00E-E8A8A98D4035}" srcOrd="0" destOrd="0" presId="urn:microsoft.com/office/officeart/2005/8/layout/default"/>
    <dgm:cxn modelId="{C4E85F37-5962-47FA-A57F-7A5DE3DBDF41}" type="presOf" srcId="{2C98F03D-C54F-8447-951F-D732AE5F8AA7}" destId="{2EF5262E-2B42-425B-8CF4-7885364169D1}" srcOrd="0" destOrd="0" presId="urn:microsoft.com/office/officeart/2005/8/layout/default"/>
    <dgm:cxn modelId="{344B413E-D1E9-0A4A-B7A9-DDC9EE6F8B79}" srcId="{FE2B22A7-E4E5-5445-A53A-B005093539E3}" destId="{EF9659B0-F06F-8142-BF81-E9FF3D9FBBA7}" srcOrd="0" destOrd="0" parTransId="{A95E4156-55A1-DE4A-97FB-44E6BE67F40E}" sibTransId="{E44666BA-1AA6-7D46-9C25-C30BE52A3DB2}"/>
    <dgm:cxn modelId="{6F9BFB3F-D4BD-4029-81C8-B2EF354D22DF}" type="presOf" srcId="{F10EFF06-05D2-B142-8170-F87E479C6CDF}" destId="{42F15933-4E0D-4BE6-845D-839808BA8FE3}" srcOrd="0" destOrd="1" presId="urn:microsoft.com/office/officeart/2005/8/layout/default"/>
    <dgm:cxn modelId="{CF3CC05B-3631-4F10-8586-6F5339D3B7B5}" type="presOf" srcId="{D2E97931-78C3-944A-8646-41BB9438D5AC}" destId="{AFB088F0-77AF-43EB-B676-05B836F309EE}" srcOrd="0" destOrd="3" presId="urn:microsoft.com/office/officeart/2005/8/layout/default"/>
    <dgm:cxn modelId="{FFEC246C-A215-E342-901B-28A798A3DF8C}" srcId="{2C98F03D-C54F-8447-951F-D732AE5F8AA7}" destId="{D565DE33-6819-8341-8EAC-38399E1D8080}" srcOrd="0" destOrd="0" parTransId="{3D5869C3-05EE-5E4E-8960-BCC5721208A6}" sibTransId="{BC689F1D-D15E-A746-BD61-125F2D7F1A83}"/>
    <dgm:cxn modelId="{9DA06250-C43C-4C64-B564-F8500478FC2A}" type="presOf" srcId="{5BF4FEF6-E84E-364C-A0BB-8696337A9B41}" destId="{AFB088F0-77AF-43EB-B676-05B836F309EE}" srcOrd="0" destOrd="2" presId="urn:microsoft.com/office/officeart/2005/8/layout/default"/>
    <dgm:cxn modelId="{E990D250-514C-D34A-886A-291EC2951DED}" srcId="{7BE7EDED-5646-2B4A-ADF0-6B21408AD681}" destId="{E3DFF0C6-E73F-5649-9880-ABF2BCB6D4F1}" srcOrd="1" destOrd="0" parTransId="{CD69014C-9CF2-5D4D-8ED6-CEEDC400476F}" sibTransId="{05F38341-F8BB-F24C-8189-043AF5C6B754}"/>
    <dgm:cxn modelId="{6B92A671-6305-4C5F-BA00-B817F719E8B7}" type="presOf" srcId="{D01AB4F9-E390-264C-B57D-D87A4D178695}" destId="{3543F7EE-DE37-4908-BA35-6CD3E39619ED}" srcOrd="0" destOrd="3" presId="urn:microsoft.com/office/officeart/2005/8/layout/default"/>
    <dgm:cxn modelId="{50600456-4061-CE4D-A50D-4CA76111D65A}" srcId="{E3DFF0C6-E73F-5649-9880-ABF2BCB6D4F1}" destId="{5BF4FEF6-E84E-364C-A0BB-8696337A9B41}" srcOrd="1" destOrd="0" parTransId="{7372A979-55F8-D448-A6BF-08DE36F874C0}" sibTransId="{D1E26021-36AC-A046-88B3-01428A828863}"/>
    <dgm:cxn modelId="{1A74DB80-44DF-5C43-88E4-4CBCC8C5AD6B}" srcId="{E3DFF0C6-E73F-5649-9880-ABF2BCB6D4F1}" destId="{E7C4E246-7136-C341-9E39-5D734E44AB84}" srcOrd="0" destOrd="0" parTransId="{4AED3FCE-5C56-0E45-9197-A930272EFF15}" sibTransId="{3F792420-CFE9-6248-AD20-976CE44B8704}"/>
    <dgm:cxn modelId="{09557581-F1B5-0040-ADA2-4C9AA424D1BF}" srcId="{7BE7EDED-5646-2B4A-ADF0-6B21408AD681}" destId="{2C98F03D-C54F-8447-951F-D732AE5F8AA7}" srcOrd="2" destOrd="0" parTransId="{0D9D19FE-46C8-3248-9753-68126324D84D}" sibTransId="{2DEAB33B-9894-8A4A-8BA4-9AE819ECFD41}"/>
    <dgm:cxn modelId="{A8C6FF8B-721F-4102-BD6B-098311BEF083}" type="presOf" srcId="{0AB97452-75A9-A242-B8C2-F438974D88D5}" destId="{EDEF718F-E34F-4263-A00E-E8A8A98D4035}" srcOrd="0" destOrd="2" presId="urn:microsoft.com/office/officeart/2005/8/layout/default"/>
    <dgm:cxn modelId="{061843A4-D659-E947-BB1E-CF1CE35ED402}" srcId="{7BE7EDED-5646-2B4A-ADF0-6B21408AD681}" destId="{FE2B22A7-E4E5-5445-A53A-B005093539E3}" srcOrd="3" destOrd="0" parTransId="{B3E2BC99-DCF4-6D41-A5BC-FCBAC7239375}" sibTransId="{35BB790F-C636-5142-88A5-50DF50385CB6}"/>
    <dgm:cxn modelId="{11D5ADA5-ED16-437F-A6A1-EA63E94F7DBB}" type="presOf" srcId="{A414861C-889B-6A47-B56A-3A259277902D}" destId="{42F15933-4E0D-4BE6-845D-839808BA8FE3}" srcOrd="0" destOrd="0" presId="urn:microsoft.com/office/officeart/2005/8/layout/default"/>
    <dgm:cxn modelId="{A90AEAA7-A602-FC4A-AF0A-ACEBBAFB66DE}" srcId="{9AC4ADEA-CDD7-F640-BC4A-F2CE4AB999D5}" destId="{D01AB4F9-E390-264C-B57D-D87A4D178695}" srcOrd="2" destOrd="0" parTransId="{BA498FFD-FE29-0548-A04E-611022DBE37E}" sibTransId="{33215DEA-B8DF-5B49-A83A-9DEC4A71724E}"/>
    <dgm:cxn modelId="{CA4234AA-28E1-F449-9663-5C96713F3309}" srcId="{E3DFF0C6-E73F-5649-9880-ABF2BCB6D4F1}" destId="{D2E97931-78C3-944A-8646-41BB9438D5AC}" srcOrd="2" destOrd="0" parTransId="{69A31124-CA3F-B34B-AA4C-F91813AB4855}" sibTransId="{FAD95C29-D4BB-F94D-B402-8BE3627D4A66}"/>
    <dgm:cxn modelId="{7A7EF1AB-D0C3-4389-9182-0939825CE6F7}" type="presOf" srcId="{A366764D-808F-5746-8696-91BA64D6B5CA}" destId="{2EF5262E-2B42-425B-8CF4-7885364169D1}" srcOrd="0" destOrd="3" presId="urn:microsoft.com/office/officeart/2005/8/layout/default"/>
    <dgm:cxn modelId="{456EF2B3-C31D-4074-A6F5-405367901E3D}" type="presOf" srcId="{E3DFF0C6-E73F-5649-9880-ABF2BCB6D4F1}" destId="{AFB088F0-77AF-43EB-B676-05B836F309EE}" srcOrd="0" destOrd="0" presId="urn:microsoft.com/office/officeart/2005/8/layout/default"/>
    <dgm:cxn modelId="{34D9D8B8-E934-44AB-9499-104CD31D8A54}" type="presOf" srcId="{C8370F73-E34B-134A-9D5B-E8C5AFBE452F}" destId="{3543F7EE-DE37-4908-BA35-6CD3E39619ED}" srcOrd="0" destOrd="1" presId="urn:microsoft.com/office/officeart/2005/8/layout/default"/>
    <dgm:cxn modelId="{F70A21BB-ADA7-7B46-BC18-60E12BE8AC33}" srcId="{2C98F03D-C54F-8447-951F-D732AE5F8AA7}" destId="{A366764D-808F-5746-8696-91BA64D6B5CA}" srcOrd="2" destOrd="0" parTransId="{970F44C5-C731-7340-A364-BF43D73A1851}" sibTransId="{0A098482-DEE0-5F46-8642-BEAA777126CE}"/>
    <dgm:cxn modelId="{BA980DBE-5946-4567-AFC5-1EC9E2F8B9C9}" type="presOf" srcId="{2302F7A5-A627-6049-A1A5-D80B7A0A29E3}" destId="{2EF5262E-2B42-425B-8CF4-7885364169D1}" srcOrd="0" destOrd="2" presId="urn:microsoft.com/office/officeart/2005/8/layout/default"/>
    <dgm:cxn modelId="{3130DFBE-C608-4422-B0AF-95FA636FD00A}" type="presOf" srcId="{9AC4ADEA-CDD7-F640-BC4A-F2CE4AB999D5}" destId="{3543F7EE-DE37-4908-BA35-6CD3E39619ED}" srcOrd="0" destOrd="0" presId="urn:microsoft.com/office/officeart/2005/8/layout/default"/>
    <dgm:cxn modelId="{42338DC2-1FEE-41A1-9897-87B584649020}" type="presOf" srcId="{D565DE33-6819-8341-8EAC-38399E1D8080}" destId="{2EF5262E-2B42-425B-8CF4-7885364169D1}" srcOrd="0" destOrd="1" presId="urn:microsoft.com/office/officeart/2005/8/layout/default"/>
    <dgm:cxn modelId="{330545CC-4AE7-1941-9EEF-0D47BDC66DAC}" srcId="{9AC4ADEA-CDD7-F640-BC4A-F2CE4AB999D5}" destId="{3A2ED945-05D1-BA4F-97F6-F4359FD9D417}" srcOrd="1" destOrd="0" parTransId="{76CAF6A0-6BE7-1941-987C-2FF9F8D63473}" sibTransId="{8AD1AB2D-719C-4649-A737-53098E28E90D}"/>
    <dgm:cxn modelId="{64341CE6-44A6-904D-AB48-A4CBEC8D7950}" srcId="{FE2B22A7-E4E5-5445-A53A-B005093539E3}" destId="{0AB97452-75A9-A242-B8C2-F438974D88D5}" srcOrd="1" destOrd="0" parTransId="{298EA5B0-72CC-B146-AC38-96B9EB4834E4}" sibTransId="{E0D50B76-0E41-0944-B44E-9A34D0ED3D10}"/>
    <dgm:cxn modelId="{898B80E7-01B9-5D46-9F51-5F4F23D7774C}" srcId="{7BE7EDED-5646-2B4A-ADF0-6B21408AD681}" destId="{9AC4ADEA-CDD7-F640-BC4A-F2CE4AB999D5}" srcOrd="0" destOrd="0" parTransId="{FDAC28E0-C687-0848-80D5-FB197886F1A9}" sibTransId="{7F20DBD2-EC4F-8644-B40F-2F736182F114}"/>
    <dgm:cxn modelId="{5D40B1E7-7B4C-4D39-9660-80E3695CB415}" type="presOf" srcId="{E7C4E246-7136-C341-9E39-5D734E44AB84}" destId="{AFB088F0-77AF-43EB-B676-05B836F309EE}" srcOrd="0" destOrd="1" presId="urn:microsoft.com/office/officeart/2005/8/layout/default"/>
    <dgm:cxn modelId="{FC7184EC-5ADD-214F-A751-DD62734BBFD5}" srcId="{A414861C-889B-6A47-B56A-3A259277902D}" destId="{F10EFF06-05D2-B142-8170-F87E479C6CDF}" srcOrd="0" destOrd="0" parTransId="{180EA642-F952-D74E-B0A5-6EC64AF53181}" sibTransId="{AC5D3301-55D4-3C43-A9B0-A594141396BF}"/>
    <dgm:cxn modelId="{C70F93B3-1573-4A32-8128-7330C088409A}" type="presParOf" srcId="{78113C6D-16E5-4FB2-A260-0F0CF0008FB6}" destId="{3543F7EE-DE37-4908-BA35-6CD3E39619ED}" srcOrd="0" destOrd="0" presId="urn:microsoft.com/office/officeart/2005/8/layout/default"/>
    <dgm:cxn modelId="{C960BADC-693A-4C34-AAC3-717833755D17}" type="presParOf" srcId="{78113C6D-16E5-4FB2-A260-0F0CF0008FB6}" destId="{891A0CE5-E2DE-4569-ABAB-BF92D7D4536E}" srcOrd="1" destOrd="0" presId="urn:microsoft.com/office/officeart/2005/8/layout/default"/>
    <dgm:cxn modelId="{52B6BDC5-8674-4C8D-84BC-E4D91593C273}" type="presParOf" srcId="{78113C6D-16E5-4FB2-A260-0F0CF0008FB6}" destId="{AFB088F0-77AF-43EB-B676-05B836F309EE}" srcOrd="2" destOrd="0" presId="urn:microsoft.com/office/officeart/2005/8/layout/default"/>
    <dgm:cxn modelId="{B7D61B18-CACC-4FB0-8D0A-EEDE71A13174}" type="presParOf" srcId="{78113C6D-16E5-4FB2-A260-0F0CF0008FB6}" destId="{BE8465C9-D725-4ED7-982A-65A3BAEE37FD}" srcOrd="3" destOrd="0" presId="urn:microsoft.com/office/officeart/2005/8/layout/default"/>
    <dgm:cxn modelId="{EDAE0D65-16F1-47DB-A4B3-347273E66FA8}" type="presParOf" srcId="{78113C6D-16E5-4FB2-A260-0F0CF0008FB6}" destId="{2EF5262E-2B42-425B-8CF4-7885364169D1}" srcOrd="4" destOrd="0" presId="urn:microsoft.com/office/officeart/2005/8/layout/default"/>
    <dgm:cxn modelId="{EF5BB5B5-B33D-4962-80F9-6A68EC1AE029}" type="presParOf" srcId="{78113C6D-16E5-4FB2-A260-0F0CF0008FB6}" destId="{73E62979-F3A2-40FB-A16E-94B59DDCC617}" srcOrd="5" destOrd="0" presId="urn:microsoft.com/office/officeart/2005/8/layout/default"/>
    <dgm:cxn modelId="{FABA6130-678A-47E7-B0B2-83AE15AB7746}" type="presParOf" srcId="{78113C6D-16E5-4FB2-A260-0F0CF0008FB6}" destId="{EDEF718F-E34F-4263-A00E-E8A8A98D4035}" srcOrd="6" destOrd="0" presId="urn:microsoft.com/office/officeart/2005/8/layout/default"/>
    <dgm:cxn modelId="{9E16A72F-87CD-4C89-8350-08E1223CCA0A}" type="presParOf" srcId="{78113C6D-16E5-4FB2-A260-0F0CF0008FB6}" destId="{4A672835-C68B-4427-99F6-F26EE5943C99}" srcOrd="7" destOrd="0" presId="urn:microsoft.com/office/officeart/2005/8/layout/default"/>
    <dgm:cxn modelId="{F7130B61-9895-47CF-B799-974BE9A7518C}" type="presParOf" srcId="{78113C6D-16E5-4FB2-A260-0F0CF0008FB6}" destId="{42F15933-4E0D-4BE6-845D-839808BA8FE3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811E979-97BB-40D2-AAFE-CB075676E01E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22392FDC-5560-4CF4-AA83-B4A1005A2A2B}">
      <dgm:prSet/>
      <dgm:spPr/>
      <dgm:t>
        <a:bodyPr/>
        <a:lstStyle/>
        <a:p>
          <a:r>
            <a:rPr lang="es-419"/>
            <a:t>Discusión interna para un nuevo IPM </a:t>
          </a:r>
          <a:endParaRPr lang="en-US"/>
        </a:p>
      </dgm:t>
    </dgm:pt>
    <dgm:pt modelId="{54B20D6F-523C-4472-8CCB-5850F6C06413}" type="parTrans" cxnId="{31E48415-7A51-438C-8299-31C958BD4217}">
      <dgm:prSet/>
      <dgm:spPr/>
      <dgm:t>
        <a:bodyPr/>
        <a:lstStyle/>
        <a:p>
          <a:endParaRPr lang="en-US"/>
        </a:p>
      </dgm:t>
    </dgm:pt>
    <dgm:pt modelId="{49B89679-4281-4DFD-B899-3A1F131DBC87}" type="sibTrans" cxnId="{31E48415-7A51-438C-8299-31C958BD4217}">
      <dgm:prSet/>
      <dgm:spPr/>
      <dgm:t>
        <a:bodyPr/>
        <a:lstStyle/>
        <a:p>
          <a:endParaRPr lang="en-US"/>
        </a:p>
      </dgm:t>
    </dgm:pt>
    <dgm:pt modelId="{340FFBC8-3A5C-4F8D-9A77-37AE33827241}">
      <dgm:prSet/>
      <dgm:spPr/>
      <dgm:t>
        <a:bodyPr/>
        <a:lstStyle/>
        <a:p>
          <a:r>
            <a:rPr lang="es-419"/>
            <a:t>Prioridad a desigualdades entre miembros del hogar</a:t>
          </a:r>
          <a:endParaRPr lang="en-US"/>
        </a:p>
      </dgm:t>
    </dgm:pt>
    <dgm:pt modelId="{E8C3D91B-1093-4692-9AEA-3C256C741364}" type="parTrans" cxnId="{192D310F-72D8-4526-88E2-F555A449D78F}">
      <dgm:prSet/>
      <dgm:spPr/>
      <dgm:t>
        <a:bodyPr/>
        <a:lstStyle/>
        <a:p>
          <a:endParaRPr lang="en-US"/>
        </a:p>
      </dgm:t>
    </dgm:pt>
    <dgm:pt modelId="{A5EF9B36-8580-4D91-A756-6A68C8B19BC7}" type="sibTrans" cxnId="{192D310F-72D8-4526-88E2-F555A449D78F}">
      <dgm:prSet/>
      <dgm:spPr/>
      <dgm:t>
        <a:bodyPr/>
        <a:lstStyle/>
        <a:p>
          <a:endParaRPr lang="en-US"/>
        </a:p>
      </dgm:t>
    </dgm:pt>
    <dgm:pt modelId="{C0B3180F-74F7-4861-9E52-C91682DA6375}">
      <dgm:prSet/>
      <dgm:spPr/>
      <dgm:t>
        <a:bodyPr/>
        <a:lstStyle/>
        <a:p>
          <a:r>
            <a:rPr lang="es-419"/>
            <a:t>Cuestionamiento de los supuestos implícitos al construir índices a nivel de hogar</a:t>
          </a:r>
          <a:endParaRPr lang="en-US"/>
        </a:p>
      </dgm:t>
    </dgm:pt>
    <dgm:pt modelId="{2ECC34E8-30DA-4F8D-81C2-5752B99DAF0A}" type="parTrans" cxnId="{A0CCEEE6-3512-4811-8A18-98B8E5E0959C}">
      <dgm:prSet/>
      <dgm:spPr/>
      <dgm:t>
        <a:bodyPr/>
        <a:lstStyle/>
        <a:p>
          <a:endParaRPr lang="en-US"/>
        </a:p>
      </dgm:t>
    </dgm:pt>
    <dgm:pt modelId="{47659338-9914-4DC6-85B4-3506A5785C39}" type="sibTrans" cxnId="{A0CCEEE6-3512-4811-8A18-98B8E5E0959C}">
      <dgm:prSet/>
      <dgm:spPr/>
      <dgm:t>
        <a:bodyPr/>
        <a:lstStyle/>
        <a:p>
          <a:endParaRPr lang="en-US"/>
        </a:p>
      </dgm:t>
    </dgm:pt>
    <dgm:pt modelId="{0FC2AE3B-CA5F-4490-9854-A2D9FD21DDB4}">
      <dgm:prSet/>
      <dgm:spPr/>
      <dgm:t>
        <a:bodyPr/>
        <a:lstStyle/>
        <a:p>
          <a:r>
            <a:rPr lang="es-419"/>
            <a:t>Alternativa: </a:t>
          </a:r>
          <a:r>
            <a:rPr lang="es-419" b="1"/>
            <a:t>“Índice de Privaciones Múltiples” </a:t>
          </a:r>
          <a:r>
            <a:rPr lang="es-419"/>
            <a:t>para la población adulta</a:t>
          </a:r>
          <a:endParaRPr lang="en-US"/>
        </a:p>
      </dgm:t>
    </dgm:pt>
    <dgm:pt modelId="{9DE6ED35-195B-4608-AA0E-3F63DE6749C5}" type="parTrans" cxnId="{0D80CDC0-6F30-44ED-B0DB-0D7F52999FCA}">
      <dgm:prSet/>
      <dgm:spPr/>
      <dgm:t>
        <a:bodyPr/>
        <a:lstStyle/>
        <a:p>
          <a:endParaRPr lang="en-US"/>
        </a:p>
      </dgm:t>
    </dgm:pt>
    <dgm:pt modelId="{D1AAA6F7-BF1E-46EA-B1E0-62A37DFDD78C}" type="sibTrans" cxnId="{0D80CDC0-6F30-44ED-B0DB-0D7F52999FCA}">
      <dgm:prSet/>
      <dgm:spPr/>
      <dgm:t>
        <a:bodyPr/>
        <a:lstStyle/>
        <a:p>
          <a:endParaRPr lang="en-US"/>
        </a:p>
      </dgm:t>
    </dgm:pt>
    <dgm:pt modelId="{4B4901AA-0A86-4C3D-B33B-2A6994C0244E}">
      <dgm:prSet/>
      <dgm:spPr/>
      <dgm:t>
        <a:bodyPr/>
        <a:lstStyle/>
        <a:p>
          <a:r>
            <a:rPr lang="es-419"/>
            <a:t>Es consistente con un enfoque de bienestar individual</a:t>
          </a:r>
          <a:endParaRPr lang="en-US"/>
        </a:p>
      </dgm:t>
    </dgm:pt>
    <dgm:pt modelId="{6B2AB5F4-B768-440B-83CC-75BEBE87E561}" type="parTrans" cxnId="{DB4010C4-179A-400E-B031-ACEC7F8FC9F4}">
      <dgm:prSet/>
      <dgm:spPr/>
      <dgm:t>
        <a:bodyPr/>
        <a:lstStyle/>
        <a:p>
          <a:endParaRPr lang="en-US"/>
        </a:p>
      </dgm:t>
    </dgm:pt>
    <dgm:pt modelId="{21044155-F757-414D-9D8B-4BF23E64C842}" type="sibTrans" cxnId="{DB4010C4-179A-400E-B031-ACEC7F8FC9F4}">
      <dgm:prSet/>
      <dgm:spPr/>
      <dgm:t>
        <a:bodyPr/>
        <a:lstStyle/>
        <a:p>
          <a:endParaRPr lang="en-US"/>
        </a:p>
      </dgm:t>
    </dgm:pt>
    <dgm:pt modelId="{98D378D8-4985-4D8D-86A4-50D7A0A1240C}">
      <dgm:prSet/>
      <dgm:spPr/>
      <dgm:t>
        <a:bodyPr/>
        <a:lstStyle/>
        <a:p>
          <a:r>
            <a:rPr lang="es-419"/>
            <a:t>Incorpora la perspectiva de género</a:t>
          </a:r>
          <a:endParaRPr lang="en-US"/>
        </a:p>
      </dgm:t>
    </dgm:pt>
    <dgm:pt modelId="{A3B6D94E-27F6-45FE-89FD-83D5EEEAEF99}" type="parTrans" cxnId="{CC3A577B-7BA8-4827-8678-A91C5A9119A1}">
      <dgm:prSet/>
      <dgm:spPr/>
      <dgm:t>
        <a:bodyPr/>
        <a:lstStyle/>
        <a:p>
          <a:endParaRPr lang="en-US"/>
        </a:p>
      </dgm:t>
    </dgm:pt>
    <dgm:pt modelId="{89463F1E-499C-49C9-BAF6-F9D4CEA9855D}" type="sibTrans" cxnId="{CC3A577B-7BA8-4827-8678-A91C5A9119A1}">
      <dgm:prSet/>
      <dgm:spPr/>
      <dgm:t>
        <a:bodyPr/>
        <a:lstStyle/>
        <a:p>
          <a:endParaRPr lang="en-US"/>
        </a:p>
      </dgm:t>
    </dgm:pt>
    <dgm:pt modelId="{40899030-554D-4D1E-B3AC-0BE7DB2F6B06}">
      <dgm:prSet/>
      <dgm:spPr/>
      <dgm:t>
        <a:bodyPr/>
        <a:lstStyle/>
        <a:p>
          <a:r>
            <a:rPr lang="es-419"/>
            <a:t>Evita problema de falta de información para los niños</a:t>
          </a:r>
          <a:endParaRPr lang="en-US"/>
        </a:p>
      </dgm:t>
    </dgm:pt>
    <dgm:pt modelId="{833147B8-96B4-44DF-A82F-F8D05489B60B}" type="parTrans" cxnId="{3B8A52C2-6024-40E9-9B7B-90C8DC89860A}">
      <dgm:prSet/>
      <dgm:spPr/>
      <dgm:t>
        <a:bodyPr/>
        <a:lstStyle/>
        <a:p>
          <a:endParaRPr lang="en-US"/>
        </a:p>
      </dgm:t>
    </dgm:pt>
    <dgm:pt modelId="{C7494445-4500-4725-A622-760FCFFBC464}" type="sibTrans" cxnId="{3B8A52C2-6024-40E9-9B7B-90C8DC89860A}">
      <dgm:prSet/>
      <dgm:spPr/>
      <dgm:t>
        <a:bodyPr/>
        <a:lstStyle/>
        <a:p>
          <a:endParaRPr lang="en-US"/>
        </a:p>
      </dgm:t>
    </dgm:pt>
    <dgm:pt modelId="{8552237F-18FE-4BDC-8862-EF015AE518CC}" type="pres">
      <dgm:prSet presAssocID="{A811E979-97BB-40D2-AAFE-CB075676E01E}" presName="linear" presStyleCnt="0">
        <dgm:presLayoutVars>
          <dgm:animLvl val="lvl"/>
          <dgm:resizeHandles val="exact"/>
        </dgm:presLayoutVars>
      </dgm:prSet>
      <dgm:spPr/>
    </dgm:pt>
    <dgm:pt modelId="{34750926-A0E9-49F3-85A9-AB571C4F998E}" type="pres">
      <dgm:prSet presAssocID="{22392FDC-5560-4CF4-AA83-B4A1005A2A2B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EA2E081B-4F92-4ABF-B124-71BA3F1FDE46}" type="pres">
      <dgm:prSet presAssocID="{22392FDC-5560-4CF4-AA83-B4A1005A2A2B}" presName="childText" presStyleLbl="revTx" presStyleIdx="0" presStyleCnt="2">
        <dgm:presLayoutVars>
          <dgm:bulletEnabled val="1"/>
        </dgm:presLayoutVars>
      </dgm:prSet>
      <dgm:spPr/>
    </dgm:pt>
    <dgm:pt modelId="{F28B01E7-BAFE-4B1A-907E-0435C8CA9948}" type="pres">
      <dgm:prSet presAssocID="{0FC2AE3B-CA5F-4490-9854-A2D9FD21DDB4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C25E8548-DD3D-42F2-A7CA-42E0E3E5C757}" type="pres">
      <dgm:prSet presAssocID="{0FC2AE3B-CA5F-4490-9854-A2D9FD21DDB4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D32F5409-CB78-4E4C-BAED-075C0D1BA070}" type="presOf" srcId="{A811E979-97BB-40D2-AAFE-CB075676E01E}" destId="{8552237F-18FE-4BDC-8862-EF015AE518CC}" srcOrd="0" destOrd="0" presId="urn:microsoft.com/office/officeart/2005/8/layout/vList2"/>
    <dgm:cxn modelId="{192D310F-72D8-4526-88E2-F555A449D78F}" srcId="{22392FDC-5560-4CF4-AA83-B4A1005A2A2B}" destId="{340FFBC8-3A5C-4F8D-9A77-37AE33827241}" srcOrd="0" destOrd="0" parTransId="{E8C3D91B-1093-4692-9AEA-3C256C741364}" sibTransId="{A5EF9B36-8580-4D91-A756-6A68C8B19BC7}"/>
    <dgm:cxn modelId="{31E48415-7A51-438C-8299-31C958BD4217}" srcId="{A811E979-97BB-40D2-AAFE-CB075676E01E}" destId="{22392FDC-5560-4CF4-AA83-B4A1005A2A2B}" srcOrd="0" destOrd="0" parTransId="{54B20D6F-523C-4472-8CCB-5850F6C06413}" sibTransId="{49B89679-4281-4DFD-B899-3A1F131DBC87}"/>
    <dgm:cxn modelId="{D580A543-A9B8-439A-BFB8-8210EE809700}" type="presOf" srcId="{40899030-554D-4D1E-B3AC-0BE7DB2F6B06}" destId="{C25E8548-DD3D-42F2-A7CA-42E0E3E5C757}" srcOrd="0" destOrd="2" presId="urn:microsoft.com/office/officeart/2005/8/layout/vList2"/>
    <dgm:cxn modelId="{3E81764A-660A-4CCF-B547-DFC4D235A4BA}" type="presOf" srcId="{C0B3180F-74F7-4861-9E52-C91682DA6375}" destId="{EA2E081B-4F92-4ABF-B124-71BA3F1FDE46}" srcOrd="0" destOrd="1" presId="urn:microsoft.com/office/officeart/2005/8/layout/vList2"/>
    <dgm:cxn modelId="{49EF336C-1A31-4D3B-93DF-DAB65AE23C8B}" type="presOf" srcId="{4B4901AA-0A86-4C3D-B33B-2A6994C0244E}" destId="{C25E8548-DD3D-42F2-A7CA-42E0E3E5C757}" srcOrd="0" destOrd="0" presId="urn:microsoft.com/office/officeart/2005/8/layout/vList2"/>
    <dgm:cxn modelId="{CC3A577B-7BA8-4827-8678-A91C5A9119A1}" srcId="{0FC2AE3B-CA5F-4490-9854-A2D9FD21DDB4}" destId="{98D378D8-4985-4D8D-86A4-50D7A0A1240C}" srcOrd="1" destOrd="0" parTransId="{A3B6D94E-27F6-45FE-89FD-83D5EEEAEF99}" sibTransId="{89463F1E-499C-49C9-BAF6-F9D4CEA9855D}"/>
    <dgm:cxn modelId="{E7A9CDBA-A8B8-4789-956E-ED9805F408E0}" type="presOf" srcId="{22392FDC-5560-4CF4-AA83-B4A1005A2A2B}" destId="{34750926-A0E9-49F3-85A9-AB571C4F998E}" srcOrd="0" destOrd="0" presId="urn:microsoft.com/office/officeart/2005/8/layout/vList2"/>
    <dgm:cxn modelId="{0D80CDC0-6F30-44ED-B0DB-0D7F52999FCA}" srcId="{A811E979-97BB-40D2-AAFE-CB075676E01E}" destId="{0FC2AE3B-CA5F-4490-9854-A2D9FD21DDB4}" srcOrd="1" destOrd="0" parTransId="{9DE6ED35-195B-4608-AA0E-3F63DE6749C5}" sibTransId="{D1AAA6F7-BF1E-46EA-B1E0-62A37DFDD78C}"/>
    <dgm:cxn modelId="{3B8A52C2-6024-40E9-9B7B-90C8DC89860A}" srcId="{0FC2AE3B-CA5F-4490-9854-A2D9FD21DDB4}" destId="{40899030-554D-4D1E-B3AC-0BE7DB2F6B06}" srcOrd="2" destOrd="0" parTransId="{833147B8-96B4-44DF-A82F-F8D05489B60B}" sibTransId="{C7494445-4500-4725-A622-760FCFFBC464}"/>
    <dgm:cxn modelId="{DB4010C4-179A-400E-B031-ACEC7F8FC9F4}" srcId="{0FC2AE3B-CA5F-4490-9854-A2D9FD21DDB4}" destId="{4B4901AA-0A86-4C3D-B33B-2A6994C0244E}" srcOrd="0" destOrd="0" parTransId="{6B2AB5F4-B768-440B-83CC-75BEBE87E561}" sibTransId="{21044155-F757-414D-9D8B-4BF23E64C842}"/>
    <dgm:cxn modelId="{839E2FCD-D98C-43C9-860F-5399FA254DFA}" type="presOf" srcId="{0FC2AE3B-CA5F-4490-9854-A2D9FD21DDB4}" destId="{F28B01E7-BAFE-4B1A-907E-0435C8CA9948}" srcOrd="0" destOrd="0" presId="urn:microsoft.com/office/officeart/2005/8/layout/vList2"/>
    <dgm:cxn modelId="{A0CCEEE6-3512-4811-8A18-98B8E5E0959C}" srcId="{22392FDC-5560-4CF4-AA83-B4A1005A2A2B}" destId="{C0B3180F-74F7-4861-9E52-C91682DA6375}" srcOrd="1" destOrd="0" parTransId="{2ECC34E8-30DA-4F8D-81C2-5752B99DAF0A}" sibTransId="{47659338-9914-4DC6-85B4-3506A5785C39}"/>
    <dgm:cxn modelId="{8CEC85E8-4D5F-4412-B877-B78046E67AE0}" type="presOf" srcId="{98D378D8-4985-4D8D-86A4-50D7A0A1240C}" destId="{C25E8548-DD3D-42F2-A7CA-42E0E3E5C757}" srcOrd="0" destOrd="1" presId="urn:microsoft.com/office/officeart/2005/8/layout/vList2"/>
    <dgm:cxn modelId="{06F7A1FD-6C6C-4310-96F3-2C906E39A976}" type="presOf" srcId="{340FFBC8-3A5C-4F8D-9A77-37AE33827241}" destId="{EA2E081B-4F92-4ABF-B124-71BA3F1FDE46}" srcOrd="0" destOrd="0" presId="urn:microsoft.com/office/officeart/2005/8/layout/vList2"/>
    <dgm:cxn modelId="{E46D9100-AFD6-47FA-AF7E-43B77D25501D}" type="presParOf" srcId="{8552237F-18FE-4BDC-8862-EF015AE518CC}" destId="{34750926-A0E9-49F3-85A9-AB571C4F998E}" srcOrd="0" destOrd="0" presId="urn:microsoft.com/office/officeart/2005/8/layout/vList2"/>
    <dgm:cxn modelId="{F3799CD7-1B57-41A0-9299-2CD336E16294}" type="presParOf" srcId="{8552237F-18FE-4BDC-8862-EF015AE518CC}" destId="{EA2E081B-4F92-4ABF-B124-71BA3F1FDE46}" srcOrd="1" destOrd="0" presId="urn:microsoft.com/office/officeart/2005/8/layout/vList2"/>
    <dgm:cxn modelId="{3A927696-8056-4657-86F0-DAD3A96C2591}" type="presParOf" srcId="{8552237F-18FE-4BDC-8862-EF015AE518CC}" destId="{F28B01E7-BAFE-4B1A-907E-0435C8CA9948}" srcOrd="2" destOrd="0" presId="urn:microsoft.com/office/officeart/2005/8/layout/vList2"/>
    <dgm:cxn modelId="{E992AC9F-C435-4DF6-8A2F-D5E7127B3974}" type="presParOf" srcId="{8552237F-18FE-4BDC-8862-EF015AE518CC}" destId="{C25E8548-DD3D-42F2-A7CA-42E0E3E5C757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43F7EE-DE37-4908-BA35-6CD3E39619ED}">
      <dsp:nvSpPr>
        <dsp:cNvPr id="0" name=""/>
        <dsp:cNvSpPr/>
      </dsp:nvSpPr>
      <dsp:spPr>
        <a:xfrm>
          <a:off x="930572" y="3032"/>
          <a:ext cx="2833338" cy="170000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/>
            <a:t>Vivienda 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/>
            <a:t>(22.2%)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400" kern="1200"/>
            <a:t>Materiales Vivienda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400" kern="1200"/>
            <a:t>Hacinamiento                    7.4% c/u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400" kern="1200"/>
            <a:t>Tenencia</a:t>
          </a:r>
        </a:p>
      </dsp:txBody>
      <dsp:txXfrm>
        <a:off x="930572" y="3032"/>
        <a:ext cx="2833338" cy="1700003"/>
      </dsp:txXfrm>
    </dsp:sp>
    <dsp:sp modelId="{AFB088F0-77AF-43EB-B676-05B836F309EE}">
      <dsp:nvSpPr>
        <dsp:cNvPr id="0" name=""/>
        <dsp:cNvSpPr/>
      </dsp:nvSpPr>
      <dsp:spPr>
        <a:xfrm>
          <a:off x="4047245" y="3032"/>
          <a:ext cx="2833338" cy="1700003"/>
        </a:xfrm>
        <a:prstGeom prst="rect">
          <a:avLst/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/>
            <a:t>Servicios Básicos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/>
            <a:t>(22.2%)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400" kern="1200"/>
            <a:t>Agua Potable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400" kern="1200"/>
            <a:t>Saneamiento                     7.4% c/u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400" kern="1200"/>
            <a:t>Energía </a:t>
          </a:r>
        </a:p>
      </dsp:txBody>
      <dsp:txXfrm>
        <a:off x="4047245" y="3032"/>
        <a:ext cx="2833338" cy="1700003"/>
      </dsp:txXfrm>
    </dsp:sp>
    <dsp:sp modelId="{2EF5262E-2B42-425B-8CF4-7885364169D1}">
      <dsp:nvSpPr>
        <dsp:cNvPr id="0" name=""/>
        <dsp:cNvSpPr/>
      </dsp:nvSpPr>
      <dsp:spPr>
        <a:xfrm>
          <a:off x="7163917" y="3032"/>
          <a:ext cx="2833338" cy="1700003"/>
        </a:xfrm>
        <a:prstGeom prst="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/>
            <a:t>Educación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/>
            <a:t>(22.2%)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400" kern="1200"/>
            <a:t>Logro Educativo Adultos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400" kern="1200"/>
            <a:t>Asistencia escolar             7.4% c/u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400" kern="1200"/>
            <a:t>Rezago Educativo</a:t>
          </a:r>
        </a:p>
      </dsp:txBody>
      <dsp:txXfrm>
        <a:off x="7163917" y="3032"/>
        <a:ext cx="2833338" cy="1700003"/>
      </dsp:txXfrm>
    </dsp:sp>
    <dsp:sp modelId="{EDEF718F-E34F-4263-A00E-E8A8A98D4035}">
      <dsp:nvSpPr>
        <dsp:cNvPr id="0" name=""/>
        <dsp:cNvSpPr/>
      </dsp:nvSpPr>
      <dsp:spPr>
        <a:xfrm>
          <a:off x="2488909" y="1986369"/>
          <a:ext cx="2833338" cy="1700003"/>
        </a:xfrm>
        <a:prstGeom prst="rect">
          <a:avLst/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/>
            <a:t>Empleo y Protección Social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/>
            <a:t>(11.1%)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400" kern="1200"/>
            <a:t>Desocupación                     7.4%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400" kern="1200"/>
            <a:t>Protección social                3.7%</a:t>
          </a:r>
        </a:p>
      </dsp:txBody>
      <dsp:txXfrm>
        <a:off x="2488909" y="1986369"/>
        <a:ext cx="2833338" cy="1700003"/>
      </dsp:txXfrm>
    </dsp:sp>
    <dsp:sp modelId="{42F15933-4E0D-4BE6-845D-839808BA8FE3}">
      <dsp:nvSpPr>
        <dsp:cNvPr id="0" name=""/>
        <dsp:cNvSpPr/>
      </dsp:nvSpPr>
      <dsp:spPr>
        <a:xfrm>
          <a:off x="5605581" y="1986369"/>
          <a:ext cx="2833338" cy="1700003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/>
            <a:t>Estándar de Vida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/>
            <a:t>(22.2%)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400" kern="1200"/>
            <a:t>Ingresos                             14.8%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400" kern="1200"/>
            <a:t>Bienes Durables                  7.4%</a:t>
          </a:r>
        </a:p>
      </dsp:txBody>
      <dsp:txXfrm>
        <a:off x="5605581" y="1986369"/>
        <a:ext cx="2833338" cy="170000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750926-A0E9-49F3-85A9-AB571C4F998E}">
      <dsp:nvSpPr>
        <dsp:cNvPr id="0" name=""/>
        <dsp:cNvSpPr/>
      </dsp:nvSpPr>
      <dsp:spPr>
        <a:xfrm>
          <a:off x="0" y="60629"/>
          <a:ext cx="6263640" cy="1112304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2800" kern="1200"/>
            <a:t>Discusión interna para un nuevo IPM </a:t>
          </a:r>
          <a:endParaRPr lang="en-US" sz="2800" kern="1200"/>
        </a:p>
      </dsp:txBody>
      <dsp:txXfrm>
        <a:off x="54298" y="114927"/>
        <a:ext cx="6155044" cy="1003708"/>
      </dsp:txXfrm>
    </dsp:sp>
    <dsp:sp modelId="{EA2E081B-4F92-4ABF-B124-71BA3F1FDE46}">
      <dsp:nvSpPr>
        <dsp:cNvPr id="0" name=""/>
        <dsp:cNvSpPr/>
      </dsp:nvSpPr>
      <dsp:spPr>
        <a:xfrm>
          <a:off x="0" y="1172933"/>
          <a:ext cx="6263640" cy="13910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871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419" sz="2200" kern="1200"/>
            <a:t>Prioridad a desigualdades entre miembros del hogar</a:t>
          </a:r>
          <a:endParaRPr lang="en-US" sz="2200" kern="120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419" sz="2200" kern="1200"/>
            <a:t>Cuestionamiento de los supuestos implícitos al construir índices a nivel de hogar</a:t>
          </a:r>
          <a:endParaRPr lang="en-US" sz="2200" kern="1200"/>
        </a:p>
      </dsp:txBody>
      <dsp:txXfrm>
        <a:off x="0" y="1172933"/>
        <a:ext cx="6263640" cy="1391040"/>
      </dsp:txXfrm>
    </dsp:sp>
    <dsp:sp modelId="{F28B01E7-BAFE-4B1A-907E-0435C8CA9948}">
      <dsp:nvSpPr>
        <dsp:cNvPr id="0" name=""/>
        <dsp:cNvSpPr/>
      </dsp:nvSpPr>
      <dsp:spPr>
        <a:xfrm>
          <a:off x="0" y="2563973"/>
          <a:ext cx="6263640" cy="1112304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2800" kern="1200"/>
            <a:t>Alternativa: </a:t>
          </a:r>
          <a:r>
            <a:rPr lang="es-419" sz="2800" b="1" kern="1200"/>
            <a:t>“Índice de Privaciones Múltiples” </a:t>
          </a:r>
          <a:r>
            <a:rPr lang="es-419" sz="2800" kern="1200"/>
            <a:t>para la población adulta</a:t>
          </a:r>
          <a:endParaRPr lang="en-US" sz="2800" kern="1200"/>
        </a:p>
      </dsp:txBody>
      <dsp:txXfrm>
        <a:off x="54298" y="2618271"/>
        <a:ext cx="6155044" cy="1003708"/>
      </dsp:txXfrm>
    </dsp:sp>
    <dsp:sp modelId="{C25E8548-DD3D-42F2-A7CA-42E0E3E5C757}">
      <dsp:nvSpPr>
        <dsp:cNvPr id="0" name=""/>
        <dsp:cNvSpPr/>
      </dsp:nvSpPr>
      <dsp:spPr>
        <a:xfrm>
          <a:off x="0" y="3676278"/>
          <a:ext cx="6263640" cy="17677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871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419" sz="2200" kern="1200"/>
            <a:t>Es consistente con un enfoque de bienestar individual</a:t>
          </a:r>
          <a:endParaRPr lang="en-US" sz="2200" kern="120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419" sz="2200" kern="1200"/>
            <a:t>Incorpora la perspectiva de género</a:t>
          </a:r>
          <a:endParaRPr lang="en-US" sz="2200" kern="120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419" sz="2200" kern="1200"/>
            <a:t>Evita problema de falta de información para los niños</a:t>
          </a:r>
          <a:endParaRPr lang="en-US" sz="2200" kern="1200"/>
        </a:p>
      </dsp:txBody>
      <dsp:txXfrm>
        <a:off x="0" y="3676278"/>
        <a:ext cx="6263640" cy="17677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0E8B7-86E9-44F4-A5AF-AAFAD517F4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12363B-2605-43CE-92F5-C93DA2FE16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419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73B41A-F920-457F-8CF5-8C02DC86C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C5CD6-D600-4C3D-8000-712B0E7B79FE}" type="datetimeFigureOut">
              <a:rPr lang="es-419" smtClean="0"/>
              <a:t>2/6/2021</a:t>
            </a:fld>
            <a:endParaRPr lang="es-419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9AECC3-74C4-4B9A-94EC-45EB75377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9C4640-9364-46AB-B75B-937E1A530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AF967-0D00-4A69-9A78-D24B54827994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773600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CB945-F8EF-4FE7-BC65-533AE86E6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CCF578-8A90-46B8-AF12-2DC42F1767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869CA0-44D9-43C1-BF61-136DEF836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C5CD6-D600-4C3D-8000-712B0E7B79FE}" type="datetimeFigureOut">
              <a:rPr lang="es-419" smtClean="0"/>
              <a:t>2/6/2021</a:t>
            </a:fld>
            <a:endParaRPr lang="es-419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2FA14-0D9A-4FD4-97B8-345179786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FEF57B-AAD3-4396-9C8F-B28A5793F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AF967-0D00-4A69-9A78-D24B54827994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091281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4ADFEB-D5DF-477D-88C3-AEDCD9C9F3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AEE7F7-7053-4FAF-B197-03A72E95E9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994299-3077-4A8B-AAA9-73B4C03B9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C5CD6-D600-4C3D-8000-712B0E7B79FE}" type="datetimeFigureOut">
              <a:rPr lang="es-419" smtClean="0"/>
              <a:t>2/6/2021</a:t>
            </a:fld>
            <a:endParaRPr lang="es-419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5C63C8-25CC-4C0D-BC2A-AD5D1E17B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B71757-3B9F-4F43-81DC-E52C6E9A7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AF967-0D00-4A69-9A78-D24B54827994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876465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20503-2775-4B81-8583-B5E39C8B3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D3B4E6-2792-479A-B335-C5F7D2688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61770-8E0E-4BBC-A09B-E24C6760D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C5CD6-D600-4C3D-8000-712B0E7B79FE}" type="datetimeFigureOut">
              <a:rPr lang="es-419" smtClean="0"/>
              <a:t>2/6/2021</a:t>
            </a:fld>
            <a:endParaRPr lang="es-419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ABD530-CEF9-4098-972B-E366C7023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AD0D1C-4822-43CD-80A1-6F59E6E26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AF967-0D00-4A69-9A78-D24B54827994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262270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212F0-7109-4574-B3AF-26C5847BB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B58C8E-D68E-43CC-AD11-76C5BD2251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2B0FAB-79EF-4782-A469-868EAEC17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C5CD6-D600-4C3D-8000-712B0E7B79FE}" type="datetimeFigureOut">
              <a:rPr lang="es-419" smtClean="0"/>
              <a:t>2/6/2021</a:t>
            </a:fld>
            <a:endParaRPr lang="es-419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513342-88AD-45CD-A71D-0BC6A8FD1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1D5C7C-E03C-421A-B917-31D25075D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AF967-0D00-4A69-9A78-D24B54827994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218131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430E9-5754-43DE-99CB-9838BAC34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C518C-00EA-48C0-A4DC-FAEBA108BB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796118-0EDD-4985-8A2C-7FE04DDA7D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5069EF-5F8B-4F07-9A08-94559E0B4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C5CD6-D600-4C3D-8000-712B0E7B79FE}" type="datetimeFigureOut">
              <a:rPr lang="es-419" smtClean="0"/>
              <a:t>2/6/2021</a:t>
            </a:fld>
            <a:endParaRPr lang="es-419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F6A3AB-9C9B-4F05-A3BF-FBEB57B0F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F83531-FCA0-425A-B963-AF17971DA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AF967-0D00-4A69-9A78-D24B54827994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102099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B9983-0576-424C-BFBE-0C458A2FB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82D12B-E3DE-4FDD-A4A2-1478717390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5A45D6-1E15-4D01-B088-4AA62FFD99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2C8DDE-0F3C-419E-A437-90ADAE0749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40CE35-6BC0-476F-A4AE-A51A8F68F4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65BA95-0C40-4B50-ACC7-155424A04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C5CD6-D600-4C3D-8000-712B0E7B79FE}" type="datetimeFigureOut">
              <a:rPr lang="es-419" smtClean="0"/>
              <a:t>2/6/2021</a:t>
            </a:fld>
            <a:endParaRPr lang="es-419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16057B-3799-419D-A681-EA6AE1183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E617B5-2AE1-47CF-B012-A4FFCBC89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AF967-0D00-4A69-9A78-D24B54827994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061027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FB913-A7EA-46D6-B812-7462646CD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075D6E-C257-4DBF-A122-49B826EB1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C5CD6-D600-4C3D-8000-712B0E7B79FE}" type="datetimeFigureOut">
              <a:rPr lang="es-419" smtClean="0"/>
              <a:t>2/6/2021</a:t>
            </a:fld>
            <a:endParaRPr lang="es-419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DD5189-0070-41CE-A9E7-D5BD2D7DB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55DE95-1928-4B99-83DF-3A7090ECA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AF967-0D00-4A69-9A78-D24B54827994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198880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C2D7A1-5102-4F72-9521-00AB17458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C5CD6-D600-4C3D-8000-712B0E7B79FE}" type="datetimeFigureOut">
              <a:rPr lang="es-419" smtClean="0"/>
              <a:t>2/6/2021</a:t>
            </a:fld>
            <a:endParaRPr lang="es-419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3B919B-9EB4-4FD3-A5B1-3269FD28B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D3A2AE-060D-40E4-BFDC-3C8A241A5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AF967-0D00-4A69-9A78-D24B54827994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092839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40B3B-0B3A-4577-BA82-6CC0BE3F2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505F9-B947-4FC1-A311-B44404ED7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E6F0DB-A334-4CC7-BCB7-E1DA454CB4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FE6E6C-A8A3-4EC5-8ED1-7AB2141B8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C5CD6-D600-4C3D-8000-712B0E7B79FE}" type="datetimeFigureOut">
              <a:rPr lang="es-419" smtClean="0"/>
              <a:t>2/6/2021</a:t>
            </a:fld>
            <a:endParaRPr lang="es-419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554618-56E9-43EB-935A-32354358C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571D6A-D18C-4819-9272-A26D50B1A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AF967-0D00-4A69-9A78-D24B54827994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258253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1C208-B1BC-4CEE-BFC1-F7EA54F0A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FEEB95-0ED8-40C2-9BC3-7F5B03BEFD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419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04BB0D-E58B-4703-8AA7-1087A534F6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514C47-ADBB-4CFF-8D89-B4D4DD6DA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C5CD6-D600-4C3D-8000-712B0E7B79FE}" type="datetimeFigureOut">
              <a:rPr lang="es-419" smtClean="0"/>
              <a:t>2/6/2021</a:t>
            </a:fld>
            <a:endParaRPr lang="es-419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33BA0D-0A07-43A6-B45C-043F01D33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7F8AF1-D36D-4AC6-BBA2-F186E4586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AF967-0D00-4A69-9A78-D24B54827994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967645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7084CC-2486-47B6-978B-0198D8A30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0FCDD1-315C-49D6-8EDB-A5F9BC3C8A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933BB7-5B3E-48BB-9199-7214A17106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CC5CD6-D600-4C3D-8000-712B0E7B79FE}" type="datetimeFigureOut">
              <a:rPr lang="es-419" smtClean="0"/>
              <a:t>2/6/2021</a:t>
            </a:fld>
            <a:endParaRPr lang="es-419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C2A15B-D9B0-4841-8982-0EC3DC5EDE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419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5C30C-5669-4CB5-BBAD-78AF2D8BA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8AF967-0D00-4A69-9A78-D24B54827994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435029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100A9CD-CDFD-4077-A43A-A8A4E8F20B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s-419" sz="4200">
                <a:solidFill>
                  <a:srgbClr val="FFFFFF"/>
                </a:solidFill>
              </a:rPr>
              <a:t>Medición de Pobreza Multidimensional</a:t>
            </a:r>
          </a:p>
        </p:txBody>
      </p:sp>
    </p:spTree>
    <p:extLst>
      <p:ext uri="{BB962C8B-B14F-4D97-AF65-F5344CB8AC3E}">
        <p14:creationId xmlns:p14="http://schemas.microsoft.com/office/powerpoint/2010/main" val="42885902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C5CFF-2B86-4E48-8FD0-01C9DBD3E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419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0B3C154-2C54-48F4-858B-088D74D3B49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58019370"/>
              </p:ext>
            </p:extLst>
          </p:nvPr>
        </p:nvGraphicFramePr>
        <p:xfrm>
          <a:off x="523781" y="159797"/>
          <a:ext cx="11345663" cy="648957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61464">
                  <a:extLst>
                    <a:ext uri="{9D8B030D-6E8A-4147-A177-3AD203B41FA5}">
                      <a16:colId xmlns:a16="http://schemas.microsoft.com/office/drawing/2014/main" val="1784518018"/>
                    </a:ext>
                  </a:extLst>
                </a:gridCol>
                <a:gridCol w="1371019">
                  <a:extLst>
                    <a:ext uri="{9D8B030D-6E8A-4147-A177-3AD203B41FA5}">
                      <a16:colId xmlns:a16="http://schemas.microsoft.com/office/drawing/2014/main" val="3747414958"/>
                    </a:ext>
                  </a:extLst>
                </a:gridCol>
                <a:gridCol w="8913180">
                  <a:extLst>
                    <a:ext uri="{9D8B030D-6E8A-4147-A177-3AD203B41FA5}">
                      <a16:colId xmlns:a16="http://schemas.microsoft.com/office/drawing/2014/main" val="3317923634"/>
                    </a:ext>
                  </a:extLst>
                </a:gridCol>
              </a:tblGrid>
              <a:tr h="607324">
                <a:tc gridSpan="2">
                  <a:txBody>
                    <a:bodyPr/>
                    <a:lstStyle/>
                    <a:p>
                      <a:pPr algn="just"/>
                      <a:r>
                        <a:rPr lang="es-CL" sz="1600">
                          <a:effectLst/>
                        </a:rPr>
                        <a:t>Dimensión</a:t>
                      </a:r>
                      <a:endParaRPr lang="en-US" sz="1600">
                        <a:effectLst/>
                      </a:endParaRPr>
                    </a:p>
                    <a:p>
                      <a:pPr algn="just"/>
                      <a:r>
                        <a:rPr lang="es-CL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1781" marR="31781" marT="0" marB="0" anchor="ctr"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CL" sz="1600">
                          <a:effectLst/>
                        </a:rPr>
                        <a:t>Indicador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1781" marR="31781" marT="0" marB="0" anchor="ctr"/>
                </a:tc>
                <a:extLst>
                  <a:ext uri="{0D108BD9-81ED-4DB2-BD59-A6C34878D82A}">
                    <a16:rowId xmlns:a16="http://schemas.microsoft.com/office/drawing/2014/main" val="481730690"/>
                  </a:ext>
                </a:extLst>
              </a:tr>
              <a:tr h="303662">
                <a:tc>
                  <a:txBody>
                    <a:bodyPr/>
                    <a:lstStyle/>
                    <a:p>
                      <a:pPr algn="just"/>
                      <a:r>
                        <a:rPr lang="es-CL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1781" marR="31781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CL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1781" marR="31781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600">
                          <a:effectLst/>
                        </a:rPr>
                        <a:t>PRIVADOS SI: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1781" marR="31781" marT="0" marB="0" anchor="ctr"/>
                </a:tc>
                <a:extLst>
                  <a:ext uri="{0D108BD9-81ED-4DB2-BD59-A6C34878D82A}">
                    <a16:rowId xmlns:a16="http://schemas.microsoft.com/office/drawing/2014/main" val="1763075958"/>
                  </a:ext>
                </a:extLst>
              </a:tr>
              <a:tr h="1778016">
                <a:tc rowSpan="2">
                  <a:txBody>
                    <a:bodyPr/>
                    <a:lstStyle/>
                    <a:p>
                      <a:pPr algn="just"/>
                      <a:r>
                        <a:rPr lang="es-CL" sz="1600">
                          <a:effectLst/>
                        </a:rPr>
                        <a:t>Vivienda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1781" marR="31781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CL" sz="1600">
                          <a:effectLst/>
                        </a:rPr>
                        <a:t>Materiales de la Vivienda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1781" marR="31781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CL" sz="1600">
                          <a:effectLst/>
                        </a:rPr>
                        <a:t>Materiales irrecuperables o no tratados en techo o paredes o piso. </a:t>
                      </a:r>
                      <a:endParaRPr lang="en-US" sz="1600">
                        <a:effectLst/>
                      </a:endParaRPr>
                    </a:p>
                    <a:p>
                      <a:pPr algn="just"/>
                      <a:r>
                        <a:rPr lang="es-CL" sz="1600">
                          <a:effectLst/>
                        </a:rPr>
                        <a:t>Por ejemplo:</a:t>
                      </a:r>
                      <a:endParaRPr lang="en-US" sz="1600">
                        <a:effectLst/>
                      </a:endParaRPr>
                    </a:p>
                    <a:p>
                      <a:pPr marL="342900" lvl="0" indent="-342900" algn="just">
                        <a:buFont typeface="Arial" panose="020B0604020202020204" pitchFamily="34" charset="0"/>
                        <a:buChar char="-"/>
                      </a:pPr>
                      <a:r>
                        <a:rPr lang="es-CL" sz="1600">
                          <a:effectLst/>
                        </a:rPr>
                        <a:t>Piso de tierra, arena o de madera burda (no tratada) o</a:t>
                      </a:r>
                      <a:endParaRPr lang="en-US" sz="1600">
                        <a:effectLst/>
                      </a:endParaRPr>
                    </a:p>
                    <a:p>
                      <a:pPr marL="342900" lvl="0" indent="-342900" algn="just">
                        <a:buFont typeface="Arial" panose="020B0604020202020204" pitchFamily="34" charset="0"/>
                        <a:buChar char="-"/>
                      </a:pPr>
                      <a:r>
                        <a:rPr lang="es-CL" sz="1600">
                          <a:effectLst/>
                        </a:rPr>
                        <a:t>Paredes  de palma, troncos, basura, o muros no revestidos o</a:t>
                      </a:r>
                      <a:endParaRPr lang="en-US" sz="1600">
                        <a:effectLst/>
                      </a:endParaRPr>
                    </a:p>
                    <a:p>
                      <a:pPr marL="342900" lvl="0" indent="-342900" algn="just">
                        <a:buFont typeface="Arial" panose="020B0604020202020204" pitchFamily="34" charset="0"/>
                        <a:buChar char="-"/>
                      </a:pPr>
                      <a:r>
                        <a:rPr lang="es-CL" sz="1600">
                          <a:effectLst/>
                        </a:rPr>
                        <a:t>Techos de paja, palma, bambú, cartones, desechos, etc.) o</a:t>
                      </a:r>
                      <a:endParaRPr lang="en-US" sz="1600">
                        <a:effectLst/>
                      </a:endParaRPr>
                    </a:p>
                    <a:p>
                      <a:pPr marL="342900" lvl="0" indent="-342900" algn="just">
                        <a:buFont typeface="Arial" panose="020B0604020202020204" pitchFamily="34" charset="0"/>
                        <a:buChar char="-"/>
                      </a:pPr>
                      <a:r>
                        <a:rPr lang="es-CL" sz="1600">
                          <a:effectLst/>
                        </a:rPr>
                        <a:t>Habita en </a:t>
                      </a:r>
                      <a:r>
                        <a:rPr lang="es-ES_tradnl" sz="1600">
                          <a:effectLst/>
                        </a:rPr>
                        <a:t>choza, mediagua o rancho (variable tipoviv)</a:t>
                      </a:r>
                      <a:endParaRPr lang="en-US" sz="1600">
                        <a:effectLst/>
                      </a:endParaRPr>
                    </a:p>
                  </a:txBody>
                  <a:tcPr marL="31781" marR="31781" marT="0" marB="0" anchor="ctr"/>
                </a:tc>
                <a:extLst>
                  <a:ext uri="{0D108BD9-81ED-4DB2-BD59-A6C34878D82A}">
                    <a16:rowId xmlns:a16="http://schemas.microsoft.com/office/drawing/2014/main" val="3600355189"/>
                  </a:ext>
                </a:extLst>
              </a:tr>
              <a:tr h="494033">
                <a:tc v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CL" sz="1600">
                          <a:effectLst/>
                        </a:rPr>
                        <a:t>Hacinamiento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1781" marR="31781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CL" sz="1600">
                          <a:effectLst/>
                        </a:rPr>
                        <a:t>Más de 2 personas por dormitorio de uso exclusivo.</a:t>
                      </a:r>
                    </a:p>
                    <a:p>
                      <a:pPr algn="just"/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1781" marR="31781" marT="0" marB="0" anchor="ctr"/>
                </a:tc>
                <a:extLst>
                  <a:ext uri="{0D108BD9-81ED-4DB2-BD59-A6C34878D82A}">
                    <a16:rowId xmlns:a16="http://schemas.microsoft.com/office/drawing/2014/main" val="1352381163"/>
                  </a:ext>
                </a:extLst>
              </a:tr>
              <a:tr h="494033">
                <a:tc rowSpan="4">
                  <a:txBody>
                    <a:bodyPr/>
                    <a:lstStyle/>
                    <a:p>
                      <a:pPr algn="just"/>
                      <a:r>
                        <a:rPr lang="es-CL" sz="1600">
                          <a:effectLst/>
                        </a:rPr>
                        <a:t>Servicios Básicos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1781" marR="31781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CL" sz="1600">
                          <a:effectLst/>
                        </a:rPr>
                        <a:t>TICS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1781" marR="31781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CL" sz="1600">
                          <a:effectLst/>
                        </a:rPr>
                        <a:t>Sin internet </a:t>
                      </a:r>
                      <a:r>
                        <a:rPr lang="es-CL" sz="1600" u="sng">
                          <a:effectLst/>
                        </a:rPr>
                        <a:t>y</a:t>
                      </a:r>
                      <a:r>
                        <a:rPr lang="es-CL" sz="1600">
                          <a:effectLst/>
                        </a:rPr>
                        <a:t> sin computador en el hogar</a:t>
                      </a:r>
                    </a:p>
                    <a:p>
                      <a:pPr algn="just"/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1781" marR="31781" marT="0" marB="0" anchor="ctr"/>
                </a:tc>
                <a:extLst>
                  <a:ext uri="{0D108BD9-81ED-4DB2-BD59-A6C34878D82A}">
                    <a16:rowId xmlns:a16="http://schemas.microsoft.com/office/drawing/2014/main" val="1951159521"/>
                  </a:ext>
                </a:extLst>
              </a:tr>
              <a:tr h="1235083">
                <a:tc v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CL" sz="1600">
                          <a:effectLst/>
                        </a:rPr>
                        <a:t>Agua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1781" marR="31781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ES" sz="1600">
                          <a:effectLst/>
                        </a:rPr>
                        <a:t>Área urbana: a) red pública fuera del terreno, b) Pozos no protegidos o sin bomba a motor, c) fuente móvil, d) agua lluvia, e) agua de superficie. </a:t>
                      </a:r>
                      <a:endParaRPr lang="en-US" sz="1600">
                        <a:effectLst/>
                      </a:endParaRPr>
                    </a:p>
                    <a:p>
                      <a:pPr algn="just"/>
                      <a:endParaRPr lang="es-ES" sz="1600">
                        <a:effectLst/>
                      </a:endParaRPr>
                    </a:p>
                    <a:p>
                      <a:pPr algn="just"/>
                      <a:r>
                        <a:rPr lang="es-ES" sz="1600">
                          <a:effectLst/>
                        </a:rPr>
                        <a:t>Área rural: a) agua de superficie, b) agua lluvia, c) pozo no protegido, d) agua de pozo con pozo negro</a:t>
                      </a:r>
                      <a:endParaRPr lang="en-US" sz="1600">
                        <a:effectLst/>
                      </a:endParaRPr>
                    </a:p>
                    <a:p>
                      <a:pPr algn="just"/>
                      <a:r>
                        <a:rPr lang="es-CL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1781" marR="31781" marT="0" marB="0" anchor="ctr"/>
                </a:tc>
                <a:extLst>
                  <a:ext uri="{0D108BD9-81ED-4DB2-BD59-A6C34878D82A}">
                    <a16:rowId xmlns:a16="http://schemas.microsoft.com/office/drawing/2014/main" val="2442723919"/>
                  </a:ext>
                </a:extLst>
              </a:tr>
              <a:tr h="1235083">
                <a:tc v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CL" sz="1600">
                          <a:effectLst/>
                        </a:rPr>
                        <a:t>Saneamiento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1781" marR="31781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ES" sz="1600">
                          <a:effectLst/>
                        </a:rPr>
                        <a:t>Área urbana: a) evacuación no conectada a red de alcantarillado o fosa séptica; b) baño compartido, c) no tiene servicio higiénico. </a:t>
                      </a:r>
                    </a:p>
                    <a:p>
                      <a:pPr algn="just"/>
                      <a:endParaRPr lang="en-US" sz="1600">
                        <a:effectLst/>
                      </a:endParaRPr>
                    </a:p>
                    <a:p>
                      <a:pPr algn="just"/>
                      <a:r>
                        <a:rPr lang="es-ES" sz="1600">
                          <a:effectLst/>
                        </a:rPr>
                        <a:t>Área rural: a) no tiene servicio higiénico, b) baño compartido, c) evacuación sin tratamiento a la superficie, río o mar.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1781" marR="31781" marT="0" marB="0" anchor="ctr"/>
                </a:tc>
                <a:extLst>
                  <a:ext uri="{0D108BD9-81ED-4DB2-BD59-A6C34878D82A}">
                    <a16:rowId xmlns:a16="http://schemas.microsoft.com/office/drawing/2014/main" val="359460065"/>
                  </a:ext>
                </a:extLst>
              </a:tr>
              <a:tr h="342343">
                <a:tc v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CL" sz="1600">
                          <a:effectLst/>
                        </a:rPr>
                        <a:t>Energía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1781" marR="31781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ES" sz="1600">
                          <a:effectLst/>
                        </a:rPr>
                        <a:t>Sin acceso a electricidad de red o cocina con combustible tóxico (leña, carbón, desechos, parafina)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1781" marR="31781" marT="0" marB="0" anchor="ctr"/>
                </a:tc>
                <a:extLst>
                  <a:ext uri="{0D108BD9-81ED-4DB2-BD59-A6C34878D82A}">
                    <a16:rowId xmlns:a16="http://schemas.microsoft.com/office/drawing/2014/main" val="17640309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3854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E03F2B4-DBD7-41C2-8F81-4251C2A8DAE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8294902"/>
              </p:ext>
            </p:extLst>
          </p:nvPr>
        </p:nvGraphicFramePr>
        <p:xfrm>
          <a:off x="681853" y="643467"/>
          <a:ext cx="10828295" cy="557106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21739">
                  <a:extLst>
                    <a:ext uri="{9D8B030D-6E8A-4147-A177-3AD203B41FA5}">
                      <a16:colId xmlns:a16="http://schemas.microsoft.com/office/drawing/2014/main" val="1784518018"/>
                    </a:ext>
                  </a:extLst>
                </a:gridCol>
                <a:gridCol w="1099822">
                  <a:extLst>
                    <a:ext uri="{9D8B030D-6E8A-4147-A177-3AD203B41FA5}">
                      <a16:colId xmlns:a16="http://schemas.microsoft.com/office/drawing/2014/main" val="3747414958"/>
                    </a:ext>
                  </a:extLst>
                </a:gridCol>
                <a:gridCol w="8506734">
                  <a:extLst>
                    <a:ext uri="{9D8B030D-6E8A-4147-A177-3AD203B41FA5}">
                      <a16:colId xmlns:a16="http://schemas.microsoft.com/office/drawing/2014/main" val="3317923634"/>
                    </a:ext>
                  </a:extLst>
                </a:gridCol>
              </a:tblGrid>
              <a:tr h="494163">
                <a:tc gridSpan="2">
                  <a:txBody>
                    <a:bodyPr/>
                    <a:lstStyle/>
                    <a:p>
                      <a:pPr algn="just"/>
                      <a:r>
                        <a:rPr lang="es-CL" sz="1500">
                          <a:effectLst/>
                        </a:rPr>
                        <a:t>Dimensión</a:t>
                      </a:r>
                      <a:endParaRPr lang="en-US" sz="1500">
                        <a:effectLst/>
                      </a:endParaRPr>
                    </a:p>
                    <a:p>
                      <a:pPr algn="just"/>
                      <a:r>
                        <a:rPr lang="es-CL" sz="1500">
                          <a:effectLst/>
                        </a:rPr>
                        <a:t> 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9957" marR="29957" marT="0" marB="0" anchor="ctr"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CL" sz="1500">
                          <a:effectLst/>
                        </a:rPr>
                        <a:t>Indicador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9957" marR="29957" marT="0" marB="0" anchor="ctr"/>
                </a:tc>
                <a:extLst>
                  <a:ext uri="{0D108BD9-81ED-4DB2-BD59-A6C34878D82A}">
                    <a16:rowId xmlns:a16="http://schemas.microsoft.com/office/drawing/2014/main" val="481730690"/>
                  </a:ext>
                </a:extLst>
              </a:tr>
              <a:tr h="264320">
                <a:tc>
                  <a:txBody>
                    <a:bodyPr/>
                    <a:lstStyle/>
                    <a:p>
                      <a:pPr algn="just"/>
                      <a:r>
                        <a:rPr lang="es-CL" sz="1500">
                          <a:effectLst/>
                        </a:rPr>
                        <a:t> 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9957" marR="29957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CL" sz="1500">
                          <a:effectLst/>
                        </a:rPr>
                        <a:t> 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9957" marR="29957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500">
                          <a:effectLst/>
                        </a:rPr>
                        <a:t>PRIVADOS SI: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9957" marR="29957" marT="0" marB="0" anchor="ctr"/>
                </a:tc>
                <a:extLst>
                  <a:ext uri="{0D108BD9-81ED-4DB2-BD59-A6C34878D82A}">
                    <a16:rowId xmlns:a16="http://schemas.microsoft.com/office/drawing/2014/main" val="1763075958"/>
                  </a:ext>
                </a:extLst>
              </a:tr>
              <a:tr h="2061527">
                <a:tc rowSpan="2">
                  <a:txBody>
                    <a:bodyPr/>
                    <a:lstStyle/>
                    <a:p>
                      <a:pPr algn="just"/>
                      <a:r>
                        <a:rPr lang="es-CL" sz="1500">
                          <a:effectLst/>
                        </a:rPr>
                        <a:t> </a:t>
                      </a:r>
                      <a:endParaRPr lang="en-US" sz="1500">
                        <a:effectLst/>
                      </a:endParaRPr>
                    </a:p>
                    <a:p>
                      <a:pPr algn="just"/>
                      <a:r>
                        <a:rPr lang="es-CL" sz="1500">
                          <a:effectLst/>
                        </a:rPr>
                        <a:t> </a:t>
                      </a:r>
                      <a:endParaRPr lang="en-US" sz="1500">
                        <a:effectLst/>
                      </a:endParaRPr>
                    </a:p>
                    <a:p>
                      <a:pPr algn="just"/>
                      <a:r>
                        <a:rPr lang="es-CL" sz="1500">
                          <a:effectLst/>
                        </a:rPr>
                        <a:t> </a:t>
                      </a:r>
                      <a:endParaRPr lang="en-US" sz="1500">
                        <a:effectLst/>
                      </a:endParaRPr>
                    </a:p>
                    <a:p>
                      <a:pPr algn="just"/>
                      <a:r>
                        <a:rPr lang="es-CL" sz="1500">
                          <a:effectLst/>
                        </a:rPr>
                        <a:t> </a:t>
                      </a:r>
                      <a:endParaRPr lang="en-US" sz="1500">
                        <a:effectLst/>
                      </a:endParaRPr>
                    </a:p>
                    <a:p>
                      <a:pPr algn="just"/>
                      <a:r>
                        <a:rPr lang="es-CL" sz="1500">
                          <a:effectLst/>
                        </a:rPr>
                        <a:t> </a:t>
                      </a:r>
                      <a:endParaRPr lang="en-US" sz="1500">
                        <a:effectLst/>
                      </a:endParaRPr>
                    </a:p>
                    <a:p>
                      <a:pPr algn="just"/>
                      <a:r>
                        <a:rPr lang="es-CL" sz="1500">
                          <a:effectLst/>
                        </a:rPr>
                        <a:t>Privaciones individuales</a:t>
                      </a:r>
                      <a:endParaRPr lang="en-US" sz="1500">
                        <a:effectLst/>
                      </a:endParaRPr>
                    </a:p>
                    <a:p>
                      <a:pPr algn="just"/>
                      <a:r>
                        <a:rPr lang="es-CL" sz="1500">
                          <a:effectLst/>
                        </a:rPr>
                        <a:t> 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9957" marR="29957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CL" sz="1500">
                          <a:effectLst/>
                        </a:rPr>
                        <a:t>Educación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9957" marR="29957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s-CL" sz="1500">
                          <a:effectLst/>
                        </a:rPr>
                        <a:t>4-17 años: No asiste a la escuela o está rezagado 2 o más años en el nivel educativo con respecto a su edad</a:t>
                      </a:r>
                      <a:endParaRPr lang="en-US" sz="1500">
                        <a:effectLst/>
                      </a:endParaRPr>
                    </a:p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s-CL" sz="1500">
                          <a:effectLst/>
                        </a:rPr>
                        <a:t>18-19 años: no completó la secundaria y no está asistiendo a la escuela.</a:t>
                      </a:r>
                      <a:endParaRPr lang="en-US" sz="1500">
                        <a:effectLst/>
                      </a:endParaRPr>
                    </a:p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s-CL" sz="1500">
                          <a:effectLst/>
                        </a:rPr>
                        <a:t>20-29: no completó la secundaria</a:t>
                      </a:r>
                      <a:endParaRPr lang="en-US" sz="1500">
                        <a:effectLst/>
                      </a:endParaRPr>
                    </a:p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s-CL" sz="1500">
                          <a:effectLst/>
                        </a:rPr>
                        <a:t>30-59: no completó la baja secundaria</a:t>
                      </a:r>
                      <a:endParaRPr lang="en-US" sz="1500">
                        <a:effectLst/>
                      </a:endParaRPr>
                    </a:p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s-CL" sz="1500">
                          <a:effectLst/>
                        </a:rPr>
                        <a:t>60 y más: No lee ni escribe 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9957" marR="29957" marT="0" marB="0" anchor="ctr"/>
                </a:tc>
                <a:extLst>
                  <a:ext uri="{0D108BD9-81ED-4DB2-BD59-A6C34878D82A}">
                    <a16:rowId xmlns:a16="http://schemas.microsoft.com/office/drawing/2014/main" val="2045316154"/>
                  </a:ext>
                </a:extLst>
              </a:tr>
              <a:tr h="2751056">
                <a:tc v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CL" sz="1500">
                          <a:effectLst/>
                        </a:rPr>
                        <a:t>Empleo y Seguridad / Protección Social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9957" marR="29957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s-CL" sz="1500">
                          <a:effectLst/>
                        </a:rPr>
                        <a:t>Adultos: 18-59 mujeres; 18-64 hombres</a:t>
                      </a:r>
                      <a:endParaRPr lang="en-US" sz="1500">
                        <a:effectLst/>
                      </a:endParaRPr>
                    </a:p>
                    <a:p>
                      <a:pPr marL="342900" lvl="0" indent="-342900" algn="l">
                        <a:lnSpc>
                          <a:spcPct val="150000"/>
                        </a:lnSpc>
                        <a:buFont typeface="+mj-lt"/>
                        <a:buAutoNum type="alphaLcParenR"/>
                      </a:pPr>
                      <a:r>
                        <a:rPr lang="es-CL" sz="1500">
                          <a:effectLst/>
                        </a:rPr>
                        <a:t>Desempleado, </a:t>
                      </a:r>
                      <a:endParaRPr lang="en-US" sz="1500">
                        <a:effectLst/>
                      </a:endParaRPr>
                    </a:p>
                    <a:p>
                      <a:pPr marL="342900" lvl="0" indent="-342900" algn="l">
                        <a:lnSpc>
                          <a:spcPct val="150000"/>
                        </a:lnSpc>
                        <a:buFont typeface="+mj-lt"/>
                        <a:buAutoNum type="alphaLcParenR"/>
                      </a:pPr>
                      <a:r>
                        <a:rPr lang="es-CL" sz="1500">
                          <a:effectLst/>
                        </a:rPr>
                        <a:t>Familiar no remunerado, </a:t>
                      </a:r>
                      <a:endParaRPr lang="en-US" sz="1500">
                        <a:effectLst/>
                      </a:endParaRPr>
                    </a:p>
                    <a:p>
                      <a:pPr marL="342900" lvl="0" indent="-342900" algn="l">
                        <a:lnSpc>
                          <a:spcPct val="150000"/>
                        </a:lnSpc>
                        <a:buFont typeface="+mj-lt"/>
                        <a:buAutoNum type="alphaLcParenR"/>
                      </a:pPr>
                      <a:r>
                        <a:rPr lang="es-CL" sz="1500">
                          <a:effectLst/>
                        </a:rPr>
                        <a:t>Ocupado que no aporta a la seguridad social </a:t>
                      </a:r>
                      <a:endParaRPr lang="en-US" sz="1500">
                        <a:effectLst/>
                      </a:endParaRPr>
                    </a:p>
                    <a:p>
                      <a:pPr marL="342900" lvl="0" indent="-342900" algn="l">
                        <a:lnSpc>
                          <a:spcPct val="150000"/>
                        </a:lnSpc>
                        <a:buFont typeface="+mj-lt"/>
                        <a:buAutoNum type="alphaLcParenR"/>
                      </a:pPr>
                      <a:r>
                        <a:rPr lang="es-CL" sz="1500">
                          <a:effectLst/>
                        </a:rPr>
                        <a:t>No participa de la fuerza laboral por quehaceres domésticos</a:t>
                      </a:r>
                      <a:endParaRPr lang="en-US" sz="1500">
                        <a:effectLst/>
                      </a:endParaRPr>
                    </a:p>
                    <a:p>
                      <a:pPr marL="252095" algn="l">
                        <a:lnSpc>
                          <a:spcPct val="150000"/>
                        </a:lnSpc>
                      </a:pPr>
                      <a:r>
                        <a:rPr lang="es-CL" sz="1500">
                          <a:effectLst/>
                        </a:rPr>
                        <a:t> </a:t>
                      </a:r>
                      <a:endParaRPr lang="en-US" sz="1500">
                        <a:effectLst/>
                      </a:endParaRPr>
                    </a:p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s-CL" sz="1500">
                          <a:effectLst/>
                        </a:rPr>
                        <a:t>Adultos mayores: 60 y más, mujeres; 65 y más, hombres</a:t>
                      </a:r>
                      <a:endParaRPr lang="en-US" sz="1500">
                        <a:effectLst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s-CL" sz="1500">
                          <a:effectLst/>
                        </a:rPr>
                        <a:t> No recibe ninguna pensión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9957" marR="29957" marT="0" marB="0" anchor="ctr"/>
                </a:tc>
                <a:extLst>
                  <a:ext uri="{0D108BD9-81ED-4DB2-BD59-A6C34878D82A}">
                    <a16:rowId xmlns:a16="http://schemas.microsoft.com/office/drawing/2014/main" val="11175872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7835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C007C-1786-4A34-A282-37C2B9E38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/>
              <a:t>IPM CEPAL 2014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A8B8C-F3CB-45B6-8B6A-DFB17F6F5F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651084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s-ES" sz="4000">
                <a:solidFill>
                  <a:srgbClr val="FFFFFF"/>
                </a:solidFill>
              </a:rPr>
              <a:t>Estructura</a:t>
            </a:r>
          </a:p>
        </p:txBody>
      </p:sp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3804829896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27657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a 4"/>
          <p:cNvGraphicFramePr>
            <a:graphicFrameLocks noGrp="1"/>
          </p:cNvGraphicFramePr>
          <p:nvPr/>
        </p:nvGraphicFramePr>
        <p:xfrm>
          <a:off x="1524000" y="152399"/>
          <a:ext cx="9144000" cy="60512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95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344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7112">
                <a:tc gridSpan="2">
                  <a:txBody>
                    <a:bodyPr/>
                    <a:lstStyle/>
                    <a:p>
                      <a:pPr algn="ctr"/>
                      <a:r>
                        <a:rPr lang="es-ES" sz="2000" b="1" dirty="0">
                          <a:solidFill>
                            <a:schemeClr val="bg1"/>
                          </a:solidFill>
                        </a:rPr>
                        <a:t>INDICADORES IPM-AL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7112">
                <a:tc gridSpan="2">
                  <a:txBody>
                    <a:bodyPr/>
                    <a:lstStyle/>
                    <a:p>
                      <a:r>
                        <a:rPr lang="es-ES" sz="1600" b="1" dirty="0">
                          <a:solidFill>
                            <a:srgbClr val="000000"/>
                          </a:solidFill>
                        </a:rPr>
                        <a:t>VIVIENDA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3577">
                <a:tc>
                  <a:txBody>
                    <a:bodyPr/>
                    <a:lstStyle/>
                    <a:p>
                      <a:r>
                        <a:rPr lang="es-ES" sz="1600" dirty="0"/>
                        <a:t>Materiales de la Vivienda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Viviendas con piso de tierra o con techo o muros con materiales precarios (desechos,</a:t>
                      </a:r>
                      <a:r>
                        <a:rPr lang="es-ES" sz="1600" baseline="0" dirty="0"/>
                        <a:t> cartón, latas, cana, palma, paja, otros materiales)</a:t>
                      </a:r>
                      <a:endParaRPr lang="es-E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7112">
                <a:tc>
                  <a:txBody>
                    <a:bodyPr/>
                    <a:lstStyle/>
                    <a:p>
                      <a:r>
                        <a:rPr lang="es-ES" sz="1600" dirty="0"/>
                        <a:t>Hacinamiento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Hogares</a:t>
                      </a:r>
                      <a:r>
                        <a:rPr lang="es-ES" sz="1600" baseline="0" dirty="0"/>
                        <a:t> con 3 o mas personas por cuarto.</a:t>
                      </a:r>
                      <a:endParaRPr lang="es-E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5427">
                <a:tc>
                  <a:txBody>
                    <a:bodyPr/>
                    <a:lstStyle/>
                    <a:p>
                      <a:r>
                        <a:rPr lang="es-ES" sz="1600" dirty="0">
                          <a:solidFill>
                            <a:schemeClr val="tx1"/>
                          </a:solidFill>
                        </a:rPr>
                        <a:t>Tenencia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Hogares</a:t>
                      </a:r>
                      <a:r>
                        <a:rPr lang="es-ES" sz="1600" baseline="0" dirty="0"/>
                        <a:t> que habitan en viviendas ocupadas ilegalmente o que residen en viviendas cedidas o prestadas</a:t>
                      </a:r>
                      <a:endParaRPr lang="es-E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7112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1" dirty="0"/>
                        <a:t>SERVICIOS BÁSICOS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935">
                <a:tc>
                  <a:txBody>
                    <a:bodyPr/>
                    <a:lstStyle/>
                    <a:p>
                      <a:r>
                        <a:rPr lang="es-ES" sz="1600" dirty="0"/>
                        <a:t>Agua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Urbano: Red publica fuera del terreno, pozos no protegidos o sin bomba a motor, agua embotellada, rio quebrada, lluvia.</a:t>
                      </a:r>
                    </a:p>
                    <a:p>
                      <a:r>
                        <a:rPr lang="es-ES" sz="1600" dirty="0"/>
                        <a:t>Rural: Pozos no protegidos</a:t>
                      </a:r>
                      <a:r>
                        <a:rPr lang="es-ES" sz="1600" baseline="0" dirty="0"/>
                        <a:t> o con bomba manual, fuentes móviles, agua embotellada, rio quebrada, lluvia</a:t>
                      </a:r>
                      <a:endParaRPr lang="es-E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165391">
                <a:tc>
                  <a:txBody>
                    <a:bodyPr/>
                    <a:lstStyle/>
                    <a:p>
                      <a:r>
                        <a:rPr lang="es-ES" sz="1600" dirty="0"/>
                        <a:t>Saneamiento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Urbano: Sin conexión a red de alcantarillado o fosa séptica; </a:t>
                      </a:r>
                      <a:r>
                        <a:rPr lang="es-ES" sz="1600" dirty="0">
                          <a:solidFill>
                            <a:schemeClr val="tx1"/>
                          </a:solidFill>
                        </a:rPr>
                        <a:t>baño compartido, sin</a:t>
                      </a:r>
                      <a:r>
                        <a:rPr lang="es-ES" sz="1600" baseline="0" dirty="0">
                          <a:solidFill>
                            <a:schemeClr val="tx1"/>
                          </a:solidFill>
                        </a:rPr>
                        <a:t> baño.</a:t>
                      </a:r>
                    </a:p>
                    <a:p>
                      <a:r>
                        <a:rPr lang="es-ES" sz="1600" baseline="0" dirty="0"/>
                        <a:t>Rural: Evacuación sin tratamiento a superficie, rio o mar; baño compartido o sin </a:t>
                      </a:r>
                      <a:r>
                        <a:rPr lang="es-ES" sz="1600" dirty="0"/>
                        <a:t>baño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85427">
                <a:tc>
                  <a:txBody>
                    <a:bodyPr/>
                    <a:lstStyle/>
                    <a:p>
                      <a:r>
                        <a:rPr lang="es-ES" sz="1600" dirty="0"/>
                        <a:t>Energía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Hogares sin acceso a electricidad</a:t>
                      </a:r>
                      <a:r>
                        <a:rPr lang="es-ES" sz="1600" baseline="0" dirty="0"/>
                        <a:t> o que usan le</a:t>
                      </a:r>
                      <a:r>
                        <a:rPr lang="es-ES" sz="1600" dirty="0"/>
                        <a:t>ña, carbón o desechos para cocinar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9486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a 4"/>
          <p:cNvGraphicFramePr>
            <a:graphicFrameLocks noGrp="1"/>
          </p:cNvGraphicFramePr>
          <p:nvPr/>
        </p:nvGraphicFramePr>
        <p:xfrm>
          <a:off x="1524000" y="-3"/>
          <a:ext cx="9165168" cy="58978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0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243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3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1" dirty="0">
                          <a:solidFill>
                            <a:schemeClr val="bg1"/>
                          </a:solidFill>
                        </a:rPr>
                        <a:t>INDICADORES IPM-AL</a:t>
                      </a:r>
                      <a:endParaRPr lang="es-ES" sz="1600" b="1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043">
                <a:tc gridSpan="2">
                  <a:txBody>
                    <a:bodyPr/>
                    <a:lstStyle/>
                    <a:p>
                      <a:r>
                        <a:rPr lang="es-ES" sz="1600" b="1" dirty="0">
                          <a:solidFill>
                            <a:srgbClr val="000000"/>
                          </a:solidFill>
                        </a:rPr>
                        <a:t>EDUCACION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83">
                <a:tc>
                  <a:txBody>
                    <a:bodyPr/>
                    <a:lstStyle/>
                    <a:p>
                      <a:r>
                        <a:rPr lang="es-ES" sz="1600" dirty="0"/>
                        <a:t>Logro Educativo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Hogares donde ninguna</a:t>
                      </a:r>
                      <a:r>
                        <a:rPr lang="es-ES" sz="1600" baseline="0" dirty="0"/>
                        <a:t> persona de 20 a</a:t>
                      </a:r>
                      <a:r>
                        <a:rPr lang="es-ES" sz="1600" dirty="0"/>
                        <a:t>ños y más alcanzó un nivel educativo mínimo </a:t>
                      </a:r>
                      <a:r>
                        <a:rPr lang="es-ES" sz="1600" dirty="0">
                          <a:solidFill>
                            <a:schemeClr val="tx1"/>
                          </a:solidFill>
                        </a:rPr>
                        <a:t>(20-59 años, sin baja secundaria completa; 60+ sin primaria completa).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0090">
                <a:tc>
                  <a:txBody>
                    <a:bodyPr/>
                    <a:lstStyle/>
                    <a:p>
                      <a:r>
                        <a:rPr lang="es-ES" sz="1600" dirty="0"/>
                        <a:t>Asistencia Escolar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Hogares</a:t>
                      </a:r>
                      <a:r>
                        <a:rPr lang="es-ES" sz="1600" baseline="0" dirty="0"/>
                        <a:t> donde al menos un ni</a:t>
                      </a:r>
                      <a:r>
                        <a:rPr lang="es-ES" sz="1600" dirty="0"/>
                        <a:t>ño en edad escolar (6 a17) no asiste a la escuela</a:t>
                      </a:r>
                      <a:r>
                        <a:rPr lang="es-ES" sz="1600" baseline="0" dirty="0"/>
                        <a:t>.</a:t>
                      </a:r>
                      <a:endParaRPr lang="es-E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9610">
                <a:tc>
                  <a:txBody>
                    <a:bodyPr/>
                    <a:lstStyle/>
                    <a:p>
                      <a:r>
                        <a:rPr lang="es-ES" sz="1600" dirty="0">
                          <a:solidFill>
                            <a:schemeClr val="tx1"/>
                          </a:solidFill>
                        </a:rPr>
                        <a:t>Rezago escolar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Hogares</a:t>
                      </a:r>
                      <a:r>
                        <a:rPr lang="es-ES" sz="1600" baseline="0" dirty="0"/>
                        <a:t> donde al menos un ni</a:t>
                      </a:r>
                      <a:r>
                        <a:rPr lang="es-ES" sz="1600" dirty="0"/>
                        <a:t>ño (6 a 17) está rezagado en la escuela en más de dos años de acuerdo a su edad.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051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1" dirty="0"/>
                        <a:t>EMPLEO</a:t>
                      </a:r>
                      <a:r>
                        <a:rPr lang="es-ES" sz="1600" b="1" baseline="0" dirty="0"/>
                        <a:t> Y PROTECCION SOCIAL</a:t>
                      </a:r>
                      <a:endParaRPr lang="es-ES" sz="16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65820">
                <a:tc>
                  <a:txBody>
                    <a:bodyPr/>
                    <a:lstStyle/>
                    <a:p>
                      <a:r>
                        <a:rPr lang="es-ES" sz="1600" dirty="0">
                          <a:solidFill>
                            <a:schemeClr val="tx1"/>
                          </a:solidFill>
                        </a:rPr>
                        <a:t>Desocupación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Hogares</a:t>
                      </a:r>
                      <a:r>
                        <a:rPr lang="es-ES" sz="1600" baseline="0" dirty="0"/>
                        <a:t> donde al menos una persona de entre 15 y 65 años está desempleado/ empleado sin remuneración / desalentado.</a:t>
                      </a:r>
                      <a:endParaRPr lang="es-E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6965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>
                          <a:solidFill>
                            <a:schemeClr val="tx1"/>
                          </a:solidFill>
                        </a:rPr>
                        <a:t>Protección social</a:t>
                      </a:r>
                    </a:p>
                    <a:p>
                      <a:endParaRPr lang="es-E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Hogares donde</a:t>
                      </a:r>
                      <a:r>
                        <a:rPr lang="es-ES" sz="1600" baseline="0" dirty="0"/>
                        <a:t>: a) nadie tiene seguro de salud contributivo  </a:t>
                      </a:r>
                      <a:r>
                        <a:rPr lang="es-ES" sz="1600" b="1" u="sng" baseline="0" dirty="0"/>
                        <a:t>o</a:t>
                      </a:r>
                      <a:r>
                        <a:rPr lang="es-ES" sz="1600" u="none" baseline="0" dirty="0"/>
                        <a:t> b) n</a:t>
                      </a:r>
                      <a:r>
                        <a:rPr lang="es-ES" sz="1600" u="none" dirty="0"/>
                        <a:t>adie</a:t>
                      </a:r>
                      <a:r>
                        <a:rPr lang="es-ES" sz="1600" u="none" baseline="0" dirty="0"/>
                        <a:t> </a:t>
                      </a:r>
                      <a:r>
                        <a:rPr lang="es-ES" sz="1600" dirty="0"/>
                        <a:t>está</a:t>
                      </a:r>
                      <a:r>
                        <a:rPr lang="es-ES" sz="1600" baseline="0" dirty="0"/>
                        <a:t> afiliado a un sistema de previsión social </a:t>
                      </a:r>
                      <a:r>
                        <a:rPr lang="es-ES" sz="1600" u="sng" baseline="0" dirty="0"/>
                        <a:t>y</a:t>
                      </a:r>
                      <a:r>
                        <a:rPr lang="es-ES" sz="1600" u="none" baseline="0" dirty="0"/>
                        <a:t>, c) n</a:t>
                      </a:r>
                      <a:r>
                        <a:rPr lang="es-ES" sz="1600" baseline="0" dirty="0"/>
                        <a:t>adie tiene ingresos por pensiones o jubilaciones </a:t>
                      </a:r>
                      <a:endParaRPr lang="es-E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0510">
                <a:tc gridSpan="2">
                  <a:txBody>
                    <a:bodyPr/>
                    <a:lstStyle/>
                    <a:p>
                      <a:r>
                        <a:rPr lang="es-ES" sz="1600" b="1" dirty="0">
                          <a:solidFill>
                            <a:schemeClr val="tx1"/>
                          </a:solidFill>
                        </a:rPr>
                        <a:t>ESTÁNDAR</a:t>
                      </a:r>
                      <a:r>
                        <a:rPr lang="es-ES" sz="1600" b="1" baseline="0" dirty="0">
                          <a:solidFill>
                            <a:schemeClr val="tx1"/>
                          </a:solidFill>
                        </a:rPr>
                        <a:t> DE VIDA</a:t>
                      </a:r>
                      <a:endParaRPr lang="es-ES" sz="16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0510">
                <a:tc>
                  <a:txBody>
                    <a:bodyPr/>
                    <a:lstStyle/>
                    <a:p>
                      <a:r>
                        <a:rPr lang="es-ES" sz="1600" dirty="0"/>
                        <a:t>Ingreso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Hogares con ingresos per cápita insuficientes para cubrir</a:t>
                      </a:r>
                      <a:r>
                        <a:rPr lang="es-ES" sz="1600" baseline="0" dirty="0"/>
                        <a:t> necesidades alimentarias y no alimentarias </a:t>
                      </a:r>
                      <a:r>
                        <a:rPr lang="es-ES" sz="1600" dirty="0"/>
                        <a:t>(Línea</a:t>
                      </a:r>
                      <a:r>
                        <a:rPr lang="es-ES" sz="1600" baseline="0" dirty="0"/>
                        <a:t> de Pobreza)</a:t>
                      </a:r>
                      <a:endParaRPr lang="es-E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10510">
                <a:tc>
                  <a:txBody>
                    <a:bodyPr/>
                    <a:lstStyle/>
                    <a:p>
                      <a:r>
                        <a:rPr lang="es-ES" sz="1600" dirty="0">
                          <a:solidFill>
                            <a:schemeClr val="tx1"/>
                          </a:solidFill>
                        </a:rPr>
                        <a:t>Bienes Durables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Hogares</a:t>
                      </a:r>
                      <a:r>
                        <a:rPr lang="es-ES" sz="1600" baseline="0" dirty="0"/>
                        <a:t> que no cuentan con ninguno de los siguientes bienes: vehículo, refrigerador, lavadora.</a:t>
                      </a:r>
                      <a:endParaRPr lang="es-E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7034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A1FD8FE-DEF1-41FF-B17B-74D4F7EDD9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000" y="876301"/>
            <a:ext cx="10794000" cy="510539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7789041-B748-497F-94F9-91051E5D192E}"/>
              </a:ext>
            </a:extLst>
          </p:cNvPr>
          <p:cNvSpPr txBox="1"/>
          <p:nvPr/>
        </p:nvSpPr>
        <p:spPr>
          <a:xfrm>
            <a:off x="1647825" y="6134100"/>
            <a:ext cx="5200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400"/>
              <a:t>CEPAL, Panorama social de América Latina 2014</a:t>
            </a:r>
          </a:p>
        </p:txBody>
      </p:sp>
    </p:spTree>
    <p:extLst>
      <p:ext uri="{BB962C8B-B14F-4D97-AF65-F5344CB8AC3E}">
        <p14:creationId xmlns:p14="http://schemas.microsoft.com/office/powerpoint/2010/main" val="2179647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747F76-C1B4-4093-823C-E0627FD8B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s-419" sz="6000">
                <a:solidFill>
                  <a:schemeClr val="bg1"/>
                </a:solidFill>
              </a:rPr>
              <a:t>Nuevo IPM CEPAL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850607D-154F-497E-A344-0832C21D89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2717212"/>
              </p:ext>
            </p:extLst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23792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29D343-C0B7-4AFC-A995-4D9A97AE6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 fontScale="90000"/>
          </a:bodyPr>
          <a:lstStyle/>
          <a:p>
            <a:r>
              <a:rPr lang="es-419" sz="5200"/>
              <a:t>Estructura preliminar del </a:t>
            </a:r>
            <a:br>
              <a:rPr lang="es-419" sz="5200"/>
            </a:br>
            <a:r>
              <a:rPr lang="es-419" sz="5200"/>
              <a:t>Indice de Privaciones Multiples</a:t>
            </a:r>
            <a:br>
              <a:rPr lang="es-419" sz="5200"/>
            </a:br>
            <a:r>
              <a:rPr lang="es-419" sz="4000"/>
              <a:t>(personas de 18-64 años)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CDB9B9E-C3D5-4F72-8D55-0685BA3008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6604095"/>
              </p:ext>
            </p:extLst>
          </p:nvPr>
        </p:nvGraphicFramePr>
        <p:xfrm>
          <a:off x="838200" y="2132859"/>
          <a:ext cx="10515601" cy="4282969"/>
        </p:xfrm>
        <a:graphic>
          <a:graphicData uri="http://schemas.openxmlformats.org/drawingml/2006/table">
            <a:tbl>
              <a:tblPr/>
              <a:tblGrid>
                <a:gridCol w="2675981">
                  <a:extLst>
                    <a:ext uri="{9D8B030D-6E8A-4147-A177-3AD203B41FA5}">
                      <a16:colId xmlns:a16="http://schemas.microsoft.com/office/drawing/2014/main" val="3442039950"/>
                    </a:ext>
                  </a:extLst>
                </a:gridCol>
                <a:gridCol w="939636">
                  <a:extLst>
                    <a:ext uri="{9D8B030D-6E8A-4147-A177-3AD203B41FA5}">
                      <a16:colId xmlns:a16="http://schemas.microsoft.com/office/drawing/2014/main" val="3118194634"/>
                    </a:ext>
                  </a:extLst>
                </a:gridCol>
                <a:gridCol w="5394570">
                  <a:extLst>
                    <a:ext uri="{9D8B030D-6E8A-4147-A177-3AD203B41FA5}">
                      <a16:colId xmlns:a16="http://schemas.microsoft.com/office/drawing/2014/main" val="1107743815"/>
                    </a:ext>
                  </a:extLst>
                </a:gridCol>
                <a:gridCol w="1505414">
                  <a:extLst>
                    <a:ext uri="{9D8B030D-6E8A-4147-A177-3AD203B41FA5}">
                      <a16:colId xmlns:a16="http://schemas.microsoft.com/office/drawing/2014/main" val="4139277981"/>
                    </a:ext>
                  </a:extLst>
                </a:gridCol>
              </a:tblGrid>
              <a:tr h="437423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Dimensión</a:t>
                      </a:r>
                      <a:endParaRPr lang="en-US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735" marR="15735" marT="157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735" marR="15735" marT="157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Indicador</a:t>
                      </a:r>
                      <a:endParaRPr lang="en-US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735" marR="15735" marT="157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Peso</a:t>
                      </a:r>
                      <a:endParaRPr lang="en-US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735" marR="15735" marT="157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4854205"/>
                  </a:ext>
                </a:extLst>
              </a:tr>
              <a:tr h="437423">
                <a:tc rowSpan="2"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Vivienda</a:t>
                      </a:r>
                      <a:endParaRPr lang="en-US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8816" marR="188816" marT="94408" marB="94408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US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735" marR="15735" marT="157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Materiales de la vivienda</a:t>
                      </a:r>
                      <a:endParaRPr lang="en-US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735" marR="15735" marT="157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0.125</a:t>
                      </a:r>
                      <a:endParaRPr lang="en-US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735" marR="15735" marT="157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3364953"/>
                  </a:ext>
                </a:extLst>
              </a:tr>
              <a:tr h="437423">
                <a:tc v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US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735" marR="15735" marT="157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Hacinamiento</a:t>
                      </a:r>
                      <a:endParaRPr lang="en-US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735" marR="15735" marT="157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0.125</a:t>
                      </a:r>
                      <a:endParaRPr lang="en-US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735" marR="15735" marT="157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1880680"/>
                  </a:ext>
                </a:extLst>
              </a:tr>
              <a:tr h="437423">
                <a:tc rowSpan="4"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Servicios Básicos</a:t>
                      </a:r>
                      <a:endParaRPr lang="en-US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8816" marR="188816" marT="94408" marB="94408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en-US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735" marR="15735" marT="157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Computador e internet</a:t>
                      </a:r>
                      <a:endParaRPr lang="en-US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735" marR="15735" marT="157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0.063</a:t>
                      </a:r>
                      <a:endParaRPr lang="en-US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735" marR="15735" marT="157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8145808"/>
                  </a:ext>
                </a:extLst>
              </a:tr>
              <a:tr h="437423">
                <a:tc v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endParaRPr lang="en-US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735" marR="15735" marT="157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Agua</a:t>
                      </a:r>
                      <a:endParaRPr lang="en-US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735" marR="15735" marT="157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0.063</a:t>
                      </a:r>
                      <a:endParaRPr lang="en-US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735" marR="15735" marT="157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4326607"/>
                  </a:ext>
                </a:extLst>
              </a:tr>
              <a:tr h="437423">
                <a:tc v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endParaRPr lang="en-US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735" marR="15735" marT="157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Saneamiento</a:t>
                      </a:r>
                      <a:endParaRPr lang="en-US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735" marR="15735" marT="157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0.063</a:t>
                      </a:r>
                      <a:endParaRPr lang="en-US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735" marR="15735" marT="157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5705676"/>
                  </a:ext>
                </a:extLst>
              </a:tr>
              <a:tr h="437423">
                <a:tc v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endParaRPr lang="en-US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735" marR="15735" marT="157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Energía (electricidad y combustible)</a:t>
                      </a:r>
                      <a:endParaRPr lang="en-US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735" marR="15735" marT="157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0.063</a:t>
                      </a:r>
                      <a:endParaRPr lang="en-US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735" marR="15735" marT="157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0585751"/>
                  </a:ext>
                </a:extLst>
              </a:tr>
              <a:tr h="437423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Educación</a:t>
                      </a:r>
                      <a:endParaRPr lang="en-US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735" marR="15735" marT="157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  <a:endParaRPr lang="en-US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735" marR="15735" marT="157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Logro educativo</a:t>
                      </a:r>
                      <a:endParaRPr lang="en-US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735" marR="15735" marT="157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0.250</a:t>
                      </a:r>
                      <a:endParaRPr lang="en-US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735" marR="15735" marT="157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117971"/>
                  </a:ext>
                </a:extLst>
              </a:tr>
              <a:tr h="783585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Empleo y Seguridad Social</a:t>
                      </a:r>
                      <a:endParaRPr lang="en-US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735" marR="15735" marT="157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  <a:endParaRPr lang="en-US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735" marR="15735" marT="157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Desempleo, empleo precario y fuera de la fuerza laboral por labores domésticas</a:t>
                      </a:r>
                      <a:endParaRPr lang="es-ES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735" marR="15735" marT="157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0.250</a:t>
                      </a:r>
                      <a:endParaRPr lang="en-US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735" marR="15735" marT="157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93466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95136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29D343-C0B7-4AFC-A995-4D9A97AE6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 fontScale="90000"/>
          </a:bodyPr>
          <a:lstStyle/>
          <a:p>
            <a:r>
              <a:rPr lang="es-419" sz="5200"/>
              <a:t>Estructura preliminar del </a:t>
            </a:r>
            <a:br>
              <a:rPr lang="es-419" sz="5200"/>
            </a:br>
            <a:r>
              <a:rPr lang="es-419" sz="5200"/>
              <a:t>Indice de Privaciones Multiples</a:t>
            </a:r>
            <a:br>
              <a:rPr lang="es-419" sz="5200"/>
            </a:br>
            <a:r>
              <a:rPr lang="es-419" sz="4000"/>
              <a:t>(personas de 65 años y más)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CDB9B9E-C3D5-4F72-8D55-0685BA3008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3440942"/>
              </p:ext>
            </p:extLst>
          </p:nvPr>
        </p:nvGraphicFramePr>
        <p:xfrm>
          <a:off x="838200" y="2132859"/>
          <a:ext cx="10515601" cy="4282969"/>
        </p:xfrm>
        <a:graphic>
          <a:graphicData uri="http://schemas.openxmlformats.org/drawingml/2006/table">
            <a:tbl>
              <a:tblPr/>
              <a:tblGrid>
                <a:gridCol w="2675981">
                  <a:extLst>
                    <a:ext uri="{9D8B030D-6E8A-4147-A177-3AD203B41FA5}">
                      <a16:colId xmlns:a16="http://schemas.microsoft.com/office/drawing/2014/main" val="3442039950"/>
                    </a:ext>
                  </a:extLst>
                </a:gridCol>
                <a:gridCol w="939636">
                  <a:extLst>
                    <a:ext uri="{9D8B030D-6E8A-4147-A177-3AD203B41FA5}">
                      <a16:colId xmlns:a16="http://schemas.microsoft.com/office/drawing/2014/main" val="3118194634"/>
                    </a:ext>
                  </a:extLst>
                </a:gridCol>
                <a:gridCol w="5394570">
                  <a:extLst>
                    <a:ext uri="{9D8B030D-6E8A-4147-A177-3AD203B41FA5}">
                      <a16:colId xmlns:a16="http://schemas.microsoft.com/office/drawing/2014/main" val="1107743815"/>
                    </a:ext>
                  </a:extLst>
                </a:gridCol>
                <a:gridCol w="1505414">
                  <a:extLst>
                    <a:ext uri="{9D8B030D-6E8A-4147-A177-3AD203B41FA5}">
                      <a16:colId xmlns:a16="http://schemas.microsoft.com/office/drawing/2014/main" val="4139277981"/>
                    </a:ext>
                  </a:extLst>
                </a:gridCol>
              </a:tblGrid>
              <a:tr h="437423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Dimensión</a:t>
                      </a:r>
                      <a:endParaRPr lang="en-US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735" marR="15735" marT="157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735" marR="15735" marT="157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Indicador</a:t>
                      </a:r>
                      <a:endParaRPr lang="en-US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735" marR="15735" marT="157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Peso</a:t>
                      </a:r>
                      <a:endParaRPr lang="en-US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735" marR="15735" marT="157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4854205"/>
                  </a:ext>
                </a:extLst>
              </a:tr>
              <a:tr h="437423">
                <a:tc rowSpan="2"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Vivienda</a:t>
                      </a:r>
                      <a:endParaRPr lang="en-US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8816" marR="188816" marT="94408" marB="94408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US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735" marR="15735" marT="157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Materiales de la vivienda</a:t>
                      </a:r>
                      <a:endParaRPr lang="en-US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735" marR="15735" marT="157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0.125</a:t>
                      </a:r>
                      <a:endParaRPr lang="en-US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735" marR="15735" marT="157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3364953"/>
                  </a:ext>
                </a:extLst>
              </a:tr>
              <a:tr h="437423">
                <a:tc v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US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735" marR="15735" marT="157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Hacinamiento</a:t>
                      </a:r>
                      <a:endParaRPr lang="en-US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735" marR="15735" marT="157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0.125</a:t>
                      </a:r>
                      <a:endParaRPr lang="en-US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735" marR="15735" marT="157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1880680"/>
                  </a:ext>
                </a:extLst>
              </a:tr>
              <a:tr h="437423">
                <a:tc rowSpan="4"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Servicios Básicos</a:t>
                      </a:r>
                      <a:endParaRPr lang="en-US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8816" marR="188816" marT="94408" marB="94408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en-US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735" marR="15735" marT="157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Computador e internet</a:t>
                      </a:r>
                      <a:endParaRPr lang="en-US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735" marR="15735" marT="157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0.063</a:t>
                      </a:r>
                      <a:endParaRPr lang="en-US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735" marR="15735" marT="157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8145808"/>
                  </a:ext>
                </a:extLst>
              </a:tr>
              <a:tr h="437423">
                <a:tc v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endParaRPr lang="en-US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735" marR="15735" marT="157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Agua</a:t>
                      </a:r>
                      <a:endParaRPr lang="en-US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735" marR="15735" marT="157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0.063</a:t>
                      </a:r>
                      <a:endParaRPr lang="en-US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735" marR="15735" marT="157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4326607"/>
                  </a:ext>
                </a:extLst>
              </a:tr>
              <a:tr h="437423">
                <a:tc v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endParaRPr lang="en-US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735" marR="15735" marT="157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Saneamiento</a:t>
                      </a:r>
                      <a:endParaRPr lang="en-US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735" marR="15735" marT="157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0.063</a:t>
                      </a:r>
                      <a:endParaRPr lang="en-US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735" marR="15735" marT="157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5705676"/>
                  </a:ext>
                </a:extLst>
              </a:tr>
              <a:tr h="437423">
                <a:tc v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endParaRPr lang="en-US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735" marR="15735" marT="157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Energía (electricidad y combustible)</a:t>
                      </a:r>
                      <a:endParaRPr lang="en-US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735" marR="15735" marT="157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0.063</a:t>
                      </a:r>
                      <a:endParaRPr lang="en-US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735" marR="15735" marT="157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0585751"/>
                  </a:ext>
                </a:extLst>
              </a:tr>
              <a:tr h="437423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Educación</a:t>
                      </a:r>
                      <a:endParaRPr lang="en-US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735" marR="15735" marT="157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  <a:endParaRPr lang="en-US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735" marR="15735" marT="157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Analfabetismo</a:t>
                      </a:r>
                      <a:endParaRPr lang="en-US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735" marR="15735" marT="157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0.250</a:t>
                      </a:r>
                      <a:endParaRPr lang="en-US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735" marR="15735" marT="157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117971"/>
                  </a:ext>
                </a:extLst>
              </a:tr>
              <a:tr h="783585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Empleo y Seguridad Social</a:t>
                      </a:r>
                      <a:endParaRPr lang="en-US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735" marR="15735" marT="157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  <a:endParaRPr lang="en-US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735" marR="15735" marT="157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Recepción de pensiones</a:t>
                      </a:r>
                      <a:endParaRPr lang="es-ES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735" marR="15735" marT="157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0.250</a:t>
                      </a:r>
                      <a:endParaRPr lang="en-US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735" marR="15735" marT="157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93466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07747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782</TotalTime>
  <Words>1018</Words>
  <Application>Microsoft Office PowerPoint</Application>
  <PresentationFormat>Widescreen</PresentationFormat>
  <Paragraphs>194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Office Theme</vt:lpstr>
      <vt:lpstr>Medición de Pobreza Multidimensional</vt:lpstr>
      <vt:lpstr>IPM CEPAL 2014</vt:lpstr>
      <vt:lpstr>Estructura</vt:lpstr>
      <vt:lpstr>PowerPoint Presentation</vt:lpstr>
      <vt:lpstr>PowerPoint Presentation</vt:lpstr>
      <vt:lpstr>PowerPoint Presentation</vt:lpstr>
      <vt:lpstr>Nuevo IPM CEPAL</vt:lpstr>
      <vt:lpstr>Estructura preliminar del  Indice de Privaciones Multiples (personas de 18-64 años)</vt:lpstr>
      <vt:lpstr>Estructura preliminar del  Indice de Privaciones Multiples (personas de 65 años y más)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Hacia un Indice de Pobreza Multidimensional de la CEPAL</dc:title>
  <dc:creator>Xavier Mancero</dc:creator>
  <cp:lastModifiedBy>Xavier Mancero</cp:lastModifiedBy>
  <cp:revision>57</cp:revision>
  <dcterms:created xsi:type="dcterms:W3CDTF">2021-02-24T14:14:46Z</dcterms:created>
  <dcterms:modified xsi:type="dcterms:W3CDTF">2021-06-02T23:10:16Z</dcterms:modified>
</cp:coreProperties>
</file>